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658" r:id="rId1"/>
  </p:sldMasterIdLst>
  <p:notesMasterIdLst>
    <p:notesMasterId r:id="rId48"/>
  </p:notesMasterIdLst>
  <p:sldIdLst>
    <p:sldId id="2230" r:id="rId2"/>
    <p:sldId id="2228" r:id="rId3"/>
    <p:sldId id="2229" r:id="rId4"/>
    <p:sldId id="256" r:id="rId5"/>
    <p:sldId id="257" r:id="rId6"/>
    <p:sldId id="300" r:id="rId7"/>
    <p:sldId id="258" r:id="rId8"/>
    <p:sldId id="299" r:id="rId9"/>
    <p:sldId id="259" r:id="rId10"/>
    <p:sldId id="303" r:id="rId11"/>
    <p:sldId id="260" r:id="rId12"/>
    <p:sldId id="305" r:id="rId13"/>
    <p:sldId id="306" r:id="rId14"/>
    <p:sldId id="307" r:id="rId15"/>
    <p:sldId id="308" r:id="rId16"/>
    <p:sldId id="309" r:id="rId17"/>
    <p:sldId id="310" r:id="rId18"/>
    <p:sldId id="318" r:id="rId19"/>
    <p:sldId id="319" r:id="rId20"/>
    <p:sldId id="320" r:id="rId21"/>
    <p:sldId id="321" r:id="rId22"/>
    <p:sldId id="322" r:id="rId23"/>
    <p:sldId id="323" r:id="rId24"/>
    <p:sldId id="263" r:id="rId25"/>
    <p:sldId id="264" r:id="rId26"/>
    <p:sldId id="265" r:id="rId27"/>
    <p:sldId id="266" r:id="rId28"/>
    <p:sldId id="262" r:id="rId29"/>
    <p:sldId id="285" r:id="rId30"/>
    <p:sldId id="324" r:id="rId31"/>
    <p:sldId id="278" r:id="rId32"/>
    <p:sldId id="280" r:id="rId33"/>
    <p:sldId id="281" r:id="rId34"/>
    <p:sldId id="2231" r:id="rId35"/>
    <p:sldId id="282" r:id="rId36"/>
    <p:sldId id="286" r:id="rId37"/>
    <p:sldId id="287" r:id="rId38"/>
    <p:sldId id="289" r:id="rId39"/>
    <p:sldId id="290" r:id="rId40"/>
    <p:sldId id="292" r:id="rId41"/>
    <p:sldId id="293" r:id="rId42"/>
    <p:sldId id="294" r:id="rId43"/>
    <p:sldId id="295" r:id="rId44"/>
    <p:sldId id="296" r:id="rId45"/>
    <p:sldId id="298" r:id="rId46"/>
    <p:sldId id="297" r:id="rId47"/>
  </p:sldIdLst>
  <p:sldSz cx="9144000" cy="6858000" type="screen4x3"/>
  <p:notesSz cx="6858000" cy="9144000"/>
  <p:defaultTextStyle>
    <a:defPPr>
      <a:defRPr lang="it-IT"/>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49" autoAdjust="0"/>
    <p:restoredTop sz="94660"/>
  </p:normalViewPr>
  <p:slideViewPr>
    <p:cSldViewPr>
      <p:cViewPr varScale="1">
        <p:scale>
          <a:sx n="82" d="100"/>
          <a:sy n="82" d="100"/>
        </p:scale>
        <p:origin x="798" y="96"/>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it-IT" altLang="fa-IR"/>
          </a:p>
        </p:txBody>
      </p:sp>
      <p:sp>
        <p:nvSpPr>
          <p:cNvPr id="901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it-IT" altLang="fa-IR"/>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01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altLang="fa-IR" noProof="0"/>
              <a:t>Fare clic per modificare gli stili del testo dello schema</a:t>
            </a:r>
          </a:p>
          <a:p>
            <a:pPr lvl="1"/>
            <a:r>
              <a:rPr lang="it-IT" altLang="fa-IR" noProof="0"/>
              <a:t>Secondo livello</a:t>
            </a:r>
          </a:p>
          <a:p>
            <a:pPr lvl="2"/>
            <a:r>
              <a:rPr lang="it-IT" altLang="fa-IR" noProof="0"/>
              <a:t>Terzo livello</a:t>
            </a:r>
          </a:p>
          <a:p>
            <a:pPr lvl="3"/>
            <a:r>
              <a:rPr lang="it-IT" altLang="fa-IR" noProof="0"/>
              <a:t>Quarto livello</a:t>
            </a:r>
          </a:p>
          <a:p>
            <a:pPr lvl="4"/>
            <a:r>
              <a:rPr lang="it-IT" altLang="fa-IR" noProof="0"/>
              <a:t>Quinto livello</a:t>
            </a:r>
          </a:p>
        </p:txBody>
      </p:sp>
      <p:sp>
        <p:nvSpPr>
          <p:cNvPr id="901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it-IT" altLang="fa-IR"/>
          </a:p>
        </p:txBody>
      </p:sp>
      <p:sp>
        <p:nvSpPr>
          <p:cNvPr id="901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526CAA0B-258B-4970-B768-02EFDA6E341C}" type="slidenum">
              <a:rPr lang="it-IT" altLang="fa-IR"/>
              <a:pPr>
                <a:defRPr/>
              </a:pPr>
              <a:t>‹#›</a:t>
            </a:fld>
            <a:endParaRPr lang="it-IT" altLang="fa-IR"/>
          </a:p>
        </p:txBody>
      </p:sp>
    </p:spTree>
    <p:extLst>
      <p:ext uri="{BB962C8B-B14F-4D97-AF65-F5344CB8AC3E}">
        <p14:creationId xmlns:p14="http://schemas.microsoft.com/office/powerpoint/2010/main" val="16149917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26CAA0B-258B-4970-B768-02EFDA6E341C}" type="slidenum">
              <a:rPr lang="it-IT" altLang="fa-IR" smtClean="0"/>
              <a:pPr>
                <a:defRPr/>
              </a:pPr>
              <a:t>1</a:t>
            </a:fld>
            <a:endParaRPr lang="it-IT" altLang="fa-IR"/>
          </a:p>
        </p:txBody>
      </p:sp>
    </p:spTree>
    <p:extLst>
      <p:ext uri="{BB962C8B-B14F-4D97-AF65-F5344CB8AC3E}">
        <p14:creationId xmlns:p14="http://schemas.microsoft.com/office/powerpoint/2010/main" val="2788354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26CAA0B-258B-4970-B768-02EFDA6E341C}" type="slidenum">
              <a:rPr lang="it-IT" altLang="fa-IR" smtClean="0"/>
              <a:pPr>
                <a:defRPr/>
              </a:pPr>
              <a:t>4</a:t>
            </a:fld>
            <a:endParaRPr lang="it-IT" altLang="fa-IR"/>
          </a:p>
        </p:txBody>
      </p:sp>
    </p:spTree>
    <p:extLst>
      <p:ext uri="{BB962C8B-B14F-4D97-AF65-F5344CB8AC3E}">
        <p14:creationId xmlns:p14="http://schemas.microsoft.com/office/powerpoint/2010/main" val="1220715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26CAA0B-258B-4970-B768-02EFDA6E341C}" type="slidenum">
              <a:rPr lang="it-IT" altLang="fa-IR" smtClean="0"/>
              <a:pPr>
                <a:defRPr/>
              </a:pPr>
              <a:t>7</a:t>
            </a:fld>
            <a:endParaRPr lang="it-IT" altLang="fa-IR"/>
          </a:p>
        </p:txBody>
      </p:sp>
    </p:spTree>
    <p:extLst>
      <p:ext uri="{BB962C8B-B14F-4D97-AF65-F5344CB8AC3E}">
        <p14:creationId xmlns:p14="http://schemas.microsoft.com/office/powerpoint/2010/main" val="3419205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26CAA0B-258B-4970-B768-02EFDA6E341C}" type="slidenum">
              <a:rPr lang="it-IT" altLang="fa-IR" smtClean="0"/>
              <a:pPr>
                <a:defRPr/>
              </a:pPr>
              <a:t>8</a:t>
            </a:fld>
            <a:endParaRPr lang="it-IT" altLang="fa-IR"/>
          </a:p>
        </p:txBody>
      </p:sp>
    </p:spTree>
    <p:extLst>
      <p:ext uri="{BB962C8B-B14F-4D97-AF65-F5344CB8AC3E}">
        <p14:creationId xmlns:p14="http://schemas.microsoft.com/office/powerpoint/2010/main" val="3217377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26CAA0B-258B-4970-B768-02EFDA6E341C}" type="slidenum">
              <a:rPr lang="it-IT" altLang="fa-IR" smtClean="0"/>
              <a:pPr>
                <a:defRPr/>
              </a:pPr>
              <a:t>9</a:t>
            </a:fld>
            <a:endParaRPr lang="it-IT" altLang="fa-IR"/>
          </a:p>
        </p:txBody>
      </p:sp>
    </p:spTree>
    <p:extLst>
      <p:ext uri="{BB962C8B-B14F-4D97-AF65-F5344CB8AC3E}">
        <p14:creationId xmlns:p14="http://schemas.microsoft.com/office/powerpoint/2010/main" val="3373878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26CAA0B-258B-4970-B768-02EFDA6E341C}" type="slidenum">
              <a:rPr lang="it-IT" altLang="fa-IR" smtClean="0"/>
              <a:pPr>
                <a:defRPr/>
              </a:pPr>
              <a:t>10</a:t>
            </a:fld>
            <a:endParaRPr lang="it-IT" altLang="fa-IR"/>
          </a:p>
        </p:txBody>
      </p:sp>
    </p:spTree>
    <p:extLst>
      <p:ext uri="{BB962C8B-B14F-4D97-AF65-F5344CB8AC3E}">
        <p14:creationId xmlns:p14="http://schemas.microsoft.com/office/powerpoint/2010/main" val="1948035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26CAA0B-258B-4970-B768-02EFDA6E341C}" type="slidenum">
              <a:rPr lang="it-IT" altLang="fa-IR" smtClean="0"/>
              <a:pPr>
                <a:defRPr/>
              </a:pPr>
              <a:t>30</a:t>
            </a:fld>
            <a:endParaRPr lang="it-IT" altLang="fa-IR"/>
          </a:p>
        </p:txBody>
      </p:sp>
    </p:spTree>
    <p:extLst>
      <p:ext uri="{BB962C8B-B14F-4D97-AF65-F5344CB8AC3E}">
        <p14:creationId xmlns:p14="http://schemas.microsoft.com/office/powerpoint/2010/main" val="530492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6" name="Group 25"/>
          <p:cNvGrpSpPr/>
          <p:nvPr/>
        </p:nvGrpSpPr>
        <p:grpSpPr>
          <a:xfrm>
            <a:off x="-939" y="-1"/>
            <a:ext cx="9148136" cy="6922236"/>
            <a:chOff x="-939" y="-1"/>
            <a:chExt cx="9148136" cy="6922236"/>
          </a:xfrm>
        </p:grpSpPr>
        <p:sp>
          <p:nvSpPr>
            <p:cNvPr id="25" name="Freeform 13"/>
            <p:cNvSpPr>
              <a:spLocks noEditPoints="1"/>
            </p:cNvSpPr>
            <p:nvPr/>
          </p:nvSpPr>
          <p:spPr bwMode="auto">
            <a:xfrm>
              <a:off x="-939" y="-1"/>
              <a:ext cx="9148136" cy="6858001"/>
            </a:xfrm>
            <a:custGeom>
              <a:avLst/>
              <a:gdLst/>
              <a:ahLst/>
              <a:cxnLst/>
              <a:rect l="0" t="0" r="r" b="b"/>
              <a:pathLst>
                <a:path w="2880" h="2160">
                  <a:moveTo>
                    <a:pt x="0" y="571"/>
                  </a:moveTo>
                  <a:cubicBezTo>
                    <a:pt x="0" y="594"/>
                    <a:pt x="0" y="594"/>
                    <a:pt x="0" y="594"/>
                  </a:cubicBezTo>
                  <a:cubicBezTo>
                    <a:pt x="16" y="593"/>
                    <a:pt x="32" y="592"/>
                    <a:pt x="49" y="589"/>
                  </a:cubicBezTo>
                  <a:cubicBezTo>
                    <a:pt x="40" y="628"/>
                    <a:pt x="19" y="654"/>
                    <a:pt x="0" y="679"/>
                  </a:cubicBezTo>
                  <a:cubicBezTo>
                    <a:pt x="0" y="718"/>
                    <a:pt x="0" y="718"/>
                    <a:pt x="0" y="718"/>
                  </a:cubicBezTo>
                  <a:cubicBezTo>
                    <a:pt x="32" y="683"/>
                    <a:pt x="56" y="642"/>
                    <a:pt x="70" y="595"/>
                  </a:cubicBezTo>
                  <a:cubicBezTo>
                    <a:pt x="72" y="588"/>
                    <a:pt x="68" y="579"/>
                    <a:pt x="66" y="566"/>
                  </a:cubicBezTo>
                  <a:cubicBezTo>
                    <a:pt x="44" y="568"/>
                    <a:pt x="22" y="569"/>
                    <a:pt x="0" y="571"/>
                  </a:cubicBezTo>
                  <a:close/>
                  <a:moveTo>
                    <a:pt x="714" y="86"/>
                  </a:moveTo>
                  <a:cubicBezTo>
                    <a:pt x="708" y="106"/>
                    <a:pt x="697" y="126"/>
                    <a:pt x="672" y="135"/>
                  </a:cubicBezTo>
                  <a:cubicBezTo>
                    <a:pt x="655" y="90"/>
                    <a:pt x="642" y="49"/>
                    <a:pt x="622" y="11"/>
                  </a:cubicBezTo>
                  <a:cubicBezTo>
                    <a:pt x="621" y="7"/>
                    <a:pt x="619" y="4"/>
                    <a:pt x="618" y="0"/>
                  </a:cubicBezTo>
                  <a:cubicBezTo>
                    <a:pt x="595" y="0"/>
                    <a:pt x="595" y="0"/>
                    <a:pt x="595" y="0"/>
                  </a:cubicBezTo>
                  <a:cubicBezTo>
                    <a:pt x="605" y="21"/>
                    <a:pt x="614" y="42"/>
                    <a:pt x="624" y="63"/>
                  </a:cubicBezTo>
                  <a:cubicBezTo>
                    <a:pt x="641" y="101"/>
                    <a:pt x="650" y="140"/>
                    <a:pt x="627" y="188"/>
                  </a:cubicBezTo>
                  <a:cubicBezTo>
                    <a:pt x="673" y="168"/>
                    <a:pt x="707" y="144"/>
                    <a:pt x="726" y="110"/>
                  </a:cubicBezTo>
                  <a:cubicBezTo>
                    <a:pt x="743" y="78"/>
                    <a:pt x="748" y="40"/>
                    <a:pt x="759" y="0"/>
                  </a:cubicBezTo>
                  <a:cubicBezTo>
                    <a:pt x="730" y="0"/>
                    <a:pt x="730" y="0"/>
                    <a:pt x="730" y="0"/>
                  </a:cubicBezTo>
                  <a:cubicBezTo>
                    <a:pt x="736" y="29"/>
                    <a:pt x="723" y="58"/>
                    <a:pt x="714" y="86"/>
                  </a:cubicBezTo>
                  <a:close/>
                  <a:moveTo>
                    <a:pt x="2880" y="482"/>
                  </a:moveTo>
                  <a:cubicBezTo>
                    <a:pt x="2880" y="443"/>
                    <a:pt x="2880" y="443"/>
                    <a:pt x="2880" y="443"/>
                  </a:cubicBezTo>
                  <a:cubicBezTo>
                    <a:pt x="2845" y="480"/>
                    <a:pt x="2831" y="531"/>
                    <a:pt x="2817" y="581"/>
                  </a:cubicBezTo>
                  <a:cubicBezTo>
                    <a:pt x="2798" y="653"/>
                    <a:pt x="2801" y="723"/>
                    <a:pt x="2856" y="782"/>
                  </a:cubicBezTo>
                  <a:cubicBezTo>
                    <a:pt x="2821" y="808"/>
                    <a:pt x="2789" y="830"/>
                    <a:pt x="2759" y="855"/>
                  </a:cubicBezTo>
                  <a:cubicBezTo>
                    <a:pt x="2729" y="879"/>
                    <a:pt x="2701" y="907"/>
                    <a:pt x="2667" y="938"/>
                  </a:cubicBezTo>
                  <a:cubicBezTo>
                    <a:pt x="2669" y="814"/>
                    <a:pt x="2635" y="709"/>
                    <a:pt x="2538" y="630"/>
                  </a:cubicBezTo>
                  <a:cubicBezTo>
                    <a:pt x="2509" y="646"/>
                    <a:pt x="2497" y="676"/>
                    <a:pt x="2481" y="701"/>
                  </a:cubicBezTo>
                  <a:cubicBezTo>
                    <a:pt x="2441" y="766"/>
                    <a:pt x="2436" y="838"/>
                    <a:pt x="2442" y="912"/>
                  </a:cubicBezTo>
                  <a:cubicBezTo>
                    <a:pt x="2450" y="996"/>
                    <a:pt x="2480" y="1072"/>
                    <a:pt x="2514" y="1152"/>
                  </a:cubicBezTo>
                  <a:cubicBezTo>
                    <a:pt x="2454" y="1250"/>
                    <a:pt x="2401" y="1355"/>
                    <a:pt x="2367" y="1467"/>
                  </a:cubicBezTo>
                  <a:cubicBezTo>
                    <a:pt x="2333" y="1578"/>
                    <a:pt x="2310" y="1693"/>
                    <a:pt x="2282" y="1811"/>
                  </a:cubicBezTo>
                  <a:cubicBezTo>
                    <a:pt x="2271" y="1782"/>
                    <a:pt x="2261" y="1755"/>
                    <a:pt x="2252" y="1730"/>
                  </a:cubicBezTo>
                  <a:cubicBezTo>
                    <a:pt x="2330" y="1569"/>
                    <a:pt x="2338" y="1413"/>
                    <a:pt x="2235" y="1256"/>
                  </a:cubicBezTo>
                  <a:cubicBezTo>
                    <a:pt x="2184" y="1290"/>
                    <a:pt x="2155" y="1336"/>
                    <a:pt x="2143" y="1390"/>
                  </a:cubicBezTo>
                  <a:cubicBezTo>
                    <a:pt x="2131" y="1441"/>
                    <a:pt x="2128" y="1494"/>
                    <a:pt x="2120" y="1550"/>
                  </a:cubicBezTo>
                  <a:cubicBezTo>
                    <a:pt x="2043" y="1465"/>
                    <a:pt x="1944" y="1418"/>
                    <a:pt x="1837" y="1376"/>
                  </a:cubicBezTo>
                  <a:cubicBezTo>
                    <a:pt x="1833" y="1359"/>
                    <a:pt x="1828" y="1338"/>
                    <a:pt x="1825" y="1318"/>
                  </a:cubicBezTo>
                  <a:cubicBezTo>
                    <a:pt x="1813" y="1230"/>
                    <a:pt x="1759" y="1172"/>
                    <a:pt x="1686" y="1129"/>
                  </a:cubicBezTo>
                  <a:cubicBezTo>
                    <a:pt x="1657" y="1113"/>
                    <a:pt x="1625" y="1099"/>
                    <a:pt x="1594" y="1090"/>
                  </a:cubicBezTo>
                  <a:cubicBezTo>
                    <a:pt x="1557" y="1079"/>
                    <a:pt x="1542" y="1097"/>
                    <a:pt x="1549" y="1135"/>
                  </a:cubicBezTo>
                  <a:cubicBezTo>
                    <a:pt x="1562" y="1202"/>
                    <a:pt x="1583" y="1265"/>
                    <a:pt x="1633" y="1314"/>
                  </a:cubicBezTo>
                  <a:cubicBezTo>
                    <a:pt x="1633" y="1315"/>
                    <a:pt x="1633" y="1317"/>
                    <a:pt x="1632" y="1318"/>
                  </a:cubicBezTo>
                  <a:cubicBezTo>
                    <a:pt x="1533" y="1318"/>
                    <a:pt x="1425" y="1344"/>
                    <a:pt x="1361" y="1385"/>
                  </a:cubicBezTo>
                  <a:cubicBezTo>
                    <a:pt x="1366" y="1408"/>
                    <a:pt x="1382" y="1422"/>
                    <a:pt x="1401" y="1434"/>
                  </a:cubicBezTo>
                  <a:cubicBezTo>
                    <a:pt x="1463" y="1474"/>
                    <a:pt x="1533" y="1477"/>
                    <a:pt x="1603" y="1476"/>
                  </a:cubicBezTo>
                  <a:cubicBezTo>
                    <a:pt x="1614" y="1476"/>
                    <a:pt x="1625" y="1475"/>
                    <a:pt x="1636" y="1475"/>
                  </a:cubicBezTo>
                  <a:cubicBezTo>
                    <a:pt x="1637" y="1475"/>
                    <a:pt x="1638" y="1477"/>
                    <a:pt x="1642" y="1480"/>
                  </a:cubicBezTo>
                  <a:cubicBezTo>
                    <a:pt x="1590" y="1552"/>
                    <a:pt x="1542" y="1627"/>
                    <a:pt x="1526" y="1717"/>
                  </a:cubicBezTo>
                  <a:cubicBezTo>
                    <a:pt x="1612" y="1728"/>
                    <a:pt x="1681" y="1691"/>
                    <a:pt x="1743" y="1641"/>
                  </a:cubicBezTo>
                  <a:cubicBezTo>
                    <a:pt x="1806" y="1590"/>
                    <a:pt x="1836" y="1520"/>
                    <a:pt x="1836" y="1431"/>
                  </a:cubicBezTo>
                  <a:cubicBezTo>
                    <a:pt x="1945" y="1479"/>
                    <a:pt x="2036" y="1538"/>
                    <a:pt x="2106" y="1633"/>
                  </a:cubicBezTo>
                  <a:cubicBezTo>
                    <a:pt x="1991" y="1615"/>
                    <a:pt x="1896" y="1643"/>
                    <a:pt x="1820" y="1728"/>
                  </a:cubicBezTo>
                  <a:cubicBezTo>
                    <a:pt x="1861" y="1828"/>
                    <a:pt x="2064" y="1878"/>
                    <a:pt x="2197" y="1784"/>
                  </a:cubicBezTo>
                  <a:cubicBezTo>
                    <a:pt x="2225" y="1858"/>
                    <a:pt x="2243" y="1933"/>
                    <a:pt x="2226" y="2012"/>
                  </a:cubicBezTo>
                  <a:cubicBezTo>
                    <a:pt x="2220" y="2036"/>
                    <a:pt x="2212" y="2059"/>
                    <a:pt x="2224" y="2084"/>
                  </a:cubicBezTo>
                  <a:cubicBezTo>
                    <a:pt x="2228" y="2092"/>
                    <a:pt x="2226" y="2104"/>
                    <a:pt x="2223" y="2112"/>
                  </a:cubicBezTo>
                  <a:cubicBezTo>
                    <a:pt x="2217" y="2128"/>
                    <a:pt x="2212" y="2144"/>
                    <a:pt x="2206" y="2160"/>
                  </a:cubicBezTo>
                  <a:cubicBezTo>
                    <a:pt x="2229" y="2160"/>
                    <a:pt x="2229" y="2160"/>
                    <a:pt x="2229" y="2160"/>
                  </a:cubicBezTo>
                  <a:cubicBezTo>
                    <a:pt x="2234" y="2148"/>
                    <a:pt x="2237" y="2135"/>
                    <a:pt x="2245" y="2124"/>
                  </a:cubicBezTo>
                  <a:cubicBezTo>
                    <a:pt x="2259" y="2104"/>
                    <a:pt x="2261" y="2086"/>
                    <a:pt x="2246" y="2066"/>
                  </a:cubicBezTo>
                  <a:cubicBezTo>
                    <a:pt x="2280" y="2036"/>
                    <a:pt x="2274" y="1999"/>
                    <a:pt x="2266" y="1963"/>
                  </a:cubicBezTo>
                  <a:cubicBezTo>
                    <a:pt x="2253" y="1900"/>
                    <a:pt x="2244" y="1836"/>
                    <a:pt x="2220" y="1777"/>
                  </a:cubicBezTo>
                  <a:cubicBezTo>
                    <a:pt x="2213" y="1761"/>
                    <a:pt x="2214" y="1750"/>
                    <a:pt x="2232" y="1746"/>
                  </a:cubicBezTo>
                  <a:cubicBezTo>
                    <a:pt x="2270" y="1807"/>
                    <a:pt x="2259" y="1878"/>
                    <a:pt x="2279" y="1944"/>
                  </a:cubicBezTo>
                  <a:cubicBezTo>
                    <a:pt x="2286" y="1936"/>
                    <a:pt x="2291" y="1928"/>
                    <a:pt x="2293" y="1920"/>
                  </a:cubicBezTo>
                  <a:cubicBezTo>
                    <a:pt x="2310" y="1825"/>
                    <a:pt x="2328" y="1731"/>
                    <a:pt x="2344" y="1636"/>
                  </a:cubicBezTo>
                  <a:cubicBezTo>
                    <a:pt x="2359" y="1544"/>
                    <a:pt x="2388" y="1457"/>
                    <a:pt x="2424" y="1371"/>
                  </a:cubicBezTo>
                  <a:cubicBezTo>
                    <a:pt x="2431" y="1355"/>
                    <a:pt x="2439" y="1339"/>
                    <a:pt x="2447" y="1323"/>
                  </a:cubicBezTo>
                  <a:cubicBezTo>
                    <a:pt x="2442" y="1361"/>
                    <a:pt x="2427" y="1394"/>
                    <a:pt x="2417" y="1428"/>
                  </a:cubicBezTo>
                  <a:cubicBezTo>
                    <a:pt x="2382" y="1546"/>
                    <a:pt x="2357" y="1666"/>
                    <a:pt x="2336" y="1787"/>
                  </a:cubicBezTo>
                  <a:cubicBezTo>
                    <a:pt x="2318" y="1886"/>
                    <a:pt x="2304" y="1986"/>
                    <a:pt x="2288" y="2085"/>
                  </a:cubicBezTo>
                  <a:cubicBezTo>
                    <a:pt x="2284" y="2111"/>
                    <a:pt x="2279" y="2136"/>
                    <a:pt x="2272" y="2160"/>
                  </a:cubicBezTo>
                  <a:cubicBezTo>
                    <a:pt x="2293" y="2160"/>
                    <a:pt x="2293" y="2160"/>
                    <a:pt x="2293" y="2160"/>
                  </a:cubicBezTo>
                  <a:cubicBezTo>
                    <a:pt x="2300" y="2135"/>
                    <a:pt x="2305" y="2109"/>
                    <a:pt x="2310" y="2083"/>
                  </a:cubicBezTo>
                  <a:cubicBezTo>
                    <a:pt x="2312" y="2070"/>
                    <a:pt x="2317" y="2057"/>
                    <a:pt x="2321" y="2040"/>
                  </a:cubicBezTo>
                  <a:cubicBezTo>
                    <a:pt x="2330" y="2046"/>
                    <a:pt x="2338" y="2049"/>
                    <a:pt x="2344" y="2053"/>
                  </a:cubicBezTo>
                  <a:cubicBezTo>
                    <a:pt x="2411" y="2102"/>
                    <a:pt x="2484" y="2098"/>
                    <a:pt x="2557" y="2076"/>
                  </a:cubicBezTo>
                  <a:cubicBezTo>
                    <a:pt x="2596" y="2064"/>
                    <a:pt x="2633" y="2041"/>
                    <a:pt x="2668" y="2018"/>
                  </a:cubicBezTo>
                  <a:cubicBezTo>
                    <a:pt x="2693" y="2001"/>
                    <a:pt x="2712" y="1976"/>
                    <a:pt x="2734" y="1955"/>
                  </a:cubicBezTo>
                  <a:cubicBezTo>
                    <a:pt x="2706" y="1911"/>
                    <a:pt x="2659" y="1909"/>
                    <a:pt x="2616" y="1891"/>
                  </a:cubicBezTo>
                  <a:cubicBezTo>
                    <a:pt x="2689" y="1817"/>
                    <a:pt x="2725" y="1727"/>
                    <a:pt x="2751" y="1629"/>
                  </a:cubicBezTo>
                  <a:cubicBezTo>
                    <a:pt x="2745" y="1626"/>
                    <a:pt x="2738" y="1620"/>
                    <a:pt x="2730" y="1620"/>
                  </a:cubicBezTo>
                  <a:cubicBezTo>
                    <a:pt x="2638" y="1616"/>
                    <a:pt x="2554" y="1631"/>
                    <a:pt x="2481" y="1697"/>
                  </a:cubicBezTo>
                  <a:cubicBezTo>
                    <a:pt x="2436" y="1738"/>
                    <a:pt x="2389" y="1777"/>
                    <a:pt x="2354" y="1829"/>
                  </a:cubicBezTo>
                  <a:cubicBezTo>
                    <a:pt x="2370" y="1709"/>
                    <a:pt x="2415" y="1608"/>
                    <a:pt x="2524" y="1543"/>
                  </a:cubicBezTo>
                  <a:cubicBezTo>
                    <a:pt x="2581" y="1510"/>
                    <a:pt x="2639" y="1478"/>
                    <a:pt x="2704" y="1464"/>
                  </a:cubicBezTo>
                  <a:cubicBezTo>
                    <a:pt x="2761" y="1451"/>
                    <a:pt x="2820" y="1441"/>
                    <a:pt x="2880" y="1443"/>
                  </a:cubicBezTo>
                  <a:cubicBezTo>
                    <a:pt x="2880" y="1339"/>
                    <a:pt x="2880" y="1339"/>
                    <a:pt x="2880" y="1339"/>
                  </a:cubicBezTo>
                  <a:cubicBezTo>
                    <a:pt x="2877" y="1341"/>
                    <a:pt x="2874" y="1344"/>
                    <a:pt x="2872" y="1346"/>
                  </a:cubicBezTo>
                  <a:cubicBezTo>
                    <a:pt x="2865" y="1318"/>
                    <a:pt x="2870" y="1299"/>
                    <a:pt x="2880" y="1282"/>
                  </a:cubicBezTo>
                  <a:cubicBezTo>
                    <a:pt x="2880" y="1242"/>
                    <a:pt x="2880" y="1242"/>
                    <a:pt x="2880" y="1242"/>
                  </a:cubicBezTo>
                  <a:cubicBezTo>
                    <a:pt x="2838" y="1283"/>
                    <a:pt x="2811" y="1334"/>
                    <a:pt x="2805" y="1398"/>
                  </a:cubicBezTo>
                  <a:cubicBezTo>
                    <a:pt x="2656" y="1410"/>
                    <a:pt x="2524" y="1458"/>
                    <a:pt x="2412" y="1557"/>
                  </a:cubicBezTo>
                  <a:cubicBezTo>
                    <a:pt x="2433" y="1415"/>
                    <a:pt x="2488" y="1287"/>
                    <a:pt x="2555" y="1162"/>
                  </a:cubicBezTo>
                  <a:cubicBezTo>
                    <a:pt x="2580" y="1167"/>
                    <a:pt x="2603" y="1174"/>
                    <a:pt x="2626" y="1176"/>
                  </a:cubicBezTo>
                  <a:cubicBezTo>
                    <a:pt x="2700" y="1184"/>
                    <a:pt x="2772" y="1171"/>
                    <a:pt x="2837" y="1134"/>
                  </a:cubicBezTo>
                  <a:cubicBezTo>
                    <a:pt x="2852" y="1126"/>
                    <a:pt x="2866" y="1115"/>
                    <a:pt x="2880" y="1103"/>
                  </a:cubicBezTo>
                  <a:cubicBezTo>
                    <a:pt x="2880" y="1073"/>
                    <a:pt x="2880" y="1073"/>
                    <a:pt x="2880" y="1073"/>
                  </a:cubicBezTo>
                  <a:cubicBezTo>
                    <a:pt x="2814" y="1146"/>
                    <a:pt x="2666" y="1180"/>
                    <a:pt x="2621" y="1124"/>
                  </a:cubicBezTo>
                  <a:cubicBezTo>
                    <a:pt x="2663" y="1079"/>
                    <a:pt x="2725" y="1075"/>
                    <a:pt x="2784" y="1051"/>
                  </a:cubicBezTo>
                  <a:cubicBezTo>
                    <a:pt x="2723" y="1044"/>
                    <a:pt x="2677" y="1072"/>
                    <a:pt x="2624" y="1085"/>
                  </a:cubicBezTo>
                  <a:cubicBezTo>
                    <a:pt x="2637" y="1029"/>
                    <a:pt x="2671" y="1004"/>
                    <a:pt x="2718" y="994"/>
                  </a:cubicBezTo>
                  <a:cubicBezTo>
                    <a:pt x="2737" y="990"/>
                    <a:pt x="2757" y="986"/>
                    <a:pt x="2777" y="988"/>
                  </a:cubicBezTo>
                  <a:cubicBezTo>
                    <a:pt x="2814" y="992"/>
                    <a:pt x="2849" y="1001"/>
                    <a:pt x="2880" y="1023"/>
                  </a:cubicBezTo>
                  <a:cubicBezTo>
                    <a:pt x="2880" y="998"/>
                    <a:pt x="2880" y="998"/>
                    <a:pt x="2880" y="998"/>
                  </a:cubicBezTo>
                  <a:cubicBezTo>
                    <a:pt x="2863" y="989"/>
                    <a:pt x="2845" y="983"/>
                    <a:pt x="2827" y="978"/>
                  </a:cubicBezTo>
                  <a:cubicBezTo>
                    <a:pt x="2799" y="969"/>
                    <a:pt x="2769" y="968"/>
                    <a:pt x="2737" y="963"/>
                  </a:cubicBezTo>
                  <a:cubicBezTo>
                    <a:pt x="2777" y="910"/>
                    <a:pt x="2827" y="869"/>
                    <a:pt x="2879" y="824"/>
                  </a:cubicBezTo>
                  <a:cubicBezTo>
                    <a:pt x="2879" y="824"/>
                    <a:pt x="2880" y="824"/>
                    <a:pt x="2880" y="825"/>
                  </a:cubicBezTo>
                  <a:cubicBezTo>
                    <a:pt x="2880" y="708"/>
                    <a:pt x="2880" y="708"/>
                    <a:pt x="2880" y="708"/>
                  </a:cubicBezTo>
                  <a:cubicBezTo>
                    <a:pt x="2879" y="708"/>
                    <a:pt x="2879" y="709"/>
                    <a:pt x="2878" y="710"/>
                  </a:cubicBezTo>
                  <a:cubicBezTo>
                    <a:pt x="2841" y="696"/>
                    <a:pt x="2830" y="681"/>
                    <a:pt x="2831" y="648"/>
                  </a:cubicBezTo>
                  <a:cubicBezTo>
                    <a:pt x="2834" y="588"/>
                    <a:pt x="2850" y="533"/>
                    <a:pt x="2880" y="482"/>
                  </a:cubicBezTo>
                  <a:close/>
                  <a:moveTo>
                    <a:pt x="1572" y="1112"/>
                  </a:moveTo>
                  <a:cubicBezTo>
                    <a:pt x="1657" y="1110"/>
                    <a:pt x="1774" y="1221"/>
                    <a:pt x="1774" y="1301"/>
                  </a:cubicBezTo>
                  <a:cubicBezTo>
                    <a:pt x="1740" y="1267"/>
                    <a:pt x="1704" y="1231"/>
                    <a:pt x="1668" y="1196"/>
                  </a:cubicBezTo>
                  <a:cubicBezTo>
                    <a:pt x="1666" y="1198"/>
                    <a:pt x="1664" y="1200"/>
                    <a:pt x="1662" y="1201"/>
                  </a:cubicBezTo>
                  <a:cubicBezTo>
                    <a:pt x="1691" y="1248"/>
                    <a:pt x="1742" y="1280"/>
                    <a:pt x="1762" y="1335"/>
                  </a:cubicBezTo>
                  <a:cubicBezTo>
                    <a:pt x="1632" y="1329"/>
                    <a:pt x="1573" y="1226"/>
                    <a:pt x="1572" y="1112"/>
                  </a:cubicBezTo>
                  <a:close/>
                  <a:moveTo>
                    <a:pt x="1540" y="1455"/>
                  </a:moveTo>
                  <a:cubicBezTo>
                    <a:pt x="1486" y="1452"/>
                    <a:pt x="1430" y="1442"/>
                    <a:pt x="1388" y="1394"/>
                  </a:cubicBezTo>
                  <a:cubicBezTo>
                    <a:pt x="1482" y="1347"/>
                    <a:pt x="1579" y="1333"/>
                    <a:pt x="1680" y="1346"/>
                  </a:cubicBezTo>
                  <a:cubicBezTo>
                    <a:pt x="1698" y="1349"/>
                    <a:pt x="1704" y="1361"/>
                    <a:pt x="1708" y="1379"/>
                  </a:cubicBezTo>
                  <a:cubicBezTo>
                    <a:pt x="1650" y="1382"/>
                    <a:pt x="1594" y="1386"/>
                    <a:pt x="1539" y="1390"/>
                  </a:cubicBezTo>
                  <a:cubicBezTo>
                    <a:pt x="1539" y="1392"/>
                    <a:pt x="1539" y="1395"/>
                    <a:pt x="1539" y="1397"/>
                  </a:cubicBezTo>
                  <a:cubicBezTo>
                    <a:pt x="1594" y="1400"/>
                    <a:pt x="1648" y="1403"/>
                    <a:pt x="1713" y="1407"/>
                  </a:cubicBezTo>
                  <a:cubicBezTo>
                    <a:pt x="1657" y="1456"/>
                    <a:pt x="1598" y="1458"/>
                    <a:pt x="1540" y="1455"/>
                  </a:cubicBezTo>
                  <a:close/>
                  <a:moveTo>
                    <a:pt x="1783" y="1560"/>
                  </a:moveTo>
                  <a:cubicBezTo>
                    <a:pt x="1731" y="1645"/>
                    <a:pt x="1652" y="1686"/>
                    <a:pt x="1555" y="1701"/>
                  </a:cubicBezTo>
                  <a:cubicBezTo>
                    <a:pt x="1566" y="1630"/>
                    <a:pt x="1619" y="1526"/>
                    <a:pt x="1670" y="1487"/>
                  </a:cubicBezTo>
                  <a:cubicBezTo>
                    <a:pt x="1695" y="1468"/>
                    <a:pt x="1723" y="1441"/>
                    <a:pt x="1766" y="1459"/>
                  </a:cubicBezTo>
                  <a:cubicBezTo>
                    <a:pt x="1748" y="1500"/>
                    <a:pt x="1715" y="1526"/>
                    <a:pt x="1696" y="1563"/>
                  </a:cubicBezTo>
                  <a:cubicBezTo>
                    <a:pt x="1737" y="1547"/>
                    <a:pt x="1755" y="1505"/>
                    <a:pt x="1788" y="1478"/>
                  </a:cubicBezTo>
                  <a:cubicBezTo>
                    <a:pt x="1798" y="1508"/>
                    <a:pt x="1798" y="1536"/>
                    <a:pt x="1783" y="1560"/>
                  </a:cubicBezTo>
                  <a:close/>
                  <a:moveTo>
                    <a:pt x="2020" y="1513"/>
                  </a:moveTo>
                  <a:cubicBezTo>
                    <a:pt x="1977" y="1480"/>
                    <a:pt x="1928" y="1453"/>
                    <a:pt x="1877" y="1420"/>
                  </a:cubicBezTo>
                  <a:cubicBezTo>
                    <a:pt x="1976" y="1447"/>
                    <a:pt x="2128" y="1557"/>
                    <a:pt x="2139" y="1626"/>
                  </a:cubicBezTo>
                  <a:cubicBezTo>
                    <a:pt x="2100" y="1589"/>
                    <a:pt x="2063" y="1548"/>
                    <a:pt x="2020" y="1513"/>
                  </a:cubicBezTo>
                  <a:close/>
                  <a:moveTo>
                    <a:pt x="2136" y="1741"/>
                  </a:moveTo>
                  <a:cubicBezTo>
                    <a:pt x="2105" y="1787"/>
                    <a:pt x="2070" y="1811"/>
                    <a:pt x="2023" y="1813"/>
                  </a:cubicBezTo>
                  <a:cubicBezTo>
                    <a:pt x="1951" y="1816"/>
                    <a:pt x="1895" y="1778"/>
                    <a:pt x="1841" y="1735"/>
                  </a:cubicBezTo>
                  <a:cubicBezTo>
                    <a:pt x="1915" y="1657"/>
                    <a:pt x="2055" y="1625"/>
                    <a:pt x="2119" y="1670"/>
                  </a:cubicBezTo>
                  <a:cubicBezTo>
                    <a:pt x="2126" y="1683"/>
                    <a:pt x="2133" y="1696"/>
                    <a:pt x="2140" y="1711"/>
                  </a:cubicBezTo>
                  <a:cubicBezTo>
                    <a:pt x="2088" y="1732"/>
                    <a:pt x="2035" y="1726"/>
                    <a:pt x="1979" y="1734"/>
                  </a:cubicBezTo>
                  <a:cubicBezTo>
                    <a:pt x="2023" y="1750"/>
                    <a:pt x="2076" y="1753"/>
                    <a:pt x="2136" y="1741"/>
                  </a:cubicBezTo>
                  <a:close/>
                  <a:moveTo>
                    <a:pt x="2234" y="1625"/>
                  </a:moveTo>
                  <a:cubicBezTo>
                    <a:pt x="2230" y="1565"/>
                    <a:pt x="2226" y="1505"/>
                    <a:pt x="2222" y="1444"/>
                  </a:cubicBezTo>
                  <a:cubicBezTo>
                    <a:pt x="2201" y="1509"/>
                    <a:pt x="2223" y="1578"/>
                    <a:pt x="2201" y="1647"/>
                  </a:cubicBezTo>
                  <a:cubicBezTo>
                    <a:pt x="2114" y="1561"/>
                    <a:pt x="2140" y="1355"/>
                    <a:pt x="2228" y="1285"/>
                  </a:cubicBezTo>
                  <a:cubicBezTo>
                    <a:pt x="2232" y="1291"/>
                    <a:pt x="2237" y="1296"/>
                    <a:pt x="2241" y="1301"/>
                  </a:cubicBezTo>
                  <a:cubicBezTo>
                    <a:pt x="2246" y="1311"/>
                    <a:pt x="2252" y="1320"/>
                    <a:pt x="2257" y="1331"/>
                  </a:cubicBezTo>
                  <a:cubicBezTo>
                    <a:pt x="2298" y="1418"/>
                    <a:pt x="2296" y="1506"/>
                    <a:pt x="2265" y="1595"/>
                  </a:cubicBezTo>
                  <a:cubicBezTo>
                    <a:pt x="2261" y="1608"/>
                    <a:pt x="2249" y="1618"/>
                    <a:pt x="2241" y="1629"/>
                  </a:cubicBezTo>
                  <a:cubicBezTo>
                    <a:pt x="2239" y="1628"/>
                    <a:pt x="2236" y="1626"/>
                    <a:pt x="2234" y="1625"/>
                  </a:cubicBezTo>
                  <a:close/>
                  <a:moveTo>
                    <a:pt x="2704" y="1952"/>
                  </a:moveTo>
                  <a:cubicBezTo>
                    <a:pt x="2677" y="1991"/>
                    <a:pt x="2640" y="2019"/>
                    <a:pt x="2584" y="2043"/>
                  </a:cubicBezTo>
                  <a:cubicBezTo>
                    <a:pt x="2548" y="2059"/>
                    <a:pt x="2512" y="2072"/>
                    <a:pt x="2471" y="2067"/>
                  </a:cubicBezTo>
                  <a:cubicBezTo>
                    <a:pt x="2439" y="2062"/>
                    <a:pt x="2425" y="2053"/>
                    <a:pt x="2412" y="2025"/>
                  </a:cubicBezTo>
                  <a:cubicBezTo>
                    <a:pt x="2466" y="2000"/>
                    <a:pt x="2534" y="2020"/>
                    <a:pt x="2590" y="1971"/>
                  </a:cubicBezTo>
                  <a:cubicBezTo>
                    <a:pt x="2564" y="1976"/>
                    <a:pt x="2547" y="1979"/>
                    <a:pt x="2527" y="1983"/>
                  </a:cubicBezTo>
                  <a:cubicBezTo>
                    <a:pt x="2579" y="1909"/>
                    <a:pt x="2633" y="1900"/>
                    <a:pt x="2704" y="1952"/>
                  </a:cubicBezTo>
                  <a:close/>
                  <a:moveTo>
                    <a:pt x="2379" y="1899"/>
                  </a:moveTo>
                  <a:cubicBezTo>
                    <a:pt x="2383" y="1846"/>
                    <a:pt x="2401" y="1798"/>
                    <a:pt x="2439" y="1760"/>
                  </a:cubicBezTo>
                  <a:cubicBezTo>
                    <a:pt x="2456" y="1743"/>
                    <a:pt x="2475" y="1729"/>
                    <a:pt x="2493" y="1713"/>
                  </a:cubicBezTo>
                  <a:cubicBezTo>
                    <a:pt x="2558" y="1651"/>
                    <a:pt x="2639" y="1638"/>
                    <a:pt x="2728" y="1639"/>
                  </a:cubicBezTo>
                  <a:cubicBezTo>
                    <a:pt x="2718" y="1671"/>
                    <a:pt x="2711" y="1701"/>
                    <a:pt x="2700" y="1729"/>
                  </a:cubicBezTo>
                  <a:cubicBezTo>
                    <a:pt x="2659" y="1832"/>
                    <a:pt x="2585" y="1906"/>
                    <a:pt x="2487" y="1955"/>
                  </a:cubicBezTo>
                  <a:cubicBezTo>
                    <a:pt x="2464" y="1967"/>
                    <a:pt x="2436" y="1967"/>
                    <a:pt x="2410" y="1945"/>
                  </a:cubicBezTo>
                  <a:cubicBezTo>
                    <a:pt x="2452" y="1887"/>
                    <a:pt x="2491" y="1830"/>
                    <a:pt x="2552" y="1777"/>
                  </a:cubicBezTo>
                  <a:cubicBezTo>
                    <a:pt x="2534" y="1784"/>
                    <a:pt x="2523" y="1785"/>
                    <a:pt x="2517" y="1792"/>
                  </a:cubicBezTo>
                  <a:cubicBezTo>
                    <a:pt x="2473" y="1834"/>
                    <a:pt x="2430" y="1878"/>
                    <a:pt x="2384" y="1924"/>
                  </a:cubicBezTo>
                  <a:cubicBezTo>
                    <a:pt x="2382" y="1914"/>
                    <a:pt x="2379" y="1906"/>
                    <a:pt x="2379" y="1899"/>
                  </a:cubicBezTo>
                  <a:close/>
                  <a:moveTo>
                    <a:pt x="2683" y="1443"/>
                  </a:moveTo>
                  <a:cubicBezTo>
                    <a:pt x="2629" y="1467"/>
                    <a:pt x="2579" y="1489"/>
                    <a:pt x="2530" y="1511"/>
                  </a:cubicBezTo>
                  <a:cubicBezTo>
                    <a:pt x="2570" y="1476"/>
                    <a:pt x="2637" y="1448"/>
                    <a:pt x="2683" y="1443"/>
                  </a:cubicBezTo>
                  <a:close/>
                  <a:moveTo>
                    <a:pt x="2634" y="981"/>
                  </a:moveTo>
                  <a:cubicBezTo>
                    <a:pt x="2626" y="1007"/>
                    <a:pt x="2611" y="1030"/>
                    <a:pt x="2580" y="1044"/>
                  </a:cubicBezTo>
                  <a:cubicBezTo>
                    <a:pt x="2573" y="995"/>
                    <a:pt x="2565" y="950"/>
                    <a:pt x="2558" y="905"/>
                  </a:cubicBezTo>
                  <a:cubicBezTo>
                    <a:pt x="2556" y="905"/>
                    <a:pt x="2553" y="905"/>
                    <a:pt x="2550" y="905"/>
                  </a:cubicBezTo>
                  <a:cubicBezTo>
                    <a:pt x="2550" y="952"/>
                    <a:pt x="2550" y="998"/>
                    <a:pt x="2550" y="1045"/>
                  </a:cubicBezTo>
                  <a:cubicBezTo>
                    <a:pt x="2515" y="1037"/>
                    <a:pt x="2486" y="1002"/>
                    <a:pt x="2468" y="928"/>
                  </a:cubicBezTo>
                  <a:cubicBezTo>
                    <a:pt x="2445" y="830"/>
                    <a:pt x="2469" y="740"/>
                    <a:pt x="2537" y="660"/>
                  </a:cubicBezTo>
                  <a:cubicBezTo>
                    <a:pt x="2633" y="733"/>
                    <a:pt x="2666" y="877"/>
                    <a:pt x="2634" y="981"/>
                  </a:cubicBezTo>
                  <a:close/>
                  <a:moveTo>
                    <a:pt x="2669" y="980"/>
                  </a:moveTo>
                  <a:cubicBezTo>
                    <a:pt x="2710" y="917"/>
                    <a:pt x="2763" y="873"/>
                    <a:pt x="2823" y="836"/>
                  </a:cubicBezTo>
                  <a:cubicBezTo>
                    <a:pt x="2746" y="932"/>
                    <a:pt x="2705" y="970"/>
                    <a:pt x="2669" y="980"/>
                  </a:cubicBezTo>
                  <a:close/>
                  <a:moveTo>
                    <a:pt x="970" y="0"/>
                  </a:moveTo>
                  <a:cubicBezTo>
                    <a:pt x="945" y="0"/>
                    <a:pt x="945" y="0"/>
                    <a:pt x="945" y="0"/>
                  </a:cubicBezTo>
                  <a:cubicBezTo>
                    <a:pt x="953" y="26"/>
                    <a:pt x="963" y="51"/>
                    <a:pt x="977" y="76"/>
                  </a:cubicBezTo>
                  <a:cubicBezTo>
                    <a:pt x="947" y="66"/>
                    <a:pt x="916" y="59"/>
                    <a:pt x="887" y="47"/>
                  </a:cubicBezTo>
                  <a:cubicBezTo>
                    <a:pt x="857" y="34"/>
                    <a:pt x="829" y="19"/>
                    <a:pt x="803" y="0"/>
                  </a:cubicBezTo>
                  <a:cubicBezTo>
                    <a:pt x="767" y="0"/>
                    <a:pt x="767" y="0"/>
                    <a:pt x="767" y="0"/>
                  </a:cubicBezTo>
                  <a:cubicBezTo>
                    <a:pt x="842" y="60"/>
                    <a:pt x="930" y="92"/>
                    <a:pt x="1030" y="109"/>
                  </a:cubicBezTo>
                  <a:cubicBezTo>
                    <a:pt x="1027" y="100"/>
                    <a:pt x="1027" y="94"/>
                    <a:pt x="1024" y="91"/>
                  </a:cubicBezTo>
                  <a:cubicBezTo>
                    <a:pt x="996" y="66"/>
                    <a:pt x="982" y="33"/>
                    <a:pt x="970" y="0"/>
                  </a:cubicBezTo>
                  <a:close/>
                </a:path>
              </a:pathLst>
            </a:custGeom>
            <a:solidFill>
              <a:schemeClr val="accent3"/>
            </a:solidFill>
            <a:ln>
              <a:noFill/>
            </a:ln>
          </p:spPr>
        </p:sp>
        <p:sp>
          <p:nvSpPr>
            <p:cNvPr id="17" name="Freeform 9"/>
            <p:cNvSpPr>
              <a:spLocks noEditPoints="1"/>
            </p:cNvSpPr>
            <p:nvPr/>
          </p:nvSpPr>
          <p:spPr bwMode="auto">
            <a:xfrm>
              <a:off x="0" y="-1"/>
              <a:ext cx="7420329" cy="6858001"/>
            </a:xfrm>
            <a:custGeom>
              <a:avLst/>
              <a:gdLst/>
              <a:ahLst/>
              <a:cxnLst/>
              <a:rect l="0" t="0" r="r" b="b"/>
              <a:pathLst>
                <a:path w="2337" h="2160">
                  <a:moveTo>
                    <a:pt x="48" y="1392"/>
                  </a:moveTo>
                  <a:cubicBezTo>
                    <a:pt x="84" y="1368"/>
                    <a:pt x="121" y="1351"/>
                    <a:pt x="148" y="1324"/>
                  </a:cubicBezTo>
                  <a:cubicBezTo>
                    <a:pt x="175" y="1296"/>
                    <a:pt x="187" y="1256"/>
                    <a:pt x="192" y="1207"/>
                  </a:cubicBezTo>
                  <a:cubicBezTo>
                    <a:pt x="153" y="1243"/>
                    <a:pt x="113" y="1246"/>
                    <a:pt x="72" y="1241"/>
                  </a:cubicBezTo>
                  <a:cubicBezTo>
                    <a:pt x="48" y="1238"/>
                    <a:pt x="24" y="1236"/>
                    <a:pt x="0" y="1232"/>
                  </a:cubicBezTo>
                  <a:cubicBezTo>
                    <a:pt x="0" y="1254"/>
                    <a:pt x="0" y="1254"/>
                    <a:pt x="0" y="1254"/>
                  </a:cubicBezTo>
                  <a:cubicBezTo>
                    <a:pt x="7" y="1254"/>
                    <a:pt x="14" y="1255"/>
                    <a:pt x="22" y="1256"/>
                  </a:cubicBezTo>
                  <a:cubicBezTo>
                    <a:pt x="64" y="1262"/>
                    <a:pt x="107" y="1262"/>
                    <a:pt x="155" y="1265"/>
                  </a:cubicBezTo>
                  <a:cubicBezTo>
                    <a:pt x="154" y="1292"/>
                    <a:pt x="139" y="1309"/>
                    <a:pt x="121" y="1321"/>
                  </a:cubicBezTo>
                  <a:cubicBezTo>
                    <a:pt x="88" y="1343"/>
                    <a:pt x="57" y="1373"/>
                    <a:pt x="12" y="1359"/>
                  </a:cubicBezTo>
                  <a:cubicBezTo>
                    <a:pt x="8" y="1361"/>
                    <a:pt x="4" y="1362"/>
                    <a:pt x="0" y="1363"/>
                  </a:cubicBezTo>
                  <a:cubicBezTo>
                    <a:pt x="0" y="1394"/>
                    <a:pt x="0" y="1394"/>
                    <a:pt x="0" y="1394"/>
                  </a:cubicBezTo>
                  <a:cubicBezTo>
                    <a:pt x="0" y="1394"/>
                    <a:pt x="0" y="1394"/>
                    <a:pt x="1" y="1394"/>
                  </a:cubicBezTo>
                  <a:cubicBezTo>
                    <a:pt x="55" y="1416"/>
                    <a:pt x="99" y="1453"/>
                    <a:pt x="136" y="1497"/>
                  </a:cubicBezTo>
                  <a:cubicBezTo>
                    <a:pt x="157" y="1521"/>
                    <a:pt x="173" y="1548"/>
                    <a:pt x="191" y="1574"/>
                  </a:cubicBezTo>
                  <a:cubicBezTo>
                    <a:pt x="134" y="1562"/>
                    <a:pt x="81" y="1566"/>
                    <a:pt x="28" y="1568"/>
                  </a:cubicBezTo>
                  <a:cubicBezTo>
                    <a:pt x="18" y="1569"/>
                    <a:pt x="9" y="1568"/>
                    <a:pt x="0" y="1568"/>
                  </a:cubicBezTo>
                  <a:cubicBezTo>
                    <a:pt x="0" y="1589"/>
                    <a:pt x="0" y="1589"/>
                    <a:pt x="0" y="1589"/>
                  </a:cubicBezTo>
                  <a:cubicBezTo>
                    <a:pt x="26" y="1588"/>
                    <a:pt x="51" y="1588"/>
                    <a:pt x="77" y="1589"/>
                  </a:cubicBezTo>
                  <a:cubicBezTo>
                    <a:pt x="125" y="1591"/>
                    <a:pt x="175" y="1588"/>
                    <a:pt x="220" y="1614"/>
                  </a:cubicBezTo>
                  <a:cubicBezTo>
                    <a:pt x="223" y="1616"/>
                    <a:pt x="229" y="1614"/>
                    <a:pt x="238" y="1614"/>
                  </a:cubicBezTo>
                  <a:cubicBezTo>
                    <a:pt x="191" y="1522"/>
                    <a:pt x="132" y="1446"/>
                    <a:pt x="48" y="1392"/>
                  </a:cubicBezTo>
                  <a:close/>
                  <a:moveTo>
                    <a:pt x="1917" y="2102"/>
                  </a:moveTo>
                  <a:cubicBezTo>
                    <a:pt x="1881" y="2113"/>
                    <a:pt x="1849" y="2139"/>
                    <a:pt x="1812" y="2160"/>
                  </a:cubicBezTo>
                  <a:cubicBezTo>
                    <a:pt x="1801" y="2061"/>
                    <a:pt x="1760" y="1974"/>
                    <a:pt x="1698" y="1891"/>
                  </a:cubicBezTo>
                  <a:cubicBezTo>
                    <a:pt x="1694" y="1899"/>
                    <a:pt x="1690" y="1903"/>
                    <a:pt x="1690" y="1908"/>
                  </a:cubicBezTo>
                  <a:cubicBezTo>
                    <a:pt x="1693" y="1959"/>
                    <a:pt x="1668" y="2002"/>
                    <a:pt x="1648" y="2046"/>
                  </a:cubicBezTo>
                  <a:cubicBezTo>
                    <a:pt x="1632" y="2083"/>
                    <a:pt x="1612" y="2118"/>
                    <a:pt x="1593" y="2154"/>
                  </a:cubicBezTo>
                  <a:cubicBezTo>
                    <a:pt x="1566" y="2147"/>
                    <a:pt x="1535" y="2140"/>
                    <a:pt x="1505" y="2131"/>
                  </a:cubicBezTo>
                  <a:cubicBezTo>
                    <a:pt x="1475" y="2122"/>
                    <a:pt x="1445" y="2112"/>
                    <a:pt x="1412" y="2101"/>
                  </a:cubicBezTo>
                  <a:cubicBezTo>
                    <a:pt x="1406" y="2122"/>
                    <a:pt x="1404" y="2141"/>
                    <a:pt x="1405" y="2160"/>
                  </a:cubicBezTo>
                  <a:cubicBezTo>
                    <a:pt x="1427" y="2160"/>
                    <a:pt x="1427" y="2160"/>
                    <a:pt x="1427" y="2160"/>
                  </a:cubicBezTo>
                  <a:cubicBezTo>
                    <a:pt x="1425" y="2152"/>
                    <a:pt x="1427" y="2142"/>
                    <a:pt x="1427" y="2137"/>
                  </a:cubicBezTo>
                  <a:cubicBezTo>
                    <a:pt x="1461" y="2144"/>
                    <a:pt x="1493" y="2152"/>
                    <a:pt x="1525" y="2158"/>
                  </a:cubicBezTo>
                  <a:cubicBezTo>
                    <a:pt x="1529" y="2159"/>
                    <a:pt x="1533" y="2159"/>
                    <a:pt x="1536" y="2160"/>
                  </a:cubicBezTo>
                  <a:cubicBezTo>
                    <a:pt x="1622" y="2160"/>
                    <a:pt x="1622" y="2160"/>
                    <a:pt x="1622" y="2160"/>
                  </a:cubicBezTo>
                  <a:cubicBezTo>
                    <a:pt x="1626" y="2140"/>
                    <a:pt x="1633" y="2120"/>
                    <a:pt x="1645" y="2099"/>
                  </a:cubicBezTo>
                  <a:cubicBezTo>
                    <a:pt x="1670" y="2053"/>
                    <a:pt x="1698" y="2007"/>
                    <a:pt x="1713" y="1951"/>
                  </a:cubicBezTo>
                  <a:cubicBezTo>
                    <a:pt x="1728" y="1979"/>
                    <a:pt x="1745" y="2005"/>
                    <a:pt x="1757" y="2034"/>
                  </a:cubicBezTo>
                  <a:cubicBezTo>
                    <a:pt x="1774" y="2075"/>
                    <a:pt x="1786" y="2117"/>
                    <a:pt x="1788" y="2160"/>
                  </a:cubicBezTo>
                  <a:cubicBezTo>
                    <a:pt x="1852" y="2160"/>
                    <a:pt x="1852" y="2160"/>
                    <a:pt x="1852" y="2160"/>
                  </a:cubicBezTo>
                  <a:cubicBezTo>
                    <a:pt x="1868" y="2147"/>
                    <a:pt x="1889" y="2138"/>
                    <a:pt x="1908" y="2127"/>
                  </a:cubicBezTo>
                  <a:cubicBezTo>
                    <a:pt x="1926" y="2117"/>
                    <a:pt x="1948" y="2110"/>
                    <a:pt x="1972" y="2122"/>
                  </a:cubicBezTo>
                  <a:cubicBezTo>
                    <a:pt x="1967" y="2135"/>
                    <a:pt x="1961" y="2148"/>
                    <a:pt x="1956" y="2160"/>
                  </a:cubicBezTo>
                  <a:cubicBezTo>
                    <a:pt x="1981" y="2160"/>
                    <a:pt x="1981" y="2160"/>
                    <a:pt x="1981" y="2160"/>
                  </a:cubicBezTo>
                  <a:cubicBezTo>
                    <a:pt x="1994" y="2141"/>
                    <a:pt x="2013" y="2126"/>
                    <a:pt x="2042" y="2115"/>
                  </a:cubicBezTo>
                  <a:cubicBezTo>
                    <a:pt x="1995" y="2098"/>
                    <a:pt x="1954" y="2091"/>
                    <a:pt x="1917" y="2102"/>
                  </a:cubicBezTo>
                  <a:close/>
                  <a:moveTo>
                    <a:pt x="1470" y="291"/>
                  </a:moveTo>
                  <a:cubicBezTo>
                    <a:pt x="1448" y="349"/>
                    <a:pt x="1453" y="406"/>
                    <a:pt x="1465" y="463"/>
                  </a:cubicBezTo>
                  <a:cubicBezTo>
                    <a:pt x="1478" y="522"/>
                    <a:pt x="1512" y="569"/>
                    <a:pt x="1553" y="614"/>
                  </a:cubicBezTo>
                  <a:cubicBezTo>
                    <a:pt x="1613" y="559"/>
                    <a:pt x="1638" y="487"/>
                    <a:pt x="1643" y="409"/>
                  </a:cubicBezTo>
                  <a:cubicBezTo>
                    <a:pt x="1649" y="331"/>
                    <a:pt x="1630" y="259"/>
                    <a:pt x="1573" y="200"/>
                  </a:cubicBezTo>
                  <a:cubicBezTo>
                    <a:pt x="1619" y="136"/>
                    <a:pt x="1655" y="70"/>
                    <a:pt x="1677" y="0"/>
                  </a:cubicBezTo>
                  <a:cubicBezTo>
                    <a:pt x="1653" y="0"/>
                    <a:pt x="1653" y="0"/>
                    <a:pt x="1653" y="0"/>
                  </a:cubicBezTo>
                  <a:cubicBezTo>
                    <a:pt x="1644" y="30"/>
                    <a:pt x="1632" y="58"/>
                    <a:pt x="1618" y="78"/>
                  </a:cubicBezTo>
                  <a:cubicBezTo>
                    <a:pt x="1626" y="51"/>
                    <a:pt x="1634" y="25"/>
                    <a:pt x="1641" y="0"/>
                  </a:cubicBezTo>
                  <a:cubicBezTo>
                    <a:pt x="1622" y="0"/>
                    <a:pt x="1622" y="0"/>
                    <a:pt x="1622" y="0"/>
                  </a:cubicBezTo>
                  <a:cubicBezTo>
                    <a:pt x="1613" y="28"/>
                    <a:pt x="1603" y="55"/>
                    <a:pt x="1589" y="80"/>
                  </a:cubicBezTo>
                  <a:cubicBezTo>
                    <a:pt x="1550" y="152"/>
                    <a:pt x="1507" y="223"/>
                    <a:pt x="1437" y="275"/>
                  </a:cubicBezTo>
                  <a:cubicBezTo>
                    <a:pt x="1362" y="178"/>
                    <a:pt x="1190" y="144"/>
                    <a:pt x="1043" y="260"/>
                  </a:cubicBezTo>
                  <a:cubicBezTo>
                    <a:pt x="1046" y="308"/>
                    <a:pt x="1083" y="329"/>
                    <a:pt x="1120" y="347"/>
                  </a:cubicBezTo>
                  <a:cubicBezTo>
                    <a:pt x="1142" y="357"/>
                    <a:pt x="1167" y="363"/>
                    <a:pt x="1190" y="371"/>
                  </a:cubicBezTo>
                  <a:cubicBezTo>
                    <a:pt x="1156" y="429"/>
                    <a:pt x="1125" y="485"/>
                    <a:pt x="1092" y="542"/>
                  </a:cubicBezTo>
                  <a:cubicBezTo>
                    <a:pt x="1103" y="549"/>
                    <a:pt x="1109" y="556"/>
                    <a:pt x="1116" y="557"/>
                  </a:cubicBezTo>
                  <a:cubicBezTo>
                    <a:pt x="1178" y="567"/>
                    <a:pt x="1239" y="558"/>
                    <a:pt x="1296" y="533"/>
                  </a:cubicBezTo>
                  <a:cubicBezTo>
                    <a:pt x="1339" y="514"/>
                    <a:pt x="1366" y="474"/>
                    <a:pt x="1394" y="437"/>
                  </a:cubicBezTo>
                  <a:cubicBezTo>
                    <a:pt x="1419" y="404"/>
                    <a:pt x="1432" y="366"/>
                    <a:pt x="1440" y="326"/>
                  </a:cubicBezTo>
                  <a:cubicBezTo>
                    <a:pt x="1443" y="311"/>
                    <a:pt x="1447" y="296"/>
                    <a:pt x="1470" y="291"/>
                  </a:cubicBezTo>
                  <a:close/>
                  <a:moveTo>
                    <a:pt x="1480" y="349"/>
                  </a:moveTo>
                  <a:cubicBezTo>
                    <a:pt x="1485" y="317"/>
                    <a:pt x="1498" y="288"/>
                    <a:pt x="1536" y="275"/>
                  </a:cubicBezTo>
                  <a:cubicBezTo>
                    <a:pt x="1553" y="323"/>
                    <a:pt x="1537" y="376"/>
                    <a:pt x="1565" y="419"/>
                  </a:cubicBezTo>
                  <a:cubicBezTo>
                    <a:pt x="1566" y="376"/>
                    <a:pt x="1568" y="334"/>
                    <a:pt x="1569" y="285"/>
                  </a:cubicBezTo>
                  <a:cubicBezTo>
                    <a:pt x="1601" y="301"/>
                    <a:pt x="1611" y="321"/>
                    <a:pt x="1616" y="345"/>
                  </a:cubicBezTo>
                  <a:cubicBezTo>
                    <a:pt x="1627" y="394"/>
                    <a:pt x="1620" y="442"/>
                    <a:pt x="1606" y="490"/>
                  </a:cubicBezTo>
                  <a:cubicBezTo>
                    <a:pt x="1596" y="525"/>
                    <a:pt x="1582" y="557"/>
                    <a:pt x="1549" y="584"/>
                  </a:cubicBezTo>
                  <a:cubicBezTo>
                    <a:pt x="1533" y="557"/>
                    <a:pt x="1516" y="533"/>
                    <a:pt x="1503" y="507"/>
                  </a:cubicBezTo>
                  <a:cubicBezTo>
                    <a:pt x="1478" y="457"/>
                    <a:pt x="1470" y="404"/>
                    <a:pt x="1480" y="349"/>
                  </a:cubicBezTo>
                  <a:close/>
                  <a:moveTo>
                    <a:pt x="1062" y="273"/>
                  </a:moveTo>
                  <a:cubicBezTo>
                    <a:pt x="1123" y="223"/>
                    <a:pt x="1189" y="201"/>
                    <a:pt x="1263" y="207"/>
                  </a:cubicBezTo>
                  <a:cubicBezTo>
                    <a:pt x="1299" y="210"/>
                    <a:pt x="1334" y="219"/>
                    <a:pt x="1358" y="257"/>
                  </a:cubicBezTo>
                  <a:cubicBezTo>
                    <a:pt x="1299" y="266"/>
                    <a:pt x="1241" y="258"/>
                    <a:pt x="1187" y="284"/>
                  </a:cubicBezTo>
                  <a:cubicBezTo>
                    <a:pt x="1227" y="285"/>
                    <a:pt x="1266" y="286"/>
                    <a:pt x="1315" y="287"/>
                  </a:cubicBezTo>
                  <a:cubicBezTo>
                    <a:pt x="1277" y="310"/>
                    <a:pt x="1247" y="328"/>
                    <a:pt x="1216" y="346"/>
                  </a:cubicBezTo>
                  <a:cubicBezTo>
                    <a:pt x="1212" y="348"/>
                    <a:pt x="1207" y="347"/>
                    <a:pt x="1203" y="346"/>
                  </a:cubicBezTo>
                  <a:cubicBezTo>
                    <a:pt x="1149" y="340"/>
                    <a:pt x="1100" y="322"/>
                    <a:pt x="1062" y="273"/>
                  </a:cubicBezTo>
                  <a:close/>
                  <a:moveTo>
                    <a:pt x="1376" y="427"/>
                  </a:moveTo>
                  <a:cubicBezTo>
                    <a:pt x="1342" y="476"/>
                    <a:pt x="1303" y="519"/>
                    <a:pt x="1239" y="528"/>
                  </a:cubicBezTo>
                  <a:cubicBezTo>
                    <a:pt x="1202" y="533"/>
                    <a:pt x="1166" y="546"/>
                    <a:pt x="1120" y="536"/>
                  </a:cubicBezTo>
                  <a:cubicBezTo>
                    <a:pt x="1156" y="486"/>
                    <a:pt x="1171" y="429"/>
                    <a:pt x="1213" y="386"/>
                  </a:cubicBezTo>
                  <a:cubicBezTo>
                    <a:pt x="1252" y="344"/>
                    <a:pt x="1295" y="316"/>
                    <a:pt x="1362" y="333"/>
                  </a:cubicBezTo>
                  <a:cubicBezTo>
                    <a:pt x="1350" y="350"/>
                    <a:pt x="1343" y="363"/>
                    <a:pt x="1334" y="375"/>
                  </a:cubicBezTo>
                  <a:cubicBezTo>
                    <a:pt x="1324" y="386"/>
                    <a:pt x="1311" y="396"/>
                    <a:pt x="1300" y="406"/>
                  </a:cubicBezTo>
                  <a:cubicBezTo>
                    <a:pt x="1290" y="415"/>
                    <a:pt x="1280" y="425"/>
                    <a:pt x="1270" y="434"/>
                  </a:cubicBezTo>
                  <a:cubicBezTo>
                    <a:pt x="1321" y="422"/>
                    <a:pt x="1354" y="387"/>
                    <a:pt x="1386" y="349"/>
                  </a:cubicBezTo>
                  <a:cubicBezTo>
                    <a:pt x="1402" y="381"/>
                    <a:pt x="1391" y="405"/>
                    <a:pt x="1376" y="427"/>
                  </a:cubicBezTo>
                  <a:close/>
                  <a:moveTo>
                    <a:pt x="2313" y="407"/>
                  </a:moveTo>
                  <a:cubicBezTo>
                    <a:pt x="2290" y="335"/>
                    <a:pt x="2238" y="284"/>
                    <a:pt x="2178" y="241"/>
                  </a:cubicBezTo>
                  <a:cubicBezTo>
                    <a:pt x="2110" y="192"/>
                    <a:pt x="2032" y="165"/>
                    <a:pt x="1949" y="139"/>
                  </a:cubicBezTo>
                  <a:cubicBezTo>
                    <a:pt x="1934" y="93"/>
                    <a:pt x="1918" y="46"/>
                    <a:pt x="1898" y="0"/>
                  </a:cubicBezTo>
                  <a:cubicBezTo>
                    <a:pt x="1843" y="0"/>
                    <a:pt x="1843" y="0"/>
                    <a:pt x="1843" y="0"/>
                  </a:cubicBezTo>
                  <a:cubicBezTo>
                    <a:pt x="1870" y="53"/>
                    <a:pt x="1893" y="108"/>
                    <a:pt x="1915" y="164"/>
                  </a:cubicBezTo>
                  <a:cubicBezTo>
                    <a:pt x="1895" y="180"/>
                    <a:pt x="1875" y="192"/>
                    <a:pt x="1858" y="208"/>
                  </a:cubicBezTo>
                  <a:cubicBezTo>
                    <a:pt x="1804" y="260"/>
                    <a:pt x="1767" y="323"/>
                    <a:pt x="1753" y="396"/>
                  </a:cubicBezTo>
                  <a:cubicBezTo>
                    <a:pt x="1746" y="430"/>
                    <a:pt x="1750" y="468"/>
                    <a:pt x="1751" y="504"/>
                  </a:cubicBezTo>
                  <a:cubicBezTo>
                    <a:pt x="1751" y="518"/>
                    <a:pt x="1763" y="524"/>
                    <a:pt x="1777" y="525"/>
                  </a:cubicBezTo>
                  <a:cubicBezTo>
                    <a:pt x="1817" y="529"/>
                    <a:pt x="1848" y="509"/>
                    <a:pt x="1878" y="490"/>
                  </a:cubicBezTo>
                  <a:cubicBezTo>
                    <a:pt x="1903" y="475"/>
                    <a:pt x="1923" y="453"/>
                    <a:pt x="1947" y="432"/>
                  </a:cubicBezTo>
                  <a:cubicBezTo>
                    <a:pt x="1962" y="496"/>
                    <a:pt x="1960" y="561"/>
                    <a:pt x="1961" y="630"/>
                  </a:cubicBezTo>
                  <a:cubicBezTo>
                    <a:pt x="1940" y="622"/>
                    <a:pt x="1923" y="612"/>
                    <a:pt x="1905" y="609"/>
                  </a:cubicBezTo>
                  <a:cubicBezTo>
                    <a:pt x="1859" y="601"/>
                    <a:pt x="1822" y="622"/>
                    <a:pt x="1792" y="651"/>
                  </a:cubicBezTo>
                  <a:cubicBezTo>
                    <a:pt x="1758" y="683"/>
                    <a:pt x="1734" y="723"/>
                    <a:pt x="1721" y="769"/>
                  </a:cubicBezTo>
                  <a:cubicBezTo>
                    <a:pt x="1714" y="793"/>
                    <a:pt x="1706" y="816"/>
                    <a:pt x="1697" y="840"/>
                  </a:cubicBezTo>
                  <a:cubicBezTo>
                    <a:pt x="1683" y="879"/>
                    <a:pt x="1663" y="914"/>
                    <a:pt x="1614" y="933"/>
                  </a:cubicBezTo>
                  <a:cubicBezTo>
                    <a:pt x="1661" y="950"/>
                    <a:pt x="1702" y="956"/>
                    <a:pt x="1739" y="944"/>
                  </a:cubicBezTo>
                  <a:cubicBezTo>
                    <a:pt x="1775" y="933"/>
                    <a:pt x="1806" y="906"/>
                    <a:pt x="1843" y="884"/>
                  </a:cubicBezTo>
                  <a:cubicBezTo>
                    <a:pt x="1856" y="983"/>
                    <a:pt x="1898" y="1069"/>
                    <a:pt x="1961" y="1152"/>
                  </a:cubicBezTo>
                  <a:cubicBezTo>
                    <a:pt x="1965" y="1144"/>
                    <a:pt x="1969" y="1139"/>
                    <a:pt x="1969" y="1135"/>
                  </a:cubicBezTo>
                  <a:cubicBezTo>
                    <a:pt x="1965" y="1084"/>
                    <a:pt x="1989" y="1040"/>
                    <a:pt x="2008" y="996"/>
                  </a:cubicBezTo>
                  <a:cubicBezTo>
                    <a:pt x="2024" y="959"/>
                    <a:pt x="2043" y="923"/>
                    <a:pt x="2061" y="887"/>
                  </a:cubicBezTo>
                  <a:cubicBezTo>
                    <a:pt x="2089" y="893"/>
                    <a:pt x="2120" y="900"/>
                    <a:pt x="2150" y="909"/>
                  </a:cubicBezTo>
                  <a:cubicBezTo>
                    <a:pt x="2181" y="917"/>
                    <a:pt x="2211" y="927"/>
                    <a:pt x="2243" y="937"/>
                  </a:cubicBezTo>
                  <a:cubicBezTo>
                    <a:pt x="2267" y="862"/>
                    <a:pt x="2225" y="800"/>
                    <a:pt x="2185" y="741"/>
                  </a:cubicBezTo>
                  <a:cubicBezTo>
                    <a:pt x="2144" y="679"/>
                    <a:pt x="2088" y="636"/>
                    <a:pt x="2008" y="639"/>
                  </a:cubicBezTo>
                  <a:cubicBezTo>
                    <a:pt x="2011" y="596"/>
                    <a:pt x="2015" y="557"/>
                    <a:pt x="2016" y="518"/>
                  </a:cubicBezTo>
                  <a:cubicBezTo>
                    <a:pt x="2016" y="480"/>
                    <a:pt x="2014" y="440"/>
                    <a:pt x="2013" y="394"/>
                  </a:cubicBezTo>
                  <a:cubicBezTo>
                    <a:pt x="2105" y="477"/>
                    <a:pt x="2206" y="519"/>
                    <a:pt x="2329" y="497"/>
                  </a:cubicBezTo>
                  <a:cubicBezTo>
                    <a:pt x="2337" y="465"/>
                    <a:pt x="2322" y="436"/>
                    <a:pt x="2313" y="407"/>
                  </a:cubicBezTo>
                  <a:close/>
                  <a:moveTo>
                    <a:pt x="1936" y="397"/>
                  </a:moveTo>
                  <a:cubicBezTo>
                    <a:pt x="1927" y="414"/>
                    <a:pt x="1917" y="432"/>
                    <a:pt x="1903" y="445"/>
                  </a:cubicBezTo>
                  <a:cubicBezTo>
                    <a:pt x="1869" y="477"/>
                    <a:pt x="1831" y="502"/>
                    <a:pt x="1781" y="505"/>
                  </a:cubicBezTo>
                  <a:cubicBezTo>
                    <a:pt x="1740" y="409"/>
                    <a:pt x="1819" y="236"/>
                    <a:pt x="1901" y="239"/>
                  </a:cubicBezTo>
                  <a:cubicBezTo>
                    <a:pt x="1907" y="300"/>
                    <a:pt x="1871" y="349"/>
                    <a:pt x="1850" y="410"/>
                  </a:cubicBezTo>
                  <a:cubicBezTo>
                    <a:pt x="1895" y="369"/>
                    <a:pt x="1905" y="315"/>
                    <a:pt x="1928" y="266"/>
                  </a:cubicBezTo>
                  <a:cubicBezTo>
                    <a:pt x="1962" y="312"/>
                    <a:pt x="1960" y="355"/>
                    <a:pt x="1936" y="397"/>
                  </a:cubicBezTo>
                  <a:close/>
                  <a:moveTo>
                    <a:pt x="1979" y="369"/>
                  </a:moveTo>
                  <a:cubicBezTo>
                    <a:pt x="2000" y="441"/>
                    <a:pt x="1999" y="510"/>
                    <a:pt x="1988" y="579"/>
                  </a:cubicBezTo>
                  <a:cubicBezTo>
                    <a:pt x="1966" y="458"/>
                    <a:pt x="1963" y="403"/>
                    <a:pt x="1979" y="369"/>
                  </a:cubicBezTo>
                  <a:close/>
                  <a:moveTo>
                    <a:pt x="1829" y="837"/>
                  </a:moveTo>
                  <a:cubicBezTo>
                    <a:pt x="1822" y="884"/>
                    <a:pt x="1782" y="899"/>
                    <a:pt x="1747" y="919"/>
                  </a:cubicBezTo>
                  <a:cubicBezTo>
                    <a:pt x="1729" y="930"/>
                    <a:pt x="1707" y="936"/>
                    <a:pt x="1683" y="925"/>
                  </a:cubicBezTo>
                  <a:cubicBezTo>
                    <a:pt x="1701" y="881"/>
                    <a:pt x="1720" y="842"/>
                    <a:pt x="1732" y="801"/>
                  </a:cubicBezTo>
                  <a:cubicBezTo>
                    <a:pt x="1743" y="766"/>
                    <a:pt x="1763" y="739"/>
                    <a:pt x="1785" y="712"/>
                  </a:cubicBezTo>
                  <a:cubicBezTo>
                    <a:pt x="1803" y="690"/>
                    <a:pt x="1826" y="677"/>
                    <a:pt x="1858" y="681"/>
                  </a:cubicBezTo>
                  <a:cubicBezTo>
                    <a:pt x="1842" y="706"/>
                    <a:pt x="1827" y="728"/>
                    <a:pt x="1812" y="750"/>
                  </a:cubicBezTo>
                  <a:cubicBezTo>
                    <a:pt x="1831" y="739"/>
                    <a:pt x="1845" y="724"/>
                    <a:pt x="1861" y="710"/>
                  </a:cubicBezTo>
                  <a:cubicBezTo>
                    <a:pt x="1876" y="698"/>
                    <a:pt x="1891" y="682"/>
                    <a:pt x="1917" y="691"/>
                  </a:cubicBezTo>
                  <a:cubicBezTo>
                    <a:pt x="1899" y="715"/>
                    <a:pt x="1882" y="736"/>
                    <a:pt x="1866" y="759"/>
                  </a:cubicBezTo>
                  <a:cubicBezTo>
                    <a:pt x="1851" y="783"/>
                    <a:pt x="1856" y="818"/>
                    <a:pt x="1829" y="837"/>
                  </a:cubicBezTo>
                  <a:close/>
                  <a:moveTo>
                    <a:pt x="2125" y="708"/>
                  </a:moveTo>
                  <a:cubicBezTo>
                    <a:pt x="2175" y="755"/>
                    <a:pt x="2209" y="812"/>
                    <a:pt x="2228" y="878"/>
                  </a:cubicBezTo>
                  <a:cubicBezTo>
                    <a:pt x="2230" y="886"/>
                    <a:pt x="2228" y="896"/>
                    <a:pt x="2228" y="902"/>
                  </a:cubicBezTo>
                  <a:cubicBezTo>
                    <a:pt x="2194" y="895"/>
                    <a:pt x="2162" y="887"/>
                    <a:pt x="2130" y="882"/>
                  </a:cubicBezTo>
                  <a:cubicBezTo>
                    <a:pt x="2101" y="877"/>
                    <a:pt x="2076" y="868"/>
                    <a:pt x="2060" y="850"/>
                  </a:cubicBezTo>
                  <a:cubicBezTo>
                    <a:pt x="2057" y="817"/>
                    <a:pt x="2054" y="790"/>
                    <a:pt x="2051" y="758"/>
                  </a:cubicBezTo>
                  <a:cubicBezTo>
                    <a:pt x="2078" y="775"/>
                    <a:pt x="2101" y="790"/>
                    <a:pt x="2123" y="805"/>
                  </a:cubicBezTo>
                  <a:cubicBezTo>
                    <a:pt x="2098" y="769"/>
                    <a:pt x="2059" y="747"/>
                    <a:pt x="2048" y="703"/>
                  </a:cubicBezTo>
                  <a:cubicBezTo>
                    <a:pt x="2083" y="685"/>
                    <a:pt x="2101" y="685"/>
                    <a:pt x="2125" y="708"/>
                  </a:cubicBezTo>
                  <a:close/>
                  <a:moveTo>
                    <a:pt x="2011" y="942"/>
                  </a:moveTo>
                  <a:cubicBezTo>
                    <a:pt x="1986" y="989"/>
                    <a:pt x="1959" y="1035"/>
                    <a:pt x="1945" y="1092"/>
                  </a:cubicBezTo>
                  <a:cubicBezTo>
                    <a:pt x="1930" y="1065"/>
                    <a:pt x="1912" y="1038"/>
                    <a:pt x="1900" y="1009"/>
                  </a:cubicBezTo>
                  <a:cubicBezTo>
                    <a:pt x="1877" y="956"/>
                    <a:pt x="1862" y="901"/>
                    <a:pt x="1866" y="843"/>
                  </a:cubicBezTo>
                  <a:cubicBezTo>
                    <a:pt x="1870" y="774"/>
                    <a:pt x="1894" y="744"/>
                    <a:pt x="1955" y="731"/>
                  </a:cubicBezTo>
                  <a:cubicBezTo>
                    <a:pt x="1948" y="777"/>
                    <a:pt x="1935" y="823"/>
                    <a:pt x="1945" y="870"/>
                  </a:cubicBezTo>
                  <a:cubicBezTo>
                    <a:pt x="1959" y="826"/>
                    <a:pt x="1960" y="778"/>
                    <a:pt x="1986" y="738"/>
                  </a:cubicBezTo>
                  <a:cubicBezTo>
                    <a:pt x="1992" y="740"/>
                    <a:pt x="1995" y="741"/>
                    <a:pt x="1997" y="742"/>
                  </a:cubicBezTo>
                  <a:cubicBezTo>
                    <a:pt x="1999" y="744"/>
                    <a:pt x="2002" y="746"/>
                    <a:pt x="2003" y="748"/>
                  </a:cubicBezTo>
                  <a:cubicBezTo>
                    <a:pt x="2042" y="811"/>
                    <a:pt x="2046" y="876"/>
                    <a:pt x="2011" y="942"/>
                  </a:cubicBezTo>
                  <a:close/>
                  <a:moveTo>
                    <a:pt x="2001" y="341"/>
                  </a:moveTo>
                  <a:cubicBezTo>
                    <a:pt x="1987" y="319"/>
                    <a:pt x="1979" y="292"/>
                    <a:pt x="1988" y="260"/>
                  </a:cubicBezTo>
                  <a:cubicBezTo>
                    <a:pt x="2030" y="286"/>
                    <a:pt x="2069" y="310"/>
                    <a:pt x="2108" y="334"/>
                  </a:cubicBezTo>
                  <a:cubicBezTo>
                    <a:pt x="2110" y="331"/>
                    <a:pt x="2111" y="329"/>
                    <a:pt x="2113" y="327"/>
                  </a:cubicBezTo>
                  <a:cubicBezTo>
                    <a:pt x="2078" y="297"/>
                    <a:pt x="2042" y="267"/>
                    <a:pt x="2007" y="236"/>
                  </a:cubicBezTo>
                  <a:cubicBezTo>
                    <a:pt x="2036" y="215"/>
                    <a:pt x="2082" y="215"/>
                    <a:pt x="2150" y="250"/>
                  </a:cubicBezTo>
                  <a:cubicBezTo>
                    <a:pt x="2239" y="296"/>
                    <a:pt x="2292" y="373"/>
                    <a:pt x="2308" y="477"/>
                  </a:cubicBezTo>
                  <a:cubicBezTo>
                    <a:pt x="2190" y="501"/>
                    <a:pt x="2059" y="434"/>
                    <a:pt x="2001" y="341"/>
                  </a:cubicBezTo>
                  <a:close/>
                </a:path>
              </a:pathLst>
            </a:custGeom>
            <a:solidFill>
              <a:schemeClr val="accent2"/>
            </a:solidFill>
            <a:ln>
              <a:noFill/>
            </a:ln>
          </p:spPr>
        </p:sp>
        <p:sp>
          <p:nvSpPr>
            <p:cNvPr id="12" name="Freeform 5"/>
            <p:cNvSpPr>
              <a:spLocks noEditPoints="1"/>
            </p:cNvSpPr>
            <p:nvPr/>
          </p:nvSpPr>
          <p:spPr bwMode="auto">
            <a:xfrm>
              <a:off x="0" y="0"/>
              <a:ext cx="9055459" cy="6922235"/>
            </a:xfrm>
            <a:custGeom>
              <a:avLst/>
              <a:gdLst/>
              <a:ahLst/>
              <a:cxnLst/>
              <a:rect l="0" t="0" r="r" b="b"/>
              <a:pathLst>
                <a:path w="2851" h="2178">
                  <a:moveTo>
                    <a:pt x="121" y="116"/>
                  </a:moveTo>
                  <a:cubicBezTo>
                    <a:pt x="137" y="79"/>
                    <a:pt x="133" y="40"/>
                    <a:pt x="129" y="0"/>
                  </a:cubicBezTo>
                  <a:cubicBezTo>
                    <a:pt x="109" y="0"/>
                    <a:pt x="109" y="0"/>
                    <a:pt x="109" y="0"/>
                  </a:cubicBezTo>
                  <a:cubicBezTo>
                    <a:pt x="115" y="54"/>
                    <a:pt x="113" y="105"/>
                    <a:pt x="76" y="151"/>
                  </a:cubicBezTo>
                  <a:cubicBezTo>
                    <a:pt x="54" y="179"/>
                    <a:pt x="37" y="212"/>
                    <a:pt x="0" y="237"/>
                  </a:cubicBezTo>
                  <a:cubicBezTo>
                    <a:pt x="0" y="260"/>
                    <a:pt x="0" y="260"/>
                    <a:pt x="0" y="260"/>
                  </a:cubicBezTo>
                  <a:cubicBezTo>
                    <a:pt x="3" y="259"/>
                    <a:pt x="5" y="259"/>
                    <a:pt x="7" y="257"/>
                  </a:cubicBezTo>
                  <a:cubicBezTo>
                    <a:pt x="59" y="222"/>
                    <a:pt x="97" y="173"/>
                    <a:pt x="121" y="116"/>
                  </a:cubicBezTo>
                  <a:close/>
                  <a:moveTo>
                    <a:pt x="39" y="0"/>
                  </a:moveTo>
                  <a:cubicBezTo>
                    <a:pt x="38" y="7"/>
                    <a:pt x="37" y="14"/>
                    <a:pt x="37" y="21"/>
                  </a:cubicBezTo>
                  <a:cubicBezTo>
                    <a:pt x="36" y="34"/>
                    <a:pt x="35" y="48"/>
                    <a:pt x="35" y="62"/>
                  </a:cubicBezTo>
                  <a:cubicBezTo>
                    <a:pt x="48" y="42"/>
                    <a:pt x="55" y="21"/>
                    <a:pt x="58" y="0"/>
                  </a:cubicBezTo>
                  <a:lnTo>
                    <a:pt x="39" y="0"/>
                  </a:lnTo>
                  <a:close/>
                  <a:moveTo>
                    <a:pt x="897" y="1289"/>
                  </a:moveTo>
                  <a:cubicBezTo>
                    <a:pt x="932" y="1215"/>
                    <a:pt x="971" y="1143"/>
                    <a:pt x="1039" y="1087"/>
                  </a:cubicBezTo>
                  <a:cubicBezTo>
                    <a:pt x="1119" y="1180"/>
                    <a:pt x="1292" y="1206"/>
                    <a:pt x="1434" y="1083"/>
                  </a:cubicBezTo>
                  <a:cubicBezTo>
                    <a:pt x="1428" y="1036"/>
                    <a:pt x="1391" y="1016"/>
                    <a:pt x="1352" y="1000"/>
                  </a:cubicBezTo>
                  <a:cubicBezTo>
                    <a:pt x="1330" y="991"/>
                    <a:pt x="1305" y="986"/>
                    <a:pt x="1282" y="979"/>
                  </a:cubicBezTo>
                  <a:cubicBezTo>
                    <a:pt x="1312" y="919"/>
                    <a:pt x="1341" y="863"/>
                    <a:pt x="1371" y="804"/>
                  </a:cubicBezTo>
                  <a:cubicBezTo>
                    <a:pt x="1360" y="797"/>
                    <a:pt x="1353" y="790"/>
                    <a:pt x="1346" y="790"/>
                  </a:cubicBezTo>
                  <a:cubicBezTo>
                    <a:pt x="1284" y="782"/>
                    <a:pt x="1223" y="795"/>
                    <a:pt x="1168" y="823"/>
                  </a:cubicBezTo>
                  <a:cubicBezTo>
                    <a:pt x="1126" y="844"/>
                    <a:pt x="1101" y="885"/>
                    <a:pt x="1075" y="923"/>
                  </a:cubicBezTo>
                  <a:cubicBezTo>
                    <a:pt x="1051" y="958"/>
                    <a:pt x="1040" y="996"/>
                    <a:pt x="1034" y="1037"/>
                  </a:cubicBezTo>
                  <a:cubicBezTo>
                    <a:pt x="1031" y="1052"/>
                    <a:pt x="1029" y="1067"/>
                    <a:pt x="1005" y="1073"/>
                  </a:cubicBezTo>
                  <a:cubicBezTo>
                    <a:pt x="1024" y="1014"/>
                    <a:pt x="1017" y="957"/>
                    <a:pt x="1002" y="901"/>
                  </a:cubicBezTo>
                  <a:cubicBezTo>
                    <a:pt x="987" y="843"/>
                    <a:pt x="950" y="797"/>
                    <a:pt x="907" y="754"/>
                  </a:cubicBezTo>
                  <a:cubicBezTo>
                    <a:pt x="849" y="813"/>
                    <a:pt x="829" y="885"/>
                    <a:pt x="827" y="963"/>
                  </a:cubicBezTo>
                  <a:cubicBezTo>
                    <a:pt x="825" y="1041"/>
                    <a:pt x="847" y="1112"/>
                    <a:pt x="907" y="1169"/>
                  </a:cubicBezTo>
                  <a:cubicBezTo>
                    <a:pt x="825" y="1294"/>
                    <a:pt x="782" y="1427"/>
                    <a:pt x="792" y="1577"/>
                  </a:cubicBezTo>
                  <a:cubicBezTo>
                    <a:pt x="693" y="1474"/>
                    <a:pt x="625" y="1351"/>
                    <a:pt x="567" y="1222"/>
                  </a:cubicBezTo>
                  <a:cubicBezTo>
                    <a:pt x="587" y="1205"/>
                    <a:pt x="606" y="1191"/>
                    <a:pt x="622" y="1174"/>
                  </a:cubicBezTo>
                  <a:cubicBezTo>
                    <a:pt x="674" y="1120"/>
                    <a:pt x="707" y="1056"/>
                    <a:pt x="718" y="982"/>
                  </a:cubicBezTo>
                  <a:cubicBezTo>
                    <a:pt x="723" y="947"/>
                    <a:pt x="718" y="910"/>
                    <a:pt x="715" y="874"/>
                  </a:cubicBezTo>
                  <a:cubicBezTo>
                    <a:pt x="714" y="860"/>
                    <a:pt x="702" y="855"/>
                    <a:pt x="687" y="854"/>
                  </a:cubicBezTo>
                  <a:cubicBezTo>
                    <a:pt x="648" y="852"/>
                    <a:pt x="617" y="874"/>
                    <a:pt x="588" y="894"/>
                  </a:cubicBezTo>
                  <a:cubicBezTo>
                    <a:pt x="564" y="910"/>
                    <a:pt x="545" y="933"/>
                    <a:pt x="522" y="956"/>
                  </a:cubicBezTo>
                  <a:cubicBezTo>
                    <a:pt x="505" y="892"/>
                    <a:pt x="503" y="827"/>
                    <a:pt x="499" y="758"/>
                  </a:cubicBezTo>
                  <a:cubicBezTo>
                    <a:pt x="520" y="765"/>
                    <a:pt x="538" y="774"/>
                    <a:pt x="556" y="776"/>
                  </a:cubicBezTo>
                  <a:cubicBezTo>
                    <a:pt x="601" y="783"/>
                    <a:pt x="637" y="760"/>
                    <a:pt x="667" y="729"/>
                  </a:cubicBezTo>
                  <a:cubicBezTo>
                    <a:pt x="699" y="695"/>
                    <a:pt x="721" y="654"/>
                    <a:pt x="731" y="608"/>
                  </a:cubicBezTo>
                  <a:cubicBezTo>
                    <a:pt x="737" y="584"/>
                    <a:pt x="745" y="560"/>
                    <a:pt x="752" y="535"/>
                  </a:cubicBezTo>
                  <a:cubicBezTo>
                    <a:pt x="764" y="496"/>
                    <a:pt x="782" y="460"/>
                    <a:pt x="831" y="438"/>
                  </a:cubicBezTo>
                  <a:cubicBezTo>
                    <a:pt x="783" y="424"/>
                    <a:pt x="741" y="420"/>
                    <a:pt x="705" y="433"/>
                  </a:cubicBezTo>
                  <a:cubicBezTo>
                    <a:pt x="670" y="447"/>
                    <a:pt x="640" y="475"/>
                    <a:pt x="604" y="498"/>
                  </a:cubicBezTo>
                  <a:cubicBezTo>
                    <a:pt x="587" y="400"/>
                    <a:pt x="540" y="316"/>
                    <a:pt x="474" y="237"/>
                  </a:cubicBezTo>
                  <a:cubicBezTo>
                    <a:pt x="470" y="245"/>
                    <a:pt x="466" y="250"/>
                    <a:pt x="466" y="254"/>
                  </a:cubicBezTo>
                  <a:cubicBezTo>
                    <a:pt x="473" y="305"/>
                    <a:pt x="451" y="350"/>
                    <a:pt x="434" y="395"/>
                  </a:cubicBezTo>
                  <a:cubicBezTo>
                    <a:pt x="420" y="433"/>
                    <a:pt x="402" y="469"/>
                    <a:pt x="386" y="507"/>
                  </a:cubicBezTo>
                  <a:cubicBezTo>
                    <a:pt x="358" y="501"/>
                    <a:pt x="327" y="496"/>
                    <a:pt x="296" y="489"/>
                  </a:cubicBezTo>
                  <a:cubicBezTo>
                    <a:pt x="265" y="482"/>
                    <a:pt x="235" y="474"/>
                    <a:pt x="202" y="466"/>
                  </a:cubicBezTo>
                  <a:cubicBezTo>
                    <a:pt x="182" y="541"/>
                    <a:pt x="227" y="601"/>
                    <a:pt x="269" y="658"/>
                  </a:cubicBezTo>
                  <a:cubicBezTo>
                    <a:pt x="314" y="718"/>
                    <a:pt x="371" y="759"/>
                    <a:pt x="452" y="751"/>
                  </a:cubicBezTo>
                  <a:cubicBezTo>
                    <a:pt x="451" y="794"/>
                    <a:pt x="448" y="833"/>
                    <a:pt x="450" y="872"/>
                  </a:cubicBezTo>
                  <a:cubicBezTo>
                    <a:pt x="451" y="911"/>
                    <a:pt x="455" y="950"/>
                    <a:pt x="459" y="996"/>
                  </a:cubicBezTo>
                  <a:cubicBezTo>
                    <a:pt x="362" y="918"/>
                    <a:pt x="259" y="881"/>
                    <a:pt x="137" y="909"/>
                  </a:cubicBezTo>
                  <a:cubicBezTo>
                    <a:pt x="132" y="942"/>
                    <a:pt x="147" y="970"/>
                    <a:pt x="158" y="998"/>
                  </a:cubicBezTo>
                  <a:cubicBezTo>
                    <a:pt x="184" y="1069"/>
                    <a:pt x="239" y="1117"/>
                    <a:pt x="301" y="1158"/>
                  </a:cubicBezTo>
                  <a:cubicBezTo>
                    <a:pt x="371" y="1203"/>
                    <a:pt x="451" y="1226"/>
                    <a:pt x="534" y="1248"/>
                  </a:cubicBezTo>
                  <a:cubicBezTo>
                    <a:pt x="575" y="1355"/>
                    <a:pt x="625" y="1462"/>
                    <a:pt x="693" y="1558"/>
                  </a:cubicBezTo>
                  <a:cubicBezTo>
                    <a:pt x="760" y="1653"/>
                    <a:pt x="837" y="1741"/>
                    <a:pt x="912" y="1836"/>
                  </a:cubicBezTo>
                  <a:cubicBezTo>
                    <a:pt x="883" y="1826"/>
                    <a:pt x="856" y="1818"/>
                    <a:pt x="830" y="1809"/>
                  </a:cubicBezTo>
                  <a:cubicBezTo>
                    <a:pt x="751" y="1649"/>
                    <a:pt x="633" y="1547"/>
                    <a:pt x="446" y="1532"/>
                  </a:cubicBezTo>
                  <a:cubicBezTo>
                    <a:pt x="441" y="1593"/>
                    <a:pt x="459" y="1644"/>
                    <a:pt x="495" y="1687"/>
                  </a:cubicBezTo>
                  <a:cubicBezTo>
                    <a:pt x="528" y="1727"/>
                    <a:pt x="568" y="1763"/>
                    <a:pt x="607" y="1803"/>
                  </a:cubicBezTo>
                  <a:cubicBezTo>
                    <a:pt x="493" y="1813"/>
                    <a:pt x="395" y="1861"/>
                    <a:pt x="296" y="1920"/>
                  </a:cubicBezTo>
                  <a:cubicBezTo>
                    <a:pt x="280" y="1912"/>
                    <a:pt x="261" y="1904"/>
                    <a:pt x="243" y="1894"/>
                  </a:cubicBezTo>
                  <a:cubicBezTo>
                    <a:pt x="166" y="1849"/>
                    <a:pt x="87" y="1856"/>
                    <a:pt x="9" y="1889"/>
                  </a:cubicBezTo>
                  <a:cubicBezTo>
                    <a:pt x="6" y="1890"/>
                    <a:pt x="3" y="1891"/>
                    <a:pt x="0" y="1892"/>
                  </a:cubicBezTo>
                  <a:cubicBezTo>
                    <a:pt x="0" y="1917"/>
                    <a:pt x="0" y="1917"/>
                    <a:pt x="0" y="1917"/>
                  </a:cubicBezTo>
                  <a:cubicBezTo>
                    <a:pt x="67" y="1891"/>
                    <a:pt x="155" y="1891"/>
                    <a:pt x="198" y="1924"/>
                  </a:cubicBezTo>
                  <a:cubicBezTo>
                    <a:pt x="150" y="1930"/>
                    <a:pt x="100" y="1937"/>
                    <a:pt x="50" y="1943"/>
                  </a:cubicBezTo>
                  <a:cubicBezTo>
                    <a:pt x="51" y="1946"/>
                    <a:pt x="51" y="1949"/>
                    <a:pt x="51" y="1952"/>
                  </a:cubicBezTo>
                  <a:cubicBezTo>
                    <a:pt x="106" y="1957"/>
                    <a:pt x="162" y="1936"/>
                    <a:pt x="218" y="1955"/>
                  </a:cubicBezTo>
                  <a:cubicBezTo>
                    <a:pt x="155" y="2028"/>
                    <a:pt x="74" y="2038"/>
                    <a:pt x="0" y="2010"/>
                  </a:cubicBezTo>
                  <a:cubicBezTo>
                    <a:pt x="0" y="2030"/>
                    <a:pt x="0" y="2030"/>
                    <a:pt x="0" y="2030"/>
                  </a:cubicBezTo>
                  <a:cubicBezTo>
                    <a:pt x="39" y="2043"/>
                    <a:pt x="79" y="2049"/>
                    <a:pt x="122" y="2044"/>
                  </a:cubicBezTo>
                  <a:cubicBezTo>
                    <a:pt x="123" y="2044"/>
                    <a:pt x="124" y="2046"/>
                    <a:pt x="125" y="2047"/>
                  </a:cubicBezTo>
                  <a:cubicBezTo>
                    <a:pt x="98" y="2082"/>
                    <a:pt x="74" y="2121"/>
                    <a:pt x="55" y="2160"/>
                  </a:cubicBezTo>
                  <a:cubicBezTo>
                    <a:pt x="78" y="2160"/>
                    <a:pt x="78" y="2160"/>
                    <a:pt x="78" y="2160"/>
                  </a:cubicBezTo>
                  <a:cubicBezTo>
                    <a:pt x="103" y="2111"/>
                    <a:pt x="136" y="2067"/>
                    <a:pt x="176" y="2026"/>
                  </a:cubicBezTo>
                  <a:cubicBezTo>
                    <a:pt x="189" y="2013"/>
                    <a:pt x="203" y="2017"/>
                    <a:pt x="219" y="2024"/>
                  </a:cubicBezTo>
                  <a:cubicBezTo>
                    <a:pt x="188" y="2070"/>
                    <a:pt x="157" y="2115"/>
                    <a:pt x="127" y="2160"/>
                  </a:cubicBezTo>
                  <a:cubicBezTo>
                    <a:pt x="138" y="2160"/>
                    <a:pt x="138" y="2160"/>
                    <a:pt x="138" y="2160"/>
                  </a:cubicBezTo>
                  <a:cubicBezTo>
                    <a:pt x="171" y="2122"/>
                    <a:pt x="205" y="2083"/>
                    <a:pt x="245" y="2037"/>
                  </a:cubicBezTo>
                  <a:cubicBezTo>
                    <a:pt x="248" y="2088"/>
                    <a:pt x="233" y="2127"/>
                    <a:pt x="210" y="2160"/>
                  </a:cubicBezTo>
                  <a:cubicBezTo>
                    <a:pt x="236" y="2160"/>
                    <a:pt x="236" y="2160"/>
                    <a:pt x="236" y="2160"/>
                  </a:cubicBezTo>
                  <a:cubicBezTo>
                    <a:pt x="241" y="2153"/>
                    <a:pt x="246" y="2146"/>
                    <a:pt x="251" y="2140"/>
                  </a:cubicBezTo>
                  <a:cubicBezTo>
                    <a:pt x="252" y="2139"/>
                    <a:pt x="254" y="2139"/>
                    <a:pt x="259" y="2139"/>
                  </a:cubicBezTo>
                  <a:cubicBezTo>
                    <a:pt x="261" y="2146"/>
                    <a:pt x="263" y="2153"/>
                    <a:pt x="265" y="2160"/>
                  </a:cubicBezTo>
                  <a:cubicBezTo>
                    <a:pt x="286" y="2160"/>
                    <a:pt x="286" y="2160"/>
                    <a:pt x="286" y="2160"/>
                  </a:cubicBezTo>
                  <a:cubicBezTo>
                    <a:pt x="283" y="2146"/>
                    <a:pt x="282" y="2133"/>
                    <a:pt x="282" y="2121"/>
                  </a:cubicBezTo>
                  <a:cubicBezTo>
                    <a:pt x="282" y="2089"/>
                    <a:pt x="277" y="2050"/>
                    <a:pt x="318" y="2027"/>
                  </a:cubicBezTo>
                  <a:cubicBezTo>
                    <a:pt x="340" y="2066"/>
                    <a:pt x="340" y="2109"/>
                    <a:pt x="357" y="2146"/>
                  </a:cubicBezTo>
                  <a:cubicBezTo>
                    <a:pt x="370" y="2104"/>
                    <a:pt x="348" y="2065"/>
                    <a:pt x="347" y="2021"/>
                  </a:cubicBezTo>
                  <a:cubicBezTo>
                    <a:pt x="377" y="2032"/>
                    <a:pt x="399" y="2049"/>
                    <a:pt x="409" y="2076"/>
                  </a:cubicBezTo>
                  <a:cubicBezTo>
                    <a:pt x="420" y="2105"/>
                    <a:pt x="425" y="2133"/>
                    <a:pt x="427" y="2160"/>
                  </a:cubicBezTo>
                  <a:cubicBezTo>
                    <a:pt x="448" y="2160"/>
                    <a:pt x="448" y="2160"/>
                    <a:pt x="448" y="2160"/>
                  </a:cubicBezTo>
                  <a:cubicBezTo>
                    <a:pt x="448" y="2159"/>
                    <a:pt x="448" y="2158"/>
                    <a:pt x="448" y="2157"/>
                  </a:cubicBezTo>
                  <a:cubicBezTo>
                    <a:pt x="447" y="2076"/>
                    <a:pt x="410" y="2010"/>
                    <a:pt x="340" y="1955"/>
                  </a:cubicBezTo>
                  <a:cubicBezTo>
                    <a:pt x="444" y="1898"/>
                    <a:pt x="546" y="1863"/>
                    <a:pt x="664" y="1865"/>
                  </a:cubicBezTo>
                  <a:cubicBezTo>
                    <a:pt x="580" y="1945"/>
                    <a:pt x="544" y="2038"/>
                    <a:pt x="564" y="2149"/>
                  </a:cubicBezTo>
                  <a:cubicBezTo>
                    <a:pt x="668" y="2178"/>
                    <a:pt x="832" y="2049"/>
                    <a:pt x="839" y="1886"/>
                  </a:cubicBezTo>
                  <a:cubicBezTo>
                    <a:pt x="915" y="1909"/>
                    <a:pt x="985" y="1941"/>
                    <a:pt x="1037" y="2003"/>
                  </a:cubicBezTo>
                  <a:cubicBezTo>
                    <a:pt x="1053" y="2022"/>
                    <a:pt x="1066" y="2043"/>
                    <a:pt x="1093" y="2048"/>
                  </a:cubicBezTo>
                  <a:cubicBezTo>
                    <a:pt x="1101" y="2050"/>
                    <a:pt x="1109" y="2059"/>
                    <a:pt x="1114" y="2067"/>
                  </a:cubicBezTo>
                  <a:cubicBezTo>
                    <a:pt x="1135" y="2097"/>
                    <a:pt x="1154" y="2128"/>
                    <a:pt x="1170" y="2160"/>
                  </a:cubicBezTo>
                  <a:cubicBezTo>
                    <a:pt x="1198" y="2160"/>
                    <a:pt x="1198" y="2160"/>
                    <a:pt x="1198" y="2160"/>
                  </a:cubicBezTo>
                  <a:cubicBezTo>
                    <a:pt x="1194" y="2144"/>
                    <a:pt x="1194" y="2126"/>
                    <a:pt x="1201" y="2105"/>
                  </a:cubicBezTo>
                  <a:cubicBezTo>
                    <a:pt x="1178" y="2119"/>
                    <a:pt x="1167" y="2114"/>
                    <a:pt x="1159" y="2097"/>
                  </a:cubicBezTo>
                  <a:cubicBezTo>
                    <a:pt x="1153" y="2083"/>
                    <a:pt x="1142" y="2071"/>
                    <a:pt x="1137" y="2056"/>
                  </a:cubicBezTo>
                  <a:cubicBezTo>
                    <a:pt x="1130" y="2034"/>
                    <a:pt x="1117" y="2021"/>
                    <a:pt x="1092" y="2020"/>
                  </a:cubicBezTo>
                  <a:cubicBezTo>
                    <a:pt x="1089" y="1975"/>
                    <a:pt x="1056" y="1957"/>
                    <a:pt x="1023" y="1941"/>
                  </a:cubicBezTo>
                  <a:cubicBezTo>
                    <a:pt x="965" y="1913"/>
                    <a:pt x="910" y="1881"/>
                    <a:pt x="847" y="1863"/>
                  </a:cubicBezTo>
                  <a:cubicBezTo>
                    <a:pt x="831" y="1859"/>
                    <a:pt x="822" y="1852"/>
                    <a:pt x="831" y="1835"/>
                  </a:cubicBezTo>
                  <a:cubicBezTo>
                    <a:pt x="902" y="1842"/>
                    <a:pt x="952" y="1895"/>
                    <a:pt x="1016" y="1919"/>
                  </a:cubicBezTo>
                  <a:cubicBezTo>
                    <a:pt x="1014" y="1909"/>
                    <a:pt x="1011" y="1900"/>
                    <a:pt x="1005" y="1894"/>
                  </a:cubicBezTo>
                  <a:cubicBezTo>
                    <a:pt x="941" y="1822"/>
                    <a:pt x="878" y="1749"/>
                    <a:pt x="812" y="1679"/>
                  </a:cubicBezTo>
                  <a:cubicBezTo>
                    <a:pt x="749" y="1611"/>
                    <a:pt x="698" y="1534"/>
                    <a:pt x="652" y="1454"/>
                  </a:cubicBezTo>
                  <a:cubicBezTo>
                    <a:pt x="643" y="1438"/>
                    <a:pt x="636" y="1422"/>
                    <a:pt x="629" y="1406"/>
                  </a:cubicBezTo>
                  <a:cubicBezTo>
                    <a:pt x="655" y="1433"/>
                    <a:pt x="672" y="1465"/>
                    <a:pt x="693" y="1494"/>
                  </a:cubicBezTo>
                  <a:cubicBezTo>
                    <a:pt x="765" y="1594"/>
                    <a:pt x="844" y="1687"/>
                    <a:pt x="927" y="1778"/>
                  </a:cubicBezTo>
                  <a:cubicBezTo>
                    <a:pt x="994" y="1853"/>
                    <a:pt x="1064" y="1925"/>
                    <a:pt x="1133" y="1999"/>
                  </a:cubicBezTo>
                  <a:cubicBezTo>
                    <a:pt x="1180" y="2048"/>
                    <a:pt x="1218" y="2102"/>
                    <a:pt x="1251" y="2160"/>
                  </a:cubicBezTo>
                  <a:cubicBezTo>
                    <a:pt x="1275" y="2160"/>
                    <a:pt x="1275" y="2160"/>
                    <a:pt x="1275" y="2160"/>
                  </a:cubicBezTo>
                  <a:cubicBezTo>
                    <a:pt x="1240" y="2096"/>
                    <a:pt x="1196" y="2036"/>
                    <a:pt x="1145" y="1980"/>
                  </a:cubicBezTo>
                  <a:cubicBezTo>
                    <a:pt x="1136" y="1970"/>
                    <a:pt x="1128" y="1959"/>
                    <a:pt x="1118" y="1945"/>
                  </a:cubicBezTo>
                  <a:cubicBezTo>
                    <a:pt x="1128" y="1941"/>
                    <a:pt x="1135" y="1937"/>
                    <a:pt x="1142" y="1935"/>
                  </a:cubicBezTo>
                  <a:cubicBezTo>
                    <a:pt x="1221" y="1912"/>
                    <a:pt x="1263" y="1851"/>
                    <a:pt x="1290" y="1781"/>
                  </a:cubicBezTo>
                  <a:cubicBezTo>
                    <a:pt x="1305" y="1742"/>
                    <a:pt x="1309" y="1699"/>
                    <a:pt x="1313" y="1657"/>
                  </a:cubicBezTo>
                  <a:cubicBezTo>
                    <a:pt x="1315" y="1627"/>
                    <a:pt x="1307" y="1597"/>
                    <a:pt x="1304" y="1566"/>
                  </a:cubicBezTo>
                  <a:cubicBezTo>
                    <a:pt x="1252" y="1562"/>
                    <a:pt x="1221" y="1597"/>
                    <a:pt x="1180" y="1621"/>
                  </a:cubicBezTo>
                  <a:cubicBezTo>
                    <a:pt x="1167" y="1517"/>
                    <a:pt x="1118" y="1434"/>
                    <a:pt x="1057" y="1353"/>
                  </a:cubicBezTo>
                  <a:cubicBezTo>
                    <a:pt x="1050" y="1356"/>
                    <a:pt x="1041" y="1358"/>
                    <a:pt x="1037" y="1364"/>
                  </a:cubicBezTo>
                  <a:cubicBezTo>
                    <a:pt x="977" y="1434"/>
                    <a:pt x="937" y="1511"/>
                    <a:pt x="945" y="1608"/>
                  </a:cubicBezTo>
                  <a:cubicBezTo>
                    <a:pt x="950" y="1669"/>
                    <a:pt x="952" y="1730"/>
                    <a:pt x="971" y="1790"/>
                  </a:cubicBezTo>
                  <a:cubicBezTo>
                    <a:pt x="886" y="1704"/>
                    <a:pt x="834" y="1605"/>
                    <a:pt x="850" y="1480"/>
                  </a:cubicBezTo>
                  <a:cubicBezTo>
                    <a:pt x="858" y="1414"/>
                    <a:pt x="868" y="1349"/>
                    <a:pt x="897" y="1289"/>
                  </a:cubicBezTo>
                  <a:close/>
                  <a:moveTo>
                    <a:pt x="1414" y="1071"/>
                  </a:moveTo>
                  <a:cubicBezTo>
                    <a:pt x="1355" y="1124"/>
                    <a:pt x="1290" y="1149"/>
                    <a:pt x="1216" y="1147"/>
                  </a:cubicBezTo>
                  <a:cubicBezTo>
                    <a:pt x="1180" y="1146"/>
                    <a:pt x="1145" y="1138"/>
                    <a:pt x="1119" y="1101"/>
                  </a:cubicBezTo>
                  <a:cubicBezTo>
                    <a:pt x="1178" y="1089"/>
                    <a:pt x="1236" y="1094"/>
                    <a:pt x="1288" y="1066"/>
                  </a:cubicBezTo>
                  <a:cubicBezTo>
                    <a:pt x="1249" y="1067"/>
                    <a:pt x="1209" y="1068"/>
                    <a:pt x="1161" y="1069"/>
                  </a:cubicBezTo>
                  <a:cubicBezTo>
                    <a:pt x="1197" y="1045"/>
                    <a:pt x="1227" y="1025"/>
                    <a:pt x="1257" y="1006"/>
                  </a:cubicBezTo>
                  <a:cubicBezTo>
                    <a:pt x="1260" y="1004"/>
                    <a:pt x="1265" y="1004"/>
                    <a:pt x="1269" y="1005"/>
                  </a:cubicBezTo>
                  <a:cubicBezTo>
                    <a:pt x="1324" y="1008"/>
                    <a:pt x="1373" y="1024"/>
                    <a:pt x="1414" y="1071"/>
                  </a:cubicBezTo>
                  <a:close/>
                  <a:moveTo>
                    <a:pt x="1093" y="932"/>
                  </a:moveTo>
                  <a:cubicBezTo>
                    <a:pt x="1125" y="882"/>
                    <a:pt x="1162" y="837"/>
                    <a:pt x="1225" y="825"/>
                  </a:cubicBezTo>
                  <a:cubicBezTo>
                    <a:pt x="1261" y="818"/>
                    <a:pt x="1297" y="803"/>
                    <a:pt x="1344" y="811"/>
                  </a:cubicBezTo>
                  <a:cubicBezTo>
                    <a:pt x="1310" y="863"/>
                    <a:pt x="1297" y="920"/>
                    <a:pt x="1258" y="966"/>
                  </a:cubicBezTo>
                  <a:cubicBezTo>
                    <a:pt x="1220" y="1009"/>
                    <a:pt x="1179" y="1040"/>
                    <a:pt x="1112" y="1026"/>
                  </a:cubicBezTo>
                  <a:cubicBezTo>
                    <a:pt x="1122" y="1008"/>
                    <a:pt x="1129" y="994"/>
                    <a:pt x="1138" y="982"/>
                  </a:cubicBezTo>
                  <a:cubicBezTo>
                    <a:pt x="1147" y="970"/>
                    <a:pt x="1159" y="960"/>
                    <a:pt x="1170" y="949"/>
                  </a:cubicBezTo>
                  <a:cubicBezTo>
                    <a:pt x="1179" y="940"/>
                    <a:pt x="1189" y="930"/>
                    <a:pt x="1198" y="920"/>
                  </a:cubicBezTo>
                  <a:cubicBezTo>
                    <a:pt x="1148" y="934"/>
                    <a:pt x="1117" y="971"/>
                    <a:pt x="1086" y="1011"/>
                  </a:cubicBezTo>
                  <a:cubicBezTo>
                    <a:pt x="1069" y="979"/>
                    <a:pt x="1079" y="955"/>
                    <a:pt x="1093" y="932"/>
                  </a:cubicBezTo>
                  <a:close/>
                  <a:moveTo>
                    <a:pt x="907" y="1084"/>
                  </a:moveTo>
                  <a:cubicBezTo>
                    <a:pt x="875" y="1070"/>
                    <a:pt x="863" y="1050"/>
                    <a:pt x="857" y="1026"/>
                  </a:cubicBezTo>
                  <a:cubicBezTo>
                    <a:pt x="843" y="977"/>
                    <a:pt x="848" y="929"/>
                    <a:pt x="860" y="881"/>
                  </a:cubicBezTo>
                  <a:cubicBezTo>
                    <a:pt x="869" y="846"/>
                    <a:pt x="881" y="813"/>
                    <a:pt x="912" y="784"/>
                  </a:cubicBezTo>
                  <a:cubicBezTo>
                    <a:pt x="930" y="810"/>
                    <a:pt x="948" y="833"/>
                    <a:pt x="962" y="858"/>
                  </a:cubicBezTo>
                  <a:cubicBezTo>
                    <a:pt x="990" y="907"/>
                    <a:pt x="1000" y="960"/>
                    <a:pt x="993" y="1016"/>
                  </a:cubicBezTo>
                  <a:cubicBezTo>
                    <a:pt x="989" y="1048"/>
                    <a:pt x="978" y="1077"/>
                    <a:pt x="940" y="1093"/>
                  </a:cubicBezTo>
                  <a:cubicBezTo>
                    <a:pt x="921" y="1045"/>
                    <a:pt x="935" y="991"/>
                    <a:pt x="905" y="950"/>
                  </a:cubicBezTo>
                  <a:cubicBezTo>
                    <a:pt x="905" y="993"/>
                    <a:pt x="906" y="1035"/>
                    <a:pt x="907" y="1084"/>
                  </a:cubicBezTo>
                  <a:close/>
                  <a:moveTo>
                    <a:pt x="620" y="545"/>
                  </a:moveTo>
                  <a:cubicBezTo>
                    <a:pt x="625" y="497"/>
                    <a:pt x="665" y="481"/>
                    <a:pt x="698" y="459"/>
                  </a:cubicBezTo>
                  <a:cubicBezTo>
                    <a:pt x="716" y="448"/>
                    <a:pt x="737" y="440"/>
                    <a:pt x="762" y="450"/>
                  </a:cubicBezTo>
                  <a:cubicBezTo>
                    <a:pt x="746" y="495"/>
                    <a:pt x="729" y="535"/>
                    <a:pt x="719" y="576"/>
                  </a:cubicBezTo>
                  <a:cubicBezTo>
                    <a:pt x="710" y="611"/>
                    <a:pt x="691" y="640"/>
                    <a:pt x="670" y="668"/>
                  </a:cubicBezTo>
                  <a:cubicBezTo>
                    <a:pt x="654" y="690"/>
                    <a:pt x="631" y="704"/>
                    <a:pt x="599" y="703"/>
                  </a:cubicBezTo>
                  <a:cubicBezTo>
                    <a:pt x="614" y="677"/>
                    <a:pt x="628" y="654"/>
                    <a:pt x="642" y="631"/>
                  </a:cubicBezTo>
                  <a:cubicBezTo>
                    <a:pt x="623" y="643"/>
                    <a:pt x="610" y="659"/>
                    <a:pt x="595" y="673"/>
                  </a:cubicBezTo>
                  <a:cubicBezTo>
                    <a:pt x="580" y="686"/>
                    <a:pt x="566" y="703"/>
                    <a:pt x="540" y="695"/>
                  </a:cubicBezTo>
                  <a:cubicBezTo>
                    <a:pt x="556" y="670"/>
                    <a:pt x="573" y="648"/>
                    <a:pt x="587" y="625"/>
                  </a:cubicBezTo>
                  <a:cubicBezTo>
                    <a:pt x="602" y="600"/>
                    <a:pt x="595" y="566"/>
                    <a:pt x="620" y="545"/>
                  </a:cubicBezTo>
                  <a:close/>
                  <a:moveTo>
                    <a:pt x="331" y="688"/>
                  </a:moveTo>
                  <a:cubicBezTo>
                    <a:pt x="278" y="644"/>
                    <a:pt x="242" y="589"/>
                    <a:pt x="220" y="524"/>
                  </a:cubicBezTo>
                  <a:cubicBezTo>
                    <a:pt x="217" y="515"/>
                    <a:pt x="219" y="505"/>
                    <a:pt x="219" y="500"/>
                  </a:cubicBezTo>
                  <a:cubicBezTo>
                    <a:pt x="253" y="505"/>
                    <a:pt x="285" y="511"/>
                    <a:pt x="318" y="515"/>
                  </a:cubicBezTo>
                  <a:cubicBezTo>
                    <a:pt x="346" y="518"/>
                    <a:pt x="372" y="526"/>
                    <a:pt x="389" y="544"/>
                  </a:cubicBezTo>
                  <a:cubicBezTo>
                    <a:pt x="394" y="576"/>
                    <a:pt x="398" y="603"/>
                    <a:pt x="402" y="634"/>
                  </a:cubicBezTo>
                  <a:cubicBezTo>
                    <a:pt x="375" y="619"/>
                    <a:pt x="351" y="605"/>
                    <a:pt x="328" y="592"/>
                  </a:cubicBezTo>
                  <a:cubicBezTo>
                    <a:pt x="355" y="626"/>
                    <a:pt x="395" y="646"/>
                    <a:pt x="408" y="689"/>
                  </a:cubicBezTo>
                  <a:cubicBezTo>
                    <a:pt x="374" y="710"/>
                    <a:pt x="356" y="710"/>
                    <a:pt x="331" y="688"/>
                  </a:cubicBezTo>
                  <a:close/>
                  <a:moveTo>
                    <a:pt x="457" y="648"/>
                  </a:moveTo>
                  <a:cubicBezTo>
                    <a:pt x="455" y="647"/>
                    <a:pt x="452" y="645"/>
                    <a:pt x="451" y="643"/>
                  </a:cubicBezTo>
                  <a:cubicBezTo>
                    <a:pt x="409" y="581"/>
                    <a:pt x="402" y="517"/>
                    <a:pt x="433" y="449"/>
                  </a:cubicBezTo>
                  <a:cubicBezTo>
                    <a:pt x="456" y="400"/>
                    <a:pt x="481" y="353"/>
                    <a:pt x="492" y="296"/>
                  </a:cubicBezTo>
                  <a:cubicBezTo>
                    <a:pt x="508" y="323"/>
                    <a:pt x="527" y="348"/>
                    <a:pt x="541" y="376"/>
                  </a:cubicBezTo>
                  <a:cubicBezTo>
                    <a:pt x="567" y="428"/>
                    <a:pt x="584" y="483"/>
                    <a:pt x="583" y="541"/>
                  </a:cubicBezTo>
                  <a:cubicBezTo>
                    <a:pt x="583" y="610"/>
                    <a:pt x="560" y="641"/>
                    <a:pt x="500" y="657"/>
                  </a:cubicBezTo>
                  <a:cubicBezTo>
                    <a:pt x="504" y="611"/>
                    <a:pt x="515" y="565"/>
                    <a:pt x="502" y="518"/>
                  </a:cubicBezTo>
                  <a:cubicBezTo>
                    <a:pt x="491" y="563"/>
                    <a:pt x="492" y="611"/>
                    <a:pt x="469" y="652"/>
                  </a:cubicBezTo>
                  <a:cubicBezTo>
                    <a:pt x="462" y="650"/>
                    <a:pt x="460" y="649"/>
                    <a:pt x="457" y="648"/>
                  </a:cubicBezTo>
                  <a:close/>
                  <a:moveTo>
                    <a:pt x="490" y="1130"/>
                  </a:moveTo>
                  <a:cubicBezTo>
                    <a:pt x="446" y="1106"/>
                    <a:pt x="406" y="1084"/>
                    <a:pt x="366" y="1061"/>
                  </a:cubicBezTo>
                  <a:cubicBezTo>
                    <a:pt x="365" y="1064"/>
                    <a:pt x="363" y="1066"/>
                    <a:pt x="362" y="1068"/>
                  </a:cubicBezTo>
                  <a:cubicBezTo>
                    <a:pt x="398" y="1097"/>
                    <a:pt x="435" y="1125"/>
                    <a:pt x="472" y="1154"/>
                  </a:cubicBezTo>
                  <a:cubicBezTo>
                    <a:pt x="444" y="1176"/>
                    <a:pt x="399" y="1179"/>
                    <a:pt x="329" y="1147"/>
                  </a:cubicBezTo>
                  <a:cubicBezTo>
                    <a:pt x="237" y="1105"/>
                    <a:pt x="181" y="1031"/>
                    <a:pt x="160" y="928"/>
                  </a:cubicBezTo>
                  <a:cubicBezTo>
                    <a:pt x="276" y="898"/>
                    <a:pt x="410" y="959"/>
                    <a:pt x="473" y="1049"/>
                  </a:cubicBezTo>
                  <a:cubicBezTo>
                    <a:pt x="488" y="1070"/>
                    <a:pt x="497" y="1097"/>
                    <a:pt x="490" y="1130"/>
                  </a:cubicBezTo>
                  <a:close/>
                  <a:moveTo>
                    <a:pt x="493" y="1020"/>
                  </a:moveTo>
                  <a:cubicBezTo>
                    <a:pt x="469" y="949"/>
                    <a:pt x="467" y="880"/>
                    <a:pt x="474" y="811"/>
                  </a:cubicBezTo>
                  <a:cubicBezTo>
                    <a:pt x="502" y="930"/>
                    <a:pt x="507" y="985"/>
                    <a:pt x="493" y="1020"/>
                  </a:cubicBezTo>
                  <a:close/>
                  <a:moveTo>
                    <a:pt x="535" y="990"/>
                  </a:moveTo>
                  <a:cubicBezTo>
                    <a:pt x="543" y="972"/>
                    <a:pt x="553" y="954"/>
                    <a:pt x="566" y="940"/>
                  </a:cubicBezTo>
                  <a:cubicBezTo>
                    <a:pt x="598" y="907"/>
                    <a:pt x="635" y="880"/>
                    <a:pt x="684" y="874"/>
                  </a:cubicBezTo>
                  <a:cubicBezTo>
                    <a:pt x="730" y="968"/>
                    <a:pt x="660" y="1145"/>
                    <a:pt x="577" y="1146"/>
                  </a:cubicBezTo>
                  <a:cubicBezTo>
                    <a:pt x="568" y="1085"/>
                    <a:pt x="603" y="1034"/>
                    <a:pt x="620" y="973"/>
                  </a:cubicBezTo>
                  <a:cubicBezTo>
                    <a:pt x="577" y="1016"/>
                    <a:pt x="570" y="1070"/>
                    <a:pt x="549" y="1120"/>
                  </a:cubicBezTo>
                  <a:cubicBezTo>
                    <a:pt x="513" y="1076"/>
                    <a:pt x="513" y="1033"/>
                    <a:pt x="535" y="990"/>
                  </a:cubicBezTo>
                  <a:close/>
                  <a:moveTo>
                    <a:pt x="464" y="1556"/>
                  </a:moveTo>
                  <a:cubicBezTo>
                    <a:pt x="471" y="1556"/>
                    <a:pt x="478" y="1555"/>
                    <a:pt x="485" y="1556"/>
                  </a:cubicBezTo>
                  <a:cubicBezTo>
                    <a:pt x="496" y="1557"/>
                    <a:pt x="507" y="1558"/>
                    <a:pt x="518" y="1561"/>
                  </a:cubicBezTo>
                  <a:cubicBezTo>
                    <a:pt x="611" y="1582"/>
                    <a:pt x="680" y="1638"/>
                    <a:pt x="732" y="1717"/>
                  </a:cubicBezTo>
                  <a:cubicBezTo>
                    <a:pt x="739" y="1728"/>
                    <a:pt x="740" y="1743"/>
                    <a:pt x="744" y="1756"/>
                  </a:cubicBezTo>
                  <a:cubicBezTo>
                    <a:pt x="741" y="1757"/>
                    <a:pt x="739" y="1758"/>
                    <a:pt x="736" y="1760"/>
                  </a:cubicBezTo>
                  <a:cubicBezTo>
                    <a:pt x="686" y="1726"/>
                    <a:pt x="636" y="1692"/>
                    <a:pt x="586" y="1658"/>
                  </a:cubicBezTo>
                  <a:cubicBezTo>
                    <a:pt x="625" y="1714"/>
                    <a:pt x="692" y="1739"/>
                    <a:pt x="734" y="1799"/>
                  </a:cubicBezTo>
                  <a:cubicBezTo>
                    <a:pt x="612" y="1815"/>
                    <a:pt x="466" y="1668"/>
                    <a:pt x="464" y="1556"/>
                  </a:cubicBezTo>
                  <a:close/>
                  <a:moveTo>
                    <a:pt x="517" y="1860"/>
                  </a:moveTo>
                  <a:cubicBezTo>
                    <a:pt x="464" y="1873"/>
                    <a:pt x="413" y="1895"/>
                    <a:pt x="356" y="1915"/>
                  </a:cubicBezTo>
                  <a:cubicBezTo>
                    <a:pt x="437" y="1854"/>
                    <a:pt x="618" y="1801"/>
                    <a:pt x="679" y="1834"/>
                  </a:cubicBezTo>
                  <a:cubicBezTo>
                    <a:pt x="626" y="1843"/>
                    <a:pt x="570" y="1847"/>
                    <a:pt x="517" y="1860"/>
                  </a:cubicBezTo>
                  <a:close/>
                  <a:moveTo>
                    <a:pt x="755" y="2041"/>
                  </a:moveTo>
                  <a:cubicBezTo>
                    <a:pt x="713" y="2100"/>
                    <a:pt x="650" y="2121"/>
                    <a:pt x="583" y="2137"/>
                  </a:cubicBezTo>
                  <a:cubicBezTo>
                    <a:pt x="566" y="2031"/>
                    <a:pt x="627" y="1900"/>
                    <a:pt x="701" y="1878"/>
                  </a:cubicBezTo>
                  <a:cubicBezTo>
                    <a:pt x="716" y="1880"/>
                    <a:pt x="730" y="1883"/>
                    <a:pt x="747" y="1886"/>
                  </a:cubicBezTo>
                  <a:cubicBezTo>
                    <a:pt x="731" y="1941"/>
                    <a:pt x="694" y="1979"/>
                    <a:pt x="666" y="2028"/>
                  </a:cubicBezTo>
                  <a:cubicBezTo>
                    <a:pt x="706" y="2002"/>
                    <a:pt x="740" y="1962"/>
                    <a:pt x="768" y="1907"/>
                  </a:cubicBezTo>
                  <a:cubicBezTo>
                    <a:pt x="786" y="1960"/>
                    <a:pt x="783" y="2003"/>
                    <a:pt x="755" y="2041"/>
                  </a:cubicBezTo>
                  <a:close/>
                  <a:moveTo>
                    <a:pt x="1228" y="1690"/>
                  </a:moveTo>
                  <a:cubicBezTo>
                    <a:pt x="1216" y="1713"/>
                    <a:pt x="1208" y="1729"/>
                    <a:pt x="1199" y="1747"/>
                  </a:cubicBezTo>
                  <a:cubicBezTo>
                    <a:pt x="1173" y="1661"/>
                    <a:pt x="1198" y="1612"/>
                    <a:pt x="1283" y="1588"/>
                  </a:cubicBezTo>
                  <a:cubicBezTo>
                    <a:pt x="1298" y="1634"/>
                    <a:pt x="1296" y="1680"/>
                    <a:pt x="1281" y="1739"/>
                  </a:cubicBezTo>
                  <a:cubicBezTo>
                    <a:pt x="1272" y="1777"/>
                    <a:pt x="1260" y="1814"/>
                    <a:pt x="1231" y="1843"/>
                  </a:cubicBezTo>
                  <a:cubicBezTo>
                    <a:pt x="1208" y="1865"/>
                    <a:pt x="1191" y="1870"/>
                    <a:pt x="1161" y="1864"/>
                  </a:cubicBezTo>
                  <a:cubicBezTo>
                    <a:pt x="1175" y="1805"/>
                    <a:pt x="1232" y="1764"/>
                    <a:pt x="1228" y="1690"/>
                  </a:cubicBezTo>
                  <a:close/>
                  <a:moveTo>
                    <a:pt x="969" y="1680"/>
                  </a:moveTo>
                  <a:cubicBezTo>
                    <a:pt x="966" y="1656"/>
                    <a:pt x="967" y="1632"/>
                    <a:pt x="964" y="1609"/>
                  </a:cubicBezTo>
                  <a:cubicBezTo>
                    <a:pt x="955" y="1519"/>
                    <a:pt x="995" y="1447"/>
                    <a:pt x="1050" y="1377"/>
                  </a:cubicBezTo>
                  <a:cubicBezTo>
                    <a:pt x="1069" y="1405"/>
                    <a:pt x="1089" y="1428"/>
                    <a:pt x="1104" y="1455"/>
                  </a:cubicBezTo>
                  <a:cubicBezTo>
                    <a:pt x="1160" y="1550"/>
                    <a:pt x="1174" y="1654"/>
                    <a:pt x="1152" y="1762"/>
                  </a:cubicBezTo>
                  <a:cubicBezTo>
                    <a:pt x="1147" y="1787"/>
                    <a:pt x="1130" y="1810"/>
                    <a:pt x="1097" y="1816"/>
                  </a:cubicBezTo>
                  <a:cubicBezTo>
                    <a:pt x="1077" y="1748"/>
                    <a:pt x="1056" y="1682"/>
                    <a:pt x="1051" y="1601"/>
                  </a:cubicBezTo>
                  <a:cubicBezTo>
                    <a:pt x="1046" y="1620"/>
                    <a:pt x="1040" y="1629"/>
                    <a:pt x="1041" y="1638"/>
                  </a:cubicBezTo>
                  <a:cubicBezTo>
                    <a:pt x="1048" y="1698"/>
                    <a:pt x="1056" y="1759"/>
                    <a:pt x="1065" y="1825"/>
                  </a:cubicBezTo>
                  <a:cubicBezTo>
                    <a:pt x="1056" y="1820"/>
                    <a:pt x="1047" y="1818"/>
                    <a:pt x="1042" y="1812"/>
                  </a:cubicBezTo>
                  <a:cubicBezTo>
                    <a:pt x="1002" y="1777"/>
                    <a:pt x="975" y="1734"/>
                    <a:pt x="969" y="1680"/>
                  </a:cubicBezTo>
                  <a:close/>
                  <a:moveTo>
                    <a:pt x="828" y="1456"/>
                  </a:moveTo>
                  <a:cubicBezTo>
                    <a:pt x="825" y="1402"/>
                    <a:pt x="844" y="1332"/>
                    <a:pt x="868" y="1293"/>
                  </a:cubicBezTo>
                  <a:cubicBezTo>
                    <a:pt x="854" y="1351"/>
                    <a:pt x="841" y="1403"/>
                    <a:pt x="828" y="1456"/>
                  </a:cubicBezTo>
                  <a:close/>
                  <a:moveTo>
                    <a:pt x="2802" y="0"/>
                  </a:moveTo>
                  <a:cubicBezTo>
                    <a:pt x="2611" y="0"/>
                    <a:pt x="2611" y="0"/>
                    <a:pt x="2611" y="0"/>
                  </a:cubicBezTo>
                  <a:cubicBezTo>
                    <a:pt x="2617" y="2"/>
                    <a:pt x="2623" y="4"/>
                    <a:pt x="2629" y="7"/>
                  </a:cubicBezTo>
                  <a:cubicBezTo>
                    <a:pt x="2593" y="53"/>
                    <a:pt x="2559" y="97"/>
                    <a:pt x="2524" y="141"/>
                  </a:cubicBezTo>
                  <a:cubicBezTo>
                    <a:pt x="2526" y="143"/>
                    <a:pt x="2529" y="145"/>
                    <a:pt x="2531" y="146"/>
                  </a:cubicBezTo>
                  <a:cubicBezTo>
                    <a:pt x="2569" y="107"/>
                    <a:pt x="2608" y="68"/>
                    <a:pt x="2653" y="23"/>
                  </a:cubicBezTo>
                  <a:cubicBezTo>
                    <a:pt x="2653" y="97"/>
                    <a:pt x="2615" y="143"/>
                    <a:pt x="2575" y="184"/>
                  </a:cubicBezTo>
                  <a:cubicBezTo>
                    <a:pt x="2536" y="223"/>
                    <a:pt x="2491" y="257"/>
                    <a:pt x="2428" y="257"/>
                  </a:cubicBezTo>
                  <a:cubicBezTo>
                    <a:pt x="2455" y="155"/>
                    <a:pt x="2509" y="74"/>
                    <a:pt x="2586" y="7"/>
                  </a:cubicBezTo>
                  <a:cubicBezTo>
                    <a:pt x="2590" y="3"/>
                    <a:pt x="2594" y="1"/>
                    <a:pt x="2598" y="0"/>
                  </a:cubicBezTo>
                  <a:cubicBezTo>
                    <a:pt x="2411" y="0"/>
                    <a:pt x="2411" y="0"/>
                    <a:pt x="2411" y="0"/>
                  </a:cubicBezTo>
                  <a:cubicBezTo>
                    <a:pt x="2449" y="15"/>
                    <a:pt x="2488" y="24"/>
                    <a:pt x="2531" y="21"/>
                  </a:cubicBezTo>
                  <a:cubicBezTo>
                    <a:pt x="2531" y="21"/>
                    <a:pt x="2532" y="23"/>
                    <a:pt x="2533" y="24"/>
                  </a:cubicBezTo>
                  <a:cubicBezTo>
                    <a:pt x="2467" y="99"/>
                    <a:pt x="2415" y="196"/>
                    <a:pt x="2403" y="271"/>
                  </a:cubicBezTo>
                  <a:cubicBezTo>
                    <a:pt x="2423" y="283"/>
                    <a:pt x="2444" y="280"/>
                    <a:pt x="2466" y="274"/>
                  </a:cubicBezTo>
                  <a:cubicBezTo>
                    <a:pt x="2537" y="254"/>
                    <a:pt x="2586" y="204"/>
                    <a:pt x="2632" y="150"/>
                  </a:cubicBezTo>
                  <a:cubicBezTo>
                    <a:pt x="2639" y="142"/>
                    <a:pt x="2646" y="133"/>
                    <a:pt x="2653" y="125"/>
                  </a:cubicBezTo>
                  <a:cubicBezTo>
                    <a:pt x="2654" y="124"/>
                    <a:pt x="2656" y="125"/>
                    <a:pt x="2661" y="124"/>
                  </a:cubicBezTo>
                  <a:cubicBezTo>
                    <a:pt x="2680" y="211"/>
                    <a:pt x="2704" y="296"/>
                    <a:pt x="2761" y="368"/>
                  </a:cubicBezTo>
                  <a:cubicBezTo>
                    <a:pt x="2827" y="311"/>
                    <a:pt x="2845" y="235"/>
                    <a:pt x="2848" y="155"/>
                  </a:cubicBezTo>
                  <a:cubicBezTo>
                    <a:pt x="2851" y="98"/>
                    <a:pt x="2835" y="46"/>
                    <a:pt x="2802" y="0"/>
                  </a:cubicBezTo>
                  <a:close/>
                  <a:moveTo>
                    <a:pt x="2769" y="335"/>
                  </a:moveTo>
                  <a:cubicBezTo>
                    <a:pt x="2723" y="280"/>
                    <a:pt x="2680" y="171"/>
                    <a:pt x="2685" y="108"/>
                  </a:cubicBezTo>
                  <a:cubicBezTo>
                    <a:pt x="2687" y="76"/>
                    <a:pt x="2685" y="37"/>
                    <a:pt x="2727" y="17"/>
                  </a:cubicBezTo>
                  <a:cubicBezTo>
                    <a:pt x="2746" y="57"/>
                    <a:pt x="2743" y="100"/>
                    <a:pt x="2758" y="139"/>
                  </a:cubicBezTo>
                  <a:cubicBezTo>
                    <a:pt x="2774" y="97"/>
                    <a:pt x="2754" y="57"/>
                    <a:pt x="2756" y="13"/>
                  </a:cubicBezTo>
                  <a:cubicBezTo>
                    <a:pt x="2785" y="26"/>
                    <a:pt x="2806" y="44"/>
                    <a:pt x="2814" y="72"/>
                  </a:cubicBezTo>
                  <a:cubicBezTo>
                    <a:pt x="2843" y="167"/>
                    <a:pt x="2822" y="253"/>
                    <a:pt x="2769" y="335"/>
                  </a:cubicBezTo>
                  <a:close/>
                </a:path>
              </a:pathLst>
            </a:custGeom>
            <a:solidFill>
              <a:schemeClr val="accent1"/>
            </a:solidFill>
            <a:ln>
              <a:noFill/>
            </a:ln>
          </p:spPr>
        </p:sp>
      </p:grpSp>
      <p:grpSp>
        <p:nvGrpSpPr>
          <p:cNvPr id="84" name="Group 83" title="Text Container Shape"/>
          <p:cNvGrpSpPr/>
          <p:nvPr/>
        </p:nvGrpSpPr>
        <p:grpSpPr>
          <a:xfrm>
            <a:off x="5486400" y="466725"/>
            <a:ext cx="3662363" cy="5922963"/>
            <a:chOff x="5486400" y="466725"/>
            <a:chExt cx="3662363" cy="5922963"/>
          </a:xfrm>
        </p:grpSpPr>
        <p:sp>
          <p:nvSpPr>
            <p:cNvPr id="80" name="Freeform 53"/>
            <p:cNvSpPr/>
            <p:nvPr/>
          </p:nvSpPr>
          <p:spPr bwMode="auto">
            <a:xfrm>
              <a:off x="5486400" y="466725"/>
              <a:ext cx="3662363" cy="5922963"/>
            </a:xfrm>
            <a:custGeom>
              <a:avLst/>
              <a:gdLst/>
              <a:ahLst/>
              <a:cxnLst/>
              <a:rect l="0" t="0" r="r" b="b"/>
              <a:pathLst>
                <a:path w="1152" h="1865">
                  <a:moveTo>
                    <a:pt x="100" y="0"/>
                  </a:moveTo>
                  <a:cubicBezTo>
                    <a:pt x="45" y="0"/>
                    <a:pt x="0" y="45"/>
                    <a:pt x="0" y="100"/>
                  </a:cubicBezTo>
                  <a:cubicBezTo>
                    <a:pt x="0" y="1765"/>
                    <a:pt x="0" y="1765"/>
                    <a:pt x="0" y="1765"/>
                  </a:cubicBezTo>
                  <a:cubicBezTo>
                    <a:pt x="0" y="1820"/>
                    <a:pt x="45" y="1865"/>
                    <a:pt x="100" y="1865"/>
                  </a:cubicBezTo>
                  <a:cubicBezTo>
                    <a:pt x="1152" y="1865"/>
                    <a:pt x="1152" y="1865"/>
                    <a:pt x="1152" y="1865"/>
                  </a:cubicBezTo>
                  <a:cubicBezTo>
                    <a:pt x="1152" y="0"/>
                    <a:pt x="1152" y="0"/>
                    <a:pt x="1152" y="0"/>
                  </a:cubicBezTo>
                  <a:lnTo>
                    <a:pt x="100" y="0"/>
                  </a:lnTo>
                  <a:close/>
                </a:path>
              </a:pathLst>
            </a:custGeom>
            <a:solidFill>
              <a:schemeClr val="accent1">
                <a:lumMod val="75000"/>
              </a:schemeClr>
            </a:solidFill>
            <a:ln>
              <a:noFill/>
            </a:ln>
          </p:spPr>
        </p:sp>
        <p:cxnSp>
          <p:nvCxnSpPr>
            <p:cNvPr id="10" name="Straight Connector 9"/>
            <p:cNvCxnSpPr/>
            <p:nvPr/>
          </p:nvCxnSpPr>
          <p:spPr>
            <a:xfrm>
              <a:off x="6010049" y="4714230"/>
              <a:ext cx="521208"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83" name="Freeform 57"/>
            <p:cNvSpPr/>
            <p:nvPr/>
          </p:nvSpPr>
          <p:spPr bwMode="auto">
            <a:xfrm>
              <a:off x="5673747" y="658813"/>
              <a:ext cx="3473450" cy="5538787"/>
            </a:xfrm>
            <a:custGeom>
              <a:avLst/>
              <a:gdLst/>
              <a:ahLst/>
              <a:cxnLst/>
              <a:rect l="0" t="0" r="r" b="b"/>
              <a:pathLst>
                <a:path w="1093" h="1745">
                  <a:moveTo>
                    <a:pt x="40" y="0"/>
                  </a:moveTo>
                  <a:cubicBezTo>
                    <a:pt x="18" y="0"/>
                    <a:pt x="0" y="18"/>
                    <a:pt x="0" y="40"/>
                  </a:cubicBezTo>
                  <a:cubicBezTo>
                    <a:pt x="0" y="1705"/>
                    <a:pt x="0" y="1705"/>
                    <a:pt x="0" y="1705"/>
                  </a:cubicBezTo>
                  <a:cubicBezTo>
                    <a:pt x="0" y="1726"/>
                    <a:pt x="18" y="1745"/>
                    <a:pt x="40" y="1745"/>
                  </a:cubicBezTo>
                  <a:cubicBezTo>
                    <a:pt x="1092" y="1745"/>
                    <a:pt x="1092" y="1745"/>
                    <a:pt x="1092" y="1745"/>
                  </a:cubicBezTo>
                  <a:cubicBezTo>
                    <a:pt x="1092" y="1733"/>
                    <a:pt x="1092" y="1733"/>
                    <a:pt x="1092" y="1733"/>
                  </a:cubicBezTo>
                  <a:cubicBezTo>
                    <a:pt x="792" y="1733"/>
                    <a:pt x="792" y="1733"/>
                    <a:pt x="792" y="1733"/>
                  </a:cubicBezTo>
                  <a:cubicBezTo>
                    <a:pt x="40" y="1733"/>
                    <a:pt x="40" y="1733"/>
                    <a:pt x="40" y="1733"/>
                  </a:cubicBezTo>
                  <a:cubicBezTo>
                    <a:pt x="25" y="1733"/>
                    <a:pt x="12" y="1720"/>
                    <a:pt x="12" y="1705"/>
                  </a:cubicBezTo>
                  <a:cubicBezTo>
                    <a:pt x="12" y="40"/>
                    <a:pt x="12" y="40"/>
                    <a:pt x="12" y="40"/>
                  </a:cubicBezTo>
                  <a:cubicBezTo>
                    <a:pt x="12" y="24"/>
                    <a:pt x="25" y="12"/>
                    <a:pt x="40" y="12"/>
                  </a:cubicBezTo>
                  <a:cubicBezTo>
                    <a:pt x="792" y="12"/>
                    <a:pt x="792" y="12"/>
                    <a:pt x="792" y="12"/>
                  </a:cubicBezTo>
                  <a:cubicBezTo>
                    <a:pt x="1093" y="12"/>
                    <a:pt x="1093" y="12"/>
                    <a:pt x="1093" y="12"/>
                  </a:cubicBezTo>
                  <a:cubicBezTo>
                    <a:pt x="1093" y="0"/>
                    <a:pt x="1093" y="0"/>
                    <a:pt x="1093" y="0"/>
                  </a:cubicBezTo>
                  <a:lnTo>
                    <a:pt x="40" y="0"/>
                  </a:lnTo>
                  <a:close/>
                </a:path>
              </a:pathLst>
            </a:custGeom>
            <a:solidFill>
              <a:schemeClr val="bg2"/>
            </a:solidFill>
            <a:ln>
              <a:noFill/>
            </a:ln>
          </p:spPr>
        </p:sp>
      </p:grpSp>
      <p:sp>
        <p:nvSpPr>
          <p:cNvPr id="4" name="Date Placeholder 3"/>
          <p:cNvSpPr>
            <a:spLocks noGrp="1"/>
          </p:cNvSpPr>
          <p:nvPr>
            <p:ph type="dt" sz="half" idx="10"/>
          </p:nvPr>
        </p:nvSpPr>
        <p:spPr>
          <a:xfrm>
            <a:off x="6729989" y="6442525"/>
            <a:ext cx="2057400" cy="365125"/>
          </a:xfrm>
        </p:spPr>
        <p:txBody>
          <a:bodyPr/>
          <a:lstStyle/>
          <a:p>
            <a:pPr>
              <a:defRPr/>
            </a:pPr>
            <a:endParaRPr lang="it-IT" altLang="fa-IR"/>
          </a:p>
        </p:txBody>
      </p:sp>
      <p:sp>
        <p:nvSpPr>
          <p:cNvPr id="5" name="Footer Placeholder 4"/>
          <p:cNvSpPr>
            <a:spLocks noGrp="1"/>
          </p:cNvSpPr>
          <p:nvPr>
            <p:ph type="ftr" sz="quarter" idx="11"/>
          </p:nvPr>
        </p:nvSpPr>
        <p:spPr>
          <a:xfrm>
            <a:off x="3024158" y="6442525"/>
            <a:ext cx="3086100" cy="365125"/>
          </a:xfrm>
        </p:spPr>
        <p:txBody>
          <a:bodyPr/>
          <a:lstStyle>
            <a:lvl1pPr algn="ctr">
              <a:defRPr/>
            </a:lvl1pPr>
          </a:lstStyle>
          <a:p>
            <a:pPr>
              <a:defRPr/>
            </a:pPr>
            <a:r>
              <a:rPr lang="it-IT" altLang="fa-IR"/>
              <a:t>Dynamic Source Routing (DSR)</a:t>
            </a:r>
          </a:p>
        </p:txBody>
      </p:sp>
      <p:sp>
        <p:nvSpPr>
          <p:cNvPr id="6" name="Slide Number Placeholder 5"/>
          <p:cNvSpPr>
            <a:spLocks noGrp="1"/>
          </p:cNvSpPr>
          <p:nvPr>
            <p:ph type="sldNum" sz="quarter" idx="12"/>
          </p:nvPr>
        </p:nvSpPr>
        <p:spPr>
          <a:xfrm>
            <a:off x="349824" y="6442525"/>
            <a:ext cx="2066534" cy="365125"/>
          </a:xfrm>
        </p:spPr>
        <p:txBody>
          <a:bodyPr anchor="ctr"/>
          <a:lstStyle>
            <a:lvl1pPr algn="l">
              <a:defRPr sz="900"/>
            </a:lvl1pPr>
          </a:lstStyle>
          <a:p>
            <a:pPr>
              <a:defRPr/>
            </a:pPr>
            <a:fld id="{A9A20737-9E05-4260-90D2-62D7C517C156}" type="slidenum">
              <a:rPr lang="it-IT" altLang="fa-IR" smtClean="0"/>
              <a:pPr>
                <a:defRPr/>
              </a:pPr>
              <a:t>‹#›</a:t>
            </a:fld>
            <a:endParaRPr lang="it-IT" altLang="fa-IR"/>
          </a:p>
        </p:txBody>
      </p:sp>
      <p:sp>
        <p:nvSpPr>
          <p:cNvPr id="68" name="Freeform 57"/>
          <p:cNvSpPr/>
          <p:nvPr/>
        </p:nvSpPr>
        <p:spPr bwMode="auto">
          <a:xfrm>
            <a:off x="3342085"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16" name="Freeform 192"/>
          <p:cNvSpPr/>
          <p:nvPr/>
        </p:nvSpPr>
        <p:spPr bwMode="auto">
          <a:xfrm>
            <a:off x="3299222" y="-5000626"/>
            <a:ext cx="1191" cy="3175"/>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headEnd/>
            <a:tailEnd/>
          </a:ln>
        </p:spPr>
      </p:sp>
      <p:sp>
        <p:nvSpPr>
          <p:cNvPr id="2" name="Title 1"/>
          <p:cNvSpPr>
            <a:spLocks noGrp="1"/>
          </p:cNvSpPr>
          <p:nvPr>
            <p:ph type="ctrTitle"/>
          </p:nvPr>
        </p:nvSpPr>
        <p:spPr>
          <a:xfrm>
            <a:off x="5940564" y="1023868"/>
            <a:ext cx="2845259" cy="3349641"/>
          </a:xfrm>
        </p:spPr>
        <p:txBody>
          <a:bodyPr anchor="t">
            <a:normAutofit/>
          </a:bodyPr>
          <a:lstStyle>
            <a:lvl1pPr algn="l">
              <a:lnSpc>
                <a:spcPct val="105000"/>
              </a:lnSpc>
              <a:defRPr sz="33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5940564" y="4945377"/>
            <a:ext cx="2845259" cy="1037760"/>
          </a:xfrm>
        </p:spPr>
        <p:txBody>
          <a:bodyPr anchor="t">
            <a:normAutofit/>
          </a:bodyPr>
          <a:lstStyle>
            <a:lvl1pPr marL="0" indent="0" algn="l">
              <a:lnSpc>
                <a:spcPct val="130000"/>
              </a:lnSpc>
              <a:buNone/>
              <a:defRPr sz="1700" baseline="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9" name="Freeform 57"/>
          <p:cNvSpPr/>
          <p:nvPr/>
        </p:nvSpPr>
        <p:spPr bwMode="auto">
          <a:xfrm>
            <a:off x="3342085"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1" name="Freeform 192"/>
          <p:cNvSpPr/>
          <p:nvPr/>
        </p:nvSpPr>
        <p:spPr bwMode="auto">
          <a:xfrm>
            <a:off x="3299222" y="-5000626"/>
            <a:ext cx="1191" cy="3175"/>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headEnd/>
            <a:tailEnd/>
          </a:ln>
        </p:spPr>
      </p:sp>
    </p:spTree>
    <p:extLst>
      <p:ext uri="{BB962C8B-B14F-4D97-AF65-F5344CB8AC3E}">
        <p14:creationId xmlns:p14="http://schemas.microsoft.com/office/powerpoint/2010/main" val="4154224035"/>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it-IT" altLang="fa-IR"/>
          </a:p>
        </p:txBody>
      </p:sp>
      <p:sp>
        <p:nvSpPr>
          <p:cNvPr id="5" name="Footer Placeholder 4"/>
          <p:cNvSpPr>
            <a:spLocks noGrp="1"/>
          </p:cNvSpPr>
          <p:nvPr>
            <p:ph type="ftr" sz="quarter" idx="11"/>
          </p:nvPr>
        </p:nvSpPr>
        <p:spPr/>
        <p:txBody>
          <a:bodyPr/>
          <a:lstStyle/>
          <a:p>
            <a:pPr>
              <a:defRPr/>
            </a:pPr>
            <a:r>
              <a:rPr lang="it-IT" altLang="fa-IR"/>
              <a:t>Dynamic Source Routing (DSR)</a:t>
            </a:r>
          </a:p>
        </p:txBody>
      </p:sp>
      <p:sp>
        <p:nvSpPr>
          <p:cNvPr id="6" name="Slide Number Placeholder 5"/>
          <p:cNvSpPr>
            <a:spLocks noGrp="1"/>
          </p:cNvSpPr>
          <p:nvPr>
            <p:ph type="sldNum" sz="quarter" idx="12"/>
          </p:nvPr>
        </p:nvSpPr>
        <p:spPr/>
        <p:txBody>
          <a:bodyPr/>
          <a:lstStyle/>
          <a:p>
            <a:pPr>
              <a:defRPr/>
            </a:pPr>
            <a:fld id="{ECB0CD45-B7A1-4C21-B4D6-EB3EB8F6BB01}" type="slidenum">
              <a:rPr lang="it-IT" altLang="fa-IR" smtClean="0"/>
              <a:pPr>
                <a:defRPr/>
              </a:pPr>
              <a:t>‹#›</a:t>
            </a:fld>
            <a:endParaRPr lang="it-IT" altLang="fa-IR"/>
          </a:p>
        </p:txBody>
      </p:sp>
    </p:spTree>
    <p:extLst>
      <p:ext uri="{BB962C8B-B14F-4D97-AF65-F5344CB8AC3E}">
        <p14:creationId xmlns:p14="http://schemas.microsoft.com/office/powerpoint/2010/main" val="74071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
        <p:nvSpPr>
          <p:cNvPr id="2" name="Vertical Title 1"/>
          <p:cNvSpPr>
            <a:spLocks noGrp="1"/>
          </p:cNvSpPr>
          <p:nvPr>
            <p:ph type="title" orient="vert"/>
          </p:nvPr>
        </p:nvSpPr>
        <p:spPr>
          <a:xfrm>
            <a:off x="6573835" y="507037"/>
            <a:ext cx="1563624"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00275" y="524373"/>
            <a:ext cx="4087379"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958474" y="6296616"/>
            <a:ext cx="1879497" cy="365125"/>
          </a:xfrm>
        </p:spPr>
        <p:txBody>
          <a:bodyPr/>
          <a:lstStyle/>
          <a:p>
            <a:pPr>
              <a:defRPr/>
            </a:pPr>
            <a:endParaRPr lang="it-IT" altLang="fa-IR"/>
          </a:p>
        </p:txBody>
      </p:sp>
      <p:sp>
        <p:nvSpPr>
          <p:cNvPr id="5" name="Footer Placeholder 4"/>
          <p:cNvSpPr>
            <a:spLocks noGrp="1"/>
          </p:cNvSpPr>
          <p:nvPr>
            <p:ph type="ftr" sz="quarter" idx="11"/>
          </p:nvPr>
        </p:nvSpPr>
        <p:spPr>
          <a:xfrm>
            <a:off x="2200275" y="6296616"/>
            <a:ext cx="4469683" cy="365125"/>
          </a:xfrm>
        </p:spPr>
        <p:txBody>
          <a:bodyPr/>
          <a:lstStyle/>
          <a:p>
            <a:pPr>
              <a:defRPr/>
            </a:pPr>
            <a:r>
              <a:rPr lang="it-IT" altLang="fa-IR"/>
              <a:t>Dynamic Source Routing (DSR)</a:t>
            </a:r>
          </a:p>
        </p:txBody>
      </p:sp>
      <p:sp>
        <p:nvSpPr>
          <p:cNvPr id="6" name="Slide Number Placeholder 5"/>
          <p:cNvSpPr>
            <a:spLocks noGrp="1"/>
          </p:cNvSpPr>
          <p:nvPr>
            <p:ph type="sldNum" sz="quarter" idx="12"/>
          </p:nvPr>
        </p:nvSpPr>
        <p:spPr>
          <a:xfrm rot="5400000">
            <a:off x="5878074" y="2928735"/>
            <a:ext cx="5383267" cy="453202"/>
          </a:xfrm>
        </p:spPr>
        <p:txBody>
          <a:bodyPr/>
          <a:lstStyle>
            <a:lvl1pPr algn="l">
              <a:defRPr/>
            </a:lvl1pPr>
          </a:lstStyle>
          <a:p>
            <a:pPr>
              <a:defRPr/>
            </a:pPr>
            <a:fld id="{759AD658-9DB5-44E5-8826-C89B5381CFDC}" type="slidenum">
              <a:rPr lang="it-IT" altLang="fa-IR" smtClean="0"/>
              <a:pPr>
                <a:defRPr/>
              </a:pPr>
              <a:t>‹#›</a:t>
            </a:fld>
            <a:endParaRPr lang="it-IT" altLang="fa-IR"/>
          </a:p>
        </p:txBody>
      </p:sp>
      <p:cxnSp>
        <p:nvCxnSpPr>
          <p:cNvPr id="12" name="Straight Connector 11" title="Rule Line"/>
          <p:cNvCxnSpPr/>
          <p:nvPr/>
        </p:nvCxnSpPr>
        <p:spPr>
          <a:xfrm>
            <a:off x="6476240" y="571503"/>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4145014"/>
      </p:ext>
    </p:extLst>
  </p:cSld>
  <p:clrMapOvr>
    <a:masterClrMapping/>
  </p:clrMapOvr>
  <p:extLst mod="1">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fa-IR"/>
          </a:p>
        </p:txBody>
      </p:sp>
      <p:sp>
        <p:nvSpPr>
          <p:cNvPr id="3" name="Content Placeholder 2"/>
          <p:cNvSpPr>
            <a:spLocks noGrp="1"/>
          </p:cNvSpPr>
          <p:nvPr>
            <p:ph sz="half" idx="1"/>
          </p:nvPr>
        </p:nvSpPr>
        <p:spPr>
          <a:xfrm>
            <a:off x="457200" y="1600200"/>
            <a:ext cx="4038600" cy="453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Content Placeholder 3"/>
          <p:cNvSpPr>
            <a:spLocks noGrp="1"/>
          </p:cNvSpPr>
          <p:nvPr>
            <p:ph sz="quarter" idx="2"/>
          </p:nvPr>
        </p:nvSpPr>
        <p:spPr>
          <a:xfrm>
            <a:off x="4648200" y="1600200"/>
            <a:ext cx="4038600" cy="2190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Content Placeholder 4"/>
          <p:cNvSpPr>
            <a:spLocks noGrp="1"/>
          </p:cNvSpPr>
          <p:nvPr>
            <p:ph sz="quarter" idx="3"/>
          </p:nvPr>
        </p:nvSpPr>
        <p:spPr>
          <a:xfrm>
            <a:off x="4648200" y="3943350"/>
            <a:ext cx="4038600" cy="2190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6" name="Date Placeholder 3"/>
          <p:cNvSpPr>
            <a:spLocks noGrp="1"/>
          </p:cNvSpPr>
          <p:nvPr>
            <p:ph type="dt" sz="half" idx="10"/>
          </p:nvPr>
        </p:nvSpPr>
        <p:spPr/>
        <p:txBody>
          <a:bodyPr/>
          <a:lstStyle>
            <a:lvl1pPr>
              <a:defRPr/>
            </a:lvl1pPr>
          </a:lstStyle>
          <a:p>
            <a:pPr>
              <a:defRPr/>
            </a:pPr>
            <a:endParaRPr lang="it-IT" altLang="fa-IR"/>
          </a:p>
        </p:txBody>
      </p:sp>
      <p:sp>
        <p:nvSpPr>
          <p:cNvPr id="7" name="Footer Placeholder 4"/>
          <p:cNvSpPr>
            <a:spLocks noGrp="1"/>
          </p:cNvSpPr>
          <p:nvPr>
            <p:ph type="ftr" sz="quarter" idx="11"/>
          </p:nvPr>
        </p:nvSpPr>
        <p:spPr/>
        <p:txBody>
          <a:bodyPr/>
          <a:lstStyle>
            <a:lvl1pPr>
              <a:defRPr/>
            </a:lvl1pPr>
          </a:lstStyle>
          <a:p>
            <a:pPr>
              <a:defRPr/>
            </a:pPr>
            <a:r>
              <a:rPr lang="it-IT" altLang="fa-IR"/>
              <a:t>Dynamic Source Routing (DSR)</a:t>
            </a:r>
          </a:p>
        </p:txBody>
      </p:sp>
      <p:sp>
        <p:nvSpPr>
          <p:cNvPr id="8" name="Slide Number Placeholder 5"/>
          <p:cNvSpPr>
            <a:spLocks noGrp="1"/>
          </p:cNvSpPr>
          <p:nvPr>
            <p:ph type="sldNum" sz="quarter" idx="12"/>
          </p:nvPr>
        </p:nvSpPr>
        <p:spPr/>
        <p:txBody>
          <a:bodyPr/>
          <a:lstStyle>
            <a:lvl1pPr>
              <a:defRPr/>
            </a:lvl1pPr>
          </a:lstStyle>
          <a:p>
            <a:pPr>
              <a:defRPr/>
            </a:pPr>
            <a:fld id="{C7BB9041-571F-4604-BE3E-217DFBE2255A}" type="slidenum">
              <a:rPr lang="it-IT" altLang="fa-IR"/>
              <a:pPr>
                <a:defRPr/>
              </a:pPr>
              <a:t>‹#›</a:t>
            </a:fld>
            <a:endParaRPr lang="it-IT" altLang="fa-IR"/>
          </a:p>
        </p:txBody>
      </p:sp>
    </p:spTree>
    <p:extLst>
      <p:ext uri="{BB962C8B-B14F-4D97-AF65-F5344CB8AC3E}">
        <p14:creationId xmlns:p14="http://schemas.microsoft.com/office/powerpoint/2010/main" val="1782628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fa-IR"/>
          </a:p>
        </p:txBody>
      </p:sp>
      <p:sp>
        <p:nvSpPr>
          <p:cNvPr id="3" name="Text Placeholder 2"/>
          <p:cNvSpPr>
            <a:spLocks noGrp="1"/>
          </p:cNvSpPr>
          <p:nvPr>
            <p:ph type="body" sz="half" idx="1"/>
          </p:nvPr>
        </p:nvSpPr>
        <p:spPr>
          <a:xfrm>
            <a:off x="457200" y="1600200"/>
            <a:ext cx="4038600" cy="453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Content Placeholder 3"/>
          <p:cNvSpPr>
            <a:spLocks noGrp="1"/>
          </p:cNvSpPr>
          <p:nvPr>
            <p:ph sz="quarter" idx="2"/>
          </p:nvPr>
        </p:nvSpPr>
        <p:spPr>
          <a:xfrm>
            <a:off x="4648200" y="1600200"/>
            <a:ext cx="4038600" cy="2190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Content Placeholder 4"/>
          <p:cNvSpPr>
            <a:spLocks noGrp="1"/>
          </p:cNvSpPr>
          <p:nvPr>
            <p:ph sz="quarter" idx="3"/>
          </p:nvPr>
        </p:nvSpPr>
        <p:spPr>
          <a:xfrm>
            <a:off x="4648200" y="3943350"/>
            <a:ext cx="4038600" cy="2190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6" name="Date Placeholder 3"/>
          <p:cNvSpPr>
            <a:spLocks noGrp="1"/>
          </p:cNvSpPr>
          <p:nvPr>
            <p:ph type="dt" sz="half" idx="10"/>
          </p:nvPr>
        </p:nvSpPr>
        <p:spPr/>
        <p:txBody>
          <a:bodyPr/>
          <a:lstStyle>
            <a:lvl1pPr>
              <a:defRPr/>
            </a:lvl1pPr>
          </a:lstStyle>
          <a:p>
            <a:pPr>
              <a:defRPr/>
            </a:pPr>
            <a:endParaRPr lang="it-IT" altLang="fa-IR"/>
          </a:p>
        </p:txBody>
      </p:sp>
      <p:sp>
        <p:nvSpPr>
          <p:cNvPr id="7" name="Footer Placeholder 4"/>
          <p:cNvSpPr>
            <a:spLocks noGrp="1"/>
          </p:cNvSpPr>
          <p:nvPr>
            <p:ph type="ftr" sz="quarter" idx="11"/>
          </p:nvPr>
        </p:nvSpPr>
        <p:spPr/>
        <p:txBody>
          <a:bodyPr/>
          <a:lstStyle>
            <a:lvl1pPr>
              <a:defRPr/>
            </a:lvl1pPr>
          </a:lstStyle>
          <a:p>
            <a:pPr>
              <a:defRPr/>
            </a:pPr>
            <a:r>
              <a:rPr lang="it-IT" altLang="fa-IR"/>
              <a:t>Dynamic Source Routing (DSR)</a:t>
            </a:r>
          </a:p>
        </p:txBody>
      </p:sp>
      <p:sp>
        <p:nvSpPr>
          <p:cNvPr id="8" name="Slide Number Placeholder 5"/>
          <p:cNvSpPr>
            <a:spLocks noGrp="1"/>
          </p:cNvSpPr>
          <p:nvPr>
            <p:ph type="sldNum" sz="quarter" idx="12"/>
          </p:nvPr>
        </p:nvSpPr>
        <p:spPr/>
        <p:txBody>
          <a:bodyPr/>
          <a:lstStyle>
            <a:lvl1pPr>
              <a:defRPr/>
            </a:lvl1pPr>
          </a:lstStyle>
          <a:p>
            <a:pPr>
              <a:defRPr/>
            </a:pPr>
            <a:fld id="{82A6FDEA-A5C9-4258-9729-EAB564348F42}" type="slidenum">
              <a:rPr lang="it-IT" altLang="fa-IR"/>
              <a:pPr>
                <a:defRPr/>
              </a:pPr>
              <a:t>‹#›</a:t>
            </a:fld>
            <a:endParaRPr lang="it-IT" altLang="fa-IR"/>
          </a:p>
        </p:txBody>
      </p:sp>
    </p:spTree>
    <p:extLst>
      <p:ext uri="{BB962C8B-B14F-4D97-AF65-F5344CB8AC3E}">
        <p14:creationId xmlns:p14="http://schemas.microsoft.com/office/powerpoint/2010/main" val="1149942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fa-IR"/>
          </a:p>
        </p:txBody>
      </p:sp>
      <p:sp>
        <p:nvSpPr>
          <p:cNvPr id="3" name="Text Placeholder 2"/>
          <p:cNvSpPr>
            <a:spLocks noGrp="1"/>
          </p:cNvSpPr>
          <p:nvPr>
            <p:ph type="body" sz="half" idx="1"/>
          </p:nvPr>
        </p:nvSpPr>
        <p:spPr>
          <a:xfrm>
            <a:off x="457200" y="1600200"/>
            <a:ext cx="4038600" cy="453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Content Placeholder 3"/>
          <p:cNvSpPr>
            <a:spLocks noGrp="1"/>
          </p:cNvSpPr>
          <p:nvPr>
            <p:ph sz="half" idx="2"/>
          </p:nvPr>
        </p:nvSpPr>
        <p:spPr>
          <a:xfrm>
            <a:off x="4648200" y="1600200"/>
            <a:ext cx="4038600" cy="453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Date Placeholder 3"/>
          <p:cNvSpPr>
            <a:spLocks noGrp="1"/>
          </p:cNvSpPr>
          <p:nvPr>
            <p:ph type="dt" sz="half" idx="10"/>
          </p:nvPr>
        </p:nvSpPr>
        <p:spPr/>
        <p:txBody>
          <a:bodyPr/>
          <a:lstStyle>
            <a:lvl1pPr>
              <a:defRPr/>
            </a:lvl1pPr>
          </a:lstStyle>
          <a:p>
            <a:pPr>
              <a:defRPr/>
            </a:pPr>
            <a:endParaRPr lang="it-IT" altLang="fa-IR"/>
          </a:p>
        </p:txBody>
      </p:sp>
      <p:sp>
        <p:nvSpPr>
          <p:cNvPr id="6" name="Footer Placeholder 4"/>
          <p:cNvSpPr>
            <a:spLocks noGrp="1"/>
          </p:cNvSpPr>
          <p:nvPr>
            <p:ph type="ftr" sz="quarter" idx="11"/>
          </p:nvPr>
        </p:nvSpPr>
        <p:spPr/>
        <p:txBody>
          <a:bodyPr/>
          <a:lstStyle>
            <a:lvl1pPr>
              <a:defRPr/>
            </a:lvl1pPr>
          </a:lstStyle>
          <a:p>
            <a:pPr>
              <a:defRPr/>
            </a:pPr>
            <a:r>
              <a:rPr lang="it-IT" altLang="fa-IR"/>
              <a:t>Dynamic Source Routing (DSR)</a:t>
            </a:r>
          </a:p>
        </p:txBody>
      </p:sp>
      <p:sp>
        <p:nvSpPr>
          <p:cNvPr id="7" name="Slide Number Placeholder 5"/>
          <p:cNvSpPr>
            <a:spLocks noGrp="1"/>
          </p:cNvSpPr>
          <p:nvPr>
            <p:ph type="sldNum" sz="quarter" idx="12"/>
          </p:nvPr>
        </p:nvSpPr>
        <p:spPr/>
        <p:txBody>
          <a:bodyPr/>
          <a:lstStyle>
            <a:lvl1pPr>
              <a:defRPr/>
            </a:lvl1pPr>
          </a:lstStyle>
          <a:p>
            <a:pPr>
              <a:defRPr/>
            </a:pPr>
            <a:fld id="{0035D287-4AE5-4C94-B3CA-47E7F3D6AC76}" type="slidenum">
              <a:rPr lang="it-IT" altLang="fa-IR"/>
              <a:pPr>
                <a:defRPr/>
              </a:pPr>
              <a:t>‹#›</a:t>
            </a:fld>
            <a:endParaRPr lang="it-IT" altLang="fa-IR"/>
          </a:p>
        </p:txBody>
      </p:sp>
    </p:spTree>
    <p:extLst>
      <p:ext uri="{BB962C8B-B14F-4D97-AF65-F5344CB8AC3E}">
        <p14:creationId xmlns:p14="http://schemas.microsoft.com/office/powerpoint/2010/main" val="2253714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it-IT" altLang="fa-IR"/>
          </a:p>
        </p:txBody>
      </p:sp>
      <p:sp>
        <p:nvSpPr>
          <p:cNvPr id="5" name="Footer Placeholder 4"/>
          <p:cNvSpPr>
            <a:spLocks noGrp="1"/>
          </p:cNvSpPr>
          <p:nvPr>
            <p:ph type="ftr" sz="quarter" idx="11"/>
          </p:nvPr>
        </p:nvSpPr>
        <p:spPr/>
        <p:txBody>
          <a:bodyPr/>
          <a:lstStyle/>
          <a:p>
            <a:pPr>
              <a:defRPr/>
            </a:pPr>
            <a:r>
              <a:rPr lang="it-IT" altLang="fa-IR"/>
              <a:t>Dynamic Source Routing (DSR)</a:t>
            </a:r>
          </a:p>
        </p:txBody>
      </p:sp>
      <p:sp>
        <p:nvSpPr>
          <p:cNvPr id="6" name="Slide Number Placeholder 5"/>
          <p:cNvSpPr>
            <a:spLocks noGrp="1"/>
          </p:cNvSpPr>
          <p:nvPr>
            <p:ph type="sldNum" sz="quarter" idx="12"/>
          </p:nvPr>
        </p:nvSpPr>
        <p:spPr/>
        <p:txBody>
          <a:bodyPr/>
          <a:lstStyle/>
          <a:p>
            <a:pPr>
              <a:defRPr/>
            </a:pPr>
            <a:fld id="{06EDA354-5586-43AE-AC80-4AAB33D744C3}" type="slidenum">
              <a:rPr lang="it-IT" altLang="fa-IR" smtClean="0"/>
              <a:pPr>
                <a:defRPr/>
              </a:pPr>
              <a:t>‹#›</a:t>
            </a:fld>
            <a:endParaRPr lang="it-IT" altLang="fa-IR"/>
          </a:p>
        </p:txBody>
      </p:sp>
    </p:spTree>
    <p:extLst>
      <p:ext uri="{BB962C8B-B14F-4D97-AF65-F5344CB8AC3E}">
        <p14:creationId xmlns:p14="http://schemas.microsoft.com/office/powerpoint/2010/main" val="2355309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1" name="Freeform 5"/>
          <p:cNvSpPr>
            <a:spLocks noEditPoints="1"/>
          </p:cNvSpPr>
          <p:nvPr/>
        </p:nvSpPr>
        <p:spPr bwMode="auto">
          <a:xfrm>
            <a:off x="1" y="0"/>
            <a:ext cx="9144000" cy="6907530"/>
          </a:xfrm>
          <a:custGeom>
            <a:avLst/>
            <a:gdLst/>
            <a:ahLst/>
            <a:cxnLst/>
            <a:rect l="0" t="0" r="r" b="b"/>
            <a:pathLst>
              <a:path w="2880" h="2178">
                <a:moveTo>
                  <a:pt x="1180" y="1620"/>
                </a:moveTo>
                <a:cubicBezTo>
                  <a:pt x="1167" y="1517"/>
                  <a:pt x="1118" y="1433"/>
                  <a:pt x="1057" y="1352"/>
                </a:cubicBezTo>
                <a:cubicBezTo>
                  <a:pt x="1050" y="1356"/>
                  <a:pt x="1041" y="1358"/>
                  <a:pt x="1037" y="1363"/>
                </a:cubicBezTo>
                <a:cubicBezTo>
                  <a:pt x="977" y="1434"/>
                  <a:pt x="937" y="1510"/>
                  <a:pt x="945" y="1608"/>
                </a:cubicBezTo>
                <a:cubicBezTo>
                  <a:pt x="950" y="1669"/>
                  <a:pt x="952" y="1730"/>
                  <a:pt x="971" y="1789"/>
                </a:cubicBezTo>
                <a:cubicBezTo>
                  <a:pt x="886" y="1703"/>
                  <a:pt x="834" y="1605"/>
                  <a:pt x="850" y="1479"/>
                </a:cubicBezTo>
                <a:cubicBezTo>
                  <a:pt x="858" y="1414"/>
                  <a:pt x="868" y="1349"/>
                  <a:pt x="897" y="1289"/>
                </a:cubicBezTo>
                <a:cubicBezTo>
                  <a:pt x="932" y="1215"/>
                  <a:pt x="971" y="1142"/>
                  <a:pt x="1039" y="1086"/>
                </a:cubicBezTo>
                <a:cubicBezTo>
                  <a:pt x="1119" y="1180"/>
                  <a:pt x="1292" y="1206"/>
                  <a:pt x="1434" y="1082"/>
                </a:cubicBezTo>
                <a:cubicBezTo>
                  <a:pt x="1428" y="1035"/>
                  <a:pt x="1391" y="1016"/>
                  <a:pt x="1352" y="1000"/>
                </a:cubicBezTo>
                <a:cubicBezTo>
                  <a:pt x="1330" y="990"/>
                  <a:pt x="1305" y="985"/>
                  <a:pt x="1282" y="979"/>
                </a:cubicBezTo>
                <a:cubicBezTo>
                  <a:pt x="1312" y="919"/>
                  <a:pt x="1341" y="862"/>
                  <a:pt x="1371" y="804"/>
                </a:cubicBezTo>
                <a:cubicBezTo>
                  <a:pt x="1360" y="797"/>
                  <a:pt x="1353" y="790"/>
                  <a:pt x="1346" y="789"/>
                </a:cubicBezTo>
                <a:cubicBezTo>
                  <a:pt x="1284" y="782"/>
                  <a:pt x="1223" y="794"/>
                  <a:pt x="1168" y="822"/>
                </a:cubicBezTo>
                <a:cubicBezTo>
                  <a:pt x="1126" y="843"/>
                  <a:pt x="1101" y="885"/>
                  <a:pt x="1075" y="923"/>
                </a:cubicBezTo>
                <a:cubicBezTo>
                  <a:pt x="1051" y="957"/>
                  <a:pt x="1040" y="996"/>
                  <a:pt x="1034" y="1036"/>
                </a:cubicBezTo>
                <a:cubicBezTo>
                  <a:pt x="1031" y="1051"/>
                  <a:pt x="1029" y="1067"/>
                  <a:pt x="1005" y="1073"/>
                </a:cubicBezTo>
                <a:cubicBezTo>
                  <a:pt x="1024" y="1013"/>
                  <a:pt x="1017" y="957"/>
                  <a:pt x="1002" y="901"/>
                </a:cubicBezTo>
                <a:cubicBezTo>
                  <a:pt x="987" y="842"/>
                  <a:pt x="950" y="797"/>
                  <a:pt x="907" y="754"/>
                </a:cubicBezTo>
                <a:cubicBezTo>
                  <a:pt x="849" y="812"/>
                  <a:pt x="829" y="885"/>
                  <a:pt x="827" y="963"/>
                </a:cubicBezTo>
                <a:cubicBezTo>
                  <a:pt x="825" y="1041"/>
                  <a:pt x="847" y="1112"/>
                  <a:pt x="907" y="1169"/>
                </a:cubicBezTo>
                <a:cubicBezTo>
                  <a:pt x="825" y="1294"/>
                  <a:pt x="782" y="1427"/>
                  <a:pt x="792" y="1577"/>
                </a:cubicBezTo>
                <a:cubicBezTo>
                  <a:pt x="693" y="1473"/>
                  <a:pt x="625" y="1351"/>
                  <a:pt x="567" y="1221"/>
                </a:cubicBezTo>
                <a:cubicBezTo>
                  <a:pt x="587" y="1204"/>
                  <a:pt x="606" y="1191"/>
                  <a:pt x="622" y="1174"/>
                </a:cubicBezTo>
                <a:cubicBezTo>
                  <a:pt x="674" y="1120"/>
                  <a:pt x="707" y="1055"/>
                  <a:pt x="718" y="982"/>
                </a:cubicBezTo>
                <a:cubicBezTo>
                  <a:pt x="723" y="947"/>
                  <a:pt x="718" y="910"/>
                  <a:pt x="715" y="874"/>
                </a:cubicBezTo>
                <a:cubicBezTo>
                  <a:pt x="714" y="859"/>
                  <a:pt x="702" y="854"/>
                  <a:pt x="687" y="854"/>
                </a:cubicBezTo>
                <a:cubicBezTo>
                  <a:pt x="648" y="852"/>
                  <a:pt x="617" y="873"/>
                  <a:pt x="588" y="894"/>
                </a:cubicBezTo>
                <a:cubicBezTo>
                  <a:pt x="564" y="910"/>
                  <a:pt x="545" y="933"/>
                  <a:pt x="522" y="955"/>
                </a:cubicBezTo>
                <a:cubicBezTo>
                  <a:pt x="505" y="892"/>
                  <a:pt x="503" y="827"/>
                  <a:pt x="499" y="758"/>
                </a:cubicBezTo>
                <a:cubicBezTo>
                  <a:pt x="520" y="765"/>
                  <a:pt x="538" y="773"/>
                  <a:pt x="556" y="776"/>
                </a:cubicBezTo>
                <a:cubicBezTo>
                  <a:pt x="601" y="782"/>
                  <a:pt x="637" y="759"/>
                  <a:pt x="667" y="729"/>
                </a:cubicBezTo>
                <a:cubicBezTo>
                  <a:pt x="699" y="695"/>
                  <a:pt x="721" y="654"/>
                  <a:pt x="731" y="608"/>
                </a:cubicBezTo>
                <a:cubicBezTo>
                  <a:pt x="737" y="583"/>
                  <a:pt x="745" y="559"/>
                  <a:pt x="752" y="535"/>
                </a:cubicBezTo>
                <a:cubicBezTo>
                  <a:pt x="764" y="495"/>
                  <a:pt x="782" y="460"/>
                  <a:pt x="831" y="438"/>
                </a:cubicBezTo>
                <a:cubicBezTo>
                  <a:pt x="783" y="424"/>
                  <a:pt x="741" y="419"/>
                  <a:pt x="705" y="433"/>
                </a:cubicBezTo>
                <a:cubicBezTo>
                  <a:pt x="670" y="446"/>
                  <a:pt x="640" y="474"/>
                  <a:pt x="604" y="498"/>
                </a:cubicBezTo>
                <a:cubicBezTo>
                  <a:pt x="587" y="400"/>
                  <a:pt x="540" y="316"/>
                  <a:pt x="474" y="236"/>
                </a:cubicBezTo>
                <a:cubicBezTo>
                  <a:pt x="470" y="245"/>
                  <a:pt x="466" y="250"/>
                  <a:pt x="466" y="254"/>
                </a:cubicBezTo>
                <a:cubicBezTo>
                  <a:pt x="473" y="305"/>
                  <a:pt x="451" y="350"/>
                  <a:pt x="434" y="395"/>
                </a:cubicBezTo>
                <a:cubicBezTo>
                  <a:pt x="420" y="433"/>
                  <a:pt x="402" y="469"/>
                  <a:pt x="386" y="506"/>
                </a:cubicBezTo>
                <a:cubicBezTo>
                  <a:pt x="358" y="501"/>
                  <a:pt x="327" y="496"/>
                  <a:pt x="296" y="489"/>
                </a:cubicBezTo>
                <a:cubicBezTo>
                  <a:pt x="265" y="482"/>
                  <a:pt x="235" y="473"/>
                  <a:pt x="202" y="465"/>
                </a:cubicBezTo>
                <a:cubicBezTo>
                  <a:pt x="182" y="541"/>
                  <a:pt x="227" y="600"/>
                  <a:pt x="269" y="658"/>
                </a:cubicBezTo>
                <a:cubicBezTo>
                  <a:pt x="314" y="717"/>
                  <a:pt x="371" y="758"/>
                  <a:pt x="452" y="751"/>
                </a:cubicBezTo>
                <a:cubicBezTo>
                  <a:pt x="451" y="794"/>
                  <a:pt x="448" y="833"/>
                  <a:pt x="450" y="872"/>
                </a:cubicBezTo>
                <a:cubicBezTo>
                  <a:pt x="451" y="911"/>
                  <a:pt x="455" y="950"/>
                  <a:pt x="459" y="996"/>
                </a:cubicBezTo>
                <a:cubicBezTo>
                  <a:pt x="362" y="918"/>
                  <a:pt x="259" y="880"/>
                  <a:pt x="137" y="909"/>
                </a:cubicBezTo>
                <a:cubicBezTo>
                  <a:pt x="132" y="941"/>
                  <a:pt x="147" y="969"/>
                  <a:pt x="158" y="997"/>
                </a:cubicBezTo>
                <a:cubicBezTo>
                  <a:pt x="184" y="1069"/>
                  <a:pt x="239" y="1117"/>
                  <a:pt x="301" y="1157"/>
                </a:cubicBezTo>
                <a:cubicBezTo>
                  <a:pt x="371" y="1203"/>
                  <a:pt x="451" y="1225"/>
                  <a:pt x="534" y="1247"/>
                </a:cubicBezTo>
                <a:cubicBezTo>
                  <a:pt x="575" y="1355"/>
                  <a:pt x="625" y="1461"/>
                  <a:pt x="693" y="1557"/>
                </a:cubicBezTo>
                <a:cubicBezTo>
                  <a:pt x="760" y="1652"/>
                  <a:pt x="837" y="1740"/>
                  <a:pt x="912" y="1835"/>
                </a:cubicBezTo>
                <a:cubicBezTo>
                  <a:pt x="883" y="1826"/>
                  <a:pt x="856" y="1817"/>
                  <a:pt x="830" y="1809"/>
                </a:cubicBezTo>
                <a:cubicBezTo>
                  <a:pt x="751" y="1649"/>
                  <a:pt x="633" y="1546"/>
                  <a:pt x="446" y="1532"/>
                </a:cubicBezTo>
                <a:cubicBezTo>
                  <a:pt x="441" y="1593"/>
                  <a:pt x="459" y="1644"/>
                  <a:pt x="495" y="1687"/>
                </a:cubicBezTo>
                <a:cubicBezTo>
                  <a:pt x="528" y="1727"/>
                  <a:pt x="568" y="1762"/>
                  <a:pt x="607" y="1802"/>
                </a:cubicBezTo>
                <a:cubicBezTo>
                  <a:pt x="493" y="1812"/>
                  <a:pt x="395" y="1861"/>
                  <a:pt x="296" y="1920"/>
                </a:cubicBezTo>
                <a:cubicBezTo>
                  <a:pt x="280" y="1912"/>
                  <a:pt x="261" y="1904"/>
                  <a:pt x="243" y="1893"/>
                </a:cubicBezTo>
                <a:cubicBezTo>
                  <a:pt x="166" y="1849"/>
                  <a:pt x="87" y="1856"/>
                  <a:pt x="9" y="1888"/>
                </a:cubicBezTo>
                <a:cubicBezTo>
                  <a:pt x="6" y="1889"/>
                  <a:pt x="3" y="1891"/>
                  <a:pt x="0" y="1892"/>
                </a:cubicBezTo>
                <a:cubicBezTo>
                  <a:pt x="0" y="1917"/>
                  <a:pt x="0" y="1917"/>
                  <a:pt x="0" y="1917"/>
                </a:cubicBezTo>
                <a:cubicBezTo>
                  <a:pt x="67" y="1891"/>
                  <a:pt x="155" y="1890"/>
                  <a:pt x="198" y="1923"/>
                </a:cubicBezTo>
                <a:cubicBezTo>
                  <a:pt x="150" y="1930"/>
                  <a:pt x="100" y="1936"/>
                  <a:pt x="50" y="1943"/>
                </a:cubicBezTo>
                <a:cubicBezTo>
                  <a:pt x="51" y="1946"/>
                  <a:pt x="51" y="1948"/>
                  <a:pt x="51" y="1951"/>
                </a:cubicBezTo>
                <a:cubicBezTo>
                  <a:pt x="106" y="1956"/>
                  <a:pt x="162" y="1936"/>
                  <a:pt x="218" y="1954"/>
                </a:cubicBezTo>
                <a:cubicBezTo>
                  <a:pt x="155" y="2028"/>
                  <a:pt x="74" y="2038"/>
                  <a:pt x="0" y="2009"/>
                </a:cubicBezTo>
                <a:cubicBezTo>
                  <a:pt x="0" y="2030"/>
                  <a:pt x="0" y="2030"/>
                  <a:pt x="0" y="2030"/>
                </a:cubicBezTo>
                <a:cubicBezTo>
                  <a:pt x="39" y="2043"/>
                  <a:pt x="79" y="2049"/>
                  <a:pt x="122" y="2043"/>
                </a:cubicBezTo>
                <a:cubicBezTo>
                  <a:pt x="123" y="2043"/>
                  <a:pt x="124" y="2045"/>
                  <a:pt x="125" y="2046"/>
                </a:cubicBezTo>
                <a:cubicBezTo>
                  <a:pt x="98" y="2081"/>
                  <a:pt x="74" y="2120"/>
                  <a:pt x="55" y="2160"/>
                </a:cubicBezTo>
                <a:cubicBezTo>
                  <a:pt x="55" y="2160"/>
                  <a:pt x="55" y="2160"/>
                  <a:pt x="55" y="2161"/>
                </a:cubicBezTo>
                <a:cubicBezTo>
                  <a:pt x="78" y="2161"/>
                  <a:pt x="78" y="2161"/>
                  <a:pt x="78" y="2161"/>
                </a:cubicBezTo>
                <a:cubicBezTo>
                  <a:pt x="78" y="2160"/>
                  <a:pt x="78" y="2160"/>
                  <a:pt x="78" y="2160"/>
                </a:cubicBezTo>
                <a:cubicBezTo>
                  <a:pt x="103" y="2110"/>
                  <a:pt x="136" y="2066"/>
                  <a:pt x="176" y="2026"/>
                </a:cubicBezTo>
                <a:cubicBezTo>
                  <a:pt x="189" y="2013"/>
                  <a:pt x="203" y="2016"/>
                  <a:pt x="219" y="2023"/>
                </a:cubicBezTo>
                <a:cubicBezTo>
                  <a:pt x="188" y="2070"/>
                  <a:pt x="157" y="2115"/>
                  <a:pt x="127" y="2160"/>
                </a:cubicBezTo>
                <a:cubicBezTo>
                  <a:pt x="127" y="2160"/>
                  <a:pt x="126" y="2160"/>
                  <a:pt x="126" y="2161"/>
                </a:cubicBezTo>
                <a:cubicBezTo>
                  <a:pt x="137" y="2161"/>
                  <a:pt x="137" y="2161"/>
                  <a:pt x="137" y="2161"/>
                </a:cubicBezTo>
                <a:cubicBezTo>
                  <a:pt x="137" y="2160"/>
                  <a:pt x="137" y="2160"/>
                  <a:pt x="138" y="2160"/>
                </a:cubicBezTo>
                <a:cubicBezTo>
                  <a:pt x="171" y="2121"/>
                  <a:pt x="205" y="2082"/>
                  <a:pt x="245" y="2037"/>
                </a:cubicBezTo>
                <a:cubicBezTo>
                  <a:pt x="248" y="2088"/>
                  <a:pt x="233" y="2127"/>
                  <a:pt x="210" y="2160"/>
                </a:cubicBezTo>
                <a:cubicBezTo>
                  <a:pt x="210" y="2160"/>
                  <a:pt x="210" y="2160"/>
                  <a:pt x="210" y="2161"/>
                </a:cubicBezTo>
                <a:cubicBezTo>
                  <a:pt x="236" y="2161"/>
                  <a:pt x="236" y="2161"/>
                  <a:pt x="236" y="2161"/>
                </a:cubicBezTo>
                <a:cubicBezTo>
                  <a:pt x="236" y="2160"/>
                  <a:pt x="236" y="2160"/>
                  <a:pt x="236" y="2160"/>
                </a:cubicBezTo>
                <a:cubicBezTo>
                  <a:pt x="241" y="2153"/>
                  <a:pt x="246" y="2146"/>
                  <a:pt x="251" y="2139"/>
                </a:cubicBezTo>
                <a:cubicBezTo>
                  <a:pt x="252" y="2138"/>
                  <a:pt x="254" y="2139"/>
                  <a:pt x="259" y="2138"/>
                </a:cubicBezTo>
                <a:cubicBezTo>
                  <a:pt x="261" y="2145"/>
                  <a:pt x="263" y="2153"/>
                  <a:pt x="265" y="2160"/>
                </a:cubicBezTo>
                <a:cubicBezTo>
                  <a:pt x="265" y="2160"/>
                  <a:pt x="266" y="2160"/>
                  <a:pt x="266" y="2161"/>
                </a:cubicBezTo>
                <a:cubicBezTo>
                  <a:pt x="287" y="2161"/>
                  <a:pt x="287" y="2161"/>
                  <a:pt x="287" y="2161"/>
                </a:cubicBezTo>
                <a:cubicBezTo>
                  <a:pt x="286" y="2160"/>
                  <a:pt x="286" y="2160"/>
                  <a:pt x="286" y="2160"/>
                </a:cubicBezTo>
                <a:cubicBezTo>
                  <a:pt x="283" y="2146"/>
                  <a:pt x="282" y="2132"/>
                  <a:pt x="282" y="2120"/>
                </a:cubicBezTo>
                <a:cubicBezTo>
                  <a:pt x="282" y="2088"/>
                  <a:pt x="277" y="2050"/>
                  <a:pt x="318" y="2027"/>
                </a:cubicBezTo>
                <a:cubicBezTo>
                  <a:pt x="340" y="2066"/>
                  <a:pt x="340" y="2108"/>
                  <a:pt x="357" y="2146"/>
                </a:cubicBezTo>
                <a:cubicBezTo>
                  <a:pt x="370" y="2104"/>
                  <a:pt x="348" y="2064"/>
                  <a:pt x="347" y="2021"/>
                </a:cubicBezTo>
                <a:cubicBezTo>
                  <a:pt x="377" y="2031"/>
                  <a:pt x="399" y="2049"/>
                  <a:pt x="409" y="2076"/>
                </a:cubicBezTo>
                <a:cubicBezTo>
                  <a:pt x="420" y="2104"/>
                  <a:pt x="425" y="2132"/>
                  <a:pt x="427" y="2160"/>
                </a:cubicBezTo>
                <a:cubicBezTo>
                  <a:pt x="427" y="2160"/>
                  <a:pt x="427" y="2160"/>
                  <a:pt x="427" y="2161"/>
                </a:cubicBezTo>
                <a:cubicBezTo>
                  <a:pt x="448" y="2161"/>
                  <a:pt x="448" y="2161"/>
                  <a:pt x="448" y="2161"/>
                </a:cubicBezTo>
                <a:cubicBezTo>
                  <a:pt x="448" y="2160"/>
                  <a:pt x="448" y="2160"/>
                  <a:pt x="448" y="2160"/>
                </a:cubicBezTo>
                <a:cubicBezTo>
                  <a:pt x="448" y="2159"/>
                  <a:pt x="448" y="2158"/>
                  <a:pt x="448" y="2157"/>
                </a:cubicBezTo>
                <a:cubicBezTo>
                  <a:pt x="447" y="2075"/>
                  <a:pt x="410" y="2009"/>
                  <a:pt x="340" y="1954"/>
                </a:cubicBezTo>
                <a:cubicBezTo>
                  <a:pt x="444" y="1898"/>
                  <a:pt x="546" y="1862"/>
                  <a:pt x="664" y="1864"/>
                </a:cubicBezTo>
                <a:cubicBezTo>
                  <a:pt x="580" y="1944"/>
                  <a:pt x="544" y="2037"/>
                  <a:pt x="564" y="2149"/>
                </a:cubicBezTo>
                <a:cubicBezTo>
                  <a:pt x="668" y="2178"/>
                  <a:pt x="832" y="2048"/>
                  <a:pt x="839" y="1886"/>
                </a:cubicBezTo>
                <a:cubicBezTo>
                  <a:pt x="915" y="1909"/>
                  <a:pt x="985" y="1941"/>
                  <a:pt x="1037" y="2003"/>
                </a:cubicBezTo>
                <a:cubicBezTo>
                  <a:pt x="1053" y="2022"/>
                  <a:pt x="1066" y="2043"/>
                  <a:pt x="1093" y="2048"/>
                </a:cubicBezTo>
                <a:cubicBezTo>
                  <a:pt x="1101" y="2050"/>
                  <a:pt x="1109" y="2059"/>
                  <a:pt x="1114" y="2066"/>
                </a:cubicBezTo>
                <a:cubicBezTo>
                  <a:pt x="1135" y="2097"/>
                  <a:pt x="1154" y="2128"/>
                  <a:pt x="1170" y="2160"/>
                </a:cubicBezTo>
                <a:cubicBezTo>
                  <a:pt x="1171" y="2160"/>
                  <a:pt x="1171" y="2160"/>
                  <a:pt x="1171" y="2161"/>
                </a:cubicBezTo>
                <a:cubicBezTo>
                  <a:pt x="1198" y="2161"/>
                  <a:pt x="1198" y="2161"/>
                  <a:pt x="1198" y="2161"/>
                </a:cubicBezTo>
                <a:cubicBezTo>
                  <a:pt x="1198" y="2160"/>
                  <a:pt x="1198" y="2160"/>
                  <a:pt x="1198" y="2160"/>
                </a:cubicBezTo>
                <a:cubicBezTo>
                  <a:pt x="1194" y="2144"/>
                  <a:pt x="1194" y="2126"/>
                  <a:pt x="1201" y="2105"/>
                </a:cubicBezTo>
                <a:cubicBezTo>
                  <a:pt x="1178" y="2119"/>
                  <a:pt x="1167" y="2113"/>
                  <a:pt x="1159" y="2097"/>
                </a:cubicBezTo>
                <a:cubicBezTo>
                  <a:pt x="1153" y="2083"/>
                  <a:pt x="1142" y="2070"/>
                  <a:pt x="1137" y="2056"/>
                </a:cubicBezTo>
                <a:cubicBezTo>
                  <a:pt x="1130" y="2033"/>
                  <a:pt x="1117" y="2020"/>
                  <a:pt x="1092" y="2019"/>
                </a:cubicBezTo>
                <a:cubicBezTo>
                  <a:pt x="1089" y="1975"/>
                  <a:pt x="1056" y="1957"/>
                  <a:pt x="1023" y="1941"/>
                </a:cubicBezTo>
                <a:cubicBezTo>
                  <a:pt x="965" y="1913"/>
                  <a:pt x="910" y="1881"/>
                  <a:pt x="847" y="1863"/>
                </a:cubicBezTo>
                <a:cubicBezTo>
                  <a:pt x="831" y="1858"/>
                  <a:pt x="822" y="1851"/>
                  <a:pt x="831" y="1834"/>
                </a:cubicBezTo>
                <a:cubicBezTo>
                  <a:pt x="902" y="1842"/>
                  <a:pt x="952" y="1894"/>
                  <a:pt x="1016" y="1919"/>
                </a:cubicBezTo>
                <a:cubicBezTo>
                  <a:pt x="1014" y="1908"/>
                  <a:pt x="1011" y="1900"/>
                  <a:pt x="1005" y="1893"/>
                </a:cubicBezTo>
                <a:cubicBezTo>
                  <a:pt x="941" y="1821"/>
                  <a:pt x="878" y="1749"/>
                  <a:pt x="812" y="1679"/>
                </a:cubicBezTo>
                <a:cubicBezTo>
                  <a:pt x="749" y="1610"/>
                  <a:pt x="698" y="1534"/>
                  <a:pt x="652" y="1453"/>
                </a:cubicBezTo>
                <a:cubicBezTo>
                  <a:pt x="643" y="1438"/>
                  <a:pt x="636" y="1421"/>
                  <a:pt x="629" y="1405"/>
                </a:cubicBezTo>
                <a:cubicBezTo>
                  <a:pt x="655" y="1432"/>
                  <a:pt x="672" y="1464"/>
                  <a:pt x="693" y="1494"/>
                </a:cubicBezTo>
                <a:cubicBezTo>
                  <a:pt x="765" y="1593"/>
                  <a:pt x="844" y="1687"/>
                  <a:pt x="927" y="1778"/>
                </a:cubicBezTo>
                <a:cubicBezTo>
                  <a:pt x="994" y="1852"/>
                  <a:pt x="1064" y="1925"/>
                  <a:pt x="1133" y="1998"/>
                </a:cubicBezTo>
                <a:cubicBezTo>
                  <a:pt x="1180" y="2048"/>
                  <a:pt x="1218" y="2102"/>
                  <a:pt x="1251" y="2160"/>
                </a:cubicBezTo>
                <a:cubicBezTo>
                  <a:pt x="1251" y="2160"/>
                  <a:pt x="1251" y="2160"/>
                  <a:pt x="1251" y="2161"/>
                </a:cubicBezTo>
                <a:cubicBezTo>
                  <a:pt x="1275" y="2161"/>
                  <a:pt x="1275" y="2161"/>
                  <a:pt x="1275" y="2161"/>
                </a:cubicBezTo>
                <a:cubicBezTo>
                  <a:pt x="1275" y="2160"/>
                  <a:pt x="1275" y="2160"/>
                  <a:pt x="1275" y="2160"/>
                </a:cubicBezTo>
                <a:cubicBezTo>
                  <a:pt x="1240" y="2095"/>
                  <a:pt x="1196" y="2036"/>
                  <a:pt x="1145" y="1980"/>
                </a:cubicBezTo>
                <a:cubicBezTo>
                  <a:pt x="1136" y="1970"/>
                  <a:pt x="1128" y="1958"/>
                  <a:pt x="1118" y="1945"/>
                </a:cubicBezTo>
                <a:cubicBezTo>
                  <a:pt x="1128" y="1941"/>
                  <a:pt x="1135" y="1937"/>
                  <a:pt x="1142" y="1935"/>
                </a:cubicBezTo>
                <a:cubicBezTo>
                  <a:pt x="1221" y="1911"/>
                  <a:pt x="1263" y="1851"/>
                  <a:pt x="1290" y="1780"/>
                </a:cubicBezTo>
                <a:cubicBezTo>
                  <a:pt x="1305" y="1742"/>
                  <a:pt x="1309" y="1698"/>
                  <a:pt x="1313" y="1657"/>
                </a:cubicBezTo>
                <a:cubicBezTo>
                  <a:pt x="1315" y="1627"/>
                  <a:pt x="1307" y="1596"/>
                  <a:pt x="1304" y="1566"/>
                </a:cubicBezTo>
                <a:cubicBezTo>
                  <a:pt x="1252" y="1562"/>
                  <a:pt x="1221" y="1597"/>
                  <a:pt x="1180" y="1620"/>
                </a:cubicBezTo>
                <a:close/>
                <a:moveTo>
                  <a:pt x="1414" y="1071"/>
                </a:moveTo>
                <a:cubicBezTo>
                  <a:pt x="1355" y="1123"/>
                  <a:pt x="1290" y="1148"/>
                  <a:pt x="1216" y="1146"/>
                </a:cubicBezTo>
                <a:cubicBezTo>
                  <a:pt x="1180" y="1145"/>
                  <a:pt x="1145" y="1138"/>
                  <a:pt x="1119" y="1100"/>
                </a:cubicBezTo>
                <a:cubicBezTo>
                  <a:pt x="1178" y="1089"/>
                  <a:pt x="1236" y="1094"/>
                  <a:pt x="1288" y="1066"/>
                </a:cubicBezTo>
                <a:cubicBezTo>
                  <a:pt x="1249" y="1067"/>
                  <a:pt x="1209" y="1067"/>
                  <a:pt x="1161" y="1068"/>
                </a:cubicBezTo>
                <a:cubicBezTo>
                  <a:pt x="1197" y="1044"/>
                  <a:pt x="1227" y="1025"/>
                  <a:pt x="1257" y="1005"/>
                </a:cubicBezTo>
                <a:cubicBezTo>
                  <a:pt x="1260" y="1003"/>
                  <a:pt x="1265" y="1004"/>
                  <a:pt x="1269" y="1004"/>
                </a:cubicBezTo>
                <a:cubicBezTo>
                  <a:pt x="1324" y="1008"/>
                  <a:pt x="1373" y="1023"/>
                  <a:pt x="1414" y="1071"/>
                </a:cubicBezTo>
                <a:close/>
                <a:moveTo>
                  <a:pt x="1093" y="932"/>
                </a:moveTo>
                <a:cubicBezTo>
                  <a:pt x="1125" y="881"/>
                  <a:pt x="1162" y="837"/>
                  <a:pt x="1225" y="824"/>
                </a:cubicBezTo>
                <a:cubicBezTo>
                  <a:pt x="1261" y="817"/>
                  <a:pt x="1297" y="802"/>
                  <a:pt x="1344" y="810"/>
                </a:cubicBezTo>
                <a:cubicBezTo>
                  <a:pt x="1310" y="862"/>
                  <a:pt x="1297" y="920"/>
                  <a:pt x="1258" y="965"/>
                </a:cubicBezTo>
                <a:cubicBezTo>
                  <a:pt x="1220" y="1009"/>
                  <a:pt x="1179" y="1039"/>
                  <a:pt x="1112" y="1025"/>
                </a:cubicBezTo>
                <a:cubicBezTo>
                  <a:pt x="1122" y="1008"/>
                  <a:pt x="1129" y="994"/>
                  <a:pt x="1138" y="982"/>
                </a:cubicBezTo>
                <a:cubicBezTo>
                  <a:pt x="1147" y="970"/>
                  <a:pt x="1159" y="960"/>
                  <a:pt x="1170" y="949"/>
                </a:cubicBezTo>
                <a:cubicBezTo>
                  <a:pt x="1179" y="939"/>
                  <a:pt x="1189" y="930"/>
                  <a:pt x="1198" y="920"/>
                </a:cubicBezTo>
                <a:cubicBezTo>
                  <a:pt x="1148" y="934"/>
                  <a:pt x="1117" y="971"/>
                  <a:pt x="1086" y="1010"/>
                </a:cubicBezTo>
                <a:cubicBezTo>
                  <a:pt x="1069" y="979"/>
                  <a:pt x="1079" y="954"/>
                  <a:pt x="1093" y="932"/>
                </a:cubicBezTo>
                <a:close/>
                <a:moveTo>
                  <a:pt x="907" y="1084"/>
                </a:moveTo>
                <a:cubicBezTo>
                  <a:pt x="875" y="1069"/>
                  <a:pt x="863" y="1049"/>
                  <a:pt x="857" y="1026"/>
                </a:cubicBezTo>
                <a:cubicBezTo>
                  <a:pt x="843" y="977"/>
                  <a:pt x="848" y="929"/>
                  <a:pt x="860" y="881"/>
                </a:cubicBezTo>
                <a:cubicBezTo>
                  <a:pt x="869" y="845"/>
                  <a:pt x="881" y="812"/>
                  <a:pt x="912" y="784"/>
                </a:cubicBezTo>
                <a:cubicBezTo>
                  <a:pt x="930" y="810"/>
                  <a:pt x="948" y="833"/>
                  <a:pt x="962" y="858"/>
                </a:cubicBezTo>
                <a:cubicBezTo>
                  <a:pt x="990" y="907"/>
                  <a:pt x="1000" y="960"/>
                  <a:pt x="993" y="1015"/>
                </a:cubicBezTo>
                <a:cubicBezTo>
                  <a:pt x="989" y="1047"/>
                  <a:pt x="978" y="1077"/>
                  <a:pt x="940" y="1092"/>
                </a:cubicBezTo>
                <a:cubicBezTo>
                  <a:pt x="921" y="1045"/>
                  <a:pt x="935" y="991"/>
                  <a:pt x="905" y="949"/>
                </a:cubicBezTo>
                <a:cubicBezTo>
                  <a:pt x="905" y="992"/>
                  <a:pt x="906" y="1035"/>
                  <a:pt x="907" y="1084"/>
                </a:cubicBezTo>
                <a:close/>
                <a:moveTo>
                  <a:pt x="620" y="545"/>
                </a:moveTo>
                <a:cubicBezTo>
                  <a:pt x="625" y="497"/>
                  <a:pt x="665" y="480"/>
                  <a:pt x="698" y="459"/>
                </a:cubicBezTo>
                <a:cubicBezTo>
                  <a:pt x="716" y="447"/>
                  <a:pt x="737" y="439"/>
                  <a:pt x="762" y="449"/>
                </a:cubicBezTo>
                <a:cubicBezTo>
                  <a:pt x="746" y="494"/>
                  <a:pt x="729" y="534"/>
                  <a:pt x="719" y="576"/>
                </a:cubicBezTo>
                <a:cubicBezTo>
                  <a:pt x="710" y="611"/>
                  <a:pt x="691" y="640"/>
                  <a:pt x="670" y="668"/>
                </a:cubicBezTo>
                <a:cubicBezTo>
                  <a:pt x="654" y="690"/>
                  <a:pt x="631" y="704"/>
                  <a:pt x="599" y="702"/>
                </a:cubicBezTo>
                <a:cubicBezTo>
                  <a:pt x="614" y="676"/>
                  <a:pt x="628" y="654"/>
                  <a:pt x="642" y="631"/>
                </a:cubicBezTo>
                <a:cubicBezTo>
                  <a:pt x="623" y="643"/>
                  <a:pt x="610" y="658"/>
                  <a:pt x="595" y="672"/>
                </a:cubicBezTo>
                <a:cubicBezTo>
                  <a:pt x="580" y="686"/>
                  <a:pt x="566" y="703"/>
                  <a:pt x="540" y="694"/>
                </a:cubicBezTo>
                <a:cubicBezTo>
                  <a:pt x="556" y="670"/>
                  <a:pt x="573" y="648"/>
                  <a:pt x="587" y="624"/>
                </a:cubicBezTo>
                <a:cubicBezTo>
                  <a:pt x="602" y="599"/>
                  <a:pt x="595" y="565"/>
                  <a:pt x="620" y="545"/>
                </a:cubicBezTo>
                <a:close/>
                <a:moveTo>
                  <a:pt x="331" y="688"/>
                </a:moveTo>
                <a:cubicBezTo>
                  <a:pt x="278" y="643"/>
                  <a:pt x="242" y="588"/>
                  <a:pt x="220" y="523"/>
                </a:cubicBezTo>
                <a:cubicBezTo>
                  <a:pt x="217" y="515"/>
                  <a:pt x="219" y="505"/>
                  <a:pt x="219" y="499"/>
                </a:cubicBezTo>
                <a:cubicBezTo>
                  <a:pt x="253" y="505"/>
                  <a:pt x="285" y="511"/>
                  <a:pt x="318" y="514"/>
                </a:cubicBezTo>
                <a:cubicBezTo>
                  <a:pt x="346" y="517"/>
                  <a:pt x="372" y="526"/>
                  <a:pt x="389" y="543"/>
                </a:cubicBezTo>
                <a:cubicBezTo>
                  <a:pt x="394" y="575"/>
                  <a:pt x="398" y="603"/>
                  <a:pt x="402" y="634"/>
                </a:cubicBezTo>
                <a:cubicBezTo>
                  <a:pt x="375" y="618"/>
                  <a:pt x="351" y="605"/>
                  <a:pt x="328" y="591"/>
                </a:cubicBezTo>
                <a:cubicBezTo>
                  <a:pt x="355" y="625"/>
                  <a:pt x="395" y="645"/>
                  <a:pt x="408" y="689"/>
                </a:cubicBezTo>
                <a:cubicBezTo>
                  <a:pt x="374" y="709"/>
                  <a:pt x="356" y="709"/>
                  <a:pt x="331" y="688"/>
                </a:cubicBezTo>
                <a:close/>
                <a:moveTo>
                  <a:pt x="457" y="648"/>
                </a:moveTo>
                <a:cubicBezTo>
                  <a:pt x="455" y="646"/>
                  <a:pt x="452" y="644"/>
                  <a:pt x="451" y="642"/>
                </a:cubicBezTo>
                <a:cubicBezTo>
                  <a:pt x="409" y="581"/>
                  <a:pt x="402" y="516"/>
                  <a:pt x="433" y="448"/>
                </a:cubicBezTo>
                <a:cubicBezTo>
                  <a:pt x="456" y="400"/>
                  <a:pt x="481" y="353"/>
                  <a:pt x="492" y="295"/>
                </a:cubicBezTo>
                <a:cubicBezTo>
                  <a:pt x="508" y="322"/>
                  <a:pt x="527" y="348"/>
                  <a:pt x="541" y="376"/>
                </a:cubicBezTo>
                <a:cubicBezTo>
                  <a:pt x="567" y="428"/>
                  <a:pt x="584" y="482"/>
                  <a:pt x="583" y="541"/>
                </a:cubicBezTo>
                <a:cubicBezTo>
                  <a:pt x="583" y="609"/>
                  <a:pt x="560" y="641"/>
                  <a:pt x="500" y="657"/>
                </a:cubicBezTo>
                <a:cubicBezTo>
                  <a:pt x="504" y="610"/>
                  <a:pt x="515" y="564"/>
                  <a:pt x="502" y="518"/>
                </a:cubicBezTo>
                <a:cubicBezTo>
                  <a:pt x="491" y="562"/>
                  <a:pt x="492" y="610"/>
                  <a:pt x="469" y="651"/>
                </a:cubicBezTo>
                <a:cubicBezTo>
                  <a:pt x="462" y="649"/>
                  <a:pt x="460" y="649"/>
                  <a:pt x="457" y="648"/>
                </a:cubicBezTo>
                <a:close/>
                <a:moveTo>
                  <a:pt x="490" y="1129"/>
                </a:moveTo>
                <a:cubicBezTo>
                  <a:pt x="446" y="1105"/>
                  <a:pt x="406" y="1083"/>
                  <a:pt x="366" y="1061"/>
                </a:cubicBezTo>
                <a:cubicBezTo>
                  <a:pt x="365" y="1063"/>
                  <a:pt x="363" y="1066"/>
                  <a:pt x="362" y="1068"/>
                </a:cubicBezTo>
                <a:cubicBezTo>
                  <a:pt x="398" y="1096"/>
                  <a:pt x="435" y="1125"/>
                  <a:pt x="472" y="1153"/>
                </a:cubicBezTo>
                <a:cubicBezTo>
                  <a:pt x="444" y="1176"/>
                  <a:pt x="399" y="1178"/>
                  <a:pt x="329" y="1147"/>
                </a:cubicBezTo>
                <a:cubicBezTo>
                  <a:pt x="237" y="1105"/>
                  <a:pt x="181" y="1031"/>
                  <a:pt x="160" y="928"/>
                </a:cubicBezTo>
                <a:cubicBezTo>
                  <a:pt x="276" y="897"/>
                  <a:pt x="410" y="959"/>
                  <a:pt x="473" y="1048"/>
                </a:cubicBezTo>
                <a:cubicBezTo>
                  <a:pt x="488" y="1070"/>
                  <a:pt x="497" y="1097"/>
                  <a:pt x="490" y="1129"/>
                </a:cubicBezTo>
                <a:close/>
                <a:moveTo>
                  <a:pt x="493" y="1020"/>
                </a:moveTo>
                <a:cubicBezTo>
                  <a:pt x="469" y="949"/>
                  <a:pt x="467" y="880"/>
                  <a:pt x="474" y="810"/>
                </a:cubicBezTo>
                <a:cubicBezTo>
                  <a:pt x="502" y="930"/>
                  <a:pt x="507" y="985"/>
                  <a:pt x="493" y="1020"/>
                </a:cubicBezTo>
                <a:close/>
                <a:moveTo>
                  <a:pt x="535" y="989"/>
                </a:moveTo>
                <a:cubicBezTo>
                  <a:pt x="543" y="972"/>
                  <a:pt x="553" y="954"/>
                  <a:pt x="566" y="940"/>
                </a:cubicBezTo>
                <a:cubicBezTo>
                  <a:pt x="598" y="906"/>
                  <a:pt x="635" y="879"/>
                  <a:pt x="684" y="874"/>
                </a:cubicBezTo>
                <a:cubicBezTo>
                  <a:pt x="730" y="968"/>
                  <a:pt x="660" y="1144"/>
                  <a:pt x="577" y="1146"/>
                </a:cubicBezTo>
                <a:cubicBezTo>
                  <a:pt x="568" y="1085"/>
                  <a:pt x="603" y="1034"/>
                  <a:pt x="620" y="972"/>
                </a:cubicBezTo>
                <a:cubicBezTo>
                  <a:pt x="577" y="1016"/>
                  <a:pt x="570" y="1070"/>
                  <a:pt x="549" y="1119"/>
                </a:cubicBezTo>
                <a:cubicBezTo>
                  <a:pt x="513" y="1075"/>
                  <a:pt x="513" y="1033"/>
                  <a:pt x="535" y="989"/>
                </a:cubicBezTo>
                <a:close/>
                <a:moveTo>
                  <a:pt x="464" y="1555"/>
                </a:moveTo>
                <a:cubicBezTo>
                  <a:pt x="471" y="1555"/>
                  <a:pt x="478" y="1554"/>
                  <a:pt x="485" y="1555"/>
                </a:cubicBezTo>
                <a:cubicBezTo>
                  <a:pt x="496" y="1556"/>
                  <a:pt x="507" y="1558"/>
                  <a:pt x="518" y="1560"/>
                </a:cubicBezTo>
                <a:cubicBezTo>
                  <a:pt x="611" y="1581"/>
                  <a:pt x="680" y="1637"/>
                  <a:pt x="732" y="1716"/>
                </a:cubicBezTo>
                <a:cubicBezTo>
                  <a:pt x="739" y="1727"/>
                  <a:pt x="740" y="1742"/>
                  <a:pt x="744" y="1756"/>
                </a:cubicBezTo>
                <a:cubicBezTo>
                  <a:pt x="741" y="1757"/>
                  <a:pt x="739" y="1758"/>
                  <a:pt x="736" y="1759"/>
                </a:cubicBezTo>
                <a:cubicBezTo>
                  <a:pt x="686" y="1725"/>
                  <a:pt x="636" y="1691"/>
                  <a:pt x="586" y="1657"/>
                </a:cubicBezTo>
                <a:cubicBezTo>
                  <a:pt x="625" y="1714"/>
                  <a:pt x="692" y="1739"/>
                  <a:pt x="734" y="1799"/>
                </a:cubicBezTo>
                <a:cubicBezTo>
                  <a:pt x="612" y="1814"/>
                  <a:pt x="466" y="1668"/>
                  <a:pt x="464" y="1555"/>
                </a:cubicBezTo>
                <a:close/>
                <a:moveTo>
                  <a:pt x="517" y="1860"/>
                </a:moveTo>
                <a:cubicBezTo>
                  <a:pt x="464" y="1873"/>
                  <a:pt x="413" y="1895"/>
                  <a:pt x="356" y="1915"/>
                </a:cubicBezTo>
                <a:cubicBezTo>
                  <a:pt x="437" y="1854"/>
                  <a:pt x="618" y="1801"/>
                  <a:pt x="679" y="1834"/>
                </a:cubicBezTo>
                <a:cubicBezTo>
                  <a:pt x="626" y="1842"/>
                  <a:pt x="570" y="1847"/>
                  <a:pt x="517" y="1860"/>
                </a:cubicBezTo>
                <a:close/>
                <a:moveTo>
                  <a:pt x="755" y="2041"/>
                </a:moveTo>
                <a:cubicBezTo>
                  <a:pt x="713" y="2100"/>
                  <a:pt x="650" y="2121"/>
                  <a:pt x="583" y="2137"/>
                </a:cubicBezTo>
                <a:cubicBezTo>
                  <a:pt x="566" y="2030"/>
                  <a:pt x="627" y="1900"/>
                  <a:pt x="701" y="1877"/>
                </a:cubicBezTo>
                <a:cubicBezTo>
                  <a:pt x="716" y="1880"/>
                  <a:pt x="730" y="1882"/>
                  <a:pt x="747" y="1886"/>
                </a:cubicBezTo>
                <a:cubicBezTo>
                  <a:pt x="731" y="1940"/>
                  <a:pt x="694" y="1978"/>
                  <a:pt x="666" y="2027"/>
                </a:cubicBezTo>
                <a:cubicBezTo>
                  <a:pt x="706" y="2002"/>
                  <a:pt x="740" y="1962"/>
                  <a:pt x="768" y="1907"/>
                </a:cubicBezTo>
                <a:cubicBezTo>
                  <a:pt x="786" y="1960"/>
                  <a:pt x="783" y="2002"/>
                  <a:pt x="755" y="2041"/>
                </a:cubicBezTo>
                <a:close/>
                <a:moveTo>
                  <a:pt x="868" y="1293"/>
                </a:moveTo>
                <a:cubicBezTo>
                  <a:pt x="854" y="1350"/>
                  <a:pt x="841" y="1403"/>
                  <a:pt x="828" y="1455"/>
                </a:cubicBezTo>
                <a:cubicBezTo>
                  <a:pt x="825" y="1402"/>
                  <a:pt x="844" y="1332"/>
                  <a:pt x="868" y="1293"/>
                </a:cubicBezTo>
                <a:close/>
                <a:moveTo>
                  <a:pt x="1097" y="1815"/>
                </a:moveTo>
                <a:cubicBezTo>
                  <a:pt x="1077" y="1748"/>
                  <a:pt x="1056" y="1681"/>
                  <a:pt x="1051" y="1601"/>
                </a:cubicBezTo>
                <a:cubicBezTo>
                  <a:pt x="1046" y="1619"/>
                  <a:pt x="1040" y="1629"/>
                  <a:pt x="1041" y="1637"/>
                </a:cubicBezTo>
                <a:cubicBezTo>
                  <a:pt x="1048" y="1698"/>
                  <a:pt x="1056" y="1759"/>
                  <a:pt x="1065" y="1824"/>
                </a:cubicBezTo>
                <a:cubicBezTo>
                  <a:pt x="1056" y="1819"/>
                  <a:pt x="1047" y="1817"/>
                  <a:pt x="1042" y="1812"/>
                </a:cubicBezTo>
                <a:cubicBezTo>
                  <a:pt x="1002" y="1776"/>
                  <a:pt x="975" y="1733"/>
                  <a:pt x="969" y="1679"/>
                </a:cubicBezTo>
                <a:cubicBezTo>
                  <a:pt x="966" y="1656"/>
                  <a:pt x="967" y="1632"/>
                  <a:pt x="964" y="1608"/>
                </a:cubicBezTo>
                <a:cubicBezTo>
                  <a:pt x="955" y="1518"/>
                  <a:pt x="995" y="1447"/>
                  <a:pt x="1050" y="1377"/>
                </a:cubicBezTo>
                <a:cubicBezTo>
                  <a:pt x="1069" y="1404"/>
                  <a:pt x="1089" y="1428"/>
                  <a:pt x="1104" y="1454"/>
                </a:cubicBezTo>
                <a:cubicBezTo>
                  <a:pt x="1160" y="1550"/>
                  <a:pt x="1174" y="1654"/>
                  <a:pt x="1152" y="1761"/>
                </a:cubicBezTo>
                <a:cubicBezTo>
                  <a:pt x="1147" y="1787"/>
                  <a:pt x="1130" y="1809"/>
                  <a:pt x="1097" y="1815"/>
                </a:cubicBezTo>
                <a:close/>
                <a:moveTo>
                  <a:pt x="1281" y="1738"/>
                </a:moveTo>
                <a:cubicBezTo>
                  <a:pt x="1272" y="1777"/>
                  <a:pt x="1260" y="1814"/>
                  <a:pt x="1231" y="1842"/>
                </a:cubicBezTo>
                <a:cubicBezTo>
                  <a:pt x="1208" y="1865"/>
                  <a:pt x="1191" y="1870"/>
                  <a:pt x="1161" y="1863"/>
                </a:cubicBezTo>
                <a:cubicBezTo>
                  <a:pt x="1175" y="1805"/>
                  <a:pt x="1232" y="1764"/>
                  <a:pt x="1228" y="1690"/>
                </a:cubicBezTo>
                <a:cubicBezTo>
                  <a:pt x="1216" y="1713"/>
                  <a:pt x="1208" y="1729"/>
                  <a:pt x="1199" y="1746"/>
                </a:cubicBezTo>
                <a:cubicBezTo>
                  <a:pt x="1173" y="1660"/>
                  <a:pt x="1198" y="1612"/>
                  <a:pt x="1283" y="1588"/>
                </a:cubicBezTo>
                <a:cubicBezTo>
                  <a:pt x="1298" y="1633"/>
                  <a:pt x="1296" y="1680"/>
                  <a:pt x="1281" y="1738"/>
                </a:cubicBezTo>
                <a:close/>
                <a:moveTo>
                  <a:pt x="2880" y="482"/>
                </a:moveTo>
                <a:cubicBezTo>
                  <a:pt x="2880" y="443"/>
                  <a:pt x="2880" y="443"/>
                  <a:pt x="2880" y="443"/>
                </a:cubicBezTo>
                <a:cubicBezTo>
                  <a:pt x="2845" y="479"/>
                  <a:pt x="2831" y="531"/>
                  <a:pt x="2817" y="581"/>
                </a:cubicBezTo>
                <a:cubicBezTo>
                  <a:pt x="2798" y="652"/>
                  <a:pt x="2801" y="723"/>
                  <a:pt x="2856" y="782"/>
                </a:cubicBezTo>
                <a:cubicBezTo>
                  <a:pt x="2821" y="807"/>
                  <a:pt x="2789" y="830"/>
                  <a:pt x="2759" y="854"/>
                </a:cubicBezTo>
                <a:cubicBezTo>
                  <a:pt x="2729" y="879"/>
                  <a:pt x="2701" y="906"/>
                  <a:pt x="2667" y="937"/>
                </a:cubicBezTo>
                <a:cubicBezTo>
                  <a:pt x="2669" y="814"/>
                  <a:pt x="2635" y="709"/>
                  <a:pt x="2538" y="630"/>
                </a:cubicBezTo>
                <a:cubicBezTo>
                  <a:pt x="2509" y="646"/>
                  <a:pt x="2497" y="675"/>
                  <a:pt x="2481" y="701"/>
                </a:cubicBezTo>
                <a:cubicBezTo>
                  <a:pt x="2441" y="765"/>
                  <a:pt x="2436" y="838"/>
                  <a:pt x="2442" y="912"/>
                </a:cubicBezTo>
                <a:cubicBezTo>
                  <a:pt x="2450" y="995"/>
                  <a:pt x="2480" y="1072"/>
                  <a:pt x="2514" y="1151"/>
                </a:cubicBezTo>
                <a:cubicBezTo>
                  <a:pt x="2454" y="1249"/>
                  <a:pt x="2401" y="1354"/>
                  <a:pt x="2367" y="1467"/>
                </a:cubicBezTo>
                <a:cubicBezTo>
                  <a:pt x="2333" y="1578"/>
                  <a:pt x="2310" y="1693"/>
                  <a:pt x="2282" y="1810"/>
                </a:cubicBezTo>
                <a:cubicBezTo>
                  <a:pt x="2271" y="1782"/>
                  <a:pt x="2261" y="1755"/>
                  <a:pt x="2252" y="1729"/>
                </a:cubicBezTo>
                <a:cubicBezTo>
                  <a:pt x="2330" y="1569"/>
                  <a:pt x="2338" y="1412"/>
                  <a:pt x="2235" y="1256"/>
                </a:cubicBezTo>
                <a:cubicBezTo>
                  <a:pt x="2184" y="1290"/>
                  <a:pt x="2155" y="1335"/>
                  <a:pt x="2143" y="1389"/>
                </a:cubicBezTo>
                <a:cubicBezTo>
                  <a:pt x="2131" y="1440"/>
                  <a:pt x="2128" y="1493"/>
                  <a:pt x="2120" y="1549"/>
                </a:cubicBezTo>
                <a:cubicBezTo>
                  <a:pt x="2043" y="1465"/>
                  <a:pt x="1944" y="1417"/>
                  <a:pt x="1837" y="1375"/>
                </a:cubicBezTo>
                <a:cubicBezTo>
                  <a:pt x="1833" y="1358"/>
                  <a:pt x="1828" y="1338"/>
                  <a:pt x="1825" y="1318"/>
                </a:cubicBezTo>
                <a:cubicBezTo>
                  <a:pt x="1813" y="1229"/>
                  <a:pt x="1759" y="1171"/>
                  <a:pt x="1686" y="1129"/>
                </a:cubicBezTo>
                <a:cubicBezTo>
                  <a:pt x="1657" y="1112"/>
                  <a:pt x="1625" y="1099"/>
                  <a:pt x="1594" y="1090"/>
                </a:cubicBezTo>
                <a:cubicBezTo>
                  <a:pt x="1557" y="1079"/>
                  <a:pt x="1542" y="1096"/>
                  <a:pt x="1549" y="1135"/>
                </a:cubicBezTo>
                <a:cubicBezTo>
                  <a:pt x="1562" y="1201"/>
                  <a:pt x="1583" y="1264"/>
                  <a:pt x="1633" y="1314"/>
                </a:cubicBezTo>
                <a:cubicBezTo>
                  <a:pt x="1633" y="1314"/>
                  <a:pt x="1633" y="1316"/>
                  <a:pt x="1632" y="1318"/>
                </a:cubicBezTo>
                <a:cubicBezTo>
                  <a:pt x="1533" y="1318"/>
                  <a:pt x="1425" y="1344"/>
                  <a:pt x="1361" y="1384"/>
                </a:cubicBezTo>
                <a:cubicBezTo>
                  <a:pt x="1366" y="1407"/>
                  <a:pt x="1382" y="1421"/>
                  <a:pt x="1401" y="1434"/>
                </a:cubicBezTo>
                <a:cubicBezTo>
                  <a:pt x="1463" y="1473"/>
                  <a:pt x="1533" y="1477"/>
                  <a:pt x="1603" y="1476"/>
                </a:cubicBezTo>
                <a:cubicBezTo>
                  <a:pt x="1614" y="1475"/>
                  <a:pt x="1625" y="1475"/>
                  <a:pt x="1636" y="1475"/>
                </a:cubicBezTo>
                <a:cubicBezTo>
                  <a:pt x="1637" y="1475"/>
                  <a:pt x="1638" y="1476"/>
                  <a:pt x="1642" y="1480"/>
                </a:cubicBezTo>
                <a:cubicBezTo>
                  <a:pt x="1590" y="1551"/>
                  <a:pt x="1542" y="1626"/>
                  <a:pt x="1526" y="1717"/>
                </a:cubicBezTo>
                <a:cubicBezTo>
                  <a:pt x="1612" y="1727"/>
                  <a:pt x="1681" y="1691"/>
                  <a:pt x="1743" y="1641"/>
                </a:cubicBezTo>
                <a:cubicBezTo>
                  <a:pt x="1806" y="1590"/>
                  <a:pt x="1836" y="1520"/>
                  <a:pt x="1836" y="1431"/>
                </a:cubicBezTo>
                <a:cubicBezTo>
                  <a:pt x="1945" y="1478"/>
                  <a:pt x="2036" y="1538"/>
                  <a:pt x="2106" y="1632"/>
                </a:cubicBezTo>
                <a:cubicBezTo>
                  <a:pt x="1991" y="1615"/>
                  <a:pt x="1896" y="1643"/>
                  <a:pt x="1820" y="1727"/>
                </a:cubicBezTo>
                <a:cubicBezTo>
                  <a:pt x="1861" y="1827"/>
                  <a:pt x="2064" y="1878"/>
                  <a:pt x="2197" y="1783"/>
                </a:cubicBezTo>
                <a:cubicBezTo>
                  <a:pt x="2225" y="1858"/>
                  <a:pt x="2243" y="1933"/>
                  <a:pt x="2226" y="2012"/>
                </a:cubicBezTo>
                <a:cubicBezTo>
                  <a:pt x="2220" y="2036"/>
                  <a:pt x="2212" y="2059"/>
                  <a:pt x="2224" y="2084"/>
                </a:cubicBezTo>
                <a:cubicBezTo>
                  <a:pt x="2228" y="2091"/>
                  <a:pt x="2226" y="2103"/>
                  <a:pt x="2223" y="2112"/>
                </a:cubicBezTo>
                <a:cubicBezTo>
                  <a:pt x="2217" y="2128"/>
                  <a:pt x="2212" y="2144"/>
                  <a:pt x="2206" y="2160"/>
                </a:cubicBezTo>
                <a:cubicBezTo>
                  <a:pt x="2206" y="2160"/>
                  <a:pt x="2205" y="2160"/>
                  <a:pt x="2205" y="2161"/>
                </a:cubicBezTo>
                <a:cubicBezTo>
                  <a:pt x="2229" y="2161"/>
                  <a:pt x="2229" y="2161"/>
                  <a:pt x="2229" y="2161"/>
                </a:cubicBezTo>
                <a:cubicBezTo>
                  <a:pt x="2229" y="2160"/>
                  <a:pt x="2229" y="2160"/>
                  <a:pt x="2229" y="2160"/>
                </a:cubicBezTo>
                <a:cubicBezTo>
                  <a:pt x="2234" y="2148"/>
                  <a:pt x="2237" y="2134"/>
                  <a:pt x="2245" y="2124"/>
                </a:cubicBezTo>
                <a:cubicBezTo>
                  <a:pt x="2259" y="2104"/>
                  <a:pt x="2261" y="2086"/>
                  <a:pt x="2246" y="2065"/>
                </a:cubicBezTo>
                <a:cubicBezTo>
                  <a:pt x="2280" y="2036"/>
                  <a:pt x="2274" y="1999"/>
                  <a:pt x="2266" y="1963"/>
                </a:cubicBezTo>
                <a:cubicBezTo>
                  <a:pt x="2253" y="1900"/>
                  <a:pt x="2244" y="1836"/>
                  <a:pt x="2220" y="1776"/>
                </a:cubicBezTo>
                <a:cubicBezTo>
                  <a:pt x="2213" y="1761"/>
                  <a:pt x="2214" y="1749"/>
                  <a:pt x="2232" y="1745"/>
                </a:cubicBezTo>
                <a:cubicBezTo>
                  <a:pt x="2270" y="1806"/>
                  <a:pt x="2259" y="1878"/>
                  <a:pt x="2279" y="1943"/>
                </a:cubicBezTo>
                <a:cubicBezTo>
                  <a:pt x="2286" y="1935"/>
                  <a:pt x="2291" y="1928"/>
                  <a:pt x="2293" y="1919"/>
                </a:cubicBezTo>
                <a:cubicBezTo>
                  <a:pt x="2310" y="1825"/>
                  <a:pt x="2328" y="1730"/>
                  <a:pt x="2344" y="1635"/>
                </a:cubicBezTo>
                <a:cubicBezTo>
                  <a:pt x="2359" y="1544"/>
                  <a:pt x="2388" y="1456"/>
                  <a:pt x="2424" y="1371"/>
                </a:cubicBezTo>
                <a:cubicBezTo>
                  <a:pt x="2431" y="1354"/>
                  <a:pt x="2439" y="1339"/>
                  <a:pt x="2447" y="1323"/>
                </a:cubicBezTo>
                <a:cubicBezTo>
                  <a:pt x="2442" y="1360"/>
                  <a:pt x="2427" y="1393"/>
                  <a:pt x="2417" y="1428"/>
                </a:cubicBezTo>
                <a:cubicBezTo>
                  <a:pt x="2382" y="1546"/>
                  <a:pt x="2357" y="1666"/>
                  <a:pt x="2336" y="1787"/>
                </a:cubicBezTo>
                <a:cubicBezTo>
                  <a:pt x="2318" y="1886"/>
                  <a:pt x="2304" y="1986"/>
                  <a:pt x="2288" y="2085"/>
                </a:cubicBezTo>
                <a:cubicBezTo>
                  <a:pt x="2284" y="2110"/>
                  <a:pt x="2279" y="2135"/>
                  <a:pt x="2272" y="2160"/>
                </a:cubicBezTo>
                <a:cubicBezTo>
                  <a:pt x="2272" y="2160"/>
                  <a:pt x="2272" y="2160"/>
                  <a:pt x="2272" y="2161"/>
                </a:cubicBezTo>
                <a:cubicBezTo>
                  <a:pt x="2293" y="2161"/>
                  <a:pt x="2293" y="2161"/>
                  <a:pt x="2293" y="2161"/>
                </a:cubicBezTo>
                <a:cubicBezTo>
                  <a:pt x="2293" y="2160"/>
                  <a:pt x="2293" y="2160"/>
                  <a:pt x="2293" y="2160"/>
                </a:cubicBezTo>
                <a:cubicBezTo>
                  <a:pt x="2300" y="2135"/>
                  <a:pt x="2305" y="2109"/>
                  <a:pt x="2310" y="2083"/>
                </a:cubicBezTo>
                <a:cubicBezTo>
                  <a:pt x="2312" y="2069"/>
                  <a:pt x="2317" y="2057"/>
                  <a:pt x="2321" y="2040"/>
                </a:cubicBezTo>
                <a:cubicBezTo>
                  <a:pt x="2330" y="2045"/>
                  <a:pt x="2338" y="2048"/>
                  <a:pt x="2344" y="2053"/>
                </a:cubicBezTo>
                <a:cubicBezTo>
                  <a:pt x="2411" y="2101"/>
                  <a:pt x="2484" y="2097"/>
                  <a:pt x="2557" y="2076"/>
                </a:cubicBezTo>
                <a:cubicBezTo>
                  <a:pt x="2596" y="2064"/>
                  <a:pt x="2633" y="2040"/>
                  <a:pt x="2668" y="2017"/>
                </a:cubicBezTo>
                <a:cubicBezTo>
                  <a:pt x="2693" y="2001"/>
                  <a:pt x="2712" y="1976"/>
                  <a:pt x="2734" y="1955"/>
                </a:cubicBezTo>
                <a:cubicBezTo>
                  <a:pt x="2706" y="1911"/>
                  <a:pt x="2659" y="1908"/>
                  <a:pt x="2616" y="1890"/>
                </a:cubicBezTo>
                <a:cubicBezTo>
                  <a:pt x="2689" y="1817"/>
                  <a:pt x="2725" y="1727"/>
                  <a:pt x="2751" y="1628"/>
                </a:cubicBezTo>
                <a:cubicBezTo>
                  <a:pt x="2745" y="1625"/>
                  <a:pt x="2738" y="1620"/>
                  <a:pt x="2730" y="1619"/>
                </a:cubicBezTo>
                <a:cubicBezTo>
                  <a:pt x="2638" y="1615"/>
                  <a:pt x="2554" y="1631"/>
                  <a:pt x="2481" y="1696"/>
                </a:cubicBezTo>
                <a:cubicBezTo>
                  <a:pt x="2436" y="1738"/>
                  <a:pt x="2389" y="1777"/>
                  <a:pt x="2354" y="1829"/>
                </a:cubicBezTo>
                <a:cubicBezTo>
                  <a:pt x="2370" y="1709"/>
                  <a:pt x="2415" y="1607"/>
                  <a:pt x="2524" y="1543"/>
                </a:cubicBezTo>
                <a:cubicBezTo>
                  <a:pt x="2581" y="1509"/>
                  <a:pt x="2639" y="1477"/>
                  <a:pt x="2704" y="1463"/>
                </a:cubicBezTo>
                <a:cubicBezTo>
                  <a:pt x="2761" y="1451"/>
                  <a:pt x="2820" y="1440"/>
                  <a:pt x="2880" y="1443"/>
                </a:cubicBezTo>
                <a:cubicBezTo>
                  <a:pt x="2880" y="1339"/>
                  <a:pt x="2880" y="1339"/>
                  <a:pt x="2880" y="1339"/>
                </a:cubicBezTo>
                <a:cubicBezTo>
                  <a:pt x="2877" y="1341"/>
                  <a:pt x="2874" y="1343"/>
                  <a:pt x="2872" y="1345"/>
                </a:cubicBezTo>
                <a:cubicBezTo>
                  <a:pt x="2865" y="1317"/>
                  <a:pt x="2870" y="1298"/>
                  <a:pt x="2880" y="1281"/>
                </a:cubicBezTo>
                <a:cubicBezTo>
                  <a:pt x="2880" y="1241"/>
                  <a:pt x="2880" y="1241"/>
                  <a:pt x="2880" y="1241"/>
                </a:cubicBezTo>
                <a:cubicBezTo>
                  <a:pt x="2838" y="1283"/>
                  <a:pt x="2811" y="1334"/>
                  <a:pt x="2805" y="1398"/>
                </a:cubicBezTo>
                <a:cubicBezTo>
                  <a:pt x="2656" y="1409"/>
                  <a:pt x="2524" y="1458"/>
                  <a:pt x="2412" y="1557"/>
                </a:cubicBezTo>
                <a:cubicBezTo>
                  <a:pt x="2433" y="1415"/>
                  <a:pt x="2488" y="1287"/>
                  <a:pt x="2555" y="1161"/>
                </a:cubicBezTo>
                <a:cubicBezTo>
                  <a:pt x="2580" y="1167"/>
                  <a:pt x="2603" y="1173"/>
                  <a:pt x="2626" y="1176"/>
                </a:cubicBezTo>
                <a:cubicBezTo>
                  <a:pt x="2700" y="1183"/>
                  <a:pt x="2772" y="1170"/>
                  <a:pt x="2837" y="1134"/>
                </a:cubicBezTo>
                <a:cubicBezTo>
                  <a:pt x="2852" y="1125"/>
                  <a:pt x="2866" y="1114"/>
                  <a:pt x="2880" y="1102"/>
                </a:cubicBezTo>
                <a:cubicBezTo>
                  <a:pt x="2880" y="1072"/>
                  <a:pt x="2880" y="1072"/>
                  <a:pt x="2880" y="1072"/>
                </a:cubicBezTo>
                <a:cubicBezTo>
                  <a:pt x="2814" y="1145"/>
                  <a:pt x="2666" y="1180"/>
                  <a:pt x="2621" y="1123"/>
                </a:cubicBezTo>
                <a:cubicBezTo>
                  <a:pt x="2663" y="1079"/>
                  <a:pt x="2725" y="1074"/>
                  <a:pt x="2784" y="1051"/>
                </a:cubicBezTo>
                <a:cubicBezTo>
                  <a:pt x="2723" y="1043"/>
                  <a:pt x="2677" y="1071"/>
                  <a:pt x="2624" y="1085"/>
                </a:cubicBezTo>
                <a:cubicBezTo>
                  <a:pt x="2637" y="1029"/>
                  <a:pt x="2671" y="1003"/>
                  <a:pt x="2718" y="994"/>
                </a:cubicBezTo>
                <a:cubicBezTo>
                  <a:pt x="2737" y="990"/>
                  <a:pt x="2757" y="986"/>
                  <a:pt x="2777" y="988"/>
                </a:cubicBezTo>
                <a:cubicBezTo>
                  <a:pt x="2814" y="992"/>
                  <a:pt x="2849" y="1000"/>
                  <a:pt x="2880" y="1022"/>
                </a:cubicBezTo>
                <a:cubicBezTo>
                  <a:pt x="2880" y="997"/>
                  <a:pt x="2880" y="997"/>
                  <a:pt x="2880" y="997"/>
                </a:cubicBezTo>
                <a:cubicBezTo>
                  <a:pt x="2863" y="988"/>
                  <a:pt x="2845" y="983"/>
                  <a:pt x="2827" y="977"/>
                </a:cubicBezTo>
                <a:cubicBezTo>
                  <a:pt x="2799" y="968"/>
                  <a:pt x="2769" y="968"/>
                  <a:pt x="2737" y="963"/>
                </a:cubicBezTo>
                <a:cubicBezTo>
                  <a:pt x="2777" y="910"/>
                  <a:pt x="2827" y="869"/>
                  <a:pt x="2879" y="824"/>
                </a:cubicBezTo>
                <a:cubicBezTo>
                  <a:pt x="2879" y="824"/>
                  <a:pt x="2880" y="824"/>
                  <a:pt x="2880" y="824"/>
                </a:cubicBezTo>
                <a:cubicBezTo>
                  <a:pt x="2880" y="707"/>
                  <a:pt x="2880" y="707"/>
                  <a:pt x="2880" y="707"/>
                </a:cubicBezTo>
                <a:cubicBezTo>
                  <a:pt x="2879" y="708"/>
                  <a:pt x="2879" y="709"/>
                  <a:pt x="2878" y="709"/>
                </a:cubicBezTo>
                <a:cubicBezTo>
                  <a:pt x="2841" y="695"/>
                  <a:pt x="2830" y="681"/>
                  <a:pt x="2831" y="647"/>
                </a:cubicBezTo>
                <a:cubicBezTo>
                  <a:pt x="2834" y="588"/>
                  <a:pt x="2850" y="533"/>
                  <a:pt x="2880" y="482"/>
                </a:cubicBezTo>
                <a:close/>
                <a:moveTo>
                  <a:pt x="1572" y="1111"/>
                </a:moveTo>
                <a:cubicBezTo>
                  <a:pt x="1657" y="1110"/>
                  <a:pt x="1774" y="1221"/>
                  <a:pt x="1774" y="1300"/>
                </a:cubicBezTo>
                <a:cubicBezTo>
                  <a:pt x="1740" y="1266"/>
                  <a:pt x="1704" y="1231"/>
                  <a:pt x="1668" y="1196"/>
                </a:cubicBezTo>
                <a:cubicBezTo>
                  <a:pt x="1666" y="1197"/>
                  <a:pt x="1664" y="1199"/>
                  <a:pt x="1662" y="1201"/>
                </a:cubicBezTo>
                <a:cubicBezTo>
                  <a:pt x="1691" y="1248"/>
                  <a:pt x="1742" y="1279"/>
                  <a:pt x="1762" y="1335"/>
                </a:cubicBezTo>
                <a:cubicBezTo>
                  <a:pt x="1632" y="1329"/>
                  <a:pt x="1573" y="1226"/>
                  <a:pt x="1572" y="1111"/>
                </a:cubicBezTo>
                <a:close/>
                <a:moveTo>
                  <a:pt x="1540" y="1455"/>
                </a:moveTo>
                <a:cubicBezTo>
                  <a:pt x="1486" y="1452"/>
                  <a:pt x="1430" y="1441"/>
                  <a:pt x="1388" y="1394"/>
                </a:cubicBezTo>
                <a:cubicBezTo>
                  <a:pt x="1482" y="1346"/>
                  <a:pt x="1579" y="1333"/>
                  <a:pt x="1680" y="1346"/>
                </a:cubicBezTo>
                <a:cubicBezTo>
                  <a:pt x="1698" y="1348"/>
                  <a:pt x="1704" y="1361"/>
                  <a:pt x="1708" y="1378"/>
                </a:cubicBezTo>
                <a:cubicBezTo>
                  <a:pt x="1650" y="1382"/>
                  <a:pt x="1594" y="1386"/>
                  <a:pt x="1539" y="1389"/>
                </a:cubicBezTo>
                <a:cubicBezTo>
                  <a:pt x="1539" y="1392"/>
                  <a:pt x="1539" y="1394"/>
                  <a:pt x="1539" y="1397"/>
                </a:cubicBezTo>
                <a:cubicBezTo>
                  <a:pt x="1594" y="1400"/>
                  <a:pt x="1648" y="1403"/>
                  <a:pt x="1713" y="1407"/>
                </a:cubicBezTo>
                <a:cubicBezTo>
                  <a:pt x="1657" y="1456"/>
                  <a:pt x="1598" y="1458"/>
                  <a:pt x="1540" y="1455"/>
                </a:cubicBezTo>
                <a:close/>
                <a:moveTo>
                  <a:pt x="1783" y="1560"/>
                </a:moveTo>
                <a:cubicBezTo>
                  <a:pt x="1731" y="1644"/>
                  <a:pt x="1652" y="1685"/>
                  <a:pt x="1555" y="1700"/>
                </a:cubicBezTo>
                <a:cubicBezTo>
                  <a:pt x="1566" y="1630"/>
                  <a:pt x="1619" y="1525"/>
                  <a:pt x="1670" y="1487"/>
                </a:cubicBezTo>
                <a:cubicBezTo>
                  <a:pt x="1695" y="1468"/>
                  <a:pt x="1723" y="1440"/>
                  <a:pt x="1766" y="1458"/>
                </a:cubicBezTo>
                <a:cubicBezTo>
                  <a:pt x="1748" y="1499"/>
                  <a:pt x="1715" y="1526"/>
                  <a:pt x="1696" y="1562"/>
                </a:cubicBezTo>
                <a:cubicBezTo>
                  <a:pt x="1737" y="1546"/>
                  <a:pt x="1755" y="1505"/>
                  <a:pt x="1788" y="1478"/>
                </a:cubicBezTo>
                <a:cubicBezTo>
                  <a:pt x="1798" y="1507"/>
                  <a:pt x="1798" y="1535"/>
                  <a:pt x="1783" y="1560"/>
                </a:cubicBezTo>
                <a:close/>
                <a:moveTo>
                  <a:pt x="2020" y="1513"/>
                </a:moveTo>
                <a:cubicBezTo>
                  <a:pt x="1977" y="1479"/>
                  <a:pt x="1928" y="1453"/>
                  <a:pt x="1877" y="1420"/>
                </a:cubicBezTo>
                <a:cubicBezTo>
                  <a:pt x="1976" y="1446"/>
                  <a:pt x="2128" y="1557"/>
                  <a:pt x="2139" y="1625"/>
                </a:cubicBezTo>
                <a:cubicBezTo>
                  <a:pt x="2100" y="1588"/>
                  <a:pt x="2063" y="1547"/>
                  <a:pt x="2020" y="1513"/>
                </a:cubicBezTo>
                <a:close/>
                <a:moveTo>
                  <a:pt x="2136" y="1740"/>
                </a:moveTo>
                <a:cubicBezTo>
                  <a:pt x="2105" y="1787"/>
                  <a:pt x="2070" y="1810"/>
                  <a:pt x="2023" y="1812"/>
                </a:cubicBezTo>
                <a:cubicBezTo>
                  <a:pt x="1951" y="1815"/>
                  <a:pt x="1895" y="1778"/>
                  <a:pt x="1841" y="1735"/>
                </a:cubicBezTo>
                <a:cubicBezTo>
                  <a:pt x="1915" y="1657"/>
                  <a:pt x="2055" y="1624"/>
                  <a:pt x="2119" y="1669"/>
                </a:cubicBezTo>
                <a:cubicBezTo>
                  <a:pt x="2126" y="1682"/>
                  <a:pt x="2133" y="1696"/>
                  <a:pt x="2140" y="1711"/>
                </a:cubicBezTo>
                <a:cubicBezTo>
                  <a:pt x="2088" y="1732"/>
                  <a:pt x="2035" y="1726"/>
                  <a:pt x="1979" y="1734"/>
                </a:cubicBezTo>
                <a:cubicBezTo>
                  <a:pt x="2023" y="1750"/>
                  <a:pt x="2076" y="1752"/>
                  <a:pt x="2136" y="1740"/>
                </a:cubicBezTo>
                <a:close/>
                <a:moveTo>
                  <a:pt x="2234" y="1625"/>
                </a:moveTo>
                <a:cubicBezTo>
                  <a:pt x="2230" y="1564"/>
                  <a:pt x="2226" y="1504"/>
                  <a:pt x="2222" y="1444"/>
                </a:cubicBezTo>
                <a:cubicBezTo>
                  <a:pt x="2201" y="1509"/>
                  <a:pt x="2223" y="1577"/>
                  <a:pt x="2201" y="1647"/>
                </a:cubicBezTo>
                <a:cubicBezTo>
                  <a:pt x="2114" y="1561"/>
                  <a:pt x="2140" y="1355"/>
                  <a:pt x="2228" y="1285"/>
                </a:cubicBezTo>
                <a:cubicBezTo>
                  <a:pt x="2232" y="1290"/>
                  <a:pt x="2237" y="1295"/>
                  <a:pt x="2241" y="1301"/>
                </a:cubicBezTo>
                <a:cubicBezTo>
                  <a:pt x="2246" y="1310"/>
                  <a:pt x="2252" y="1320"/>
                  <a:pt x="2257" y="1330"/>
                </a:cubicBezTo>
                <a:cubicBezTo>
                  <a:pt x="2298" y="1417"/>
                  <a:pt x="2296" y="1506"/>
                  <a:pt x="2265" y="1595"/>
                </a:cubicBezTo>
                <a:cubicBezTo>
                  <a:pt x="2261" y="1607"/>
                  <a:pt x="2249" y="1617"/>
                  <a:pt x="2241" y="1629"/>
                </a:cubicBezTo>
                <a:cubicBezTo>
                  <a:pt x="2239" y="1627"/>
                  <a:pt x="2236" y="1626"/>
                  <a:pt x="2234" y="1625"/>
                </a:cubicBezTo>
                <a:close/>
                <a:moveTo>
                  <a:pt x="2704" y="1952"/>
                </a:moveTo>
                <a:cubicBezTo>
                  <a:pt x="2677" y="1991"/>
                  <a:pt x="2640" y="2018"/>
                  <a:pt x="2584" y="2043"/>
                </a:cubicBezTo>
                <a:cubicBezTo>
                  <a:pt x="2548" y="2058"/>
                  <a:pt x="2512" y="2072"/>
                  <a:pt x="2471" y="2066"/>
                </a:cubicBezTo>
                <a:cubicBezTo>
                  <a:pt x="2439" y="2062"/>
                  <a:pt x="2425" y="2052"/>
                  <a:pt x="2412" y="2024"/>
                </a:cubicBezTo>
                <a:cubicBezTo>
                  <a:pt x="2466" y="1999"/>
                  <a:pt x="2534" y="2019"/>
                  <a:pt x="2590" y="1970"/>
                </a:cubicBezTo>
                <a:cubicBezTo>
                  <a:pt x="2564" y="1975"/>
                  <a:pt x="2547" y="1979"/>
                  <a:pt x="2527" y="1982"/>
                </a:cubicBezTo>
                <a:cubicBezTo>
                  <a:pt x="2579" y="1909"/>
                  <a:pt x="2633" y="1900"/>
                  <a:pt x="2704" y="1952"/>
                </a:cubicBezTo>
                <a:close/>
                <a:moveTo>
                  <a:pt x="2379" y="1898"/>
                </a:moveTo>
                <a:cubicBezTo>
                  <a:pt x="2383" y="1845"/>
                  <a:pt x="2401" y="1798"/>
                  <a:pt x="2439" y="1760"/>
                </a:cubicBezTo>
                <a:cubicBezTo>
                  <a:pt x="2456" y="1743"/>
                  <a:pt x="2475" y="1729"/>
                  <a:pt x="2493" y="1712"/>
                </a:cubicBezTo>
                <a:cubicBezTo>
                  <a:pt x="2558" y="1650"/>
                  <a:pt x="2639" y="1638"/>
                  <a:pt x="2728" y="1638"/>
                </a:cubicBezTo>
                <a:cubicBezTo>
                  <a:pt x="2718" y="1670"/>
                  <a:pt x="2711" y="1700"/>
                  <a:pt x="2700" y="1728"/>
                </a:cubicBezTo>
                <a:cubicBezTo>
                  <a:pt x="2659" y="1831"/>
                  <a:pt x="2585" y="1906"/>
                  <a:pt x="2487" y="1955"/>
                </a:cubicBezTo>
                <a:cubicBezTo>
                  <a:pt x="2464" y="1967"/>
                  <a:pt x="2436" y="1967"/>
                  <a:pt x="2410" y="1944"/>
                </a:cubicBezTo>
                <a:cubicBezTo>
                  <a:pt x="2452" y="1887"/>
                  <a:pt x="2491" y="1830"/>
                  <a:pt x="2552" y="1776"/>
                </a:cubicBezTo>
                <a:cubicBezTo>
                  <a:pt x="2534" y="1784"/>
                  <a:pt x="2523" y="1785"/>
                  <a:pt x="2517" y="1791"/>
                </a:cubicBezTo>
                <a:cubicBezTo>
                  <a:pt x="2473" y="1834"/>
                  <a:pt x="2430" y="1877"/>
                  <a:pt x="2384" y="1924"/>
                </a:cubicBezTo>
                <a:cubicBezTo>
                  <a:pt x="2382" y="1914"/>
                  <a:pt x="2379" y="1906"/>
                  <a:pt x="2379" y="1898"/>
                </a:cubicBezTo>
                <a:close/>
                <a:moveTo>
                  <a:pt x="2683" y="1443"/>
                </a:moveTo>
                <a:cubicBezTo>
                  <a:pt x="2629" y="1467"/>
                  <a:pt x="2579" y="1489"/>
                  <a:pt x="2530" y="1511"/>
                </a:cubicBezTo>
                <a:cubicBezTo>
                  <a:pt x="2570" y="1476"/>
                  <a:pt x="2637" y="1447"/>
                  <a:pt x="2683" y="1443"/>
                </a:cubicBezTo>
                <a:close/>
                <a:moveTo>
                  <a:pt x="2634" y="981"/>
                </a:moveTo>
                <a:cubicBezTo>
                  <a:pt x="2626" y="1006"/>
                  <a:pt x="2611" y="1030"/>
                  <a:pt x="2580" y="1044"/>
                </a:cubicBezTo>
                <a:cubicBezTo>
                  <a:pt x="2573" y="995"/>
                  <a:pt x="2565" y="950"/>
                  <a:pt x="2558" y="904"/>
                </a:cubicBezTo>
                <a:cubicBezTo>
                  <a:pt x="2556" y="905"/>
                  <a:pt x="2553" y="905"/>
                  <a:pt x="2550" y="905"/>
                </a:cubicBezTo>
                <a:cubicBezTo>
                  <a:pt x="2550" y="951"/>
                  <a:pt x="2550" y="998"/>
                  <a:pt x="2550" y="1045"/>
                </a:cubicBezTo>
                <a:cubicBezTo>
                  <a:pt x="2515" y="1037"/>
                  <a:pt x="2486" y="1002"/>
                  <a:pt x="2468" y="927"/>
                </a:cubicBezTo>
                <a:cubicBezTo>
                  <a:pt x="2445" y="829"/>
                  <a:pt x="2469" y="739"/>
                  <a:pt x="2537" y="660"/>
                </a:cubicBezTo>
                <a:cubicBezTo>
                  <a:pt x="2633" y="733"/>
                  <a:pt x="2666" y="877"/>
                  <a:pt x="2634" y="981"/>
                </a:cubicBezTo>
                <a:close/>
                <a:moveTo>
                  <a:pt x="2669" y="980"/>
                </a:moveTo>
                <a:cubicBezTo>
                  <a:pt x="2710" y="917"/>
                  <a:pt x="2763" y="873"/>
                  <a:pt x="2823" y="836"/>
                </a:cubicBezTo>
                <a:cubicBezTo>
                  <a:pt x="2746" y="931"/>
                  <a:pt x="2705" y="969"/>
                  <a:pt x="2669" y="980"/>
                </a:cubicBezTo>
                <a:close/>
                <a:moveTo>
                  <a:pt x="2466" y="274"/>
                </a:moveTo>
                <a:cubicBezTo>
                  <a:pt x="2537" y="253"/>
                  <a:pt x="2586" y="204"/>
                  <a:pt x="2632" y="150"/>
                </a:cubicBezTo>
                <a:cubicBezTo>
                  <a:pt x="2639" y="142"/>
                  <a:pt x="2646" y="133"/>
                  <a:pt x="2653" y="125"/>
                </a:cubicBezTo>
                <a:cubicBezTo>
                  <a:pt x="2654" y="124"/>
                  <a:pt x="2656" y="124"/>
                  <a:pt x="2661" y="124"/>
                </a:cubicBezTo>
                <a:cubicBezTo>
                  <a:pt x="2680" y="210"/>
                  <a:pt x="2704" y="295"/>
                  <a:pt x="2761" y="368"/>
                </a:cubicBezTo>
                <a:cubicBezTo>
                  <a:pt x="2827" y="310"/>
                  <a:pt x="2845" y="234"/>
                  <a:pt x="2848" y="155"/>
                </a:cubicBezTo>
                <a:cubicBezTo>
                  <a:pt x="2851" y="97"/>
                  <a:pt x="2835" y="46"/>
                  <a:pt x="2802" y="0"/>
                </a:cubicBezTo>
                <a:cubicBezTo>
                  <a:pt x="2611" y="0"/>
                  <a:pt x="2611" y="0"/>
                  <a:pt x="2611" y="0"/>
                </a:cubicBezTo>
                <a:cubicBezTo>
                  <a:pt x="2617" y="1"/>
                  <a:pt x="2623" y="4"/>
                  <a:pt x="2629" y="7"/>
                </a:cubicBezTo>
                <a:cubicBezTo>
                  <a:pt x="2593" y="53"/>
                  <a:pt x="2559" y="97"/>
                  <a:pt x="2524" y="141"/>
                </a:cubicBezTo>
                <a:cubicBezTo>
                  <a:pt x="2526" y="143"/>
                  <a:pt x="2529" y="144"/>
                  <a:pt x="2531" y="146"/>
                </a:cubicBezTo>
                <a:cubicBezTo>
                  <a:pt x="2569" y="107"/>
                  <a:pt x="2608" y="68"/>
                  <a:pt x="2653" y="22"/>
                </a:cubicBezTo>
                <a:cubicBezTo>
                  <a:pt x="2653" y="96"/>
                  <a:pt x="2615" y="142"/>
                  <a:pt x="2575" y="183"/>
                </a:cubicBezTo>
                <a:cubicBezTo>
                  <a:pt x="2536" y="222"/>
                  <a:pt x="2491" y="257"/>
                  <a:pt x="2428" y="257"/>
                </a:cubicBezTo>
                <a:cubicBezTo>
                  <a:pt x="2455" y="155"/>
                  <a:pt x="2509" y="74"/>
                  <a:pt x="2586" y="7"/>
                </a:cubicBezTo>
                <a:cubicBezTo>
                  <a:pt x="2590" y="3"/>
                  <a:pt x="2594" y="1"/>
                  <a:pt x="2598" y="0"/>
                </a:cubicBezTo>
                <a:cubicBezTo>
                  <a:pt x="2411" y="0"/>
                  <a:pt x="2411" y="0"/>
                  <a:pt x="2411" y="0"/>
                </a:cubicBezTo>
                <a:cubicBezTo>
                  <a:pt x="2449" y="15"/>
                  <a:pt x="2488" y="23"/>
                  <a:pt x="2531" y="21"/>
                </a:cubicBezTo>
                <a:cubicBezTo>
                  <a:pt x="2531" y="20"/>
                  <a:pt x="2532" y="23"/>
                  <a:pt x="2533" y="24"/>
                </a:cubicBezTo>
                <a:cubicBezTo>
                  <a:pt x="2467" y="98"/>
                  <a:pt x="2415" y="196"/>
                  <a:pt x="2403" y="270"/>
                </a:cubicBezTo>
                <a:cubicBezTo>
                  <a:pt x="2423" y="282"/>
                  <a:pt x="2444" y="280"/>
                  <a:pt x="2466" y="274"/>
                </a:cubicBezTo>
                <a:close/>
                <a:moveTo>
                  <a:pt x="2685" y="108"/>
                </a:moveTo>
                <a:cubicBezTo>
                  <a:pt x="2687" y="76"/>
                  <a:pt x="2685" y="37"/>
                  <a:pt x="2727" y="17"/>
                </a:cubicBezTo>
                <a:cubicBezTo>
                  <a:pt x="2746" y="57"/>
                  <a:pt x="2743" y="100"/>
                  <a:pt x="2758" y="138"/>
                </a:cubicBezTo>
                <a:cubicBezTo>
                  <a:pt x="2774" y="97"/>
                  <a:pt x="2754" y="56"/>
                  <a:pt x="2756" y="13"/>
                </a:cubicBezTo>
                <a:cubicBezTo>
                  <a:pt x="2785" y="25"/>
                  <a:pt x="2806" y="44"/>
                  <a:pt x="2814" y="71"/>
                </a:cubicBezTo>
                <a:cubicBezTo>
                  <a:pt x="2843" y="166"/>
                  <a:pt x="2822" y="252"/>
                  <a:pt x="2769" y="335"/>
                </a:cubicBezTo>
                <a:cubicBezTo>
                  <a:pt x="2723" y="280"/>
                  <a:pt x="2680" y="171"/>
                  <a:pt x="2685" y="108"/>
                </a:cubicBezTo>
                <a:close/>
                <a:moveTo>
                  <a:pt x="1917" y="2102"/>
                </a:moveTo>
                <a:cubicBezTo>
                  <a:pt x="1881" y="2113"/>
                  <a:pt x="1849" y="2138"/>
                  <a:pt x="1812" y="2160"/>
                </a:cubicBezTo>
                <a:cubicBezTo>
                  <a:pt x="1801" y="2061"/>
                  <a:pt x="1760" y="1974"/>
                  <a:pt x="1698" y="1890"/>
                </a:cubicBezTo>
                <a:cubicBezTo>
                  <a:pt x="1694" y="1898"/>
                  <a:pt x="1690" y="1903"/>
                  <a:pt x="1690" y="1907"/>
                </a:cubicBezTo>
                <a:cubicBezTo>
                  <a:pt x="1693" y="1959"/>
                  <a:pt x="1668" y="2002"/>
                  <a:pt x="1648" y="2046"/>
                </a:cubicBezTo>
                <a:cubicBezTo>
                  <a:pt x="1632" y="2083"/>
                  <a:pt x="1612" y="2118"/>
                  <a:pt x="1593" y="2154"/>
                </a:cubicBezTo>
                <a:cubicBezTo>
                  <a:pt x="1566" y="2147"/>
                  <a:pt x="1535" y="2139"/>
                  <a:pt x="1505" y="2130"/>
                </a:cubicBezTo>
                <a:cubicBezTo>
                  <a:pt x="1475" y="2122"/>
                  <a:pt x="1445" y="2111"/>
                  <a:pt x="1412" y="2101"/>
                </a:cubicBezTo>
                <a:cubicBezTo>
                  <a:pt x="1406" y="2121"/>
                  <a:pt x="1404" y="2141"/>
                  <a:pt x="1405" y="2160"/>
                </a:cubicBezTo>
                <a:cubicBezTo>
                  <a:pt x="1405" y="2160"/>
                  <a:pt x="1405" y="2160"/>
                  <a:pt x="1405" y="2161"/>
                </a:cubicBezTo>
                <a:cubicBezTo>
                  <a:pt x="1427" y="2161"/>
                  <a:pt x="1427" y="2161"/>
                  <a:pt x="1427" y="2161"/>
                </a:cubicBezTo>
                <a:cubicBezTo>
                  <a:pt x="1427" y="2160"/>
                  <a:pt x="1427" y="2160"/>
                  <a:pt x="1427" y="2160"/>
                </a:cubicBezTo>
                <a:cubicBezTo>
                  <a:pt x="1427" y="2160"/>
                  <a:pt x="1427" y="2160"/>
                  <a:pt x="1427" y="2160"/>
                </a:cubicBezTo>
                <a:cubicBezTo>
                  <a:pt x="1425" y="2151"/>
                  <a:pt x="1427" y="2142"/>
                  <a:pt x="1427" y="2136"/>
                </a:cubicBezTo>
                <a:cubicBezTo>
                  <a:pt x="1461" y="2144"/>
                  <a:pt x="1493" y="2152"/>
                  <a:pt x="1525" y="2157"/>
                </a:cubicBezTo>
                <a:cubicBezTo>
                  <a:pt x="1529" y="2158"/>
                  <a:pt x="1533" y="2159"/>
                  <a:pt x="1536" y="2160"/>
                </a:cubicBezTo>
                <a:cubicBezTo>
                  <a:pt x="1537" y="2160"/>
                  <a:pt x="1538" y="2160"/>
                  <a:pt x="1539" y="2161"/>
                </a:cubicBezTo>
                <a:cubicBezTo>
                  <a:pt x="1622" y="2161"/>
                  <a:pt x="1622" y="2161"/>
                  <a:pt x="1622" y="2161"/>
                </a:cubicBezTo>
                <a:cubicBezTo>
                  <a:pt x="1622" y="2160"/>
                  <a:pt x="1622" y="2160"/>
                  <a:pt x="1622" y="2160"/>
                </a:cubicBezTo>
                <a:cubicBezTo>
                  <a:pt x="1626" y="2140"/>
                  <a:pt x="1633" y="2119"/>
                  <a:pt x="1645" y="2099"/>
                </a:cubicBezTo>
                <a:cubicBezTo>
                  <a:pt x="1670" y="2052"/>
                  <a:pt x="1698" y="2007"/>
                  <a:pt x="1713" y="1950"/>
                </a:cubicBezTo>
                <a:cubicBezTo>
                  <a:pt x="1728" y="1978"/>
                  <a:pt x="1745" y="2005"/>
                  <a:pt x="1757" y="2034"/>
                </a:cubicBezTo>
                <a:cubicBezTo>
                  <a:pt x="1774" y="2075"/>
                  <a:pt x="1786" y="2116"/>
                  <a:pt x="1788" y="2160"/>
                </a:cubicBezTo>
                <a:cubicBezTo>
                  <a:pt x="1788" y="2160"/>
                  <a:pt x="1788" y="2160"/>
                  <a:pt x="1789" y="2161"/>
                </a:cubicBezTo>
                <a:cubicBezTo>
                  <a:pt x="1851" y="2161"/>
                  <a:pt x="1851" y="2161"/>
                  <a:pt x="1851" y="2161"/>
                </a:cubicBezTo>
                <a:cubicBezTo>
                  <a:pt x="1852" y="2160"/>
                  <a:pt x="1852" y="2160"/>
                  <a:pt x="1852" y="2160"/>
                </a:cubicBezTo>
                <a:cubicBezTo>
                  <a:pt x="1868" y="2146"/>
                  <a:pt x="1889" y="2137"/>
                  <a:pt x="1908" y="2127"/>
                </a:cubicBezTo>
                <a:cubicBezTo>
                  <a:pt x="1926" y="2116"/>
                  <a:pt x="1948" y="2110"/>
                  <a:pt x="1972" y="2122"/>
                </a:cubicBezTo>
                <a:cubicBezTo>
                  <a:pt x="1967" y="2135"/>
                  <a:pt x="1961" y="2147"/>
                  <a:pt x="1956" y="2160"/>
                </a:cubicBezTo>
                <a:cubicBezTo>
                  <a:pt x="1955" y="2160"/>
                  <a:pt x="1955" y="2160"/>
                  <a:pt x="1955" y="2161"/>
                </a:cubicBezTo>
                <a:cubicBezTo>
                  <a:pt x="1980" y="2161"/>
                  <a:pt x="1980" y="2161"/>
                  <a:pt x="1980" y="2161"/>
                </a:cubicBezTo>
                <a:cubicBezTo>
                  <a:pt x="1980" y="2160"/>
                  <a:pt x="1980" y="2160"/>
                  <a:pt x="1981" y="2160"/>
                </a:cubicBezTo>
                <a:cubicBezTo>
                  <a:pt x="1994" y="2141"/>
                  <a:pt x="2013" y="2125"/>
                  <a:pt x="2042" y="2115"/>
                </a:cubicBezTo>
                <a:cubicBezTo>
                  <a:pt x="1995" y="2097"/>
                  <a:pt x="1954" y="2090"/>
                  <a:pt x="1917" y="2102"/>
                </a:cubicBezTo>
                <a:close/>
                <a:moveTo>
                  <a:pt x="121" y="115"/>
                </a:moveTo>
                <a:cubicBezTo>
                  <a:pt x="137" y="79"/>
                  <a:pt x="133" y="39"/>
                  <a:pt x="129" y="0"/>
                </a:cubicBezTo>
                <a:cubicBezTo>
                  <a:pt x="109" y="0"/>
                  <a:pt x="109" y="0"/>
                  <a:pt x="109" y="0"/>
                </a:cubicBezTo>
                <a:cubicBezTo>
                  <a:pt x="115" y="53"/>
                  <a:pt x="113" y="105"/>
                  <a:pt x="76" y="151"/>
                </a:cubicBezTo>
                <a:cubicBezTo>
                  <a:pt x="54" y="179"/>
                  <a:pt x="37" y="212"/>
                  <a:pt x="0" y="236"/>
                </a:cubicBezTo>
                <a:cubicBezTo>
                  <a:pt x="0" y="259"/>
                  <a:pt x="0" y="259"/>
                  <a:pt x="0" y="259"/>
                </a:cubicBezTo>
                <a:cubicBezTo>
                  <a:pt x="3" y="259"/>
                  <a:pt x="5" y="258"/>
                  <a:pt x="7" y="257"/>
                </a:cubicBezTo>
                <a:cubicBezTo>
                  <a:pt x="59" y="221"/>
                  <a:pt x="97" y="172"/>
                  <a:pt x="121" y="115"/>
                </a:cubicBezTo>
                <a:close/>
                <a:moveTo>
                  <a:pt x="1024" y="90"/>
                </a:moveTo>
                <a:cubicBezTo>
                  <a:pt x="996" y="65"/>
                  <a:pt x="982" y="33"/>
                  <a:pt x="970" y="0"/>
                </a:cubicBezTo>
                <a:cubicBezTo>
                  <a:pt x="945" y="0"/>
                  <a:pt x="945" y="0"/>
                  <a:pt x="945" y="0"/>
                </a:cubicBezTo>
                <a:cubicBezTo>
                  <a:pt x="953" y="25"/>
                  <a:pt x="963" y="50"/>
                  <a:pt x="977" y="75"/>
                </a:cubicBezTo>
                <a:cubicBezTo>
                  <a:pt x="947" y="66"/>
                  <a:pt x="916" y="59"/>
                  <a:pt x="887" y="46"/>
                </a:cubicBezTo>
                <a:cubicBezTo>
                  <a:pt x="857" y="34"/>
                  <a:pt x="829" y="19"/>
                  <a:pt x="803" y="0"/>
                </a:cubicBezTo>
                <a:cubicBezTo>
                  <a:pt x="767" y="0"/>
                  <a:pt x="767" y="0"/>
                  <a:pt x="767" y="0"/>
                </a:cubicBezTo>
                <a:cubicBezTo>
                  <a:pt x="842" y="59"/>
                  <a:pt x="930" y="92"/>
                  <a:pt x="1030" y="108"/>
                </a:cubicBezTo>
                <a:cubicBezTo>
                  <a:pt x="1027" y="99"/>
                  <a:pt x="1027" y="93"/>
                  <a:pt x="1024" y="90"/>
                </a:cubicBezTo>
                <a:close/>
                <a:moveTo>
                  <a:pt x="39" y="0"/>
                </a:moveTo>
                <a:cubicBezTo>
                  <a:pt x="38" y="7"/>
                  <a:pt x="37" y="14"/>
                  <a:pt x="37" y="20"/>
                </a:cubicBezTo>
                <a:cubicBezTo>
                  <a:pt x="36" y="34"/>
                  <a:pt x="35" y="48"/>
                  <a:pt x="35" y="61"/>
                </a:cubicBezTo>
                <a:cubicBezTo>
                  <a:pt x="48" y="42"/>
                  <a:pt x="55" y="21"/>
                  <a:pt x="58" y="0"/>
                </a:cubicBezTo>
                <a:lnTo>
                  <a:pt x="39" y="0"/>
                </a:lnTo>
                <a:close/>
                <a:moveTo>
                  <a:pt x="627" y="188"/>
                </a:moveTo>
                <a:cubicBezTo>
                  <a:pt x="673" y="167"/>
                  <a:pt x="707" y="144"/>
                  <a:pt x="726" y="110"/>
                </a:cubicBezTo>
                <a:cubicBezTo>
                  <a:pt x="743" y="78"/>
                  <a:pt x="748" y="39"/>
                  <a:pt x="759" y="0"/>
                </a:cubicBezTo>
                <a:cubicBezTo>
                  <a:pt x="730" y="0"/>
                  <a:pt x="730" y="0"/>
                  <a:pt x="730" y="0"/>
                </a:cubicBezTo>
                <a:cubicBezTo>
                  <a:pt x="736" y="29"/>
                  <a:pt x="723" y="57"/>
                  <a:pt x="714" y="85"/>
                </a:cubicBezTo>
                <a:cubicBezTo>
                  <a:pt x="708" y="106"/>
                  <a:pt x="697" y="126"/>
                  <a:pt x="672" y="134"/>
                </a:cubicBezTo>
                <a:cubicBezTo>
                  <a:pt x="655" y="90"/>
                  <a:pt x="642" y="49"/>
                  <a:pt x="622" y="10"/>
                </a:cubicBezTo>
                <a:cubicBezTo>
                  <a:pt x="621" y="7"/>
                  <a:pt x="619" y="3"/>
                  <a:pt x="618" y="0"/>
                </a:cubicBezTo>
                <a:cubicBezTo>
                  <a:pt x="595" y="0"/>
                  <a:pt x="595" y="0"/>
                  <a:pt x="595" y="0"/>
                </a:cubicBezTo>
                <a:cubicBezTo>
                  <a:pt x="605" y="20"/>
                  <a:pt x="614" y="42"/>
                  <a:pt x="624" y="63"/>
                </a:cubicBezTo>
                <a:cubicBezTo>
                  <a:pt x="641" y="101"/>
                  <a:pt x="650" y="139"/>
                  <a:pt x="627" y="188"/>
                </a:cubicBezTo>
                <a:close/>
                <a:moveTo>
                  <a:pt x="66" y="566"/>
                </a:moveTo>
                <a:cubicBezTo>
                  <a:pt x="44" y="567"/>
                  <a:pt x="22" y="569"/>
                  <a:pt x="0" y="571"/>
                </a:cubicBezTo>
                <a:cubicBezTo>
                  <a:pt x="0" y="593"/>
                  <a:pt x="0" y="593"/>
                  <a:pt x="0" y="593"/>
                </a:cubicBezTo>
                <a:cubicBezTo>
                  <a:pt x="16" y="593"/>
                  <a:pt x="32" y="591"/>
                  <a:pt x="49" y="589"/>
                </a:cubicBezTo>
                <a:cubicBezTo>
                  <a:pt x="40" y="628"/>
                  <a:pt x="19" y="653"/>
                  <a:pt x="0" y="679"/>
                </a:cubicBezTo>
                <a:cubicBezTo>
                  <a:pt x="0" y="717"/>
                  <a:pt x="0" y="717"/>
                  <a:pt x="0" y="717"/>
                </a:cubicBezTo>
                <a:cubicBezTo>
                  <a:pt x="32" y="682"/>
                  <a:pt x="56" y="641"/>
                  <a:pt x="70" y="594"/>
                </a:cubicBezTo>
                <a:cubicBezTo>
                  <a:pt x="72" y="587"/>
                  <a:pt x="68" y="579"/>
                  <a:pt x="66" y="566"/>
                </a:cubicBezTo>
                <a:close/>
                <a:moveTo>
                  <a:pt x="1614" y="933"/>
                </a:moveTo>
                <a:cubicBezTo>
                  <a:pt x="1661" y="949"/>
                  <a:pt x="1702" y="956"/>
                  <a:pt x="1739" y="944"/>
                </a:cubicBezTo>
                <a:cubicBezTo>
                  <a:pt x="1775" y="932"/>
                  <a:pt x="1806" y="906"/>
                  <a:pt x="1843" y="884"/>
                </a:cubicBezTo>
                <a:cubicBezTo>
                  <a:pt x="1856" y="983"/>
                  <a:pt x="1898" y="1069"/>
                  <a:pt x="1961" y="1152"/>
                </a:cubicBezTo>
                <a:cubicBezTo>
                  <a:pt x="1965" y="1143"/>
                  <a:pt x="1969" y="1139"/>
                  <a:pt x="1969" y="1135"/>
                </a:cubicBezTo>
                <a:cubicBezTo>
                  <a:pt x="1965" y="1083"/>
                  <a:pt x="1989" y="1040"/>
                  <a:pt x="2008" y="995"/>
                </a:cubicBezTo>
                <a:cubicBezTo>
                  <a:pt x="2024" y="958"/>
                  <a:pt x="2043" y="923"/>
                  <a:pt x="2061" y="886"/>
                </a:cubicBezTo>
                <a:cubicBezTo>
                  <a:pt x="2089" y="893"/>
                  <a:pt x="2120" y="900"/>
                  <a:pt x="2150" y="908"/>
                </a:cubicBezTo>
                <a:cubicBezTo>
                  <a:pt x="2181" y="917"/>
                  <a:pt x="2211" y="927"/>
                  <a:pt x="2243" y="936"/>
                </a:cubicBezTo>
                <a:cubicBezTo>
                  <a:pt x="2267" y="862"/>
                  <a:pt x="2225" y="800"/>
                  <a:pt x="2185" y="740"/>
                </a:cubicBezTo>
                <a:cubicBezTo>
                  <a:pt x="2144" y="679"/>
                  <a:pt x="2088" y="635"/>
                  <a:pt x="2008" y="639"/>
                </a:cubicBezTo>
                <a:cubicBezTo>
                  <a:pt x="2011" y="596"/>
                  <a:pt x="2015" y="557"/>
                  <a:pt x="2016" y="518"/>
                </a:cubicBezTo>
                <a:cubicBezTo>
                  <a:pt x="2016" y="479"/>
                  <a:pt x="2014" y="440"/>
                  <a:pt x="2013" y="394"/>
                </a:cubicBezTo>
                <a:cubicBezTo>
                  <a:pt x="2105" y="477"/>
                  <a:pt x="2206" y="519"/>
                  <a:pt x="2329" y="497"/>
                </a:cubicBezTo>
                <a:cubicBezTo>
                  <a:pt x="2337" y="464"/>
                  <a:pt x="2322" y="436"/>
                  <a:pt x="2313" y="407"/>
                </a:cubicBezTo>
                <a:cubicBezTo>
                  <a:pt x="2290" y="334"/>
                  <a:pt x="2238" y="284"/>
                  <a:pt x="2178" y="240"/>
                </a:cubicBezTo>
                <a:cubicBezTo>
                  <a:pt x="2110" y="191"/>
                  <a:pt x="2032" y="165"/>
                  <a:pt x="1949" y="139"/>
                </a:cubicBezTo>
                <a:cubicBezTo>
                  <a:pt x="1934" y="92"/>
                  <a:pt x="1918" y="46"/>
                  <a:pt x="1898" y="0"/>
                </a:cubicBezTo>
                <a:cubicBezTo>
                  <a:pt x="1843" y="0"/>
                  <a:pt x="1843" y="0"/>
                  <a:pt x="1843" y="0"/>
                </a:cubicBezTo>
                <a:cubicBezTo>
                  <a:pt x="1870" y="53"/>
                  <a:pt x="1893" y="107"/>
                  <a:pt x="1915" y="163"/>
                </a:cubicBezTo>
                <a:cubicBezTo>
                  <a:pt x="1895" y="179"/>
                  <a:pt x="1875" y="192"/>
                  <a:pt x="1858" y="208"/>
                </a:cubicBezTo>
                <a:cubicBezTo>
                  <a:pt x="1804" y="260"/>
                  <a:pt x="1767" y="322"/>
                  <a:pt x="1753" y="395"/>
                </a:cubicBezTo>
                <a:cubicBezTo>
                  <a:pt x="1746" y="430"/>
                  <a:pt x="1750" y="467"/>
                  <a:pt x="1751" y="503"/>
                </a:cubicBezTo>
                <a:cubicBezTo>
                  <a:pt x="1751" y="518"/>
                  <a:pt x="1763" y="523"/>
                  <a:pt x="1777" y="525"/>
                </a:cubicBezTo>
                <a:cubicBezTo>
                  <a:pt x="1817" y="528"/>
                  <a:pt x="1848" y="508"/>
                  <a:pt x="1878" y="489"/>
                </a:cubicBezTo>
                <a:cubicBezTo>
                  <a:pt x="1903" y="474"/>
                  <a:pt x="1923" y="452"/>
                  <a:pt x="1947" y="431"/>
                </a:cubicBezTo>
                <a:cubicBezTo>
                  <a:pt x="1962" y="496"/>
                  <a:pt x="1960" y="561"/>
                  <a:pt x="1961" y="629"/>
                </a:cubicBezTo>
                <a:cubicBezTo>
                  <a:pt x="1940" y="622"/>
                  <a:pt x="1923" y="612"/>
                  <a:pt x="1905" y="609"/>
                </a:cubicBezTo>
                <a:cubicBezTo>
                  <a:pt x="1859" y="600"/>
                  <a:pt x="1822" y="621"/>
                  <a:pt x="1792" y="651"/>
                </a:cubicBezTo>
                <a:cubicBezTo>
                  <a:pt x="1758" y="683"/>
                  <a:pt x="1734" y="723"/>
                  <a:pt x="1721" y="768"/>
                </a:cubicBezTo>
                <a:cubicBezTo>
                  <a:pt x="1714" y="792"/>
                  <a:pt x="1706" y="816"/>
                  <a:pt x="1697" y="840"/>
                </a:cubicBezTo>
                <a:cubicBezTo>
                  <a:pt x="1683" y="879"/>
                  <a:pt x="1663" y="914"/>
                  <a:pt x="1614" y="933"/>
                </a:cubicBezTo>
                <a:close/>
                <a:moveTo>
                  <a:pt x="1936" y="396"/>
                </a:moveTo>
                <a:cubicBezTo>
                  <a:pt x="1927" y="413"/>
                  <a:pt x="1917" y="431"/>
                  <a:pt x="1903" y="444"/>
                </a:cubicBezTo>
                <a:cubicBezTo>
                  <a:pt x="1869" y="476"/>
                  <a:pt x="1831" y="502"/>
                  <a:pt x="1781" y="504"/>
                </a:cubicBezTo>
                <a:cubicBezTo>
                  <a:pt x="1740" y="408"/>
                  <a:pt x="1819" y="236"/>
                  <a:pt x="1901" y="238"/>
                </a:cubicBezTo>
                <a:cubicBezTo>
                  <a:pt x="1907" y="300"/>
                  <a:pt x="1871" y="349"/>
                  <a:pt x="1850" y="409"/>
                </a:cubicBezTo>
                <a:cubicBezTo>
                  <a:pt x="1895" y="368"/>
                  <a:pt x="1905" y="314"/>
                  <a:pt x="1928" y="266"/>
                </a:cubicBezTo>
                <a:cubicBezTo>
                  <a:pt x="1962" y="312"/>
                  <a:pt x="1960" y="354"/>
                  <a:pt x="1936" y="396"/>
                </a:cubicBezTo>
                <a:close/>
                <a:moveTo>
                  <a:pt x="2125" y="708"/>
                </a:moveTo>
                <a:cubicBezTo>
                  <a:pt x="2175" y="755"/>
                  <a:pt x="2209" y="811"/>
                  <a:pt x="2228" y="877"/>
                </a:cubicBezTo>
                <a:cubicBezTo>
                  <a:pt x="2230" y="886"/>
                  <a:pt x="2228" y="896"/>
                  <a:pt x="2228" y="901"/>
                </a:cubicBezTo>
                <a:cubicBezTo>
                  <a:pt x="2194" y="894"/>
                  <a:pt x="2162" y="887"/>
                  <a:pt x="2130" y="882"/>
                </a:cubicBezTo>
                <a:cubicBezTo>
                  <a:pt x="2101" y="877"/>
                  <a:pt x="2076" y="867"/>
                  <a:pt x="2060" y="849"/>
                </a:cubicBezTo>
                <a:cubicBezTo>
                  <a:pt x="2057" y="817"/>
                  <a:pt x="2054" y="789"/>
                  <a:pt x="2051" y="758"/>
                </a:cubicBezTo>
                <a:cubicBezTo>
                  <a:pt x="2078" y="775"/>
                  <a:pt x="2101" y="790"/>
                  <a:pt x="2123" y="804"/>
                </a:cubicBezTo>
                <a:cubicBezTo>
                  <a:pt x="2098" y="769"/>
                  <a:pt x="2059" y="747"/>
                  <a:pt x="2048" y="703"/>
                </a:cubicBezTo>
                <a:cubicBezTo>
                  <a:pt x="2083" y="684"/>
                  <a:pt x="2101" y="685"/>
                  <a:pt x="2125" y="708"/>
                </a:cubicBezTo>
                <a:close/>
                <a:moveTo>
                  <a:pt x="1988" y="259"/>
                </a:moveTo>
                <a:cubicBezTo>
                  <a:pt x="2030" y="285"/>
                  <a:pt x="2069" y="309"/>
                  <a:pt x="2108" y="333"/>
                </a:cubicBezTo>
                <a:cubicBezTo>
                  <a:pt x="2110" y="331"/>
                  <a:pt x="2111" y="329"/>
                  <a:pt x="2113" y="327"/>
                </a:cubicBezTo>
                <a:cubicBezTo>
                  <a:pt x="2078" y="296"/>
                  <a:pt x="2042" y="266"/>
                  <a:pt x="2007" y="236"/>
                </a:cubicBezTo>
                <a:cubicBezTo>
                  <a:pt x="2036" y="214"/>
                  <a:pt x="2082" y="215"/>
                  <a:pt x="2150" y="250"/>
                </a:cubicBezTo>
                <a:cubicBezTo>
                  <a:pt x="2239" y="296"/>
                  <a:pt x="2292" y="372"/>
                  <a:pt x="2308" y="476"/>
                </a:cubicBezTo>
                <a:cubicBezTo>
                  <a:pt x="2190" y="501"/>
                  <a:pt x="2059" y="433"/>
                  <a:pt x="2001" y="341"/>
                </a:cubicBezTo>
                <a:cubicBezTo>
                  <a:pt x="1987" y="318"/>
                  <a:pt x="1979" y="291"/>
                  <a:pt x="1988" y="259"/>
                </a:cubicBezTo>
                <a:close/>
                <a:moveTo>
                  <a:pt x="1979" y="368"/>
                </a:moveTo>
                <a:cubicBezTo>
                  <a:pt x="2000" y="440"/>
                  <a:pt x="1999" y="509"/>
                  <a:pt x="1988" y="578"/>
                </a:cubicBezTo>
                <a:cubicBezTo>
                  <a:pt x="1966" y="458"/>
                  <a:pt x="1963" y="402"/>
                  <a:pt x="1979" y="368"/>
                </a:cubicBezTo>
                <a:close/>
                <a:moveTo>
                  <a:pt x="1945" y="869"/>
                </a:moveTo>
                <a:cubicBezTo>
                  <a:pt x="1959" y="825"/>
                  <a:pt x="1960" y="777"/>
                  <a:pt x="1986" y="737"/>
                </a:cubicBezTo>
                <a:cubicBezTo>
                  <a:pt x="1992" y="740"/>
                  <a:pt x="1995" y="740"/>
                  <a:pt x="1997" y="742"/>
                </a:cubicBezTo>
                <a:cubicBezTo>
                  <a:pt x="1999" y="743"/>
                  <a:pt x="2002" y="745"/>
                  <a:pt x="2003" y="747"/>
                </a:cubicBezTo>
                <a:cubicBezTo>
                  <a:pt x="2042" y="811"/>
                  <a:pt x="2046" y="876"/>
                  <a:pt x="2011" y="942"/>
                </a:cubicBezTo>
                <a:cubicBezTo>
                  <a:pt x="1986" y="989"/>
                  <a:pt x="1959" y="1035"/>
                  <a:pt x="1945" y="1092"/>
                </a:cubicBezTo>
                <a:cubicBezTo>
                  <a:pt x="1930" y="1064"/>
                  <a:pt x="1912" y="1038"/>
                  <a:pt x="1900" y="1009"/>
                </a:cubicBezTo>
                <a:cubicBezTo>
                  <a:pt x="1877" y="956"/>
                  <a:pt x="1862" y="901"/>
                  <a:pt x="1866" y="842"/>
                </a:cubicBezTo>
                <a:cubicBezTo>
                  <a:pt x="1870" y="774"/>
                  <a:pt x="1894" y="744"/>
                  <a:pt x="1955" y="730"/>
                </a:cubicBezTo>
                <a:cubicBezTo>
                  <a:pt x="1948" y="777"/>
                  <a:pt x="1935" y="822"/>
                  <a:pt x="1945" y="869"/>
                </a:cubicBezTo>
                <a:close/>
                <a:moveTo>
                  <a:pt x="1732" y="801"/>
                </a:moveTo>
                <a:cubicBezTo>
                  <a:pt x="1743" y="766"/>
                  <a:pt x="1763" y="738"/>
                  <a:pt x="1785" y="711"/>
                </a:cubicBezTo>
                <a:cubicBezTo>
                  <a:pt x="1803" y="690"/>
                  <a:pt x="1826" y="677"/>
                  <a:pt x="1858" y="680"/>
                </a:cubicBezTo>
                <a:cubicBezTo>
                  <a:pt x="1842" y="705"/>
                  <a:pt x="1827" y="727"/>
                  <a:pt x="1812" y="750"/>
                </a:cubicBezTo>
                <a:cubicBezTo>
                  <a:pt x="1831" y="739"/>
                  <a:pt x="1845" y="723"/>
                  <a:pt x="1861" y="710"/>
                </a:cubicBezTo>
                <a:cubicBezTo>
                  <a:pt x="1876" y="697"/>
                  <a:pt x="1891" y="681"/>
                  <a:pt x="1917" y="691"/>
                </a:cubicBezTo>
                <a:cubicBezTo>
                  <a:pt x="1899" y="715"/>
                  <a:pt x="1882" y="736"/>
                  <a:pt x="1866" y="759"/>
                </a:cubicBezTo>
                <a:cubicBezTo>
                  <a:pt x="1851" y="783"/>
                  <a:pt x="1856" y="817"/>
                  <a:pt x="1829" y="836"/>
                </a:cubicBezTo>
                <a:cubicBezTo>
                  <a:pt x="1822" y="884"/>
                  <a:pt x="1782" y="899"/>
                  <a:pt x="1747" y="919"/>
                </a:cubicBezTo>
                <a:cubicBezTo>
                  <a:pt x="1729" y="929"/>
                  <a:pt x="1707" y="936"/>
                  <a:pt x="1683" y="925"/>
                </a:cubicBezTo>
                <a:cubicBezTo>
                  <a:pt x="1701" y="881"/>
                  <a:pt x="1720" y="842"/>
                  <a:pt x="1732" y="801"/>
                </a:cubicBezTo>
                <a:close/>
                <a:moveTo>
                  <a:pt x="1452" y="0"/>
                </a:moveTo>
                <a:cubicBezTo>
                  <a:pt x="1427" y="0"/>
                  <a:pt x="1427" y="0"/>
                  <a:pt x="1427" y="0"/>
                </a:cubicBezTo>
                <a:cubicBezTo>
                  <a:pt x="1429" y="3"/>
                  <a:pt x="1431" y="6"/>
                  <a:pt x="1433" y="9"/>
                </a:cubicBezTo>
                <a:cubicBezTo>
                  <a:pt x="1439" y="6"/>
                  <a:pt x="1447" y="4"/>
                  <a:pt x="1452" y="0"/>
                </a:cubicBezTo>
                <a:close/>
                <a:moveTo>
                  <a:pt x="1120" y="346"/>
                </a:moveTo>
                <a:cubicBezTo>
                  <a:pt x="1142" y="357"/>
                  <a:pt x="1167" y="363"/>
                  <a:pt x="1190" y="371"/>
                </a:cubicBezTo>
                <a:cubicBezTo>
                  <a:pt x="1156" y="429"/>
                  <a:pt x="1125" y="484"/>
                  <a:pt x="1092" y="541"/>
                </a:cubicBezTo>
                <a:cubicBezTo>
                  <a:pt x="1103" y="549"/>
                  <a:pt x="1109" y="556"/>
                  <a:pt x="1116" y="557"/>
                </a:cubicBezTo>
                <a:cubicBezTo>
                  <a:pt x="1178" y="567"/>
                  <a:pt x="1239" y="558"/>
                  <a:pt x="1296" y="533"/>
                </a:cubicBezTo>
                <a:cubicBezTo>
                  <a:pt x="1339" y="514"/>
                  <a:pt x="1366" y="474"/>
                  <a:pt x="1394" y="437"/>
                </a:cubicBezTo>
                <a:cubicBezTo>
                  <a:pt x="1419" y="403"/>
                  <a:pt x="1432" y="365"/>
                  <a:pt x="1440" y="325"/>
                </a:cubicBezTo>
                <a:cubicBezTo>
                  <a:pt x="1443" y="310"/>
                  <a:pt x="1447" y="295"/>
                  <a:pt x="1470" y="290"/>
                </a:cubicBezTo>
                <a:cubicBezTo>
                  <a:pt x="1448" y="349"/>
                  <a:pt x="1453" y="405"/>
                  <a:pt x="1465" y="462"/>
                </a:cubicBezTo>
                <a:cubicBezTo>
                  <a:pt x="1478" y="521"/>
                  <a:pt x="1512" y="569"/>
                  <a:pt x="1553" y="614"/>
                </a:cubicBezTo>
                <a:cubicBezTo>
                  <a:pt x="1613" y="558"/>
                  <a:pt x="1638" y="487"/>
                  <a:pt x="1643" y="409"/>
                </a:cubicBezTo>
                <a:cubicBezTo>
                  <a:pt x="1649" y="331"/>
                  <a:pt x="1630" y="259"/>
                  <a:pt x="1573" y="199"/>
                </a:cubicBezTo>
                <a:cubicBezTo>
                  <a:pt x="1619" y="136"/>
                  <a:pt x="1655" y="70"/>
                  <a:pt x="1677" y="0"/>
                </a:cubicBezTo>
                <a:cubicBezTo>
                  <a:pt x="1653" y="0"/>
                  <a:pt x="1653" y="0"/>
                  <a:pt x="1653" y="0"/>
                </a:cubicBezTo>
                <a:cubicBezTo>
                  <a:pt x="1644" y="30"/>
                  <a:pt x="1632" y="58"/>
                  <a:pt x="1618" y="77"/>
                </a:cubicBezTo>
                <a:cubicBezTo>
                  <a:pt x="1626" y="51"/>
                  <a:pt x="1634" y="25"/>
                  <a:pt x="1641" y="0"/>
                </a:cubicBezTo>
                <a:cubicBezTo>
                  <a:pt x="1622" y="0"/>
                  <a:pt x="1622" y="0"/>
                  <a:pt x="1622" y="0"/>
                </a:cubicBezTo>
                <a:cubicBezTo>
                  <a:pt x="1613" y="27"/>
                  <a:pt x="1603" y="54"/>
                  <a:pt x="1589" y="80"/>
                </a:cubicBezTo>
                <a:cubicBezTo>
                  <a:pt x="1550" y="152"/>
                  <a:pt x="1507" y="223"/>
                  <a:pt x="1437" y="275"/>
                </a:cubicBezTo>
                <a:cubicBezTo>
                  <a:pt x="1362" y="178"/>
                  <a:pt x="1190" y="143"/>
                  <a:pt x="1043" y="260"/>
                </a:cubicBezTo>
                <a:cubicBezTo>
                  <a:pt x="1046" y="307"/>
                  <a:pt x="1083" y="328"/>
                  <a:pt x="1120" y="346"/>
                </a:cubicBezTo>
                <a:close/>
                <a:moveTo>
                  <a:pt x="1480" y="348"/>
                </a:moveTo>
                <a:cubicBezTo>
                  <a:pt x="1485" y="317"/>
                  <a:pt x="1498" y="287"/>
                  <a:pt x="1536" y="274"/>
                </a:cubicBezTo>
                <a:cubicBezTo>
                  <a:pt x="1553" y="323"/>
                  <a:pt x="1537" y="376"/>
                  <a:pt x="1565" y="418"/>
                </a:cubicBezTo>
                <a:cubicBezTo>
                  <a:pt x="1566" y="376"/>
                  <a:pt x="1568" y="333"/>
                  <a:pt x="1569" y="284"/>
                </a:cubicBezTo>
                <a:cubicBezTo>
                  <a:pt x="1601" y="300"/>
                  <a:pt x="1611" y="320"/>
                  <a:pt x="1616" y="345"/>
                </a:cubicBezTo>
                <a:cubicBezTo>
                  <a:pt x="1627" y="394"/>
                  <a:pt x="1620" y="442"/>
                  <a:pt x="1606" y="489"/>
                </a:cubicBezTo>
                <a:cubicBezTo>
                  <a:pt x="1596" y="524"/>
                  <a:pt x="1582" y="556"/>
                  <a:pt x="1549" y="583"/>
                </a:cubicBezTo>
                <a:cubicBezTo>
                  <a:pt x="1533" y="556"/>
                  <a:pt x="1516" y="533"/>
                  <a:pt x="1503" y="507"/>
                </a:cubicBezTo>
                <a:cubicBezTo>
                  <a:pt x="1478" y="457"/>
                  <a:pt x="1470" y="403"/>
                  <a:pt x="1480" y="348"/>
                </a:cubicBezTo>
                <a:close/>
                <a:moveTo>
                  <a:pt x="1386" y="349"/>
                </a:moveTo>
                <a:cubicBezTo>
                  <a:pt x="1402" y="381"/>
                  <a:pt x="1391" y="405"/>
                  <a:pt x="1376" y="427"/>
                </a:cubicBezTo>
                <a:cubicBezTo>
                  <a:pt x="1342" y="476"/>
                  <a:pt x="1303" y="518"/>
                  <a:pt x="1239" y="528"/>
                </a:cubicBezTo>
                <a:cubicBezTo>
                  <a:pt x="1202" y="533"/>
                  <a:pt x="1166" y="546"/>
                  <a:pt x="1120" y="536"/>
                </a:cubicBezTo>
                <a:cubicBezTo>
                  <a:pt x="1156" y="485"/>
                  <a:pt x="1171" y="429"/>
                  <a:pt x="1213" y="385"/>
                </a:cubicBezTo>
                <a:cubicBezTo>
                  <a:pt x="1252" y="344"/>
                  <a:pt x="1295" y="315"/>
                  <a:pt x="1362" y="332"/>
                </a:cubicBezTo>
                <a:cubicBezTo>
                  <a:pt x="1350" y="349"/>
                  <a:pt x="1343" y="363"/>
                  <a:pt x="1334" y="374"/>
                </a:cubicBezTo>
                <a:cubicBezTo>
                  <a:pt x="1324" y="386"/>
                  <a:pt x="1311" y="395"/>
                  <a:pt x="1300" y="406"/>
                </a:cubicBezTo>
                <a:cubicBezTo>
                  <a:pt x="1290" y="415"/>
                  <a:pt x="1280" y="424"/>
                  <a:pt x="1270" y="434"/>
                </a:cubicBezTo>
                <a:cubicBezTo>
                  <a:pt x="1321" y="422"/>
                  <a:pt x="1354" y="387"/>
                  <a:pt x="1386" y="349"/>
                </a:cubicBezTo>
                <a:close/>
                <a:moveTo>
                  <a:pt x="1263" y="206"/>
                </a:moveTo>
                <a:cubicBezTo>
                  <a:pt x="1299" y="209"/>
                  <a:pt x="1334" y="218"/>
                  <a:pt x="1358" y="257"/>
                </a:cubicBezTo>
                <a:cubicBezTo>
                  <a:pt x="1299" y="266"/>
                  <a:pt x="1241" y="258"/>
                  <a:pt x="1187" y="283"/>
                </a:cubicBezTo>
                <a:cubicBezTo>
                  <a:pt x="1227" y="285"/>
                  <a:pt x="1266" y="286"/>
                  <a:pt x="1315" y="287"/>
                </a:cubicBezTo>
                <a:cubicBezTo>
                  <a:pt x="1277" y="309"/>
                  <a:pt x="1247" y="328"/>
                  <a:pt x="1216" y="345"/>
                </a:cubicBezTo>
                <a:cubicBezTo>
                  <a:pt x="1212" y="347"/>
                  <a:pt x="1207" y="346"/>
                  <a:pt x="1203" y="346"/>
                </a:cubicBezTo>
                <a:cubicBezTo>
                  <a:pt x="1149" y="339"/>
                  <a:pt x="1100" y="322"/>
                  <a:pt x="1062" y="272"/>
                </a:cubicBezTo>
                <a:cubicBezTo>
                  <a:pt x="1123" y="223"/>
                  <a:pt x="1189" y="201"/>
                  <a:pt x="1263" y="206"/>
                </a:cubicBezTo>
                <a:close/>
                <a:moveTo>
                  <a:pt x="77" y="1588"/>
                </a:moveTo>
                <a:cubicBezTo>
                  <a:pt x="125" y="1591"/>
                  <a:pt x="175" y="1588"/>
                  <a:pt x="220" y="1613"/>
                </a:cubicBezTo>
                <a:cubicBezTo>
                  <a:pt x="223" y="1615"/>
                  <a:pt x="229" y="1614"/>
                  <a:pt x="238" y="1614"/>
                </a:cubicBezTo>
                <a:cubicBezTo>
                  <a:pt x="191" y="1521"/>
                  <a:pt x="132" y="1446"/>
                  <a:pt x="48" y="1391"/>
                </a:cubicBezTo>
                <a:cubicBezTo>
                  <a:pt x="84" y="1368"/>
                  <a:pt x="121" y="1351"/>
                  <a:pt x="148" y="1324"/>
                </a:cubicBezTo>
                <a:cubicBezTo>
                  <a:pt x="175" y="1296"/>
                  <a:pt x="187" y="1256"/>
                  <a:pt x="192" y="1206"/>
                </a:cubicBezTo>
                <a:cubicBezTo>
                  <a:pt x="153" y="1242"/>
                  <a:pt x="113" y="1245"/>
                  <a:pt x="72" y="1241"/>
                </a:cubicBezTo>
                <a:cubicBezTo>
                  <a:pt x="48" y="1238"/>
                  <a:pt x="24" y="1236"/>
                  <a:pt x="0" y="1232"/>
                </a:cubicBezTo>
                <a:cubicBezTo>
                  <a:pt x="0" y="1253"/>
                  <a:pt x="0" y="1253"/>
                  <a:pt x="0" y="1253"/>
                </a:cubicBezTo>
                <a:cubicBezTo>
                  <a:pt x="7" y="1254"/>
                  <a:pt x="14" y="1254"/>
                  <a:pt x="22" y="1255"/>
                </a:cubicBezTo>
                <a:cubicBezTo>
                  <a:pt x="64" y="1262"/>
                  <a:pt x="107" y="1262"/>
                  <a:pt x="155" y="1265"/>
                </a:cubicBezTo>
                <a:cubicBezTo>
                  <a:pt x="154" y="1292"/>
                  <a:pt x="139" y="1308"/>
                  <a:pt x="121" y="1320"/>
                </a:cubicBezTo>
                <a:cubicBezTo>
                  <a:pt x="88" y="1342"/>
                  <a:pt x="57" y="1373"/>
                  <a:pt x="12" y="1358"/>
                </a:cubicBezTo>
                <a:cubicBezTo>
                  <a:pt x="8" y="1360"/>
                  <a:pt x="4" y="1362"/>
                  <a:pt x="0" y="1363"/>
                </a:cubicBezTo>
                <a:cubicBezTo>
                  <a:pt x="0" y="1393"/>
                  <a:pt x="0" y="1393"/>
                  <a:pt x="0" y="1393"/>
                </a:cubicBezTo>
                <a:cubicBezTo>
                  <a:pt x="0" y="1393"/>
                  <a:pt x="0" y="1393"/>
                  <a:pt x="1" y="1394"/>
                </a:cubicBezTo>
                <a:cubicBezTo>
                  <a:pt x="55" y="1416"/>
                  <a:pt x="99" y="1453"/>
                  <a:pt x="136" y="1497"/>
                </a:cubicBezTo>
                <a:cubicBezTo>
                  <a:pt x="157" y="1520"/>
                  <a:pt x="173" y="1548"/>
                  <a:pt x="191" y="1574"/>
                </a:cubicBezTo>
                <a:cubicBezTo>
                  <a:pt x="134" y="1561"/>
                  <a:pt x="81" y="1566"/>
                  <a:pt x="28" y="1568"/>
                </a:cubicBezTo>
                <a:cubicBezTo>
                  <a:pt x="18" y="1568"/>
                  <a:pt x="9" y="1568"/>
                  <a:pt x="0" y="1567"/>
                </a:cubicBezTo>
                <a:cubicBezTo>
                  <a:pt x="0" y="1588"/>
                  <a:pt x="0" y="1588"/>
                  <a:pt x="0" y="1588"/>
                </a:cubicBezTo>
                <a:cubicBezTo>
                  <a:pt x="26" y="1588"/>
                  <a:pt x="51" y="1587"/>
                  <a:pt x="77" y="1588"/>
                </a:cubicBezTo>
                <a:close/>
              </a:path>
            </a:pathLst>
          </a:custGeom>
          <a:solidFill>
            <a:schemeClr val="accent1">
              <a:lumMod val="75000"/>
            </a:schemeClr>
          </a:solidFill>
          <a:ln>
            <a:noFill/>
          </a:ln>
        </p:spPr>
      </p:sp>
      <p:grpSp>
        <p:nvGrpSpPr>
          <p:cNvPr id="13" name="Group 12"/>
          <p:cNvGrpSpPr/>
          <p:nvPr/>
        </p:nvGrpSpPr>
        <p:grpSpPr>
          <a:xfrm>
            <a:off x="1838325" y="1262063"/>
            <a:ext cx="5486400" cy="4333875"/>
            <a:chOff x="1838325" y="1262063"/>
            <a:chExt cx="5486400" cy="4333875"/>
          </a:xfrm>
        </p:grpSpPr>
        <p:sp>
          <p:nvSpPr>
            <p:cNvPr id="12" name="Freeform 9"/>
            <p:cNvSpPr/>
            <p:nvPr/>
          </p:nvSpPr>
          <p:spPr bwMode="auto">
            <a:xfrm>
              <a:off x="1838325" y="1262063"/>
              <a:ext cx="5486400" cy="4333875"/>
            </a:xfrm>
            <a:custGeom>
              <a:avLst/>
              <a:gdLst/>
              <a:ahLst/>
              <a:cxnLst/>
              <a:rect l="0" t="0" r="r" b="b"/>
              <a:pathLst>
                <a:path w="1728" h="1364">
                  <a:moveTo>
                    <a:pt x="1628" y="0"/>
                  </a:moveTo>
                  <a:cubicBezTo>
                    <a:pt x="100" y="0"/>
                    <a:pt x="100" y="0"/>
                    <a:pt x="100" y="0"/>
                  </a:cubicBezTo>
                  <a:cubicBezTo>
                    <a:pt x="100" y="0"/>
                    <a:pt x="100" y="0"/>
                    <a:pt x="100" y="0"/>
                  </a:cubicBezTo>
                  <a:cubicBezTo>
                    <a:pt x="45" y="0"/>
                    <a:pt x="0" y="45"/>
                    <a:pt x="0" y="100"/>
                  </a:cubicBezTo>
                  <a:cubicBezTo>
                    <a:pt x="0" y="1264"/>
                    <a:pt x="0" y="1264"/>
                    <a:pt x="0" y="1264"/>
                  </a:cubicBezTo>
                  <a:cubicBezTo>
                    <a:pt x="0" y="1319"/>
                    <a:pt x="45" y="1364"/>
                    <a:pt x="100" y="1364"/>
                  </a:cubicBezTo>
                  <a:cubicBezTo>
                    <a:pt x="100" y="1364"/>
                    <a:pt x="100" y="1364"/>
                    <a:pt x="100" y="1364"/>
                  </a:cubicBezTo>
                  <a:cubicBezTo>
                    <a:pt x="1628" y="1364"/>
                    <a:pt x="1628" y="1364"/>
                    <a:pt x="1628" y="1364"/>
                  </a:cubicBezTo>
                  <a:cubicBezTo>
                    <a:pt x="1683" y="1364"/>
                    <a:pt x="1728" y="1319"/>
                    <a:pt x="1728" y="1264"/>
                  </a:cubicBezTo>
                  <a:cubicBezTo>
                    <a:pt x="1728" y="100"/>
                    <a:pt x="1728" y="100"/>
                    <a:pt x="1728" y="100"/>
                  </a:cubicBezTo>
                  <a:cubicBezTo>
                    <a:pt x="1728" y="45"/>
                    <a:pt x="1683" y="0"/>
                    <a:pt x="1628" y="0"/>
                  </a:cubicBezTo>
                  <a:close/>
                </a:path>
              </a:pathLst>
            </a:custGeom>
            <a:solidFill>
              <a:schemeClr val="bg2"/>
            </a:solidFill>
            <a:ln>
              <a:noFill/>
            </a:ln>
          </p:spPr>
        </p:sp>
        <p:cxnSp>
          <p:nvCxnSpPr>
            <p:cNvPr id="185" name="Straight Connector 184"/>
            <p:cNvCxnSpPr/>
            <p:nvPr/>
          </p:nvCxnSpPr>
          <p:spPr>
            <a:xfrm>
              <a:off x="4057650" y="3862794"/>
              <a:ext cx="10287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Freeform 5"/>
            <p:cNvSpPr>
              <a:spLocks noEditPoints="1"/>
            </p:cNvSpPr>
            <p:nvPr/>
          </p:nvSpPr>
          <p:spPr bwMode="auto">
            <a:xfrm>
              <a:off x="2030413" y="1454150"/>
              <a:ext cx="5102225" cy="3949700"/>
            </a:xfrm>
            <a:custGeom>
              <a:avLst/>
              <a:gdLst/>
              <a:ahLst/>
              <a:cxnLst/>
              <a:rect l="0" t="0" r="r" b="b"/>
              <a:pathLst>
                <a:path w="1608" h="1244">
                  <a:moveTo>
                    <a:pt x="1568" y="0"/>
                  </a:moveTo>
                  <a:cubicBezTo>
                    <a:pt x="40" y="0"/>
                    <a:pt x="40" y="0"/>
                    <a:pt x="40" y="0"/>
                  </a:cubicBezTo>
                  <a:cubicBezTo>
                    <a:pt x="19" y="0"/>
                    <a:pt x="0" y="18"/>
                    <a:pt x="0" y="40"/>
                  </a:cubicBezTo>
                  <a:cubicBezTo>
                    <a:pt x="0" y="1204"/>
                    <a:pt x="0" y="1204"/>
                    <a:pt x="0" y="1204"/>
                  </a:cubicBezTo>
                  <a:cubicBezTo>
                    <a:pt x="0" y="1225"/>
                    <a:pt x="19" y="1244"/>
                    <a:pt x="40" y="1244"/>
                  </a:cubicBezTo>
                  <a:cubicBezTo>
                    <a:pt x="1568" y="1244"/>
                    <a:pt x="1568" y="1244"/>
                    <a:pt x="1568" y="1244"/>
                  </a:cubicBezTo>
                  <a:cubicBezTo>
                    <a:pt x="1590" y="1244"/>
                    <a:pt x="1608" y="1225"/>
                    <a:pt x="1608" y="1204"/>
                  </a:cubicBezTo>
                  <a:cubicBezTo>
                    <a:pt x="1608" y="40"/>
                    <a:pt x="1608" y="40"/>
                    <a:pt x="1608" y="40"/>
                  </a:cubicBezTo>
                  <a:cubicBezTo>
                    <a:pt x="1608" y="18"/>
                    <a:pt x="1590" y="0"/>
                    <a:pt x="1568" y="0"/>
                  </a:cubicBezTo>
                  <a:close/>
                  <a:moveTo>
                    <a:pt x="1594" y="1204"/>
                  </a:moveTo>
                  <a:cubicBezTo>
                    <a:pt x="1594" y="1218"/>
                    <a:pt x="1583" y="1230"/>
                    <a:pt x="1568" y="1230"/>
                  </a:cubicBezTo>
                  <a:cubicBezTo>
                    <a:pt x="40" y="1230"/>
                    <a:pt x="40" y="1230"/>
                    <a:pt x="40" y="1230"/>
                  </a:cubicBezTo>
                  <a:cubicBezTo>
                    <a:pt x="26" y="1230"/>
                    <a:pt x="14" y="1218"/>
                    <a:pt x="14" y="1204"/>
                  </a:cubicBezTo>
                  <a:cubicBezTo>
                    <a:pt x="14" y="40"/>
                    <a:pt x="14" y="40"/>
                    <a:pt x="14" y="40"/>
                  </a:cubicBezTo>
                  <a:cubicBezTo>
                    <a:pt x="14" y="26"/>
                    <a:pt x="26" y="14"/>
                    <a:pt x="40" y="14"/>
                  </a:cubicBezTo>
                  <a:cubicBezTo>
                    <a:pt x="1568" y="14"/>
                    <a:pt x="1568" y="14"/>
                    <a:pt x="1568" y="14"/>
                  </a:cubicBezTo>
                  <a:cubicBezTo>
                    <a:pt x="1583" y="14"/>
                    <a:pt x="1594" y="26"/>
                    <a:pt x="1594" y="40"/>
                  </a:cubicBezTo>
                  <a:lnTo>
                    <a:pt x="1594" y="1204"/>
                  </a:lnTo>
                  <a:close/>
                </a:path>
              </a:pathLst>
            </a:custGeom>
            <a:solidFill>
              <a:schemeClr val="accent1"/>
            </a:solidFill>
            <a:ln>
              <a:noFill/>
            </a:ln>
          </p:spPr>
        </p:sp>
      </p:grpSp>
      <p:cxnSp>
        <p:nvCxnSpPr>
          <p:cNvPr id="14" name="Straight Connector 13"/>
          <p:cNvCxnSpPr/>
          <p:nvPr/>
        </p:nvCxnSpPr>
        <p:spPr>
          <a:xfrm>
            <a:off x="4057650" y="3862794"/>
            <a:ext cx="10287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a:xfrm>
            <a:off x="6738557" y="6296731"/>
            <a:ext cx="2057400" cy="365125"/>
          </a:xfrm>
        </p:spPr>
        <p:txBody>
          <a:bodyPr/>
          <a:lstStyle>
            <a:lvl1pPr>
              <a:defRPr>
                <a:solidFill>
                  <a:schemeClr val="bg2"/>
                </a:solidFill>
              </a:defRPr>
            </a:lvl1pPr>
          </a:lstStyle>
          <a:p>
            <a:pPr>
              <a:defRPr/>
            </a:pPr>
            <a:endParaRPr lang="it-IT" altLang="fa-IR"/>
          </a:p>
        </p:txBody>
      </p:sp>
      <p:sp>
        <p:nvSpPr>
          <p:cNvPr id="5" name="Footer Placeholder 4"/>
          <p:cNvSpPr>
            <a:spLocks noGrp="1"/>
          </p:cNvSpPr>
          <p:nvPr>
            <p:ph type="ftr" sz="quarter" idx="11"/>
          </p:nvPr>
        </p:nvSpPr>
        <p:spPr>
          <a:xfrm>
            <a:off x="3030683" y="6296731"/>
            <a:ext cx="3086100" cy="365125"/>
          </a:xfrm>
        </p:spPr>
        <p:txBody>
          <a:bodyPr/>
          <a:lstStyle>
            <a:lvl1pPr algn="ctr">
              <a:defRPr>
                <a:solidFill>
                  <a:schemeClr val="bg2"/>
                </a:solidFill>
              </a:defRPr>
            </a:lvl1pPr>
          </a:lstStyle>
          <a:p>
            <a:pPr>
              <a:defRPr/>
            </a:pPr>
            <a:r>
              <a:rPr lang="it-IT" altLang="fa-IR"/>
              <a:t>Dynamic Source Routing (DSR)</a:t>
            </a:r>
          </a:p>
        </p:txBody>
      </p:sp>
      <p:sp>
        <p:nvSpPr>
          <p:cNvPr id="6" name="Slide Number Placeholder 5"/>
          <p:cNvSpPr>
            <a:spLocks noGrp="1"/>
          </p:cNvSpPr>
          <p:nvPr>
            <p:ph type="sldNum" sz="quarter" idx="12"/>
          </p:nvPr>
        </p:nvSpPr>
        <p:spPr>
          <a:xfrm>
            <a:off x="348057" y="6296731"/>
            <a:ext cx="2086157" cy="365125"/>
          </a:xfrm>
        </p:spPr>
        <p:txBody>
          <a:bodyPr anchor="ctr"/>
          <a:lstStyle>
            <a:lvl1pPr algn="l">
              <a:defRPr sz="900">
                <a:solidFill>
                  <a:schemeClr val="bg2"/>
                </a:solidFill>
              </a:defRPr>
            </a:lvl1pPr>
          </a:lstStyle>
          <a:p>
            <a:pPr>
              <a:defRPr/>
            </a:pPr>
            <a:fld id="{54534294-A2CC-4954-9C3B-A3755A6AAFA8}" type="slidenum">
              <a:rPr lang="it-IT" altLang="fa-IR" smtClean="0"/>
              <a:pPr>
                <a:defRPr/>
              </a:pPr>
              <a:t>‹#›</a:t>
            </a:fld>
            <a:endParaRPr lang="it-IT" altLang="fa-IR"/>
          </a:p>
        </p:txBody>
      </p:sp>
      <p:sp>
        <p:nvSpPr>
          <p:cNvPr id="2" name="Title 1"/>
          <p:cNvSpPr>
            <a:spLocks noGrp="1"/>
          </p:cNvSpPr>
          <p:nvPr>
            <p:ph type="title"/>
          </p:nvPr>
        </p:nvSpPr>
        <p:spPr>
          <a:xfrm>
            <a:off x="2371726" y="1830580"/>
            <a:ext cx="4394793" cy="1841715"/>
          </a:xfrm>
        </p:spPr>
        <p:txBody>
          <a:bodyPr anchor="t">
            <a:normAutofit/>
          </a:bodyPr>
          <a:lstStyle>
            <a:lvl1pPr algn="ctr">
              <a:lnSpc>
                <a:spcPct val="105000"/>
              </a:lnSpc>
              <a:defRPr sz="33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60938" y="4176132"/>
            <a:ext cx="3424856" cy="1038807"/>
          </a:xfrm>
        </p:spPr>
        <p:txBody>
          <a:bodyPr>
            <a:normAutofit/>
          </a:bodyPr>
          <a:lstStyle>
            <a:lvl1pPr marL="0" indent="0" algn="ctr">
              <a:lnSpc>
                <a:spcPct val="130000"/>
              </a:lnSpc>
              <a:spcBef>
                <a:spcPts val="0"/>
              </a:spcBef>
              <a:buNone/>
              <a:defRPr sz="1800" baseline="0">
                <a:solidFill>
                  <a:schemeClr val="tx2">
                    <a:lumMod val="75000"/>
                    <a:lumOff val="2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014777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00276" y="2438400"/>
            <a:ext cx="3127248"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0955" y="2438400"/>
            <a:ext cx="3127248"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it-IT" altLang="fa-IR"/>
          </a:p>
        </p:txBody>
      </p:sp>
      <p:sp>
        <p:nvSpPr>
          <p:cNvPr id="6" name="Footer Placeholder 5"/>
          <p:cNvSpPr>
            <a:spLocks noGrp="1"/>
          </p:cNvSpPr>
          <p:nvPr>
            <p:ph type="ftr" sz="quarter" idx="11"/>
          </p:nvPr>
        </p:nvSpPr>
        <p:spPr/>
        <p:txBody>
          <a:bodyPr/>
          <a:lstStyle/>
          <a:p>
            <a:pPr>
              <a:defRPr/>
            </a:pPr>
            <a:r>
              <a:rPr lang="it-IT" altLang="fa-IR"/>
              <a:t>Dynamic Source Routing (DSR)</a:t>
            </a:r>
          </a:p>
        </p:txBody>
      </p:sp>
      <p:sp>
        <p:nvSpPr>
          <p:cNvPr id="7" name="Slide Number Placeholder 6"/>
          <p:cNvSpPr>
            <a:spLocks noGrp="1"/>
          </p:cNvSpPr>
          <p:nvPr>
            <p:ph type="sldNum" sz="quarter" idx="12"/>
          </p:nvPr>
        </p:nvSpPr>
        <p:spPr/>
        <p:txBody>
          <a:bodyPr/>
          <a:lstStyle/>
          <a:p>
            <a:pPr>
              <a:defRPr/>
            </a:pPr>
            <a:fld id="{1C79FBAF-0716-43FE-9CC6-C10AABDCF350}" type="slidenum">
              <a:rPr lang="it-IT" altLang="fa-IR" smtClean="0"/>
              <a:pPr>
                <a:defRPr/>
              </a:pPr>
              <a:t>‹#›</a:t>
            </a:fld>
            <a:endParaRPr lang="it-IT" altLang="fa-IR"/>
          </a:p>
        </p:txBody>
      </p:sp>
    </p:spTree>
    <p:extLst>
      <p:ext uri="{BB962C8B-B14F-4D97-AF65-F5344CB8AC3E}">
        <p14:creationId xmlns:p14="http://schemas.microsoft.com/office/powerpoint/2010/main" val="4210392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4338" y="566928"/>
            <a:ext cx="6673866"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00276" y="2456408"/>
            <a:ext cx="3136392" cy="823912"/>
          </a:xfrm>
        </p:spPr>
        <p:txBody>
          <a:bodyPr anchor="b">
            <a:normAutofit/>
          </a:bodyPr>
          <a:lstStyle>
            <a:lvl1pPr marL="0" indent="0">
              <a:lnSpc>
                <a:spcPct val="99000"/>
              </a:lnSpc>
              <a:buNone/>
              <a:defRPr sz="21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2200276" y="3316640"/>
            <a:ext cx="3136392"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41811" y="2456408"/>
            <a:ext cx="3136392" cy="823912"/>
          </a:xfrm>
        </p:spPr>
        <p:txBody>
          <a:bodyPr anchor="b">
            <a:normAutofit/>
          </a:bodyPr>
          <a:lstStyle>
            <a:lvl1pPr marL="0" indent="0">
              <a:lnSpc>
                <a:spcPct val="99000"/>
              </a:lnSpc>
              <a:buNone/>
              <a:defRPr sz="21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641811" y="3316640"/>
            <a:ext cx="3136392"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it-IT" altLang="fa-IR"/>
          </a:p>
        </p:txBody>
      </p:sp>
      <p:sp>
        <p:nvSpPr>
          <p:cNvPr id="8" name="Footer Placeholder 7"/>
          <p:cNvSpPr>
            <a:spLocks noGrp="1"/>
          </p:cNvSpPr>
          <p:nvPr>
            <p:ph type="ftr" sz="quarter" idx="11"/>
          </p:nvPr>
        </p:nvSpPr>
        <p:spPr/>
        <p:txBody>
          <a:bodyPr/>
          <a:lstStyle/>
          <a:p>
            <a:pPr>
              <a:defRPr/>
            </a:pPr>
            <a:r>
              <a:rPr lang="it-IT" altLang="fa-IR"/>
              <a:t>Dynamic Source Routing (DSR)</a:t>
            </a:r>
          </a:p>
        </p:txBody>
      </p:sp>
      <p:sp>
        <p:nvSpPr>
          <p:cNvPr id="9" name="Slide Number Placeholder 8"/>
          <p:cNvSpPr>
            <a:spLocks noGrp="1"/>
          </p:cNvSpPr>
          <p:nvPr>
            <p:ph type="sldNum" sz="quarter" idx="12"/>
          </p:nvPr>
        </p:nvSpPr>
        <p:spPr/>
        <p:txBody>
          <a:bodyPr/>
          <a:lstStyle/>
          <a:p>
            <a:pPr>
              <a:defRPr/>
            </a:pPr>
            <a:fld id="{90F83835-DB5E-44BC-9485-C3B34FB2D419}" type="slidenum">
              <a:rPr lang="it-IT" altLang="fa-IR" smtClean="0"/>
              <a:pPr>
                <a:defRPr/>
              </a:pPr>
              <a:t>‹#›</a:t>
            </a:fld>
            <a:endParaRPr lang="it-IT" altLang="fa-IR"/>
          </a:p>
        </p:txBody>
      </p:sp>
    </p:spTree>
    <p:extLst>
      <p:ext uri="{BB962C8B-B14F-4D97-AF65-F5344CB8AC3E}">
        <p14:creationId xmlns:p14="http://schemas.microsoft.com/office/powerpoint/2010/main" val="2965808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it-IT" altLang="fa-IR"/>
          </a:p>
        </p:txBody>
      </p:sp>
      <p:sp>
        <p:nvSpPr>
          <p:cNvPr id="4" name="Footer Placeholder 3"/>
          <p:cNvSpPr>
            <a:spLocks noGrp="1"/>
          </p:cNvSpPr>
          <p:nvPr>
            <p:ph type="ftr" sz="quarter" idx="11"/>
          </p:nvPr>
        </p:nvSpPr>
        <p:spPr/>
        <p:txBody>
          <a:bodyPr/>
          <a:lstStyle/>
          <a:p>
            <a:pPr>
              <a:defRPr/>
            </a:pPr>
            <a:r>
              <a:rPr lang="it-IT" altLang="fa-IR"/>
              <a:t>Dynamic Source Routing (DSR)</a:t>
            </a:r>
          </a:p>
        </p:txBody>
      </p:sp>
      <p:sp>
        <p:nvSpPr>
          <p:cNvPr id="5" name="Slide Number Placeholder 4"/>
          <p:cNvSpPr>
            <a:spLocks noGrp="1"/>
          </p:cNvSpPr>
          <p:nvPr>
            <p:ph type="sldNum" sz="quarter" idx="12"/>
          </p:nvPr>
        </p:nvSpPr>
        <p:spPr/>
        <p:txBody>
          <a:bodyPr/>
          <a:lstStyle/>
          <a:p>
            <a:pPr>
              <a:defRPr/>
            </a:pPr>
            <a:fld id="{451C184C-D1D0-4D5C-8ABE-AC5CA8D7C332}" type="slidenum">
              <a:rPr lang="it-IT" altLang="fa-IR" smtClean="0"/>
              <a:pPr>
                <a:defRPr/>
              </a:pPr>
              <a:t>‹#›</a:t>
            </a:fld>
            <a:endParaRPr lang="it-IT" altLang="fa-IR"/>
          </a:p>
        </p:txBody>
      </p:sp>
    </p:spTree>
    <p:extLst>
      <p:ext uri="{BB962C8B-B14F-4D97-AF65-F5344CB8AC3E}">
        <p14:creationId xmlns:p14="http://schemas.microsoft.com/office/powerpoint/2010/main" val="1655078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6"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
        <p:nvSpPr>
          <p:cNvPr id="2" name="Date Placeholder 1"/>
          <p:cNvSpPr>
            <a:spLocks noGrp="1"/>
          </p:cNvSpPr>
          <p:nvPr>
            <p:ph type="dt" sz="half" idx="10"/>
          </p:nvPr>
        </p:nvSpPr>
        <p:spPr/>
        <p:txBody>
          <a:bodyPr/>
          <a:lstStyle/>
          <a:p>
            <a:pPr>
              <a:defRPr/>
            </a:pPr>
            <a:endParaRPr lang="it-IT" altLang="fa-IR"/>
          </a:p>
        </p:txBody>
      </p:sp>
      <p:sp>
        <p:nvSpPr>
          <p:cNvPr id="3" name="Footer Placeholder 2"/>
          <p:cNvSpPr>
            <a:spLocks noGrp="1"/>
          </p:cNvSpPr>
          <p:nvPr>
            <p:ph type="ftr" sz="quarter" idx="11"/>
          </p:nvPr>
        </p:nvSpPr>
        <p:spPr/>
        <p:txBody>
          <a:bodyPr/>
          <a:lstStyle/>
          <a:p>
            <a:pPr>
              <a:defRPr/>
            </a:pPr>
            <a:r>
              <a:rPr lang="it-IT" altLang="fa-IR"/>
              <a:t>Dynamic Source Routing (DSR)</a:t>
            </a:r>
          </a:p>
        </p:txBody>
      </p:sp>
      <p:sp>
        <p:nvSpPr>
          <p:cNvPr id="4" name="Slide Number Placeholder 3"/>
          <p:cNvSpPr>
            <a:spLocks noGrp="1"/>
          </p:cNvSpPr>
          <p:nvPr>
            <p:ph type="sldNum" sz="quarter" idx="12"/>
          </p:nvPr>
        </p:nvSpPr>
        <p:spPr/>
        <p:txBody>
          <a:bodyPr/>
          <a:lstStyle/>
          <a:p>
            <a:pPr>
              <a:defRPr/>
            </a:pPr>
            <a:fld id="{B46899A1-6287-4B05-9561-E8823AD85A4E}" type="slidenum">
              <a:rPr lang="it-IT" altLang="fa-IR" smtClean="0"/>
              <a:pPr>
                <a:defRPr/>
              </a:pPr>
              <a:t>‹#›</a:t>
            </a:fld>
            <a:endParaRPr lang="it-IT" altLang="fa-IR"/>
          </a:p>
        </p:txBody>
      </p:sp>
    </p:spTree>
    <p:extLst>
      <p:ext uri="{BB962C8B-B14F-4D97-AF65-F5344CB8AC3E}">
        <p14:creationId xmlns:p14="http://schemas.microsoft.com/office/powerpoint/2010/main" val="3793882704"/>
      </p:ext>
    </p:extLst>
  </p:cSld>
  <p:clrMapOvr>
    <a:masterClrMapping/>
  </p:clrMapOvr>
  <p:extLst mod="1">
    <p:ext uri="{DCECCB84-F9BA-43D5-87BE-67443E8EF086}">
      <p15:sldGuideLst xmlns:p15="http://schemas.microsoft.com/office/powerpoint/2012/main">
        <p15:guide id="1" pos="5400">
          <p15:clr>
            <a:srgbClr val="FBAE40"/>
          </p15:clr>
        </p15:guide>
        <p15:guide id="2" pos="405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9" name="Freeform 5"/>
          <p:cNvSpPr>
            <a:spLocks noEditPoints="1"/>
          </p:cNvSpPr>
          <p:nvPr/>
        </p:nvSpPr>
        <p:spPr bwMode="auto">
          <a:xfrm>
            <a:off x="5363377" y="0"/>
            <a:ext cx="3780623" cy="6858000"/>
          </a:xfrm>
          <a:custGeom>
            <a:avLst/>
            <a:gdLst/>
            <a:ahLst/>
            <a:cxnLst/>
            <a:rect l="0" t="0" r="r" b="b"/>
            <a:pathLst>
              <a:path w="1189" h="2160">
                <a:moveTo>
                  <a:pt x="1000" y="1982"/>
                </a:moveTo>
                <a:cubicBezTo>
                  <a:pt x="1033" y="1946"/>
                  <a:pt x="1054" y="1904"/>
                  <a:pt x="1077" y="1863"/>
                </a:cubicBezTo>
                <a:cubicBezTo>
                  <a:pt x="1113" y="1797"/>
                  <a:pt x="1109" y="1731"/>
                  <a:pt x="1090" y="1663"/>
                </a:cubicBezTo>
                <a:cubicBezTo>
                  <a:pt x="1088" y="1658"/>
                  <a:pt x="1083" y="1654"/>
                  <a:pt x="1079" y="1649"/>
                </a:cubicBezTo>
                <a:cubicBezTo>
                  <a:pt x="1010" y="1686"/>
                  <a:pt x="950" y="1730"/>
                  <a:pt x="908" y="1797"/>
                </a:cubicBezTo>
                <a:cubicBezTo>
                  <a:pt x="887" y="1768"/>
                  <a:pt x="876" y="1734"/>
                  <a:pt x="839" y="1720"/>
                </a:cubicBezTo>
                <a:cubicBezTo>
                  <a:pt x="827" y="1741"/>
                  <a:pt x="812" y="1760"/>
                  <a:pt x="804" y="1781"/>
                </a:cubicBezTo>
                <a:cubicBezTo>
                  <a:pt x="793" y="1811"/>
                  <a:pt x="782" y="1843"/>
                  <a:pt x="780" y="1875"/>
                </a:cubicBezTo>
                <a:cubicBezTo>
                  <a:pt x="777" y="1933"/>
                  <a:pt x="787" y="1988"/>
                  <a:pt x="835" y="2029"/>
                </a:cubicBezTo>
                <a:cubicBezTo>
                  <a:pt x="840" y="2033"/>
                  <a:pt x="843" y="2038"/>
                  <a:pt x="849" y="2044"/>
                </a:cubicBezTo>
                <a:cubicBezTo>
                  <a:pt x="837" y="2050"/>
                  <a:pt x="828" y="2056"/>
                  <a:pt x="819" y="2060"/>
                </a:cubicBezTo>
                <a:cubicBezTo>
                  <a:pt x="758" y="2086"/>
                  <a:pt x="702" y="2119"/>
                  <a:pt x="652" y="2160"/>
                </a:cubicBezTo>
                <a:cubicBezTo>
                  <a:pt x="677" y="2160"/>
                  <a:pt x="677" y="2160"/>
                  <a:pt x="677" y="2160"/>
                </a:cubicBezTo>
                <a:cubicBezTo>
                  <a:pt x="722" y="2127"/>
                  <a:pt x="769" y="2098"/>
                  <a:pt x="821" y="2077"/>
                </a:cubicBezTo>
                <a:cubicBezTo>
                  <a:pt x="892" y="2047"/>
                  <a:pt x="964" y="2019"/>
                  <a:pt x="1035" y="1988"/>
                </a:cubicBezTo>
                <a:cubicBezTo>
                  <a:pt x="1087" y="1966"/>
                  <a:pt x="1138" y="1942"/>
                  <a:pt x="1188" y="1917"/>
                </a:cubicBezTo>
                <a:cubicBezTo>
                  <a:pt x="1188" y="1788"/>
                  <a:pt x="1188" y="1788"/>
                  <a:pt x="1188" y="1788"/>
                </a:cubicBezTo>
                <a:cubicBezTo>
                  <a:pt x="1187" y="1793"/>
                  <a:pt x="1185" y="1798"/>
                  <a:pt x="1184" y="1804"/>
                </a:cubicBezTo>
                <a:cubicBezTo>
                  <a:pt x="1155" y="1896"/>
                  <a:pt x="1087" y="1949"/>
                  <a:pt x="1000" y="1982"/>
                </a:cubicBezTo>
                <a:close/>
                <a:moveTo>
                  <a:pt x="853" y="1831"/>
                </a:moveTo>
                <a:cubicBezTo>
                  <a:pt x="826" y="1881"/>
                  <a:pt x="853" y="1928"/>
                  <a:pt x="844" y="1973"/>
                </a:cubicBezTo>
                <a:cubicBezTo>
                  <a:pt x="821" y="1968"/>
                  <a:pt x="811" y="1960"/>
                  <a:pt x="802" y="1937"/>
                </a:cubicBezTo>
                <a:cubicBezTo>
                  <a:pt x="791" y="1908"/>
                  <a:pt x="794" y="1878"/>
                  <a:pt x="800" y="1848"/>
                </a:cubicBezTo>
                <a:cubicBezTo>
                  <a:pt x="808" y="1802"/>
                  <a:pt x="822" y="1769"/>
                  <a:pt x="846" y="1742"/>
                </a:cubicBezTo>
                <a:cubicBezTo>
                  <a:pt x="898" y="1786"/>
                  <a:pt x="900" y="1828"/>
                  <a:pt x="855" y="1880"/>
                </a:cubicBezTo>
                <a:cubicBezTo>
                  <a:pt x="854" y="1864"/>
                  <a:pt x="854" y="1851"/>
                  <a:pt x="853" y="1831"/>
                </a:cubicBezTo>
                <a:close/>
                <a:moveTo>
                  <a:pt x="924" y="1977"/>
                </a:moveTo>
                <a:cubicBezTo>
                  <a:pt x="951" y="1933"/>
                  <a:pt x="976" y="1894"/>
                  <a:pt x="1000" y="1853"/>
                </a:cubicBezTo>
                <a:cubicBezTo>
                  <a:pt x="1003" y="1848"/>
                  <a:pt x="1002" y="1839"/>
                  <a:pt x="1004" y="1825"/>
                </a:cubicBezTo>
                <a:cubicBezTo>
                  <a:pt x="975" y="1879"/>
                  <a:pt x="940" y="1919"/>
                  <a:pt x="904" y="1960"/>
                </a:cubicBezTo>
                <a:cubicBezTo>
                  <a:pt x="883" y="1946"/>
                  <a:pt x="878" y="1924"/>
                  <a:pt x="883" y="1905"/>
                </a:cubicBezTo>
                <a:cubicBezTo>
                  <a:pt x="902" y="1823"/>
                  <a:pt x="944" y="1755"/>
                  <a:pt x="1014" y="1705"/>
                </a:cubicBezTo>
                <a:cubicBezTo>
                  <a:pt x="1033" y="1692"/>
                  <a:pt x="1054" y="1681"/>
                  <a:pt x="1076" y="1668"/>
                </a:cubicBezTo>
                <a:cubicBezTo>
                  <a:pt x="1092" y="1735"/>
                  <a:pt x="1097" y="1797"/>
                  <a:pt x="1063" y="1857"/>
                </a:cubicBezTo>
                <a:cubicBezTo>
                  <a:pt x="1054" y="1873"/>
                  <a:pt x="1046" y="1890"/>
                  <a:pt x="1037" y="1906"/>
                </a:cubicBezTo>
                <a:cubicBezTo>
                  <a:pt x="1015" y="1941"/>
                  <a:pt x="983" y="1963"/>
                  <a:pt x="944" y="1975"/>
                </a:cubicBezTo>
                <a:cubicBezTo>
                  <a:pt x="938" y="1977"/>
                  <a:pt x="932" y="1976"/>
                  <a:pt x="924" y="1977"/>
                </a:cubicBezTo>
                <a:close/>
                <a:moveTo>
                  <a:pt x="1188" y="0"/>
                </a:moveTo>
                <a:cubicBezTo>
                  <a:pt x="1188" y="0"/>
                  <a:pt x="1188" y="1"/>
                  <a:pt x="1188" y="1"/>
                </a:cubicBezTo>
                <a:cubicBezTo>
                  <a:pt x="1188" y="0"/>
                  <a:pt x="1188" y="0"/>
                  <a:pt x="1188" y="0"/>
                </a:cubicBezTo>
                <a:close/>
                <a:moveTo>
                  <a:pt x="944" y="2044"/>
                </a:moveTo>
                <a:cubicBezTo>
                  <a:pt x="938" y="2046"/>
                  <a:pt x="933" y="2051"/>
                  <a:pt x="928" y="2058"/>
                </a:cubicBezTo>
                <a:cubicBezTo>
                  <a:pt x="981" y="2061"/>
                  <a:pt x="1032" y="2041"/>
                  <a:pt x="1085" y="2058"/>
                </a:cubicBezTo>
                <a:cubicBezTo>
                  <a:pt x="1085" y="2072"/>
                  <a:pt x="1077" y="2075"/>
                  <a:pt x="1064" y="2073"/>
                </a:cubicBezTo>
                <a:cubicBezTo>
                  <a:pt x="1015" y="2065"/>
                  <a:pt x="965" y="2070"/>
                  <a:pt x="916" y="2071"/>
                </a:cubicBezTo>
                <a:cubicBezTo>
                  <a:pt x="888" y="2072"/>
                  <a:pt x="859" y="2074"/>
                  <a:pt x="843" y="2104"/>
                </a:cubicBezTo>
                <a:cubicBezTo>
                  <a:pt x="825" y="2097"/>
                  <a:pt x="812" y="2102"/>
                  <a:pt x="800" y="2116"/>
                </a:cubicBezTo>
                <a:cubicBezTo>
                  <a:pt x="792" y="2125"/>
                  <a:pt x="781" y="2130"/>
                  <a:pt x="772" y="2137"/>
                </a:cubicBezTo>
                <a:cubicBezTo>
                  <a:pt x="761" y="2146"/>
                  <a:pt x="752" y="2147"/>
                  <a:pt x="740" y="2130"/>
                </a:cubicBezTo>
                <a:cubicBezTo>
                  <a:pt x="739" y="2142"/>
                  <a:pt x="735" y="2152"/>
                  <a:pt x="731" y="2160"/>
                </a:cubicBezTo>
                <a:cubicBezTo>
                  <a:pt x="768" y="2160"/>
                  <a:pt x="768" y="2160"/>
                  <a:pt x="768" y="2160"/>
                </a:cubicBezTo>
                <a:cubicBezTo>
                  <a:pt x="782" y="2150"/>
                  <a:pt x="797" y="2140"/>
                  <a:pt x="813" y="2130"/>
                </a:cubicBezTo>
                <a:cubicBezTo>
                  <a:pt x="819" y="2127"/>
                  <a:pt x="827" y="2123"/>
                  <a:pt x="833" y="2124"/>
                </a:cubicBezTo>
                <a:cubicBezTo>
                  <a:pt x="854" y="2129"/>
                  <a:pt x="870" y="2119"/>
                  <a:pt x="887" y="2110"/>
                </a:cubicBezTo>
                <a:cubicBezTo>
                  <a:pt x="943" y="2084"/>
                  <a:pt x="1002" y="2083"/>
                  <a:pt x="1063" y="2091"/>
                </a:cubicBezTo>
                <a:cubicBezTo>
                  <a:pt x="1054" y="2113"/>
                  <a:pt x="1049" y="2137"/>
                  <a:pt x="1048" y="2160"/>
                </a:cubicBezTo>
                <a:cubicBezTo>
                  <a:pt x="1082" y="2160"/>
                  <a:pt x="1082" y="2160"/>
                  <a:pt x="1082" y="2160"/>
                </a:cubicBezTo>
                <a:cubicBezTo>
                  <a:pt x="1088" y="2149"/>
                  <a:pt x="1096" y="2139"/>
                  <a:pt x="1105" y="2128"/>
                </a:cubicBezTo>
                <a:cubicBezTo>
                  <a:pt x="1106" y="2139"/>
                  <a:pt x="1107" y="2150"/>
                  <a:pt x="1108" y="2160"/>
                </a:cubicBezTo>
                <a:cubicBezTo>
                  <a:pt x="1126" y="2160"/>
                  <a:pt x="1126" y="2160"/>
                  <a:pt x="1126" y="2160"/>
                </a:cubicBezTo>
                <a:cubicBezTo>
                  <a:pt x="1125" y="2147"/>
                  <a:pt x="1125" y="2134"/>
                  <a:pt x="1127" y="2120"/>
                </a:cubicBezTo>
                <a:cubicBezTo>
                  <a:pt x="1139" y="2123"/>
                  <a:pt x="1151" y="2126"/>
                  <a:pt x="1162" y="2129"/>
                </a:cubicBezTo>
                <a:cubicBezTo>
                  <a:pt x="1171" y="2137"/>
                  <a:pt x="1178" y="2147"/>
                  <a:pt x="1183" y="2160"/>
                </a:cubicBezTo>
                <a:cubicBezTo>
                  <a:pt x="1188" y="2160"/>
                  <a:pt x="1188" y="2160"/>
                  <a:pt x="1188" y="2160"/>
                </a:cubicBezTo>
                <a:cubicBezTo>
                  <a:pt x="1188" y="2075"/>
                  <a:pt x="1188" y="2075"/>
                  <a:pt x="1188" y="2075"/>
                </a:cubicBezTo>
                <a:cubicBezTo>
                  <a:pt x="1180" y="2072"/>
                  <a:pt x="1171" y="2068"/>
                  <a:pt x="1164" y="2063"/>
                </a:cubicBezTo>
                <a:cubicBezTo>
                  <a:pt x="1172" y="2059"/>
                  <a:pt x="1180" y="2055"/>
                  <a:pt x="1188" y="2052"/>
                </a:cubicBezTo>
                <a:cubicBezTo>
                  <a:pt x="1188" y="2033"/>
                  <a:pt x="1188" y="2033"/>
                  <a:pt x="1188" y="2033"/>
                </a:cubicBezTo>
                <a:cubicBezTo>
                  <a:pt x="1184" y="2033"/>
                  <a:pt x="1179" y="2034"/>
                  <a:pt x="1174" y="2035"/>
                </a:cubicBezTo>
                <a:cubicBezTo>
                  <a:pt x="1173" y="2033"/>
                  <a:pt x="1172" y="2032"/>
                  <a:pt x="1170" y="2030"/>
                </a:cubicBezTo>
                <a:cubicBezTo>
                  <a:pt x="1176" y="2023"/>
                  <a:pt x="1181" y="2014"/>
                  <a:pt x="1188" y="2008"/>
                </a:cubicBezTo>
                <a:cubicBezTo>
                  <a:pt x="1188" y="1978"/>
                  <a:pt x="1188" y="1978"/>
                  <a:pt x="1188" y="1978"/>
                </a:cubicBezTo>
                <a:cubicBezTo>
                  <a:pt x="1156" y="1994"/>
                  <a:pt x="1124" y="2015"/>
                  <a:pt x="1093" y="2040"/>
                </a:cubicBezTo>
                <a:cubicBezTo>
                  <a:pt x="1072" y="2038"/>
                  <a:pt x="1051" y="2035"/>
                  <a:pt x="1027" y="2033"/>
                </a:cubicBezTo>
                <a:cubicBezTo>
                  <a:pt x="1082" y="2005"/>
                  <a:pt x="1136" y="1979"/>
                  <a:pt x="1188" y="1952"/>
                </a:cubicBezTo>
                <a:cubicBezTo>
                  <a:pt x="1188" y="1936"/>
                  <a:pt x="1188" y="1936"/>
                  <a:pt x="1188" y="1936"/>
                </a:cubicBezTo>
                <a:cubicBezTo>
                  <a:pt x="1175" y="1942"/>
                  <a:pt x="1161" y="1949"/>
                  <a:pt x="1147" y="1955"/>
                </a:cubicBezTo>
                <a:cubicBezTo>
                  <a:pt x="1079" y="1983"/>
                  <a:pt x="1011" y="2014"/>
                  <a:pt x="944" y="2044"/>
                </a:cubicBezTo>
                <a:close/>
                <a:moveTo>
                  <a:pt x="1172" y="974"/>
                </a:moveTo>
                <a:cubicBezTo>
                  <a:pt x="1082" y="958"/>
                  <a:pt x="1004" y="929"/>
                  <a:pt x="935" y="870"/>
                </a:cubicBezTo>
                <a:cubicBezTo>
                  <a:pt x="1024" y="864"/>
                  <a:pt x="1090" y="826"/>
                  <a:pt x="1132" y="750"/>
                </a:cubicBezTo>
                <a:cubicBezTo>
                  <a:pt x="1084" y="682"/>
                  <a:pt x="924" y="680"/>
                  <a:pt x="841" y="773"/>
                </a:cubicBezTo>
                <a:cubicBezTo>
                  <a:pt x="807" y="722"/>
                  <a:pt x="781" y="669"/>
                  <a:pt x="780" y="607"/>
                </a:cubicBezTo>
                <a:cubicBezTo>
                  <a:pt x="780" y="588"/>
                  <a:pt x="782" y="570"/>
                  <a:pt x="768" y="553"/>
                </a:cubicBezTo>
                <a:cubicBezTo>
                  <a:pt x="764" y="548"/>
                  <a:pt x="764" y="539"/>
                  <a:pt x="765" y="532"/>
                </a:cubicBezTo>
                <a:cubicBezTo>
                  <a:pt x="772" y="448"/>
                  <a:pt x="793" y="367"/>
                  <a:pt x="828" y="290"/>
                </a:cubicBezTo>
                <a:cubicBezTo>
                  <a:pt x="840" y="264"/>
                  <a:pt x="858" y="241"/>
                  <a:pt x="881" y="222"/>
                </a:cubicBezTo>
                <a:cubicBezTo>
                  <a:pt x="889" y="215"/>
                  <a:pt x="897" y="206"/>
                  <a:pt x="905" y="198"/>
                </a:cubicBezTo>
                <a:cubicBezTo>
                  <a:pt x="893" y="174"/>
                  <a:pt x="874" y="173"/>
                  <a:pt x="854" y="176"/>
                </a:cubicBezTo>
                <a:cubicBezTo>
                  <a:pt x="811" y="182"/>
                  <a:pt x="781" y="209"/>
                  <a:pt x="764" y="246"/>
                </a:cubicBezTo>
                <a:cubicBezTo>
                  <a:pt x="715" y="348"/>
                  <a:pt x="698" y="456"/>
                  <a:pt x="705" y="569"/>
                </a:cubicBezTo>
                <a:cubicBezTo>
                  <a:pt x="705" y="579"/>
                  <a:pt x="704" y="590"/>
                  <a:pt x="704" y="603"/>
                </a:cubicBezTo>
                <a:cubicBezTo>
                  <a:pt x="696" y="600"/>
                  <a:pt x="690" y="599"/>
                  <a:pt x="684" y="597"/>
                </a:cubicBezTo>
                <a:cubicBezTo>
                  <a:pt x="626" y="573"/>
                  <a:pt x="572" y="588"/>
                  <a:pt x="521" y="617"/>
                </a:cubicBezTo>
                <a:cubicBezTo>
                  <a:pt x="494" y="633"/>
                  <a:pt x="470" y="656"/>
                  <a:pt x="448" y="680"/>
                </a:cubicBezTo>
                <a:cubicBezTo>
                  <a:pt x="432" y="696"/>
                  <a:pt x="422" y="718"/>
                  <a:pt x="409" y="738"/>
                </a:cubicBezTo>
                <a:cubicBezTo>
                  <a:pt x="438" y="766"/>
                  <a:pt x="474" y="760"/>
                  <a:pt x="509" y="766"/>
                </a:cubicBezTo>
                <a:cubicBezTo>
                  <a:pt x="467" y="834"/>
                  <a:pt x="455" y="907"/>
                  <a:pt x="453" y="985"/>
                </a:cubicBezTo>
                <a:cubicBezTo>
                  <a:pt x="459" y="986"/>
                  <a:pt x="465" y="989"/>
                  <a:pt x="470" y="988"/>
                </a:cubicBezTo>
                <a:cubicBezTo>
                  <a:pt x="540" y="975"/>
                  <a:pt x="601" y="949"/>
                  <a:pt x="643" y="887"/>
                </a:cubicBezTo>
                <a:cubicBezTo>
                  <a:pt x="670" y="848"/>
                  <a:pt x="698" y="811"/>
                  <a:pt x="715" y="766"/>
                </a:cubicBezTo>
                <a:cubicBezTo>
                  <a:pt x="724" y="859"/>
                  <a:pt x="708" y="943"/>
                  <a:pt x="638" y="1010"/>
                </a:cubicBezTo>
                <a:cubicBezTo>
                  <a:pt x="601" y="1045"/>
                  <a:pt x="563" y="1079"/>
                  <a:pt x="517" y="1100"/>
                </a:cubicBezTo>
                <a:cubicBezTo>
                  <a:pt x="460" y="1127"/>
                  <a:pt x="402" y="1151"/>
                  <a:pt x="334" y="1152"/>
                </a:cubicBezTo>
                <a:cubicBezTo>
                  <a:pt x="332" y="1058"/>
                  <a:pt x="242" y="958"/>
                  <a:pt x="98" y="963"/>
                </a:cubicBezTo>
                <a:cubicBezTo>
                  <a:pt x="78" y="994"/>
                  <a:pt x="91" y="1023"/>
                  <a:pt x="106" y="1052"/>
                </a:cubicBezTo>
                <a:cubicBezTo>
                  <a:pt x="115" y="1068"/>
                  <a:pt x="127" y="1083"/>
                  <a:pt x="138" y="1098"/>
                </a:cubicBezTo>
                <a:cubicBezTo>
                  <a:pt x="91" y="1119"/>
                  <a:pt x="46" y="1139"/>
                  <a:pt x="0" y="1159"/>
                </a:cubicBezTo>
                <a:cubicBezTo>
                  <a:pt x="3" y="1169"/>
                  <a:pt x="4" y="1176"/>
                  <a:pt x="8" y="1180"/>
                </a:cubicBezTo>
                <a:cubicBezTo>
                  <a:pt x="41" y="1215"/>
                  <a:pt x="84" y="1237"/>
                  <a:pt x="130" y="1247"/>
                </a:cubicBezTo>
                <a:cubicBezTo>
                  <a:pt x="165" y="1255"/>
                  <a:pt x="200" y="1242"/>
                  <a:pt x="234" y="1232"/>
                </a:cubicBezTo>
                <a:cubicBezTo>
                  <a:pt x="265" y="1223"/>
                  <a:pt x="290" y="1205"/>
                  <a:pt x="313" y="1184"/>
                </a:cubicBezTo>
                <a:cubicBezTo>
                  <a:pt x="322" y="1176"/>
                  <a:pt x="331" y="1169"/>
                  <a:pt x="348" y="1176"/>
                </a:cubicBezTo>
                <a:cubicBezTo>
                  <a:pt x="308" y="1202"/>
                  <a:pt x="285" y="1239"/>
                  <a:pt x="266" y="1280"/>
                </a:cubicBezTo>
                <a:cubicBezTo>
                  <a:pt x="247" y="1323"/>
                  <a:pt x="247" y="1367"/>
                  <a:pt x="252" y="1414"/>
                </a:cubicBezTo>
                <a:cubicBezTo>
                  <a:pt x="315" y="1407"/>
                  <a:pt x="362" y="1374"/>
                  <a:pt x="401" y="1328"/>
                </a:cubicBezTo>
                <a:cubicBezTo>
                  <a:pt x="440" y="1283"/>
                  <a:pt x="461" y="1230"/>
                  <a:pt x="453" y="1167"/>
                </a:cubicBezTo>
                <a:cubicBezTo>
                  <a:pt x="562" y="1132"/>
                  <a:pt x="652" y="1073"/>
                  <a:pt x="719" y="980"/>
                </a:cubicBezTo>
                <a:cubicBezTo>
                  <a:pt x="728" y="1089"/>
                  <a:pt x="709" y="1195"/>
                  <a:pt x="681" y="1300"/>
                </a:cubicBezTo>
                <a:cubicBezTo>
                  <a:pt x="661" y="1301"/>
                  <a:pt x="643" y="1300"/>
                  <a:pt x="625" y="1302"/>
                </a:cubicBezTo>
                <a:cubicBezTo>
                  <a:pt x="568" y="1309"/>
                  <a:pt x="517" y="1331"/>
                  <a:pt x="475" y="1370"/>
                </a:cubicBezTo>
                <a:cubicBezTo>
                  <a:pt x="455" y="1388"/>
                  <a:pt x="440" y="1413"/>
                  <a:pt x="424" y="1436"/>
                </a:cubicBezTo>
                <a:cubicBezTo>
                  <a:pt x="418" y="1445"/>
                  <a:pt x="423" y="1453"/>
                  <a:pt x="431" y="1461"/>
                </a:cubicBezTo>
                <a:cubicBezTo>
                  <a:pt x="454" y="1481"/>
                  <a:pt x="482" y="1483"/>
                  <a:pt x="510" y="1485"/>
                </a:cubicBezTo>
                <a:cubicBezTo>
                  <a:pt x="532" y="1487"/>
                  <a:pt x="554" y="1482"/>
                  <a:pt x="579" y="1480"/>
                </a:cubicBezTo>
                <a:cubicBezTo>
                  <a:pt x="558" y="1527"/>
                  <a:pt x="528" y="1566"/>
                  <a:pt x="497" y="1609"/>
                </a:cubicBezTo>
                <a:cubicBezTo>
                  <a:pt x="488" y="1595"/>
                  <a:pt x="481" y="1581"/>
                  <a:pt x="472" y="1571"/>
                </a:cubicBezTo>
                <a:cubicBezTo>
                  <a:pt x="448" y="1545"/>
                  <a:pt x="415" y="1541"/>
                  <a:pt x="383" y="1545"/>
                </a:cubicBezTo>
                <a:cubicBezTo>
                  <a:pt x="347" y="1550"/>
                  <a:pt x="314" y="1564"/>
                  <a:pt x="286" y="1586"/>
                </a:cubicBezTo>
                <a:cubicBezTo>
                  <a:pt x="270" y="1598"/>
                  <a:pt x="254" y="1608"/>
                  <a:pt x="238" y="1619"/>
                </a:cubicBezTo>
                <a:cubicBezTo>
                  <a:pt x="212" y="1637"/>
                  <a:pt x="184" y="1649"/>
                  <a:pt x="144" y="1639"/>
                </a:cubicBezTo>
                <a:cubicBezTo>
                  <a:pt x="166" y="1670"/>
                  <a:pt x="188" y="1693"/>
                  <a:pt x="217" y="1703"/>
                </a:cubicBezTo>
                <a:cubicBezTo>
                  <a:pt x="244" y="1712"/>
                  <a:pt x="275" y="1710"/>
                  <a:pt x="308" y="1713"/>
                </a:cubicBezTo>
                <a:cubicBezTo>
                  <a:pt x="271" y="1780"/>
                  <a:pt x="258" y="1852"/>
                  <a:pt x="259" y="1932"/>
                </a:cubicBezTo>
                <a:cubicBezTo>
                  <a:pt x="265" y="1929"/>
                  <a:pt x="270" y="1928"/>
                  <a:pt x="272" y="1925"/>
                </a:cubicBezTo>
                <a:cubicBezTo>
                  <a:pt x="293" y="1892"/>
                  <a:pt x="328" y="1876"/>
                  <a:pt x="360" y="1857"/>
                </a:cubicBezTo>
                <a:cubicBezTo>
                  <a:pt x="386" y="1841"/>
                  <a:pt x="414" y="1828"/>
                  <a:pt x="442" y="1814"/>
                </a:cubicBezTo>
                <a:cubicBezTo>
                  <a:pt x="456" y="1830"/>
                  <a:pt x="472" y="1849"/>
                  <a:pt x="487" y="1868"/>
                </a:cubicBezTo>
                <a:cubicBezTo>
                  <a:pt x="502" y="1887"/>
                  <a:pt x="516" y="1907"/>
                  <a:pt x="532" y="1927"/>
                </a:cubicBezTo>
                <a:cubicBezTo>
                  <a:pt x="580" y="1892"/>
                  <a:pt x="583" y="1835"/>
                  <a:pt x="585" y="1780"/>
                </a:cubicBezTo>
                <a:cubicBezTo>
                  <a:pt x="587" y="1723"/>
                  <a:pt x="573" y="1671"/>
                  <a:pt x="522" y="1636"/>
                </a:cubicBezTo>
                <a:cubicBezTo>
                  <a:pt x="543" y="1611"/>
                  <a:pt x="563" y="1589"/>
                  <a:pt x="581" y="1565"/>
                </a:cubicBezTo>
                <a:cubicBezTo>
                  <a:pt x="600" y="1542"/>
                  <a:pt x="616" y="1516"/>
                  <a:pt x="636" y="1487"/>
                </a:cubicBezTo>
                <a:cubicBezTo>
                  <a:pt x="655" y="1580"/>
                  <a:pt x="699" y="1653"/>
                  <a:pt x="785" y="1695"/>
                </a:cubicBezTo>
                <a:cubicBezTo>
                  <a:pt x="804" y="1678"/>
                  <a:pt x="809" y="1654"/>
                  <a:pt x="816" y="1632"/>
                </a:cubicBezTo>
                <a:cubicBezTo>
                  <a:pt x="835" y="1577"/>
                  <a:pt x="826" y="1522"/>
                  <a:pt x="808" y="1467"/>
                </a:cubicBezTo>
                <a:cubicBezTo>
                  <a:pt x="788" y="1406"/>
                  <a:pt x="752" y="1354"/>
                  <a:pt x="713" y="1301"/>
                </a:cubicBezTo>
                <a:cubicBezTo>
                  <a:pt x="741" y="1217"/>
                  <a:pt x="763" y="1129"/>
                  <a:pt x="769" y="1039"/>
                </a:cubicBezTo>
                <a:cubicBezTo>
                  <a:pt x="775" y="950"/>
                  <a:pt x="772" y="861"/>
                  <a:pt x="773" y="768"/>
                </a:cubicBezTo>
                <a:cubicBezTo>
                  <a:pt x="786" y="787"/>
                  <a:pt x="798" y="806"/>
                  <a:pt x="809" y="823"/>
                </a:cubicBezTo>
                <a:cubicBezTo>
                  <a:pt x="778" y="957"/>
                  <a:pt x="799" y="1075"/>
                  <a:pt x="903" y="1174"/>
                </a:cubicBezTo>
                <a:cubicBezTo>
                  <a:pt x="936" y="1140"/>
                  <a:pt x="950" y="1101"/>
                  <a:pt x="950" y="1058"/>
                </a:cubicBezTo>
                <a:cubicBezTo>
                  <a:pt x="949" y="1018"/>
                  <a:pt x="943" y="978"/>
                  <a:pt x="939" y="935"/>
                </a:cubicBezTo>
                <a:cubicBezTo>
                  <a:pt x="1011" y="985"/>
                  <a:pt x="1093" y="1003"/>
                  <a:pt x="1181" y="1016"/>
                </a:cubicBezTo>
                <a:cubicBezTo>
                  <a:pt x="1183" y="1021"/>
                  <a:pt x="1186" y="1027"/>
                  <a:pt x="1188" y="1032"/>
                </a:cubicBezTo>
                <a:cubicBezTo>
                  <a:pt x="1188" y="906"/>
                  <a:pt x="1188" y="906"/>
                  <a:pt x="1188" y="906"/>
                </a:cubicBezTo>
                <a:cubicBezTo>
                  <a:pt x="1185" y="895"/>
                  <a:pt x="1185" y="883"/>
                  <a:pt x="1188" y="871"/>
                </a:cubicBezTo>
                <a:cubicBezTo>
                  <a:pt x="1188" y="826"/>
                  <a:pt x="1188" y="826"/>
                  <a:pt x="1188" y="826"/>
                </a:cubicBezTo>
                <a:cubicBezTo>
                  <a:pt x="1164" y="869"/>
                  <a:pt x="1159" y="919"/>
                  <a:pt x="1172" y="974"/>
                </a:cubicBezTo>
                <a:close/>
                <a:moveTo>
                  <a:pt x="827" y="220"/>
                </a:moveTo>
                <a:cubicBezTo>
                  <a:pt x="823" y="242"/>
                  <a:pt x="823" y="242"/>
                  <a:pt x="790" y="245"/>
                </a:cubicBezTo>
                <a:cubicBezTo>
                  <a:pt x="804" y="221"/>
                  <a:pt x="804" y="221"/>
                  <a:pt x="827" y="220"/>
                </a:cubicBezTo>
                <a:close/>
                <a:moveTo>
                  <a:pt x="432" y="735"/>
                </a:moveTo>
                <a:cubicBezTo>
                  <a:pt x="446" y="701"/>
                  <a:pt x="469" y="674"/>
                  <a:pt x="506" y="646"/>
                </a:cubicBezTo>
                <a:cubicBezTo>
                  <a:pt x="531" y="628"/>
                  <a:pt x="556" y="612"/>
                  <a:pt x="587" y="609"/>
                </a:cubicBezTo>
                <a:cubicBezTo>
                  <a:pt x="611" y="607"/>
                  <a:pt x="623" y="612"/>
                  <a:pt x="638" y="630"/>
                </a:cubicBezTo>
                <a:cubicBezTo>
                  <a:pt x="602" y="658"/>
                  <a:pt x="548" y="655"/>
                  <a:pt x="515" y="701"/>
                </a:cubicBezTo>
                <a:cubicBezTo>
                  <a:pt x="533" y="693"/>
                  <a:pt x="545" y="688"/>
                  <a:pt x="559" y="682"/>
                </a:cubicBezTo>
                <a:cubicBezTo>
                  <a:pt x="533" y="745"/>
                  <a:pt x="494" y="762"/>
                  <a:pt x="432" y="735"/>
                </a:cubicBezTo>
                <a:close/>
                <a:moveTo>
                  <a:pt x="664" y="833"/>
                </a:moveTo>
                <a:cubicBezTo>
                  <a:pt x="654" y="848"/>
                  <a:pt x="642" y="862"/>
                  <a:pt x="632" y="878"/>
                </a:cubicBezTo>
                <a:cubicBezTo>
                  <a:pt x="594" y="935"/>
                  <a:pt x="535" y="958"/>
                  <a:pt x="469" y="974"/>
                </a:cubicBezTo>
                <a:cubicBezTo>
                  <a:pt x="471" y="948"/>
                  <a:pt x="470" y="924"/>
                  <a:pt x="474" y="901"/>
                </a:cubicBezTo>
                <a:cubicBezTo>
                  <a:pt x="487" y="817"/>
                  <a:pt x="529" y="749"/>
                  <a:pt x="594" y="695"/>
                </a:cubicBezTo>
                <a:cubicBezTo>
                  <a:pt x="609" y="682"/>
                  <a:pt x="631" y="677"/>
                  <a:pt x="653" y="690"/>
                </a:cubicBezTo>
                <a:cubicBezTo>
                  <a:pt x="632" y="740"/>
                  <a:pt x="613" y="789"/>
                  <a:pt x="577" y="840"/>
                </a:cubicBezTo>
                <a:cubicBezTo>
                  <a:pt x="589" y="831"/>
                  <a:pt x="597" y="828"/>
                  <a:pt x="600" y="823"/>
                </a:cubicBezTo>
                <a:cubicBezTo>
                  <a:pt x="626" y="783"/>
                  <a:pt x="650" y="743"/>
                  <a:pt x="677" y="700"/>
                </a:cubicBezTo>
                <a:cubicBezTo>
                  <a:pt x="680" y="707"/>
                  <a:pt x="684" y="713"/>
                  <a:pt x="685" y="719"/>
                </a:cubicBezTo>
                <a:cubicBezTo>
                  <a:pt x="691" y="759"/>
                  <a:pt x="686" y="798"/>
                  <a:pt x="664" y="833"/>
                </a:cubicBezTo>
                <a:close/>
                <a:moveTo>
                  <a:pt x="227" y="1218"/>
                </a:moveTo>
                <a:cubicBezTo>
                  <a:pt x="184" y="1233"/>
                  <a:pt x="141" y="1241"/>
                  <a:pt x="97" y="1218"/>
                </a:cubicBezTo>
                <a:cubicBezTo>
                  <a:pt x="72" y="1204"/>
                  <a:pt x="44" y="1196"/>
                  <a:pt x="19" y="1169"/>
                </a:cubicBezTo>
                <a:cubicBezTo>
                  <a:pt x="65" y="1154"/>
                  <a:pt x="100" y="1126"/>
                  <a:pt x="145" y="1118"/>
                </a:cubicBezTo>
                <a:cubicBezTo>
                  <a:pt x="189" y="1110"/>
                  <a:pt x="228" y="1112"/>
                  <a:pt x="262" y="1153"/>
                </a:cubicBezTo>
                <a:cubicBezTo>
                  <a:pt x="247" y="1158"/>
                  <a:pt x="236" y="1164"/>
                  <a:pt x="225" y="1166"/>
                </a:cubicBezTo>
                <a:cubicBezTo>
                  <a:pt x="214" y="1169"/>
                  <a:pt x="202" y="1169"/>
                  <a:pt x="190" y="1170"/>
                </a:cubicBezTo>
                <a:cubicBezTo>
                  <a:pt x="180" y="1171"/>
                  <a:pt x="169" y="1173"/>
                  <a:pt x="159" y="1174"/>
                </a:cubicBezTo>
                <a:cubicBezTo>
                  <a:pt x="196" y="1190"/>
                  <a:pt x="232" y="1183"/>
                  <a:pt x="270" y="1174"/>
                </a:cubicBezTo>
                <a:cubicBezTo>
                  <a:pt x="264" y="1201"/>
                  <a:pt x="247" y="1211"/>
                  <a:pt x="227" y="1218"/>
                </a:cubicBezTo>
                <a:close/>
                <a:moveTo>
                  <a:pt x="294" y="1105"/>
                </a:moveTo>
                <a:cubicBezTo>
                  <a:pt x="253" y="1083"/>
                  <a:pt x="221" y="1052"/>
                  <a:pt x="176" y="1043"/>
                </a:cubicBezTo>
                <a:cubicBezTo>
                  <a:pt x="200" y="1062"/>
                  <a:pt x="224" y="1081"/>
                  <a:pt x="253" y="1104"/>
                </a:cubicBezTo>
                <a:cubicBezTo>
                  <a:pt x="220" y="1100"/>
                  <a:pt x="193" y="1098"/>
                  <a:pt x="166" y="1094"/>
                </a:cubicBezTo>
                <a:cubicBezTo>
                  <a:pt x="163" y="1094"/>
                  <a:pt x="160" y="1091"/>
                  <a:pt x="158" y="1089"/>
                </a:cubicBezTo>
                <a:cubicBezTo>
                  <a:pt x="127" y="1060"/>
                  <a:pt x="105" y="1027"/>
                  <a:pt x="104" y="980"/>
                </a:cubicBezTo>
                <a:cubicBezTo>
                  <a:pt x="164" y="977"/>
                  <a:pt x="215" y="993"/>
                  <a:pt x="258" y="1030"/>
                </a:cubicBezTo>
                <a:cubicBezTo>
                  <a:pt x="279" y="1048"/>
                  <a:pt x="297" y="1070"/>
                  <a:pt x="294" y="1105"/>
                </a:cubicBezTo>
                <a:close/>
                <a:moveTo>
                  <a:pt x="414" y="1276"/>
                </a:moveTo>
                <a:cubicBezTo>
                  <a:pt x="398" y="1312"/>
                  <a:pt x="372" y="1338"/>
                  <a:pt x="341" y="1361"/>
                </a:cubicBezTo>
                <a:cubicBezTo>
                  <a:pt x="319" y="1378"/>
                  <a:pt x="296" y="1392"/>
                  <a:pt x="264" y="1394"/>
                </a:cubicBezTo>
                <a:cubicBezTo>
                  <a:pt x="266" y="1369"/>
                  <a:pt x="266" y="1347"/>
                  <a:pt x="270" y="1325"/>
                </a:cubicBezTo>
                <a:cubicBezTo>
                  <a:pt x="277" y="1283"/>
                  <a:pt x="297" y="1246"/>
                  <a:pt x="328" y="1216"/>
                </a:cubicBezTo>
                <a:cubicBezTo>
                  <a:pt x="345" y="1199"/>
                  <a:pt x="366" y="1187"/>
                  <a:pt x="396" y="1196"/>
                </a:cubicBezTo>
                <a:cubicBezTo>
                  <a:pt x="385" y="1234"/>
                  <a:pt x="350" y="1260"/>
                  <a:pt x="348" y="1299"/>
                </a:cubicBezTo>
                <a:cubicBezTo>
                  <a:pt x="368" y="1273"/>
                  <a:pt x="389" y="1247"/>
                  <a:pt x="412" y="1218"/>
                </a:cubicBezTo>
                <a:cubicBezTo>
                  <a:pt x="424" y="1242"/>
                  <a:pt x="421" y="1259"/>
                  <a:pt x="414" y="1276"/>
                </a:cubicBezTo>
                <a:close/>
                <a:moveTo>
                  <a:pt x="536" y="1112"/>
                </a:moveTo>
                <a:cubicBezTo>
                  <a:pt x="573" y="1085"/>
                  <a:pt x="606" y="1060"/>
                  <a:pt x="639" y="1035"/>
                </a:cubicBezTo>
                <a:cubicBezTo>
                  <a:pt x="615" y="1068"/>
                  <a:pt x="570" y="1101"/>
                  <a:pt x="536" y="1112"/>
                </a:cubicBezTo>
                <a:close/>
                <a:moveTo>
                  <a:pt x="233" y="1691"/>
                </a:moveTo>
                <a:cubicBezTo>
                  <a:pt x="217" y="1689"/>
                  <a:pt x="201" y="1683"/>
                  <a:pt x="191" y="1665"/>
                </a:cubicBezTo>
                <a:cubicBezTo>
                  <a:pt x="222" y="1646"/>
                  <a:pt x="251" y="1631"/>
                  <a:pt x="278" y="1611"/>
                </a:cubicBezTo>
                <a:cubicBezTo>
                  <a:pt x="300" y="1594"/>
                  <a:pt x="325" y="1586"/>
                  <a:pt x="351" y="1580"/>
                </a:cubicBezTo>
                <a:cubicBezTo>
                  <a:pt x="372" y="1575"/>
                  <a:pt x="392" y="1577"/>
                  <a:pt x="411" y="1594"/>
                </a:cubicBezTo>
                <a:cubicBezTo>
                  <a:pt x="389" y="1602"/>
                  <a:pt x="369" y="1609"/>
                  <a:pt x="350" y="1616"/>
                </a:cubicBezTo>
                <a:cubicBezTo>
                  <a:pt x="367" y="1617"/>
                  <a:pt x="382" y="1614"/>
                  <a:pt x="398" y="1613"/>
                </a:cubicBezTo>
                <a:cubicBezTo>
                  <a:pt x="413" y="1612"/>
                  <a:pt x="430" y="1609"/>
                  <a:pt x="442" y="1627"/>
                </a:cubicBezTo>
                <a:cubicBezTo>
                  <a:pt x="420" y="1634"/>
                  <a:pt x="399" y="1639"/>
                  <a:pt x="380" y="1646"/>
                </a:cubicBezTo>
                <a:cubicBezTo>
                  <a:pt x="359" y="1654"/>
                  <a:pt x="347" y="1678"/>
                  <a:pt x="321" y="1677"/>
                </a:cubicBezTo>
                <a:cubicBezTo>
                  <a:pt x="295" y="1704"/>
                  <a:pt x="263" y="1694"/>
                  <a:pt x="233" y="1691"/>
                </a:cubicBezTo>
                <a:close/>
                <a:moveTo>
                  <a:pt x="386" y="1825"/>
                </a:moveTo>
                <a:cubicBezTo>
                  <a:pt x="349" y="1843"/>
                  <a:pt x="311" y="1859"/>
                  <a:pt x="277" y="1888"/>
                </a:cubicBezTo>
                <a:cubicBezTo>
                  <a:pt x="280" y="1864"/>
                  <a:pt x="281" y="1839"/>
                  <a:pt x="286" y="1816"/>
                </a:cubicBezTo>
                <a:cubicBezTo>
                  <a:pt x="296" y="1773"/>
                  <a:pt x="312" y="1732"/>
                  <a:pt x="341" y="1697"/>
                </a:cubicBezTo>
                <a:cubicBezTo>
                  <a:pt x="375" y="1657"/>
                  <a:pt x="403" y="1649"/>
                  <a:pt x="447" y="1669"/>
                </a:cubicBezTo>
                <a:cubicBezTo>
                  <a:pt x="422" y="1694"/>
                  <a:pt x="393" y="1717"/>
                  <a:pt x="378" y="1751"/>
                </a:cubicBezTo>
                <a:cubicBezTo>
                  <a:pt x="407" y="1730"/>
                  <a:pt x="429" y="1700"/>
                  <a:pt x="463" y="1687"/>
                </a:cubicBezTo>
                <a:cubicBezTo>
                  <a:pt x="466" y="1692"/>
                  <a:pt x="467" y="1693"/>
                  <a:pt x="468" y="1695"/>
                </a:cubicBezTo>
                <a:cubicBezTo>
                  <a:pt x="469" y="1697"/>
                  <a:pt x="469" y="1699"/>
                  <a:pt x="469" y="1701"/>
                </a:cubicBezTo>
                <a:cubicBezTo>
                  <a:pt x="465" y="1758"/>
                  <a:pt x="438" y="1800"/>
                  <a:pt x="386" y="1825"/>
                </a:cubicBezTo>
                <a:close/>
                <a:moveTo>
                  <a:pt x="563" y="1732"/>
                </a:moveTo>
                <a:cubicBezTo>
                  <a:pt x="573" y="1784"/>
                  <a:pt x="568" y="1835"/>
                  <a:pt x="549" y="1884"/>
                </a:cubicBezTo>
                <a:cubicBezTo>
                  <a:pt x="547" y="1890"/>
                  <a:pt x="541" y="1896"/>
                  <a:pt x="538" y="1899"/>
                </a:cubicBezTo>
                <a:cubicBezTo>
                  <a:pt x="520" y="1879"/>
                  <a:pt x="504" y="1860"/>
                  <a:pt x="487" y="1842"/>
                </a:cubicBezTo>
                <a:cubicBezTo>
                  <a:pt x="471" y="1826"/>
                  <a:pt x="460" y="1809"/>
                  <a:pt x="458" y="1790"/>
                </a:cubicBezTo>
                <a:cubicBezTo>
                  <a:pt x="471" y="1769"/>
                  <a:pt x="482" y="1751"/>
                  <a:pt x="494" y="1730"/>
                </a:cubicBezTo>
                <a:cubicBezTo>
                  <a:pt x="503" y="1752"/>
                  <a:pt x="510" y="1772"/>
                  <a:pt x="518" y="1791"/>
                </a:cubicBezTo>
                <a:cubicBezTo>
                  <a:pt x="518" y="1758"/>
                  <a:pt x="504" y="1727"/>
                  <a:pt x="517" y="1694"/>
                </a:cubicBezTo>
                <a:cubicBezTo>
                  <a:pt x="547" y="1699"/>
                  <a:pt x="558" y="1707"/>
                  <a:pt x="563" y="1732"/>
                </a:cubicBezTo>
                <a:close/>
                <a:moveTo>
                  <a:pt x="537" y="1590"/>
                </a:moveTo>
                <a:cubicBezTo>
                  <a:pt x="578" y="1505"/>
                  <a:pt x="602" y="1470"/>
                  <a:pt x="627" y="1456"/>
                </a:cubicBezTo>
                <a:cubicBezTo>
                  <a:pt x="607" y="1510"/>
                  <a:pt x="575" y="1552"/>
                  <a:pt x="537" y="1590"/>
                </a:cubicBezTo>
                <a:close/>
                <a:moveTo>
                  <a:pt x="588" y="1454"/>
                </a:moveTo>
                <a:cubicBezTo>
                  <a:pt x="574" y="1460"/>
                  <a:pt x="560" y="1467"/>
                  <a:pt x="545" y="1468"/>
                </a:cubicBezTo>
                <a:cubicBezTo>
                  <a:pt x="510" y="1473"/>
                  <a:pt x="475" y="1471"/>
                  <a:pt x="443" y="1450"/>
                </a:cubicBezTo>
                <a:cubicBezTo>
                  <a:pt x="461" y="1372"/>
                  <a:pt x="589" y="1301"/>
                  <a:pt x="638" y="1340"/>
                </a:cubicBezTo>
                <a:cubicBezTo>
                  <a:pt x="614" y="1381"/>
                  <a:pt x="569" y="1395"/>
                  <a:pt x="529" y="1423"/>
                </a:cubicBezTo>
                <a:cubicBezTo>
                  <a:pt x="575" y="1418"/>
                  <a:pt x="605" y="1389"/>
                  <a:pt x="642" y="1370"/>
                </a:cubicBezTo>
                <a:cubicBezTo>
                  <a:pt x="642" y="1414"/>
                  <a:pt x="622" y="1439"/>
                  <a:pt x="588" y="1454"/>
                </a:cubicBezTo>
                <a:close/>
                <a:moveTo>
                  <a:pt x="786" y="1460"/>
                </a:moveTo>
                <a:cubicBezTo>
                  <a:pt x="821" y="1530"/>
                  <a:pt x="818" y="1601"/>
                  <a:pt x="781" y="1672"/>
                </a:cubicBezTo>
                <a:cubicBezTo>
                  <a:pt x="697" y="1634"/>
                  <a:pt x="647" y="1532"/>
                  <a:pt x="653" y="1449"/>
                </a:cubicBezTo>
                <a:cubicBezTo>
                  <a:pt x="655" y="1429"/>
                  <a:pt x="662" y="1408"/>
                  <a:pt x="682" y="1393"/>
                </a:cubicBezTo>
                <a:cubicBezTo>
                  <a:pt x="696" y="1428"/>
                  <a:pt x="710" y="1461"/>
                  <a:pt x="723" y="1493"/>
                </a:cubicBezTo>
                <a:cubicBezTo>
                  <a:pt x="725" y="1492"/>
                  <a:pt x="727" y="1492"/>
                  <a:pt x="729" y="1491"/>
                </a:cubicBezTo>
                <a:cubicBezTo>
                  <a:pt x="721" y="1457"/>
                  <a:pt x="713" y="1422"/>
                  <a:pt x="704" y="1387"/>
                </a:cubicBezTo>
                <a:cubicBezTo>
                  <a:pt x="732" y="1387"/>
                  <a:pt x="760" y="1408"/>
                  <a:pt x="786" y="1460"/>
                </a:cubicBezTo>
                <a:close/>
                <a:moveTo>
                  <a:pt x="966" y="721"/>
                </a:moveTo>
                <a:cubicBezTo>
                  <a:pt x="1019" y="706"/>
                  <a:pt x="1068" y="725"/>
                  <a:pt x="1115" y="748"/>
                </a:cubicBezTo>
                <a:cubicBezTo>
                  <a:pt x="1073" y="819"/>
                  <a:pt x="974" y="867"/>
                  <a:pt x="919" y="845"/>
                </a:cubicBezTo>
                <a:cubicBezTo>
                  <a:pt x="912" y="836"/>
                  <a:pt x="904" y="828"/>
                  <a:pt x="896" y="818"/>
                </a:cubicBezTo>
                <a:cubicBezTo>
                  <a:pt x="931" y="793"/>
                  <a:pt x="972" y="788"/>
                  <a:pt x="1012" y="773"/>
                </a:cubicBezTo>
                <a:cubicBezTo>
                  <a:pt x="977" y="768"/>
                  <a:pt x="937" y="775"/>
                  <a:pt x="894" y="795"/>
                </a:cubicBezTo>
                <a:cubicBezTo>
                  <a:pt x="909" y="755"/>
                  <a:pt x="931" y="731"/>
                  <a:pt x="966" y="721"/>
                </a:cubicBezTo>
                <a:close/>
                <a:moveTo>
                  <a:pt x="752" y="668"/>
                </a:moveTo>
                <a:cubicBezTo>
                  <a:pt x="748" y="675"/>
                  <a:pt x="745" y="682"/>
                  <a:pt x="746" y="688"/>
                </a:cubicBezTo>
                <a:cubicBezTo>
                  <a:pt x="749" y="762"/>
                  <a:pt x="752" y="836"/>
                  <a:pt x="756" y="909"/>
                </a:cubicBezTo>
                <a:cubicBezTo>
                  <a:pt x="761" y="981"/>
                  <a:pt x="754" y="1051"/>
                  <a:pt x="743" y="1121"/>
                </a:cubicBezTo>
                <a:cubicBezTo>
                  <a:pt x="740" y="1134"/>
                  <a:pt x="736" y="1148"/>
                  <a:pt x="733" y="1161"/>
                </a:cubicBezTo>
                <a:cubicBezTo>
                  <a:pt x="731" y="1132"/>
                  <a:pt x="736" y="1105"/>
                  <a:pt x="738" y="1077"/>
                </a:cubicBezTo>
                <a:cubicBezTo>
                  <a:pt x="744" y="983"/>
                  <a:pt x="742" y="889"/>
                  <a:pt x="737" y="795"/>
                </a:cubicBezTo>
                <a:cubicBezTo>
                  <a:pt x="732" y="718"/>
                  <a:pt x="726" y="640"/>
                  <a:pt x="720" y="563"/>
                </a:cubicBezTo>
                <a:cubicBezTo>
                  <a:pt x="715" y="490"/>
                  <a:pt x="724" y="418"/>
                  <a:pt x="742" y="347"/>
                </a:cubicBezTo>
                <a:cubicBezTo>
                  <a:pt x="748" y="323"/>
                  <a:pt x="759" y="301"/>
                  <a:pt x="768" y="278"/>
                </a:cubicBezTo>
                <a:cubicBezTo>
                  <a:pt x="788" y="284"/>
                  <a:pt x="787" y="298"/>
                  <a:pt x="786" y="310"/>
                </a:cubicBezTo>
                <a:cubicBezTo>
                  <a:pt x="785" y="324"/>
                  <a:pt x="783" y="338"/>
                  <a:pt x="779" y="351"/>
                </a:cubicBezTo>
                <a:cubicBezTo>
                  <a:pt x="767" y="390"/>
                  <a:pt x="779" y="437"/>
                  <a:pt x="732" y="467"/>
                </a:cubicBezTo>
                <a:cubicBezTo>
                  <a:pt x="752" y="470"/>
                  <a:pt x="756" y="479"/>
                  <a:pt x="753" y="492"/>
                </a:cubicBezTo>
                <a:cubicBezTo>
                  <a:pt x="750" y="504"/>
                  <a:pt x="750" y="516"/>
                  <a:pt x="746" y="527"/>
                </a:cubicBezTo>
                <a:cubicBezTo>
                  <a:pt x="739" y="544"/>
                  <a:pt x="741" y="558"/>
                  <a:pt x="755" y="571"/>
                </a:cubicBezTo>
                <a:cubicBezTo>
                  <a:pt x="735" y="599"/>
                  <a:pt x="746" y="625"/>
                  <a:pt x="758" y="651"/>
                </a:cubicBezTo>
                <a:cubicBezTo>
                  <a:pt x="779" y="696"/>
                  <a:pt x="796" y="742"/>
                  <a:pt x="825" y="783"/>
                </a:cubicBezTo>
                <a:cubicBezTo>
                  <a:pt x="833" y="793"/>
                  <a:pt x="834" y="801"/>
                  <a:pt x="821" y="808"/>
                </a:cubicBezTo>
                <a:cubicBezTo>
                  <a:pt x="782" y="769"/>
                  <a:pt x="778" y="713"/>
                  <a:pt x="752" y="668"/>
                </a:cubicBezTo>
                <a:close/>
                <a:moveTo>
                  <a:pt x="904" y="1151"/>
                </a:moveTo>
                <a:cubicBezTo>
                  <a:pt x="900" y="1148"/>
                  <a:pt x="895" y="1145"/>
                  <a:pt x="892" y="1142"/>
                </a:cubicBezTo>
                <a:cubicBezTo>
                  <a:pt x="886" y="1135"/>
                  <a:pt x="880" y="1129"/>
                  <a:pt x="874" y="1122"/>
                </a:cubicBezTo>
                <a:cubicBezTo>
                  <a:pt x="829" y="1064"/>
                  <a:pt x="815" y="998"/>
                  <a:pt x="823" y="926"/>
                </a:cubicBezTo>
                <a:cubicBezTo>
                  <a:pt x="824" y="916"/>
                  <a:pt x="830" y="906"/>
                  <a:pt x="835" y="897"/>
                </a:cubicBezTo>
                <a:cubicBezTo>
                  <a:pt x="837" y="897"/>
                  <a:pt x="839" y="898"/>
                  <a:pt x="841" y="898"/>
                </a:cubicBezTo>
                <a:cubicBezTo>
                  <a:pt x="854" y="943"/>
                  <a:pt x="867" y="987"/>
                  <a:pt x="881" y="1032"/>
                </a:cubicBezTo>
                <a:cubicBezTo>
                  <a:pt x="885" y="979"/>
                  <a:pt x="857" y="932"/>
                  <a:pt x="861" y="876"/>
                </a:cubicBezTo>
                <a:cubicBezTo>
                  <a:pt x="941" y="925"/>
                  <a:pt x="958" y="1084"/>
                  <a:pt x="904" y="1151"/>
                </a:cubicBezTo>
                <a:close/>
                <a:moveTo>
                  <a:pt x="911" y="881"/>
                </a:moveTo>
                <a:cubicBezTo>
                  <a:pt x="947" y="902"/>
                  <a:pt x="982" y="927"/>
                  <a:pt x="1020" y="945"/>
                </a:cubicBezTo>
                <a:cubicBezTo>
                  <a:pt x="1058" y="962"/>
                  <a:pt x="1099" y="974"/>
                  <a:pt x="1143" y="990"/>
                </a:cubicBezTo>
                <a:cubicBezTo>
                  <a:pt x="1065" y="987"/>
                  <a:pt x="932" y="931"/>
                  <a:pt x="911" y="881"/>
                </a:cubicBezTo>
                <a:close/>
                <a:moveTo>
                  <a:pt x="756" y="413"/>
                </a:moveTo>
                <a:cubicBezTo>
                  <a:pt x="764" y="398"/>
                  <a:pt x="771" y="384"/>
                  <a:pt x="749" y="373"/>
                </a:cubicBezTo>
                <a:cubicBezTo>
                  <a:pt x="744" y="388"/>
                  <a:pt x="740" y="401"/>
                  <a:pt x="756" y="413"/>
                </a:cubicBezTo>
                <a:close/>
                <a:moveTo>
                  <a:pt x="1143" y="14"/>
                </a:moveTo>
                <a:cubicBezTo>
                  <a:pt x="1141" y="10"/>
                  <a:pt x="1139" y="5"/>
                  <a:pt x="1137" y="0"/>
                </a:cubicBezTo>
                <a:cubicBezTo>
                  <a:pt x="1114" y="0"/>
                  <a:pt x="1114" y="0"/>
                  <a:pt x="1114" y="0"/>
                </a:cubicBezTo>
                <a:cubicBezTo>
                  <a:pt x="1121" y="27"/>
                  <a:pt x="1116" y="70"/>
                  <a:pt x="1097" y="152"/>
                </a:cubicBezTo>
                <a:cubicBezTo>
                  <a:pt x="1092" y="102"/>
                  <a:pt x="1093" y="52"/>
                  <a:pt x="1108" y="0"/>
                </a:cubicBezTo>
                <a:cubicBezTo>
                  <a:pt x="1069" y="0"/>
                  <a:pt x="1069" y="0"/>
                  <a:pt x="1069" y="0"/>
                </a:cubicBezTo>
                <a:cubicBezTo>
                  <a:pt x="1016" y="52"/>
                  <a:pt x="931" y="82"/>
                  <a:pt x="855" y="63"/>
                </a:cubicBezTo>
                <a:cubicBezTo>
                  <a:pt x="860" y="40"/>
                  <a:pt x="867" y="19"/>
                  <a:pt x="876" y="0"/>
                </a:cubicBezTo>
                <a:cubicBezTo>
                  <a:pt x="857" y="0"/>
                  <a:pt x="857" y="0"/>
                  <a:pt x="857" y="0"/>
                </a:cubicBezTo>
                <a:cubicBezTo>
                  <a:pt x="856" y="3"/>
                  <a:pt x="855" y="6"/>
                  <a:pt x="854" y="10"/>
                </a:cubicBezTo>
                <a:cubicBezTo>
                  <a:pt x="846" y="31"/>
                  <a:pt x="834" y="53"/>
                  <a:pt x="838" y="78"/>
                </a:cubicBezTo>
                <a:cubicBezTo>
                  <a:pt x="932" y="99"/>
                  <a:pt x="1011" y="70"/>
                  <a:pt x="1084" y="10"/>
                </a:cubicBezTo>
                <a:cubicBezTo>
                  <a:pt x="1082" y="45"/>
                  <a:pt x="1079" y="75"/>
                  <a:pt x="1078" y="105"/>
                </a:cubicBezTo>
                <a:cubicBezTo>
                  <a:pt x="1077" y="135"/>
                  <a:pt x="1079" y="165"/>
                  <a:pt x="1080" y="198"/>
                </a:cubicBezTo>
                <a:cubicBezTo>
                  <a:pt x="1018" y="192"/>
                  <a:pt x="974" y="224"/>
                  <a:pt x="941" y="270"/>
                </a:cubicBezTo>
                <a:cubicBezTo>
                  <a:pt x="908" y="314"/>
                  <a:pt x="874" y="360"/>
                  <a:pt x="889" y="418"/>
                </a:cubicBezTo>
                <a:cubicBezTo>
                  <a:pt x="914" y="412"/>
                  <a:pt x="938" y="405"/>
                  <a:pt x="962" y="400"/>
                </a:cubicBezTo>
                <a:cubicBezTo>
                  <a:pt x="985" y="394"/>
                  <a:pt x="1009" y="390"/>
                  <a:pt x="1030" y="386"/>
                </a:cubicBezTo>
                <a:cubicBezTo>
                  <a:pt x="1043" y="414"/>
                  <a:pt x="1057" y="442"/>
                  <a:pt x="1067" y="471"/>
                </a:cubicBezTo>
                <a:cubicBezTo>
                  <a:pt x="1081" y="506"/>
                  <a:pt x="1098" y="540"/>
                  <a:pt x="1093" y="579"/>
                </a:cubicBezTo>
                <a:cubicBezTo>
                  <a:pt x="1093" y="583"/>
                  <a:pt x="1096" y="586"/>
                  <a:pt x="1099" y="593"/>
                </a:cubicBezTo>
                <a:cubicBezTo>
                  <a:pt x="1140" y="543"/>
                  <a:pt x="1171" y="491"/>
                  <a:pt x="1188" y="432"/>
                </a:cubicBezTo>
                <a:cubicBezTo>
                  <a:pt x="1188" y="304"/>
                  <a:pt x="1188" y="304"/>
                  <a:pt x="1188" y="304"/>
                </a:cubicBezTo>
                <a:cubicBezTo>
                  <a:pt x="1187" y="301"/>
                  <a:pt x="1186" y="297"/>
                  <a:pt x="1184" y="295"/>
                </a:cubicBezTo>
                <a:cubicBezTo>
                  <a:pt x="1173" y="277"/>
                  <a:pt x="1161" y="260"/>
                  <a:pt x="1148" y="241"/>
                </a:cubicBezTo>
                <a:cubicBezTo>
                  <a:pt x="1167" y="235"/>
                  <a:pt x="1178" y="246"/>
                  <a:pt x="1188" y="256"/>
                </a:cubicBezTo>
                <a:cubicBezTo>
                  <a:pt x="1188" y="179"/>
                  <a:pt x="1188" y="179"/>
                  <a:pt x="1188" y="179"/>
                </a:cubicBezTo>
                <a:cubicBezTo>
                  <a:pt x="1179" y="177"/>
                  <a:pt x="1170" y="177"/>
                  <a:pt x="1160" y="178"/>
                </a:cubicBezTo>
                <a:cubicBezTo>
                  <a:pt x="1146" y="180"/>
                  <a:pt x="1133" y="187"/>
                  <a:pt x="1116" y="192"/>
                </a:cubicBezTo>
                <a:cubicBezTo>
                  <a:pt x="1119" y="139"/>
                  <a:pt x="1120" y="90"/>
                  <a:pt x="1133" y="41"/>
                </a:cubicBezTo>
                <a:cubicBezTo>
                  <a:pt x="1151" y="58"/>
                  <a:pt x="1166" y="75"/>
                  <a:pt x="1184" y="88"/>
                </a:cubicBezTo>
                <a:cubicBezTo>
                  <a:pt x="1186" y="89"/>
                  <a:pt x="1187" y="90"/>
                  <a:pt x="1188" y="91"/>
                </a:cubicBezTo>
                <a:cubicBezTo>
                  <a:pt x="1188" y="72"/>
                  <a:pt x="1188" y="72"/>
                  <a:pt x="1188" y="72"/>
                </a:cubicBezTo>
                <a:cubicBezTo>
                  <a:pt x="1181" y="66"/>
                  <a:pt x="1174" y="59"/>
                  <a:pt x="1167" y="52"/>
                </a:cubicBezTo>
                <a:cubicBezTo>
                  <a:pt x="1157" y="42"/>
                  <a:pt x="1150" y="28"/>
                  <a:pt x="1143" y="14"/>
                </a:cubicBezTo>
                <a:close/>
                <a:moveTo>
                  <a:pt x="1042" y="288"/>
                </a:moveTo>
                <a:cubicBezTo>
                  <a:pt x="1039" y="312"/>
                  <a:pt x="1036" y="333"/>
                  <a:pt x="1033" y="357"/>
                </a:cubicBezTo>
                <a:cubicBezTo>
                  <a:pt x="1019" y="371"/>
                  <a:pt x="1000" y="377"/>
                  <a:pt x="978" y="380"/>
                </a:cubicBezTo>
                <a:cubicBezTo>
                  <a:pt x="953" y="383"/>
                  <a:pt x="928" y="387"/>
                  <a:pt x="902" y="392"/>
                </a:cubicBezTo>
                <a:cubicBezTo>
                  <a:pt x="902" y="387"/>
                  <a:pt x="901" y="380"/>
                  <a:pt x="903" y="373"/>
                </a:cubicBezTo>
                <a:cubicBezTo>
                  <a:pt x="919" y="323"/>
                  <a:pt x="947" y="281"/>
                  <a:pt x="987" y="247"/>
                </a:cubicBezTo>
                <a:cubicBezTo>
                  <a:pt x="1007" y="230"/>
                  <a:pt x="1021" y="230"/>
                  <a:pt x="1047" y="246"/>
                </a:cubicBezTo>
                <a:cubicBezTo>
                  <a:pt x="1037" y="279"/>
                  <a:pt x="1006" y="295"/>
                  <a:pt x="986" y="321"/>
                </a:cubicBezTo>
                <a:cubicBezTo>
                  <a:pt x="1004" y="310"/>
                  <a:pt x="1022" y="300"/>
                  <a:pt x="1042" y="288"/>
                </a:cubicBezTo>
                <a:close/>
                <a:moveTo>
                  <a:pt x="1117" y="270"/>
                </a:moveTo>
                <a:cubicBezTo>
                  <a:pt x="1164" y="282"/>
                  <a:pt x="1181" y="306"/>
                  <a:pt x="1182" y="359"/>
                </a:cubicBezTo>
                <a:cubicBezTo>
                  <a:pt x="1183" y="404"/>
                  <a:pt x="1170" y="446"/>
                  <a:pt x="1150" y="485"/>
                </a:cubicBezTo>
                <a:cubicBezTo>
                  <a:pt x="1140" y="507"/>
                  <a:pt x="1125" y="527"/>
                  <a:pt x="1112" y="547"/>
                </a:cubicBezTo>
                <a:cubicBezTo>
                  <a:pt x="1104" y="503"/>
                  <a:pt x="1084" y="467"/>
                  <a:pt x="1067" y="430"/>
                </a:cubicBezTo>
                <a:cubicBezTo>
                  <a:pt x="1042" y="378"/>
                  <a:pt x="1048" y="329"/>
                  <a:pt x="1080" y="281"/>
                </a:cubicBezTo>
                <a:cubicBezTo>
                  <a:pt x="1081" y="280"/>
                  <a:pt x="1083" y="278"/>
                  <a:pt x="1085" y="277"/>
                </a:cubicBezTo>
                <a:cubicBezTo>
                  <a:pt x="1086" y="276"/>
                  <a:pt x="1089" y="276"/>
                  <a:pt x="1093" y="274"/>
                </a:cubicBezTo>
                <a:cubicBezTo>
                  <a:pt x="1111" y="306"/>
                  <a:pt x="1111" y="342"/>
                  <a:pt x="1120" y="377"/>
                </a:cubicBezTo>
                <a:cubicBezTo>
                  <a:pt x="1129" y="341"/>
                  <a:pt x="1121" y="306"/>
                  <a:pt x="1117" y="270"/>
                </a:cubicBezTo>
                <a:close/>
                <a:moveTo>
                  <a:pt x="1055" y="1164"/>
                </a:moveTo>
                <a:cubicBezTo>
                  <a:pt x="1049" y="1162"/>
                  <a:pt x="1043" y="1165"/>
                  <a:pt x="1033" y="1166"/>
                </a:cubicBezTo>
                <a:cubicBezTo>
                  <a:pt x="1035" y="1216"/>
                  <a:pt x="1037" y="1265"/>
                  <a:pt x="1040" y="1317"/>
                </a:cubicBezTo>
                <a:cubicBezTo>
                  <a:pt x="1021" y="1314"/>
                  <a:pt x="1003" y="1310"/>
                  <a:pt x="984" y="1309"/>
                </a:cubicBezTo>
                <a:cubicBezTo>
                  <a:pt x="952" y="1308"/>
                  <a:pt x="920" y="1310"/>
                  <a:pt x="900" y="1341"/>
                </a:cubicBezTo>
                <a:cubicBezTo>
                  <a:pt x="961" y="1472"/>
                  <a:pt x="1090" y="1509"/>
                  <a:pt x="1175" y="1469"/>
                </a:cubicBezTo>
                <a:cubicBezTo>
                  <a:pt x="1180" y="1479"/>
                  <a:pt x="1185" y="1489"/>
                  <a:pt x="1188" y="1500"/>
                </a:cubicBezTo>
                <a:cubicBezTo>
                  <a:pt x="1188" y="1279"/>
                  <a:pt x="1188" y="1279"/>
                  <a:pt x="1188" y="1279"/>
                </a:cubicBezTo>
                <a:cubicBezTo>
                  <a:pt x="1184" y="1266"/>
                  <a:pt x="1178" y="1254"/>
                  <a:pt x="1169" y="1243"/>
                </a:cubicBezTo>
                <a:cubicBezTo>
                  <a:pt x="1139" y="1206"/>
                  <a:pt x="1101" y="1179"/>
                  <a:pt x="1055" y="1164"/>
                </a:cubicBezTo>
                <a:close/>
                <a:moveTo>
                  <a:pt x="1033" y="1455"/>
                </a:moveTo>
                <a:cubicBezTo>
                  <a:pt x="980" y="1433"/>
                  <a:pt x="943" y="1395"/>
                  <a:pt x="918" y="1339"/>
                </a:cubicBezTo>
                <a:cubicBezTo>
                  <a:pt x="962" y="1319"/>
                  <a:pt x="1001" y="1324"/>
                  <a:pt x="1041" y="1338"/>
                </a:cubicBezTo>
                <a:cubicBezTo>
                  <a:pt x="1043" y="1340"/>
                  <a:pt x="1047" y="1341"/>
                  <a:pt x="1049" y="1343"/>
                </a:cubicBezTo>
                <a:cubicBezTo>
                  <a:pt x="1064" y="1366"/>
                  <a:pt x="1078" y="1389"/>
                  <a:pt x="1096" y="1418"/>
                </a:cubicBezTo>
                <a:cubicBezTo>
                  <a:pt x="1063" y="1402"/>
                  <a:pt x="1035" y="1389"/>
                  <a:pt x="1008" y="1376"/>
                </a:cubicBezTo>
                <a:cubicBezTo>
                  <a:pt x="1035" y="1412"/>
                  <a:pt x="1078" y="1426"/>
                  <a:pt x="1115" y="1453"/>
                </a:cubicBezTo>
                <a:cubicBezTo>
                  <a:pt x="1085" y="1471"/>
                  <a:pt x="1058" y="1465"/>
                  <a:pt x="1033" y="1455"/>
                </a:cubicBezTo>
                <a:close/>
                <a:moveTo>
                  <a:pt x="1166" y="1401"/>
                </a:moveTo>
                <a:cubicBezTo>
                  <a:pt x="1157" y="1363"/>
                  <a:pt x="1147" y="1328"/>
                  <a:pt x="1117" y="1302"/>
                </a:cubicBezTo>
                <a:cubicBezTo>
                  <a:pt x="1121" y="1312"/>
                  <a:pt x="1124" y="1322"/>
                  <a:pt x="1127" y="1331"/>
                </a:cubicBezTo>
                <a:cubicBezTo>
                  <a:pt x="1132" y="1342"/>
                  <a:pt x="1137" y="1353"/>
                  <a:pt x="1139" y="1365"/>
                </a:cubicBezTo>
                <a:cubicBezTo>
                  <a:pt x="1142" y="1376"/>
                  <a:pt x="1142" y="1388"/>
                  <a:pt x="1144" y="1403"/>
                </a:cubicBezTo>
                <a:cubicBezTo>
                  <a:pt x="1092" y="1391"/>
                  <a:pt x="1073" y="1357"/>
                  <a:pt x="1061" y="1315"/>
                </a:cubicBezTo>
                <a:cubicBezTo>
                  <a:pt x="1047" y="1271"/>
                  <a:pt x="1057" y="1226"/>
                  <a:pt x="1050" y="1179"/>
                </a:cubicBezTo>
                <a:cubicBezTo>
                  <a:pt x="1085" y="1189"/>
                  <a:pt x="1105" y="1210"/>
                  <a:pt x="1128" y="1227"/>
                </a:cubicBezTo>
                <a:cubicBezTo>
                  <a:pt x="1169" y="1255"/>
                  <a:pt x="1181" y="1298"/>
                  <a:pt x="1187" y="1344"/>
                </a:cubicBezTo>
                <a:cubicBezTo>
                  <a:pt x="1189" y="1364"/>
                  <a:pt x="1188" y="1384"/>
                  <a:pt x="1166" y="1401"/>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6355080" y="1503907"/>
            <a:ext cx="2420786" cy="1687924"/>
          </a:xfrm>
        </p:spPr>
        <p:txBody>
          <a:bodyPr anchor="b">
            <a:normAutofit/>
          </a:bodyPr>
          <a:lstStyle>
            <a:lvl1pPr>
              <a:lnSpc>
                <a:spcPct val="104000"/>
              </a:lnSpc>
              <a:defRPr sz="2800"/>
            </a:lvl1pPr>
          </a:lstStyle>
          <a:p>
            <a:r>
              <a:rPr lang="en-US"/>
              <a:t>Click to edit Master title style</a:t>
            </a:r>
            <a:endParaRPr lang="en-US" dirty="0"/>
          </a:p>
        </p:txBody>
      </p:sp>
      <p:sp>
        <p:nvSpPr>
          <p:cNvPr id="3" name="Content Placeholder 2"/>
          <p:cNvSpPr>
            <a:spLocks noGrp="1"/>
          </p:cNvSpPr>
          <p:nvPr>
            <p:ph idx="1"/>
          </p:nvPr>
        </p:nvSpPr>
        <p:spPr>
          <a:xfrm>
            <a:off x="365798" y="441414"/>
            <a:ext cx="5697780" cy="5654586"/>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55080" y="3223804"/>
            <a:ext cx="2420786" cy="2872197"/>
          </a:xfrm>
        </p:spPr>
        <p:txBody>
          <a:bodyPr>
            <a:normAutofit/>
          </a:bodyPr>
          <a:lstStyle>
            <a:lvl1pPr marL="0" indent="0">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357417" y="6286501"/>
            <a:ext cx="2420786" cy="365125"/>
          </a:xfrm>
        </p:spPr>
        <p:txBody>
          <a:bodyPr/>
          <a:lstStyle>
            <a:lvl1pPr algn="l">
              <a:defRPr/>
            </a:lvl1pPr>
          </a:lstStyle>
          <a:p>
            <a:pPr>
              <a:defRPr/>
            </a:pPr>
            <a:endParaRPr lang="it-IT" altLang="fa-IR"/>
          </a:p>
        </p:txBody>
      </p:sp>
      <p:sp>
        <p:nvSpPr>
          <p:cNvPr id="6" name="Footer Placeholder 5"/>
          <p:cNvSpPr>
            <a:spLocks noGrp="1"/>
          </p:cNvSpPr>
          <p:nvPr>
            <p:ph type="ftr" sz="quarter" idx="11"/>
          </p:nvPr>
        </p:nvSpPr>
        <p:spPr>
          <a:xfrm>
            <a:off x="365798" y="6286501"/>
            <a:ext cx="5697780" cy="365125"/>
          </a:xfrm>
        </p:spPr>
        <p:txBody>
          <a:bodyPr/>
          <a:lstStyle>
            <a:lvl1pPr algn="l">
              <a:defRPr/>
            </a:lvl1pPr>
          </a:lstStyle>
          <a:p>
            <a:pPr>
              <a:defRPr/>
            </a:pPr>
            <a:r>
              <a:rPr lang="it-IT" altLang="fa-IR"/>
              <a:t>Dynamic Source Routing (DSR)</a:t>
            </a:r>
          </a:p>
        </p:txBody>
      </p:sp>
      <p:sp>
        <p:nvSpPr>
          <p:cNvPr id="7" name="Slide Number Placeholder 6"/>
          <p:cNvSpPr>
            <a:spLocks noGrp="1"/>
          </p:cNvSpPr>
          <p:nvPr>
            <p:ph type="sldNum" sz="quarter" idx="12"/>
          </p:nvPr>
        </p:nvSpPr>
        <p:spPr>
          <a:xfrm>
            <a:off x="6355080" y="373605"/>
            <a:ext cx="2420786" cy="816481"/>
          </a:xfrm>
        </p:spPr>
        <p:txBody>
          <a:bodyPr anchor="t"/>
          <a:lstStyle>
            <a:lvl1pPr algn="l">
              <a:defRPr sz="3800"/>
            </a:lvl1pPr>
          </a:lstStyle>
          <a:p>
            <a:pPr>
              <a:defRPr/>
            </a:pPr>
            <a:fld id="{92ECCDEA-EB6B-4BA2-BA90-67A314C5BB9F}" type="slidenum">
              <a:rPr lang="it-IT" altLang="fa-IR" smtClean="0"/>
              <a:pPr>
                <a:defRPr/>
              </a:pPr>
              <a:t>‹#›</a:t>
            </a:fld>
            <a:endParaRPr lang="it-IT" altLang="fa-IR"/>
          </a:p>
        </p:txBody>
      </p:sp>
    </p:spTree>
    <p:extLst>
      <p:ext uri="{BB962C8B-B14F-4D97-AF65-F5344CB8AC3E}">
        <p14:creationId xmlns:p14="http://schemas.microsoft.com/office/powerpoint/2010/main" val="4147185347"/>
      </p:ext>
    </p:extLst>
  </p:cSld>
  <p:clrMapOvr>
    <a:masterClrMapping/>
  </p:clrMapOvr>
  <p:extLst mod="1">
    <p:ext uri="{DCECCB84-F9BA-43D5-87BE-67443E8EF086}">
      <p15:sldGuideLst xmlns:p15="http://schemas.microsoft.com/office/powerpoint/2012/main">
        <p15:guide id="1" pos="5400">
          <p15:clr>
            <a:srgbClr val="FBAE40"/>
          </p15:clr>
        </p15:guide>
        <p15:guide id="2" pos="405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Freeform 5"/>
          <p:cNvSpPr>
            <a:spLocks noEditPoints="1"/>
          </p:cNvSpPr>
          <p:nvPr/>
        </p:nvSpPr>
        <p:spPr bwMode="auto">
          <a:xfrm>
            <a:off x="5363377" y="0"/>
            <a:ext cx="3780623" cy="6858000"/>
          </a:xfrm>
          <a:custGeom>
            <a:avLst/>
            <a:gdLst/>
            <a:ahLst/>
            <a:cxnLst/>
            <a:rect l="0" t="0" r="r" b="b"/>
            <a:pathLst>
              <a:path w="1189" h="2160">
                <a:moveTo>
                  <a:pt x="1000" y="1982"/>
                </a:moveTo>
                <a:cubicBezTo>
                  <a:pt x="1033" y="1946"/>
                  <a:pt x="1054" y="1904"/>
                  <a:pt x="1077" y="1863"/>
                </a:cubicBezTo>
                <a:cubicBezTo>
                  <a:pt x="1113" y="1797"/>
                  <a:pt x="1109" y="1731"/>
                  <a:pt x="1090" y="1663"/>
                </a:cubicBezTo>
                <a:cubicBezTo>
                  <a:pt x="1088" y="1658"/>
                  <a:pt x="1083" y="1654"/>
                  <a:pt x="1079" y="1649"/>
                </a:cubicBezTo>
                <a:cubicBezTo>
                  <a:pt x="1010" y="1686"/>
                  <a:pt x="950" y="1730"/>
                  <a:pt x="908" y="1797"/>
                </a:cubicBezTo>
                <a:cubicBezTo>
                  <a:pt x="887" y="1768"/>
                  <a:pt x="876" y="1734"/>
                  <a:pt x="839" y="1720"/>
                </a:cubicBezTo>
                <a:cubicBezTo>
                  <a:pt x="827" y="1741"/>
                  <a:pt x="812" y="1760"/>
                  <a:pt x="804" y="1781"/>
                </a:cubicBezTo>
                <a:cubicBezTo>
                  <a:pt x="793" y="1811"/>
                  <a:pt x="782" y="1843"/>
                  <a:pt x="780" y="1875"/>
                </a:cubicBezTo>
                <a:cubicBezTo>
                  <a:pt x="777" y="1933"/>
                  <a:pt x="787" y="1988"/>
                  <a:pt x="835" y="2029"/>
                </a:cubicBezTo>
                <a:cubicBezTo>
                  <a:pt x="840" y="2033"/>
                  <a:pt x="843" y="2038"/>
                  <a:pt x="849" y="2044"/>
                </a:cubicBezTo>
                <a:cubicBezTo>
                  <a:pt x="837" y="2050"/>
                  <a:pt x="828" y="2056"/>
                  <a:pt x="819" y="2060"/>
                </a:cubicBezTo>
                <a:cubicBezTo>
                  <a:pt x="758" y="2086"/>
                  <a:pt x="702" y="2119"/>
                  <a:pt x="652" y="2160"/>
                </a:cubicBezTo>
                <a:cubicBezTo>
                  <a:pt x="677" y="2160"/>
                  <a:pt x="677" y="2160"/>
                  <a:pt x="677" y="2160"/>
                </a:cubicBezTo>
                <a:cubicBezTo>
                  <a:pt x="722" y="2127"/>
                  <a:pt x="769" y="2098"/>
                  <a:pt x="821" y="2077"/>
                </a:cubicBezTo>
                <a:cubicBezTo>
                  <a:pt x="892" y="2047"/>
                  <a:pt x="964" y="2019"/>
                  <a:pt x="1035" y="1988"/>
                </a:cubicBezTo>
                <a:cubicBezTo>
                  <a:pt x="1087" y="1966"/>
                  <a:pt x="1138" y="1942"/>
                  <a:pt x="1188" y="1917"/>
                </a:cubicBezTo>
                <a:cubicBezTo>
                  <a:pt x="1188" y="1788"/>
                  <a:pt x="1188" y="1788"/>
                  <a:pt x="1188" y="1788"/>
                </a:cubicBezTo>
                <a:cubicBezTo>
                  <a:pt x="1187" y="1793"/>
                  <a:pt x="1185" y="1798"/>
                  <a:pt x="1184" y="1804"/>
                </a:cubicBezTo>
                <a:cubicBezTo>
                  <a:pt x="1155" y="1896"/>
                  <a:pt x="1087" y="1949"/>
                  <a:pt x="1000" y="1982"/>
                </a:cubicBezTo>
                <a:close/>
                <a:moveTo>
                  <a:pt x="853" y="1831"/>
                </a:moveTo>
                <a:cubicBezTo>
                  <a:pt x="826" y="1881"/>
                  <a:pt x="853" y="1928"/>
                  <a:pt x="844" y="1973"/>
                </a:cubicBezTo>
                <a:cubicBezTo>
                  <a:pt x="821" y="1968"/>
                  <a:pt x="811" y="1960"/>
                  <a:pt x="802" y="1937"/>
                </a:cubicBezTo>
                <a:cubicBezTo>
                  <a:pt x="791" y="1908"/>
                  <a:pt x="794" y="1878"/>
                  <a:pt x="800" y="1848"/>
                </a:cubicBezTo>
                <a:cubicBezTo>
                  <a:pt x="808" y="1802"/>
                  <a:pt x="822" y="1769"/>
                  <a:pt x="846" y="1742"/>
                </a:cubicBezTo>
                <a:cubicBezTo>
                  <a:pt x="898" y="1786"/>
                  <a:pt x="900" y="1828"/>
                  <a:pt x="855" y="1880"/>
                </a:cubicBezTo>
                <a:cubicBezTo>
                  <a:pt x="854" y="1864"/>
                  <a:pt x="854" y="1851"/>
                  <a:pt x="853" y="1831"/>
                </a:cubicBezTo>
                <a:close/>
                <a:moveTo>
                  <a:pt x="924" y="1977"/>
                </a:moveTo>
                <a:cubicBezTo>
                  <a:pt x="951" y="1933"/>
                  <a:pt x="976" y="1894"/>
                  <a:pt x="1000" y="1853"/>
                </a:cubicBezTo>
                <a:cubicBezTo>
                  <a:pt x="1003" y="1848"/>
                  <a:pt x="1002" y="1839"/>
                  <a:pt x="1004" y="1825"/>
                </a:cubicBezTo>
                <a:cubicBezTo>
                  <a:pt x="975" y="1879"/>
                  <a:pt x="940" y="1919"/>
                  <a:pt x="904" y="1960"/>
                </a:cubicBezTo>
                <a:cubicBezTo>
                  <a:pt x="883" y="1946"/>
                  <a:pt x="878" y="1924"/>
                  <a:pt x="883" y="1905"/>
                </a:cubicBezTo>
                <a:cubicBezTo>
                  <a:pt x="902" y="1823"/>
                  <a:pt x="944" y="1755"/>
                  <a:pt x="1014" y="1705"/>
                </a:cubicBezTo>
                <a:cubicBezTo>
                  <a:pt x="1033" y="1692"/>
                  <a:pt x="1054" y="1681"/>
                  <a:pt x="1076" y="1668"/>
                </a:cubicBezTo>
                <a:cubicBezTo>
                  <a:pt x="1092" y="1735"/>
                  <a:pt x="1097" y="1797"/>
                  <a:pt x="1063" y="1857"/>
                </a:cubicBezTo>
                <a:cubicBezTo>
                  <a:pt x="1054" y="1873"/>
                  <a:pt x="1046" y="1890"/>
                  <a:pt x="1037" y="1906"/>
                </a:cubicBezTo>
                <a:cubicBezTo>
                  <a:pt x="1015" y="1941"/>
                  <a:pt x="983" y="1963"/>
                  <a:pt x="944" y="1975"/>
                </a:cubicBezTo>
                <a:cubicBezTo>
                  <a:pt x="938" y="1977"/>
                  <a:pt x="932" y="1976"/>
                  <a:pt x="924" y="1977"/>
                </a:cubicBezTo>
                <a:close/>
                <a:moveTo>
                  <a:pt x="1188" y="0"/>
                </a:moveTo>
                <a:cubicBezTo>
                  <a:pt x="1188" y="0"/>
                  <a:pt x="1188" y="1"/>
                  <a:pt x="1188" y="1"/>
                </a:cubicBezTo>
                <a:cubicBezTo>
                  <a:pt x="1188" y="0"/>
                  <a:pt x="1188" y="0"/>
                  <a:pt x="1188" y="0"/>
                </a:cubicBezTo>
                <a:close/>
                <a:moveTo>
                  <a:pt x="944" y="2044"/>
                </a:moveTo>
                <a:cubicBezTo>
                  <a:pt x="938" y="2046"/>
                  <a:pt x="933" y="2051"/>
                  <a:pt x="928" y="2058"/>
                </a:cubicBezTo>
                <a:cubicBezTo>
                  <a:pt x="981" y="2061"/>
                  <a:pt x="1032" y="2041"/>
                  <a:pt x="1085" y="2058"/>
                </a:cubicBezTo>
                <a:cubicBezTo>
                  <a:pt x="1085" y="2072"/>
                  <a:pt x="1077" y="2075"/>
                  <a:pt x="1064" y="2073"/>
                </a:cubicBezTo>
                <a:cubicBezTo>
                  <a:pt x="1015" y="2065"/>
                  <a:pt x="965" y="2070"/>
                  <a:pt x="916" y="2071"/>
                </a:cubicBezTo>
                <a:cubicBezTo>
                  <a:pt x="888" y="2072"/>
                  <a:pt x="859" y="2074"/>
                  <a:pt x="843" y="2104"/>
                </a:cubicBezTo>
                <a:cubicBezTo>
                  <a:pt x="825" y="2097"/>
                  <a:pt x="812" y="2102"/>
                  <a:pt x="800" y="2116"/>
                </a:cubicBezTo>
                <a:cubicBezTo>
                  <a:pt x="792" y="2125"/>
                  <a:pt x="781" y="2130"/>
                  <a:pt x="772" y="2137"/>
                </a:cubicBezTo>
                <a:cubicBezTo>
                  <a:pt x="761" y="2146"/>
                  <a:pt x="752" y="2147"/>
                  <a:pt x="740" y="2130"/>
                </a:cubicBezTo>
                <a:cubicBezTo>
                  <a:pt x="739" y="2142"/>
                  <a:pt x="735" y="2152"/>
                  <a:pt x="731" y="2160"/>
                </a:cubicBezTo>
                <a:cubicBezTo>
                  <a:pt x="768" y="2160"/>
                  <a:pt x="768" y="2160"/>
                  <a:pt x="768" y="2160"/>
                </a:cubicBezTo>
                <a:cubicBezTo>
                  <a:pt x="782" y="2150"/>
                  <a:pt x="797" y="2140"/>
                  <a:pt x="813" y="2130"/>
                </a:cubicBezTo>
                <a:cubicBezTo>
                  <a:pt x="819" y="2127"/>
                  <a:pt x="827" y="2123"/>
                  <a:pt x="833" y="2124"/>
                </a:cubicBezTo>
                <a:cubicBezTo>
                  <a:pt x="854" y="2129"/>
                  <a:pt x="870" y="2119"/>
                  <a:pt x="887" y="2110"/>
                </a:cubicBezTo>
                <a:cubicBezTo>
                  <a:pt x="943" y="2084"/>
                  <a:pt x="1002" y="2083"/>
                  <a:pt x="1063" y="2091"/>
                </a:cubicBezTo>
                <a:cubicBezTo>
                  <a:pt x="1054" y="2113"/>
                  <a:pt x="1049" y="2137"/>
                  <a:pt x="1048" y="2160"/>
                </a:cubicBezTo>
                <a:cubicBezTo>
                  <a:pt x="1082" y="2160"/>
                  <a:pt x="1082" y="2160"/>
                  <a:pt x="1082" y="2160"/>
                </a:cubicBezTo>
                <a:cubicBezTo>
                  <a:pt x="1088" y="2149"/>
                  <a:pt x="1096" y="2139"/>
                  <a:pt x="1105" y="2128"/>
                </a:cubicBezTo>
                <a:cubicBezTo>
                  <a:pt x="1106" y="2139"/>
                  <a:pt x="1107" y="2150"/>
                  <a:pt x="1108" y="2160"/>
                </a:cubicBezTo>
                <a:cubicBezTo>
                  <a:pt x="1126" y="2160"/>
                  <a:pt x="1126" y="2160"/>
                  <a:pt x="1126" y="2160"/>
                </a:cubicBezTo>
                <a:cubicBezTo>
                  <a:pt x="1125" y="2147"/>
                  <a:pt x="1125" y="2134"/>
                  <a:pt x="1127" y="2120"/>
                </a:cubicBezTo>
                <a:cubicBezTo>
                  <a:pt x="1139" y="2123"/>
                  <a:pt x="1151" y="2126"/>
                  <a:pt x="1162" y="2129"/>
                </a:cubicBezTo>
                <a:cubicBezTo>
                  <a:pt x="1171" y="2137"/>
                  <a:pt x="1178" y="2147"/>
                  <a:pt x="1183" y="2160"/>
                </a:cubicBezTo>
                <a:cubicBezTo>
                  <a:pt x="1188" y="2160"/>
                  <a:pt x="1188" y="2160"/>
                  <a:pt x="1188" y="2160"/>
                </a:cubicBezTo>
                <a:cubicBezTo>
                  <a:pt x="1188" y="2075"/>
                  <a:pt x="1188" y="2075"/>
                  <a:pt x="1188" y="2075"/>
                </a:cubicBezTo>
                <a:cubicBezTo>
                  <a:pt x="1180" y="2072"/>
                  <a:pt x="1171" y="2068"/>
                  <a:pt x="1164" y="2063"/>
                </a:cubicBezTo>
                <a:cubicBezTo>
                  <a:pt x="1172" y="2059"/>
                  <a:pt x="1180" y="2055"/>
                  <a:pt x="1188" y="2052"/>
                </a:cubicBezTo>
                <a:cubicBezTo>
                  <a:pt x="1188" y="2033"/>
                  <a:pt x="1188" y="2033"/>
                  <a:pt x="1188" y="2033"/>
                </a:cubicBezTo>
                <a:cubicBezTo>
                  <a:pt x="1184" y="2033"/>
                  <a:pt x="1179" y="2034"/>
                  <a:pt x="1174" y="2035"/>
                </a:cubicBezTo>
                <a:cubicBezTo>
                  <a:pt x="1173" y="2033"/>
                  <a:pt x="1172" y="2032"/>
                  <a:pt x="1170" y="2030"/>
                </a:cubicBezTo>
                <a:cubicBezTo>
                  <a:pt x="1176" y="2023"/>
                  <a:pt x="1181" y="2014"/>
                  <a:pt x="1188" y="2008"/>
                </a:cubicBezTo>
                <a:cubicBezTo>
                  <a:pt x="1188" y="1978"/>
                  <a:pt x="1188" y="1978"/>
                  <a:pt x="1188" y="1978"/>
                </a:cubicBezTo>
                <a:cubicBezTo>
                  <a:pt x="1156" y="1994"/>
                  <a:pt x="1124" y="2015"/>
                  <a:pt x="1093" y="2040"/>
                </a:cubicBezTo>
                <a:cubicBezTo>
                  <a:pt x="1072" y="2038"/>
                  <a:pt x="1051" y="2035"/>
                  <a:pt x="1027" y="2033"/>
                </a:cubicBezTo>
                <a:cubicBezTo>
                  <a:pt x="1082" y="2005"/>
                  <a:pt x="1136" y="1979"/>
                  <a:pt x="1188" y="1952"/>
                </a:cubicBezTo>
                <a:cubicBezTo>
                  <a:pt x="1188" y="1936"/>
                  <a:pt x="1188" y="1936"/>
                  <a:pt x="1188" y="1936"/>
                </a:cubicBezTo>
                <a:cubicBezTo>
                  <a:pt x="1175" y="1942"/>
                  <a:pt x="1161" y="1949"/>
                  <a:pt x="1147" y="1955"/>
                </a:cubicBezTo>
                <a:cubicBezTo>
                  <a:pt x="1079" y="1983"/>
                  <a:pt x="1011" y="2014"/>
                  <a:pt x="944" y="2044"/>
                </a:cubicBezTo>
                <a:close/>
                <a:moveTo>
                  <a:pt x="1172" y="974"/>
                </a:moveTo>
                <a:cubicBezTo>
                  <a:pt x="1082" y="958"/>
                  <a:pt x="1004" y="929"/>
                  <a:pt x="935" y="870"/>
                </a:cubicBezTo>
                <a:cubicBezTo>
                  <a:pt x="1024" y="864"/>
                  <a:pt x="1090" y="826"/>
                  <a:pt x="1132" y="750"/>
                </a:cubicBezTo>
                <a:cubicBezTo>
                  <a:pt x="1084" y="682"/>
                  <a:pt x="924" y="680"/>
                  <a:pt x="841" y="773"/>
                </a:cubicBezTo>
                <a:cubicBezTo>
                  <a:pt x="807" y="722"/>
                  <a:pt x="781" y="669"/>
                  <a:pt x="780" y="607"/>
                </a:cubicBezTo>
                <a:cubicBezTo>
                  <a:pt x="780" y="588"/>
                  <a:pt x="782" y="570"/>
                  <a:pt x="768" y="553"/>
                </a:cubicBezTo>
                <a:cubicBezTo>
                  <a:pt x="764" y="548"/>
                  <a:pt x="764" y="539"/>
                  <a:pt x="765" y="532"/>
                </a:cubicBezTo>
                <a:cubicBezTo>
                  <a:pt x="772" y="448"/>
                  <a:pt x="793" y="367"/>
                  <a:pt x="828" y="290"/>
                </a:cubicBezTo>
                <a:cubicBezTo>
                  <a:pt x="840" y="264"/>
                  <a:pt x="858" y="241"/>
                  <a:pt x="881" y="222"/>
                </a:cubicBezTo>
                <a:cubicBezTo>
                  <a:pt x="889" y="215"/>
                  <a:pt x="897" y="206"/>
                  <a:pt x="905" y="198"/>
                </a:cubicBezTo>
                <a:cubicBezTo>
                  <a:pt x="893" y="174"/>
                  <a:pt x="874" y="173"/>
                  <a:pt x="854" y="176"/>
                </a:cubicBezTo>
                <a:cubicBezTo>
                  <a:pt x="811" y="182"/>
                  <a:pt x="781" y="209"/>
                  <a:pt x="764" y="246"/>
                </a:cubicBezTo>
                <a:cubicBezTo>
                  <a:pt x="715" y="348"/>
                  <a:pt x="698" y="456"/>
                  <a:pt x="705" y="569"/>
                </a:cubicBezTo>
                <a:cubicBezTo>
                  <a:pt x="705" y="579"/>
                  <a:pt x="704" y="590"/>
                  <a:pt x="704" y="603"/>
                </a:cubicBezTo>
                <a:cubicBezTo>
                  <a:pt x="696" y="600"/>
                  <a:pt x="690" y="599"/>
                  <a:pt x="684" y="597"/>
                </a:cubicBezTo>
                <a:cubicBezTo>
                  <a:pt x="626" y="573"/>
                  <a:pt x="572" y="588"/>
                  <a:pt x="521" y="617"/>
                </a:cubicBezTo>
                <a:cubicBezTo>
                  <a:pt x="494" y="633"/>
                  <a:pt x="470" y="656"/>
                  <a:pt x="448" y="680"/>
                </a:cubicBezTo>
                <a:cubicBezTo>
                  <a:pt x="432" y="696"/>
                  <a:pt x="422" y="718"/>
                  <a:pt x="409" y="738"/>
                </a:cubicBezTo>
                <a:cubicBezTo>
                  <a:pt x="438" y="766"/>
                  <a:pt x="474" y="760"/>
                  <a:pt x="509" y="766"/>
                </a:cubicBezTo>
                <a:cubicBezTo>
                  <a:pt x="467" y="834"/>
                  <a:pt x="455" y="907"/>
                  <a:pt x="453" y="985"/>
                </a:cubicBezTo>
                <a:cubicBezTo>
                  <a:pt x="459" y="986"/>
                  <a:pt x="465" y="989"/>
                  <a:pt x="470" y="988"/>
                </a:cubicBezTo>
                <a:cubicBezTo>
                  <a:pt x="540" y="975"/>
                  <a:pt x="601" y="949"/>
                  <a:pt x="643" y="887"/>
                </a:cubicBezTo>
                <a:cubicBezTo>
                  <a:pt x="670" y="848"/>
                  <a:pt x="698" y="811"/>
                  <a:pt x="715" y="766"/>
                </a:cubicBezTo>
                <a:cubicBezTo>
                  <a:pt x="724" y="859"/>
                  <a:pt x="708" y="943"/>
                  <a:pt x="638" y="1010"/>
                </a:cubicBezTo>
                <a:cubicBezTo>
                  <a:pt x="601" y="1045"/>
                  <a:pt x="563" y="1079"/>
                  <a:pt x="517" y="1100"/>
                </a:cubicBezTo>
                <a:cubicBezTo>
                  <a:pt x="460" y="1127"/>
                  <a:pt x="402" y="1151"/>
                  <a:pt x="334" y="1152"/>
                </a:cubicBezTo>
                <a:cubicBezTo>
                  <a:pt x="332" y="1058"/>
                  <a:pt x="242" y="958"/>
                  <a:pt x="98" y="963"/>
                </a:cubicBezTo>
                <a:cubicBezTo>
                  <a:pt x="78" y="994"/>
                  <a:pt x="91" y="1023"/>
                  <a:pt x="106" y="1052"/>
                </a:cubicBezTo>
                <a:cubicBezTo>
                  <a:pt x="115" y="1068"/>
                  <a:pt x="127" y="1083"/>
                  <a:pt x="138" y="1098"/>
                </a:cubicBezTo>
                <a:cubicBezTo>
                  <a:pt x="91" y="1119"/>
                  <a:pt x="46" y="1139"/>
                  <a:pt x="0" y="1159"/>
                </a:cubicBezTo>
                <a:cubicBezTo>
                  <a:pt x="3" y="1169"/>
                  <a:pt x="4" y="1176"/>
                  <a:pt x="8" y="1180"/>
                </a:cubicBezTo>
                <a:cubicBezTo>
                  <a:pt x="41" y="1215"/>
                  <a:pt x="84" y="1237"/>
                  <a:pt x="130" y="1247"/>
                </a:cubicBezTo>
                <a:cubicBezTo>
                  <a:pt x="165" y="1255"/>
                  <a:pt x="200" y="1242"/>
                  <a:pt x="234" y="1232"/>
                </a:cubicBezTo>
                <a:cubicBezTo>
                  <a:pt x="265" y="1223"/>
                  <a:pt x="290" y="1205"/>
                  <a:pt x="313" y="1184"/>
                </a:cubicBezTo>
                <a:cubicBezTo>
                  <a:pt x="322" y="1176"/>
                  <a:pt x="331" y="1169"/>
                  <a:pt x="348" y="1176"/>
                </a:cubicBezTo>
                <a:cubicBezTo>
                  <a:pt x="308" y="1202"/>
                  <a:pt x="285" y="1239"/>
                  <a:pt x="266" y="1280"/>
                </a:cubicBezTo>
                <a:cubicBezTo>
                  <a:pt x="247" y="1323"/>
                  <a:pt x="247" y="1367"/>
                  <a:pt x="252" y="1414"/>
                </a:cubicBezTo>
                <a:cubicBezTo>
                  <a:pt x="315" y="1407"/>
                  <a:pt x="362" y="1374"/>
                  <a:pt x="401" y="1328"/>
                </a:cubicBezTo>
                <a:cubicBezTo>
                  <a:pt x="440" y="1283"/>
                  <a:pt x="461" y="1230"/>
                  <a:pt x="453" y="1167"/>
                </a:cubicBezTo>
                <a:cubicBezTo>
                  <a:pt x="562" y="1132"/>
                  <a:pt x="652" y="1073"/>
                  <a:pt x="719" y="980"/>
                </a:cubicBezTo>
                <a:cubicBezTo>
                  <a:pt x="728" y="1089"/>
                  <a:pt x="709" y="1195"/>
                  <a:pt x="681" y="1300"/>
                </a:cubicBezTo>
                <a:cubicBezTo>
                  <a:pt x="661" y="1301"/>
                  <a:pt x="643" y="1300"/>
                  <a:pt x="625" y="1302"/>
                </a:cubicBezTo>
                <a:cubicBezTo>
                  <a:pt x="568" y="1309"/>
                  <a:pt x="517" y="1331"/>
                  <a:pt x="475" y="1370"/>
                </a:cubicBezTo>
                <a:cubicBezTo>
                  <a:pt x="455" y="1388"/>
                  <a:pt x="440" y="1413"/>
                  <a:pt x="424" y="1436"/>
                </a:cubicBezTo>
                <a:cubicBezTo>
                  <a:pt x="418" y="1445"/>
                  <a:pt x="423" y="1453"/>
                  <a:pt x="431" y="1461"/>
                </a:cubicBezTo>
                <a:cubicBezTo>
                  <a:pt x="454" y="1481"/>
                  <a:pt x="482" y="1483"/>
                  <a:pt x="510" y="1485"/>
                </a:cubicBezTo>
                <a:cubicBezTo>
                  <a:pt x="532" y="1487"/>
                  <a:pt x="554" y="1482"/>
                  <a:pt x="579" y="1480"/>
                </a:cubicBezTo>
                <a:cubicBezTo>
                  <a:pt x="558" y="1527"/>
                  <a:pt x="528" y="1566"/>
                  <a:pt x="497" y="1609"/>
                </a:cubicBezTo>
                <a:cubicBezTo>
                  <a:pt x="488" y="1595"/>
                  <a:pt x="481" y="1581"/>
                  <a:pt x="472" y="1571"/>
                </a:cubicBezTo>
                <a:cubicBezTo>
                  <a:pt x="448" y="1545"/>
                  <a:pt x="415" y="1541"/>
                  <a:pt x="383" y="1545"/>
                </a:cubicBezTo>
                <a:cubicBezTo>
                  <a:pt x="347" y="1550"/>
                  <a:pt x="314" y="1564"/>
                  <a:pt x="286" y="1586"/>
                </a:cubicBezTo>
                <a:cubicBezTo>
                  <a:pt x="270" y="1598"/>
                  <a:pt x="254" y="1608"/>
                  <a:pt x="238" y="1619"/>
                </a:cubicBezTo>
                <a:cubicBezTo>
                  <a:pt x="212" y="1637"/>
                  <a:pt x="184" y="1649"/>
                  <a:pt x="144" y="1639"/>
                </a:cubicBezTo>
                <a:cubicBezTo>
                  <a:pt x="166" y="1670"/>
                  <a:pt x="188" y="1693"/>
                  <a:pt x="217" y="1703"/>
                </a:cubicBezTo>
                <a:cubicBezTo>
                  <a:pt x="244" y="1712"/>
                  <a:pt x="275" y="1710"/>
                  <a:pt x="308" y="1713"/>
                </a:cubicBezTo>
                <a:cubicBezTo>
                  <a:pt x="271" y="1780"/>
                  <a:pt x="258" y="1852"/>
                  <a:pt x="259" y="1932"/>
                </a:cubicBezTo>
                <a:cubicBezTo>
                  <a:pt x="265" y="1929"/>
                  <a:pt x="270" y="1928"/>
                  <a:pt x="272" y="1925"/>
                </a:cubicBezTo>
                <a:cubicBezTo>
                  <a:pt x="293" y="1892"/>
                  <a:pt x="328" y="1876"/>
                  <a:pt x="360" y="1857"/>
                </a:cubicBezTo>
                <a:cubicBezTo>
                  <a:pt x="386" y="1841"/>
                  <a:pt x="414" y="1828"/>
                  <a:pt x="442" y="1814"/>
                </a:cubicBezTo>
                <a:cubicBezTo>
                  <a:pt x="456" y="1830"/>
                  <a:pt x="472" y="1849"/>
                  <a:pt x="487" y="1868"/>
                </a:cubicBezTo>
                <a:cubicBezTo>
                  <a:pt x="502" y="1887"/>
                  <a:pt x="516" y="1907"/>
                  <a:pt x="532" y="1927"/>
                </a:cubicBezTo>
                <a:cubicBezTo>
                  <a:pt x="580" y="1892"/>
                  <a:pt x="583" y="1835"/>
                  <a:pt x="585" y="1780"/>
                </a:cubicBezTo>
                <a:cubicBezTo>
                  <a:pt x="587" y="1723"/>
                  <a:pt x="573" y="1671"/>
                  <a:pt x="522" y="1636"/>
                </a:cubicBezTo>
                <a:cubicBezTo>
                  <a:pt x="543" y="1611"/>
                  <a:pt x="563" y="1589"/>
                  <a:pt x="581" y="1565"/>
                </a:cubicBezTo>
                <a:cubicBezTo>
                  <a:pt x="600" y="1542"/>
                  <a:pt x="616" y="1516"/>
                  <a:pt x="636" y="1487"/>
                </a:cubicBezTo>
                <a:cubicBezTo>
                  <a:pt x="655" y="1580"/>
                  <a:pt x="699" y="1653"/>
                  <a:pt x="785" y="1695"/>
                </a:cubicBezTo>
                <a:cubicBezTo>
                  <a:pt x="804" y="1678"/>
                  <a:pt x="809" y="1654"/>
                  <a:pt x="816" y="1632"/>
                </a:cubicBezTo>
                <a:cubicBezTo>
                  <a:pt x="835" y="1577"/>
                  <a:pt x="826" y="1522"/>
                  <a:pt x="808" y="1467"/>
                </a:cubicBezTo>
                <a:cubicBezTo>
                  <a:pt x="788" y="1406"/>
                  <a:pt x="752" y="1354"/>
                  <a:pt x="713" y="1301"/>
                </a:cubicBezTo>
                <a:cubicBezTo>
                  <a:pt x="741" y="1217"/>
                  <a:pt x="763" y="1129"/>
                  <a:pt x="769" y="1039"/>
                </a:cubicBezTo>
                <a:cubicBezTo>
                  <a:pt x="775" y="950"/>
                  <a:pt x="772" y="861"/>
                  <a:pt x="773" y="768"/>
                </a:cubicBezTo>
                <a:cubicBezTo>
                  <a:pt x="786" y="787"/>
                  <a:pt x="798" y="806"/>
                  <a:pt x="809" y="823"/>
                </a:cubicBezTo>
                <a:cubicBezTo>
                  <a:pt x="778" y="957"/>
                  <a:pt x="799" y="1075"/>
                  <a:pt x="903" y="1174"/>
                </a:cubicBezTo>
                <a:cubicBezTo>
                  <a:pt x="936" y="1140"/>
                  <a:pt x="950" y="1101"/>
                  <a:pt x="950" y="1058"/>
                </a:cubicBezTo>
                <a:cubicBezTo>
                  <a:pt x="949" y="1018"/>
                  <a:pt x="943" y="978"/>
                  <a:pt x="939" y="935"/>
                </a:cubicBezTo>
                <a:cubicBezTo>
                  <a:pt x="1011" y="985"/>
                  <a:pt x="1093" y="1003"/>
                  <a:pt x="1181" y="1016"/>
                </a:cubicBezTo>
                <a:cubicBezTo>
                  <a:pt x="1183" y="1021"/>
                  <a:pt x="1186" y="1027"/>
                  <a:pt x="1188" y="1032"/>
                </a:cubicBezTo>
                <a:cubicBezTo>
                  <a:pt x="1188" y="906"/>
                  <a:pt x="1188" y="906"/>
                  <a:pt x="1188" y="906"/>
                </a:cubicBezTo>
                <a:cubicBezTo>
                  <a:pt x="1185" y="895"/>
                  <a:pt x="1185" y="883"/>
                  <a:pt x="1188" y="871"/>
                </a:cubicBezTo>
                <a:cubicBezTo>
                  <a:pt x="1188" y="826"/>
                  <a:pt x="1188" y="826"/>
                  <a:pt x="1188" y="826"/>
                </a:cubicBezTo>
                <a:cubicBezTo>
                  <a:pt x="1164" y="869"/>
                  <a:pt x="1159" y="919"/>
                  <a:pt x="1172" y="974"/>
                </a:cubicBezTo>
                <a:close/>
                <a:moveTo>
                  <a:pt x="827" y="220"/>
                </a:moveTo>
                <a:cubicBezTo>
                  <a:pt x="823" y="242"/>
                  <a:pt x="823" y="242"/>
                  <a:pt x="790" y="245"/>
                </a:cubicBezTo>
                <a:cubicBezTo>
                  <a:pt x="804" y="221"/>
                  <a:pt x="804" y="221"/>
                  <a:pt x="827" y="220"/>
                </a:cubicBezTo>
                <a:close/>
                <a:moveTo>
                  <a:pt x="432" y="735"/>
                </a:moveTo>
                <a:cubicBezTo>
                  <a:pt x="446" y="701"/>
                  <a:pt x="469" y="674"/>
                  <a:pt x="506" y="646"/>
                </a:cubicBezTo>
                <a:cubicBezTo>
                  <a:pt x="531" y="628"/>
                  <a:pt x="556" y="612"/>
                  <a:pt x="587" y="609"/>
                </a:cubicBezTo>
                <a:cubicBezTo>
                  <a:pt x="611" y="607"/>
                  <a:pt x="623" y="612"/>
                  <a:pt x="638" y="630"/>
                </a:cubicBezTo>
                <a:cubicBezTo>
                  <a:pt x="602" y="658"/>
                  <a:pt x="548" y="655"/>
                  <a:pt x="515" y="701"/>
                </a:cubicBezTo>
                <a:cubicBezTo>
                  <a:pt x="533" y="693"/>
                  <a:pt x="545" y="688"/>
                  <a:pt x="559" y="682"/>
                </a:cubicBezTo>
                <a:cubicBezTo>
                  <a:pt x="533" y="745"/>
                  <a:pt x="494" y="762"/>
                  <a:pt x="432" y="735"/>
                </a:cubicBezTo>
                <a:close/>
                <a:moveTo>
                  <a:pt x="664" y="833"/>
                </a:moveTo>
                <a:cubicBezTo>
                  <a:pt x="654" y="848"/>
                  <a:pt x="642" y="862"/>
                  <a:pt x="632" y="878"/>
                </a:cubicBezTo>
                <a:cubicBezTo>
                  <a:pt x="594" y="935"/>
                  <a:pt x="535" y="958"/>
                  <a:pt x="469" y="974"/>
                </a:cubicBezTo>
                <a:cubicBezTo>
                  <a:pt x="471" y="948"/>
                  <a:pt x="470" y="924"/>
                  <a:pt x="474" y="901"/>
                </a:cubicBezTo>
                <a:cubicBezTo>
                  <a:pt x="487" y="817"/>
                  <a:pt x="529" y="749"/>
                  <a:pt x="594" y="695"/>
                </a:cubicBezTo>
                <a:cubicBezTo>
                  <a:pt x="609" y="682"/>
                  <a:pt x="631" y="677"/>
                  <a:pt x="653" y="690"/>
                </a:cubicBezTo>
                <a:cubicBezTo>
                  <a:pt x="632" y="740"/>
                  <a:pt x="613" y="789"/>
                  <a:pt x="577" y="840"/>
                </a:cubicBezTo>
                <a:cubicBezTo>
                  <a:pt x="589" y="831"/>
                  <a:pt x="597" y="828"/>
                  <a:pt x="600" y="823"/>
                </a:cubicBezTo>
                <a:cubicBezTo>
                  <a:pt x="626" y="783"/>
                  <a:pt x="650" y="743"/>
                  <a:pt x="677" y="700"/>
                </a:cubicBezTo>
                <a:cubicBezTo>
                  <a:pt x="680" y="707"/>
                  <a:pt x="684" y="713"/>
                  <a:pt x="685" y="719"/>
                </a:cubicBezTo>
                <a:cubicBezTo>
                  <a:pt x="691" y="759"/>
                  <a:pt x="686" y="798"/>
                  <a:pt x="664" y="833"/>
                </a:cubicBezTo>
                <a:close/>
                <a:moveTo>
                  <a:pt x="227" y="1218"/>
                </a:moveTo>
                <a:cubicBezTo>
                  <a:pt x="184" y="1233"/>
                  <a:pt x="141" y="1241"/>
                  <a:pt x="97" y="1218"/>
                </a:cubicBezTo>
                <a:cubicBezTo>
                  <a:pt x="72" y="1204"/>
                  <a:pt x="44" y="1196"/>
                  <a:pt x="19" y="1169"/>
                </a:cubicBezTo>
                <a:cubicBezTo>
                  <a:pt x="65" y="1154"/>
                  <a:pt x="100" y="1126"/>
                  <a:pt x="145" y="1118"/>
                </a:cubicBezTo>
                <a:cubicBezTo>
                  <a:pt x="189" y="1110"/>
                  <a:pt x="228" y="1112"/>
                  <a:pt x="262" y="1153"/>
                </a:cubicBezTo>
                <a:cubicBezTo>
                  <a:pt x="247" y="1158"/>
                  <a:pt x="236" y="1164"/>
                  <a:pt x="225" y="1166"/>
                </a:cubicBezTo>
                <a:cubicBezTo>
                  <a:pt x="214" y="1169"/>
                  <a:pt x="202" y="1169"/>
                  <a:pt x="190" y="1170"/>
                </a:cubicBezTo>
                <a:cubicBezTo>
                  <a:pt x="180" y="1171"/>
                  <a:pt x="169" y="1173"/>
                  <a:pt x="159" y="1174"/>
                </a:cubicBezTo>
                <a:cubicBezTo>
                  <a:pt x="196" y="1190"/>
                  <a:pt x="232" y="1183"/>
                  <a:pt x="270" y="1174"/>
                </a:cubicBezTo>
                <a:cubicBezTo>
                  <a:pt x="264" y="1201"/>
                  <a:pt x="247" y="1211"/>
                  <a:pt x="227" y="1218"/>
                </a:cubicBezTo>
                <a:close/>
                <a:moveTo>
                  <a:pt x="294" y="1105"/>
                </a:moveTo>
                <a:cubicBezTo>
                  <a:pt x="253" y="1083"/>
                  <a:pt x="221" y="1052"/>
                  <a:pt x="176" y="1043"/>
                </a:cubicBezTo>
                <a:cubicBezTo>
                  <a:pt x="200" y="1062"/>
                  <a:pt x="224" y="1081"/>
                  <a:pt x="253" y="1104"/>
                </a:cubicBezTo>
                <a:cubicBezTo>
                  <a:pt x="220" y="1100"/>
                  <a:pt x="193" y="1098"/>
                  <a:pt x="166" y="1094"/>
                </a:cubicBezTo>
                <a:cubicBezTo>
                  <a:pt x="163" y="1094"/>
                  <a:pt x="160" y="1091"/>
                  <a:pt x="158" y="1089"/>
                </a:cubicBezTo>
                <a:cubicBezTo>
                  <a:pt x="127" y="1060"/>
                  <a:pt x="105" y="1027"/>
                  <a:pt x="104" y="980"/>
                </a:cubicBezTo>
                <a:cubicBezTo>
                  <a:pt x="164" y="977"/>
                  <a:pt x="215" y="993"/>
                  <a:pt x="258" y="1030"/>
                </a:cubicBezTo>
                <a:cubicBezTo>
                  <a:pt x="279" y="1048"/>
                  <a:pt x="297" y="1070"/>
                  <a:pt x="294" y="1105"/>
                </a:cubicBezTo>
                <a:close/>
                <a:moveTo>
                  <a:pt x="414" y="1276"/>
                </a:moveTo>
                <a:cubicBezTo>
                  <a:pt x="398" y="1312"/>
                  <a:pt x="372" y="1338"/>
                  <a:pt x="341" y="1361"/>
                </a:cubicBezTo>
                <a:cubicBezTo>
                  <a:pt x="319" y="1378"/>
                  <a:pt x="296" y="1392"/>
                  <a:pt x="264" y="1394"/>
                </a:cubicBezTo>
                <a:cubicBezTo>
                  <a:pt x="266" y="1369"/>
                  <a:pt x="266" y="1347"/>
                  <a:pt x="270" y="1325"/>
                </a:cubicBezTo>
                <a:cubicBezTo>
                  <a:pt x="277" y="1283"/>
                  <a:pt x="297" y="1246"/>
                  <a:pt x="328" y="1216"/>
                </a:cubicBezTo>
                <a:cubicBezTo>
                  <a:pt x="345" y="1199"/>
                  <a:pt x="366" y="1187"/>
                  <a:pt x="396" y="1196"/>
                </a:cubicBezTo>
                <a:cubicBezTo>
                  <a:pt x="385" y="1234"/>
                  <a:pt x="350" y="1260"/>
                  <a:pt x="348" y="1299"/>
                </a:cubicBezTo>
                <a:cubicBezTo>
                  <a:pt x="368" y="1273"/>
                  <a:pt x="389" y="1247"/>
                  <a:pt x="412" y="1218"/>
                </a:cubicBezTo>
                <a:cubicBezTo>
                  <a:pt x="424" y="1242"/>
                  <a:pt x="421" y="1259"/>
                  <a:pt x="414" y="1276"/>
                </a:cubicBezTo>
                <a:close/>
                <a:moveTo>
                  <a:pt x="536" y="1112"/>
                </a:moveTo>
                <a:cubicBezTo>
                  <a:pt x="573" y="1085"/>
                  <a:pt x="606" y="1060"/>
                  <a:pt x="639" y="1035"/>
                </a:cubicBezTo>
                <a:cubicBezTo>
                  <a:pt x="615" y="1068"/>
                  <a:pt x="570" y="1101"/>
                  <a:pt x="536" y="1112"/>
                </a:cubicBezTo>
                <a:close/>
                <a:moveTo>
                  <a:pt x="233" y="1691"/>
                </a:moveTo>
                <a:cubicBezTo>
                  <a:pt x="217" y="1689"/>
                  <a:pt x="201" y="1683"/>
                  <a:pt x="191" y="1665"/>
                </a:cubicBezTo>
                <a:cubicBezTo>
                  <a:pt x="222" y="1646"/>
                  <a:pt x="251" y="1631"/>
                  <a:pt x="278" y="1611"/>
                </a:cubicBezTo>
                <a:cubicBezTo>
                  <a:pt x="300" y="1594"/>
                  <a:pt x="325" y="1586"/>
                  <a:pt x="351" y="1580"/>
                </a:cubicBezTo>
                <a:cubicBezTo>
                  <a:pt x="372" y="1575"/>
                  <a:pt x="392" y="1577"/>
                  <a:pt x="411" y="1594"/>
                </a:cubicBezTo>
                <a:cubicBezTo>
                  <a:pt x="389" y="1602"/>
                  <a:pt x="369" y="1609"/>
                  <a:pt x="350" y="1616"/>
                </a:cubicBezTo>
                <a:cubicBezTo>
                  <a:pt x="367" y="1617"/>
                  <a:pt x="382" y="1614"/>
                  <a:pt x="398" y="1613"/>
                </a:cubicBezTo>
                <a:cubicBezTo>
                  <a:pt x="413" y="1612"/>
                  <a:pt x="430" y="1609"/>
                  <a:pt x="442" y="1627"/>
                </a:cubicBezTo>
                <a:cubicBezTo>
                  <a:pt x="420" y="1634"/>
                  <a:pt x="399" y="1639"/>
                  <a:pt x="380" y="1646"/>
                </a:cubicBezTo>
                <a:cubicBezTo>
                  <a:pt x="359" y="1654"/>
                  <a:pt x="347" y="1678"/>
                  <a:pt x="321" y="1677"/>
                </a:cubicBezTo>
                <a:cubicBezTo>
                  <a:pt x="295" y="1704"/>
                  <a:pt x="263" y="1694"/>
                  <a:pt x="233" y="1691"/>
                </a:cubicBezTo>
                <a:close/>
                <a:moveTo>
                  <a:pt x="386" y="1825"/>
                </a:moveTo>
                <a:cubicBezTo>
                  <a:pt x="349" y="1843"/>
                  <a:pt x="311" y="1859"/>
                  <a:pt x="277" y="1888"/>
                </a:cubicBezTo>
                <a:cubicBezTo>
                  <a:pt x="280" y="1864"/>
                  <a:pt x="281" y="1839"/>
                  <a:pt x="286" y="1816"/>
                </a:cubicBezTo>
                <a:cubicBezTo>
                  <a:pt x="296" y="1773"/>
                  <a:pt x="312" y="1732"/>
                  <a:pt x="341" y="1697"/>
                </a:cubicBezTo>
                <a:cubicBezTo>
                  <a:pt x="375" y="1657"/>
                  <a:pt x="403" y="1649"/>
                  <a:pt x="447" y="1669"/>
                </a:cubicBezTo>
                <a:cubicBezTo>
                  <a:pt x="422" y="1694"/>
                  <a:pt x="393" y="1717"/>
                  <a:pt x="378" y="1751"/>
                </a:cubicBezTo>
                <a:cubicBezTo>
                  <a:pt x="407" y="1730"/>
                  <a:pt x="429" y="1700"/>
                  <a:pt x="463" y="1687"/>
                </a:cubicBezTo>
                <a:cubicBezTo>
                  <a:pt x="466" y="1692"/>
                  <a:pt x="467" y="1693"/>
                  <a:pt x="468" y="1695"/>
                </a:cubicBezTo>
                <a:cubicBezTo>
                  <a:pt x="469" y="1697"/>
                  <a:pt x="469" y="1699"/>
                  <a:pt x="469" y="1701"/>
                </a:cubicBezTo>
                <a:cubicBezTo>
                  <a:pt x="465" y="1758"/>
                  <a:pt x="438" y="1800"/>
                  <a:pt x="386" y="1825"/>
                </a:cubicBezTo>
                <a:close/>
                <a:moveTo>
                  <a:pt x="563" y="1732"/>
                </a:moveTo>
                <a:cubicBezTo>
                  <a:pt x="573" y="1784"/>
                  <a:pt x="568" y="1835"/>
                  <a:pt x="549" y="1884"/>
                </a:cubicBezTo>
                <a:cubicBezTo>
                  <a:pt x="547" y="1890"/>
                  <a:pt x="541" y="1896"/>
                  <a:pt x="538" y="1899"/>
                </a:cubicBezTo>
                <a:cubicBezTo>
                  <a:pt x="520" y="1879"/>
                  <a:pt x="504" y="1860"/>
                  <a:pt x="487" y="1842"/>
                </a:cubicBezTo>
                <a:cubicBezTo>
                  <a:pt x="471" y="1826"/>
                  <a:pt x="460" y="1809"/>
                  <a:pt x="458" y="1790"/>
                </a:cubicBezTo>
                <a:cubicBezTo>
                  <a:pt x="471" y="1769"/>
                  <a:pt x="482" y="1751"/>
                  <a:pt x="494" y="1730"/>
                </a:cubicBezTo>
                <a:cubicBezTo>
                  <a:pt x="503" y="1752"/>
                  <a:pt x="510" y="1772"/>
                  <a:pt x="518" y="1791"/>
                </a:cubicBezTo>
                <a:cubicBezTo>
                  <a:pt x="518" y="1758"/>
                  <a:pt x="504" y="1727"/>
                  <a:pt x="517" y="1694"/>
                </a:cubicBezTo>
                <a:cubicBezTo>
                  <a:pt x="547" y="1699"/>
                  <a:pt x="558" y="1707"/>
                  <a:pt x="563" y="1732"/>
                </a:cubicBezTo>
                <a:close/>
                <a:moveTo>
                  <a:pt x="537" y="1590"/>
                </a:moveTo>
                <a:cubicBezTo>
                  <a:pt x="578" y="1505"/>
                  <a:pt x="602" y="1470"/>
                  <a:pt x="627" y="1456"/>
                </a:cubicBezTo>
                <a:cubicBezTo>
                  <a:pt x="607" y="1510"/>
                  <a:pt x="575" y="1552"/>
                  <a:pt x="537" y="1590"/>
                </a:cubicBezTo>
                <a:close/>
                <a:moveTo>
                  <a:pt x="588" y="1454"/>
                </a:moveTo>
                <a:cubicBezTo>
                  <a:pt x="574" y="1460"/>
                  <a:pt x="560" y="1467"/>
                  <a:pt x="545" y="1468"/>
                </a:cubicBezTo>
                <a:cubicBezTo>
                  <a:pt x="510" y="1473"/>
                  <a:pt x="475" y="1471"/>
                  <a:pt x="443" y="1450"/>
                </a:cubicBezTo>
                <a:cubicBezTo>
                  <a:pt x="461" y="1372"/>
                  <a:pt x="589" y="1301"/>
                  <a:pt x="638" y="1340"/>
                </a:cubicBezTo>
                <a:cubicBezTo>
                  <a:pt x="614" y="1381"/>
                  <a:pt x="569" y="1395"/>
                  <a:pt x="529" y="1423"/>
                </a:cubicBezTo>
                <a:cubicBezTo>
                  <a:pt x="575" y="1418"/>
                  <a:pt x="605" y="1389"/>
                  <a:pt x="642" y="1370"/>
                </a:cubicBezTo>
                <a:cubicBezTo>
                  <a:pt x="642" y="1414"/>
                  <a:pt x="622" y="1439"/>
                  <a:pt x="588" y="1454"/>
                </a:cubicBezTo>
                <a:close/>
                <a:moveTo>
                  <a:pt x="786" y="1460"/>
                </a:moveTo>
                <a:cubicBezTo>
                  <a:pt x="821" y="1530"/>
                  <a:pt x="818" y="1601"/>
                  <a:pt x="781" y="1672"/>
                </a:cubicBezTo>
                <a:cubicBezTo>
                  <a:pt x="697" y="1634"/>
                  <a:pt x="647" y="1532"/>
                  <a:pt x="653" y="1449"/>
                </a:cubicBezTo>
                <a:cubicBezTo>
                  <a:pt x="655" y="1429"/>
                  <a:pt x="662" y="1408"/>
                  <a:pt x="682" y="1393"/>
                </a:cubicBezTo>
                <a:cubicBezTo>
                  <a:pt x="696" y="1428"/>
                  <a:pt x="710" y="1461"/>
                  <a:pt x="723" y="1493"/>
                </a:cubicBezTo>
                <a:cubicBezTo>
                  <a:pt x="725" y="1492"/>
                  <a:pt x="727" y="1492"/>
                  <a:pt x="729" y="1491"/>
                </a:cubicBezTo>
                <a:cubicBezTo>
                  <a:pt x="721" y="1457"/>
                  <a:pt x="713" y="1422"/>
                  <a:pt x="704" y="1387"/>
                </a:cubicBezTo>
                <a:cubicBezTo>
                  <a:pt x="732" y="1387"/>
                  <a:pt x="760" y="1408"/>
                  <a:pt x="786" y="1460"/>
                </a:cubicBezTo>
                <a:close/>
                <a:moveTo>
                  <a:pt x="966" y="721"/>
                </a:moveTo>
                <a:cubicBezTo>
                  <a:pt x="1019" y="706"/>
                  <a:pt x="1068" y="725"/>
                  <a:pt x="1115" y="748"/>
                </a:cubicBezTo>
                <a:cubicBezTo>
                  <a:pt x="1073" y="819"/>
                  <a:pt x="974" y="867"/>
                  <a:pt x="919" y="845"/>
                </a:cubicBezTo>
                <a:cubicBezTo>
                  <a:pt x="912" y="836"/>
                  <a:pt x="904" y="828"/>
                  <a:pt x="896" y="818"/>
                </a:cubicBezTo>
                <a:cubicBezTo>
                  <a:pt x="931" y="793"/>
                  <a:pt x="972" y="788"/>
                  <a:pt x="1012" y="773"/>
                </a:cubicBezTo>
                <a:cubicBezTo>
                  <a:pt x="977" y="768"/>
                  <a:pt x="937" y="775"/>
                  <a:pt x="894" y="795"/>
                </a:cubicBezTo>
                <a:cubicBezTo>
                  <a:pt x="909" y="755"/>
                  <a:pt x="931" y="731"/>
                  <a:pt x="966" y="721"/>
                </a:cubicBezTo>
                <a:close/>
                <a:moveTo>
                  <a:pt x="752" y="668"/>
                </a:moveTo>
                <a:cubicBezTo>
                  <a:pt x="748" y="675"/>
                  <a:pt x="745" y="682"/>
                  <a:pt x="746" y="688"/>
                </a:cubicBezTo>
                <a:cubicBezTo>
                  <a:pt x="749" y="762"/>
                  <a:pt x="752" y="836"/>
                  <a:pt x="756" y="909"/>
                </a:cubicBezTo>
                <a:cubicBezTo>
                  <a:pt x="761" y="981"/>
                  <a:pt x="754" y="1051"/>
                  <a:pt x="743" y="1121"/>
                </a:cubicBezTo>
                <a:cubicBezTo>
                  <a:pt x="740" y="1134"/>
                  <a:pt x="736" y="1148"/>
                  <a:pt x="733" y="1161"/>
                </a:cubicBezTo>
                <a:cubicBezTo>
                  <a:pt x="731" y="1132"/>
                  <a:pt x="736" y="1105"/>
                  <a:pt x="738" y="1077"/>
                </a:cubicBezTo>
                <a:cubicBezTo>
                  <a:pt x="744" y="983"/>
                  <a:pt x="742" y="889"/>
                  <a:pt x="737" y="795"/>
                </a:cubicBezTo>
                <a:cubicBezTo>
                  <a:pt x="732" y="718"/>
                  <a:pt x="726" y="640"/>
                  <a:pt x="720" y="563"/>
                </a:cubicBezTo>
                <a:cubicBezTo>
                  <a:pt x="715" y="490"/>
                  <a:pt x="724" y="418"/>
                  <a:pt x="742" y="347"/>
                </a:cubicBezTo>
                <a:cubicBezTo>
                  <a:pt x="748" y="323"/>
                  <a:pt x="759" y="301"/>
                  <a:pt x="768" y="278"/>
                </a:cubicBezTo>
                <a:cubicBezTo>
                  <a:pt x="788" y="284"/>
                  <a:pt x="787" y="298"/>
                  <a:pt x="786" y="310"/>
                </a:cubicBezTo>
                <a:cubicBezTo>
                  <a:pt x="785" y="324"/>
                  <a:pt x="783" y="338"/>
                  <a:pt x="779" y="351"/>
                </a:cubicBezTo>
                <a:cubicBezTo>
                  <a:pt x="767" y="390"/>
                  <a:pt x="779" y="437"/>
                  <a:pt x="732" y="467"/>
                </a:cubicBezTo>
                <a:cubicBezTo>
                  <a:pt x="752" y="470"/>
                  <a:pt x="756" y="479"/>
                  <a:pt x="753" y="492"/>
                </a:cubicBezTo>
                <a:cubicBezTo>
                  <a:pt x="750" y="504"/>
                  <a:pt x="750" y="516"/>
                  <a:pt x="746" y="527"/>
                </a:cubicBezTo>
                <a:cubicBezTo>
                  <a:pt x="739" y="544"/>
                  <a:pt x="741" y="558"/>
                  <a:pt x="755" y="571"/>
                </a:cubicBezTo>
                <a:cubicBezTo>
                  <a:pt x="735" y="599"/>
                  <a:pt x="746" y="625"/>
                  <a:pt x="758" y="651"/>
                </a:cubicBezTo>
                <a:cubicBezTo>
                  <a:pt x="779" y="696"/>
                  <a:pt x="796" y="742"/>
                  <a:pt x="825" y="783"/>
                </a:cubicBezTo>
                <a:cubicBezTo>
                  <a:pt x="833" y="793"/>
                  <a:pt x="834" y="801"/>
                  <a:pt x="821" y="808"/>
                </a:cubicBezTo>
                <a:cubicBezTo>
                  <a:pt x="782" y="769"/>
                  <a:pt x="778" y="713"/>
                  <a:pt x="752" y="668"/>
                </a:cubicBezTo>
                <a:close/>
                <a:moveTo>
                  <a:pt x="904" y="1151"/>
                </a:moveTo>
                <a:cubicBezTo>
                  <a:pt x="900" y="1148"/>
                  <a:pt x="895" y="1145"/>
                  <a:pt x="892" y="1142"/>
                </a:cubicBezTo>
                <a:cubicBezTo>
                  <a:pt x="886" y="1135"/>
                  <a:pt x="880" y="1129"/>
                  <a:pt x="874" y="1122"/>
                </a:cubicBezTo>
                <a:cubicBezTo>
                  <a:pt x="829" y="1064"/>
                  <a:pt x="815" y="998"/>
                  <a:pt x="823" y="926"/>
                </a:cubicBezTo>
                <a:cubicBezTo>
                  <a:pt x="824" y="916"/>
                  <a:pt x="830" y="906"/>
                  <a:pt x="835" y="897"/>
                </a:cubicBezTo>
                <a:cubicBezTo>
                  <a:pt x="837" y="897"/>
                  <a:pt x="839" y="898"/>
                  <a:pt x="841" y="898"/>
                </a:cubicBezTo>
                <a:cubicBezTo>
                  <a:pt x="854" y="943"/>
                  <a:pt x="867" y="987"/>
                  <a:pt x="881" y="1032"/>
                </a:cubicBezTo>
                <a:cubicBezTo>
                  <a:pt x="885" y="979"/>
                  <a:pt x="857" y="932"/>
                  <a:pt x="861" y="876"/>
                </a:cubicBezTo>
                <a:cubicBezTo>
                  <a:pt x="941" y="925"/>
                  <a:pt x="958" y="1084"/>
                  <a:pt x="904" y="1151"/>
                </a:cubicBezTo>
                <a:close/>
                <a:moveTo>
                  <a:pt x="911" y="881"/>
                </a:moveTo>
                <a:cubicBezTo>
                  <a:pt x="947" y="902"/>
                  <a:pt x="982" y="927"/>
                  <a:pt x="1020" y="945"/>
                </a:cubicBezTo>
                <a:cubicBezTo>
                  <a:pt x="1058" y="962"/>
                  <a:pt x="1099" y="974"/>
                  <a:pt x="1143" y="990"/>
                </a:cubicBezTo>
                <a:cubicBezTo>
                  <a:pt x="1065" y="987"/>
                  <a:pt x="932" y="931"/>
                  <a:pt x="911" y="881"/>
                </a:cubicBezTo>
                <a:close/>
                <a:moveTo>
                  <a:pt x="756" y="413"/>
                </a:moveTo>
                <a:cubicBezTo>
                  <a:pt x="764" y="398"/>
                  <a:pt x="771" y="384"/>
                  <a:pt x="749" y="373"/>
                </a:cubicBezTo>
                <a:cubicBezTo>
                  <a:pt x="744" y="388"/>
                  <a:pt x="740" y="401"/>
                  <a:pt x="756" y="413"/>
                </a:cubicBezTo>
                <a:close/>
                <a:moveTo>
                  <a:pt x="1143" y="14"/>
                </a:moveTo>
                <a:cubicBezTo>
                  <a:pt x="1141" y="10"/>
                  <a:pt x="1139" y="5"/>
                  <a:pt x="1137" y="0"/>
                </a:cubicBezTo>
                <a:cubicBezTo>
                  <a:pt x="1114" y="0"/>
                  <a:pt x="1114" y="0"/>
                  <a:pt x="1114" y="0"/>
                </a:cubicBezTo>
                <a:cubicBezTo>
                  <a:pt x="1121" y="27"/>
                  <a:pt x="1116" y="70"/>
                  <a:pt x="1097" y="152"/>
                </a:cubicBezTo>
                <a:cubicBezTo>
                  <a:pt x="1092" y="102"/>
                  <a:pt x="1093" y="52"/>
                  <a:pt x="1108" y="0"/>
                </a:cubicBezTo>
                <a:cubicBezTo>
                  <a:pt x="1069" y="0"/>
                  <a:pt x="1069" y="0"/>
                  <a:pt x="1069" y="0"/>
                </a:cubicBezTo>
                <a:cubicBezTo>
                  <a:pt x="1016" y="52"/>
                  <a:pt x="931" y="82"/>
                  <a:pt x="855" y="63"/>
                </a:cubicBezTo>
                <a:cubicBezTo>
                  <a:pt x="860" y="40"/>
                  <a:pt x="867" y="19"/>
                  <a:pt x="876" y="0"/>
                </a:cubicBezTo>
                <a:cubicBezTo>
                  <a:pt x="857" y="0"/>
                  <a:pt x="857" y="0"/>
                  <a:pt x="857" y="0"/>
                </a:cubicBezTo>
                <a:cubicBezTo>
                  <a:pt x="856" y="3"/>
                  <a:pt x="855" y="6"/>
                  <a:pt x="854" y="10"/>
                </a:cubicBezTo>
                <a:cubicBezTo>
                  <a:pt x="846" y="31"/>
                  <a:pt x="834" y="53"/>
                  <a:pt x="838" y="78"/>
                </a:cubicBezTo>
                <a:cubicBezTo>
                  <a:pt x="932" y="99"/>
                  <a:pt x="1011" y="70"/>
                  <a:pt x="1084" y="10"/>
                </a:cubicBezTo>
                <a:cubicBezTo>
                  <a:pt x="1082" y="45"/>
                  <a:pt x="1079" y="75"/>
                  <a:pt x="1078" y="105"/>
                </a:cubicBezTo>
                <a:cubicBezTo>
                  <a:pt x="1077" y="135"/>
                  <a:pt x="1079" y="165"/>
                  <a:pt x="1080" y="198"/>
                </a:cubicBezTo>
                <a:cubicBezTo>
                  <a:pt x="1018" y="192"/>
                  <a:pt x="974" y="224"/>
                  <a:pt x="941" y="270"/>
                </a:cubicBezTo>
                <a:cubicBezTo>
                  <a:pt x="908" y="314"/>
                  <a:pt x="874" y="360"/>
                  <a:pt x="889" y="418"/>
                </a:cubicBezTo>
                <a:cubicBezTo>
                  <a:pt x="914" y="412"/>
                  <a:pt x="938" y="405"/>
                  <a:pt x="962" y="400"/>
                </a:cubicBezTo>
                <a:cubicBezTo>
                  <a:pt x="985" y="394"/>
                  <a:pt x="1009" y="390"/>
                  <a:pt x="1030" y="386"/>
                </a:cubicBezTo>
                <a:cubicBezTo>
                  <a:pt x="1043" y="414"/>
                  <a:pt x="1057" y="442"/>
                  <a:pt x="1067" y="471"/>
                </a:cubicBezTo>
                <a:cubicBezTo>
                  <a:pt x="1081" y="506"/>
                  <a:pt x="1098" y="540"/>
                  <a:pt x="1093" y="579"/>
                </a:cubicBezTo>
                <a:cubicBezTo>
                  <a:pt x="1093" y="583"/>
                  <a:pt x="1096" y="586"/>
                  <a:pt x="1099" y="593"/>
                </a:cubicBezTo>
                <a:cubicBezTo>
                  <a:pt x="1140" y="543"/>
                  <a:pt x="1171" y="491"/>
                  <a:pt x="1188" y="432"/>
                </a:cubicBezTo>
                <a:cubicBezTo>
                  <a:pt x="1188" y="304"/>
                  <a:pt x="1188" y="304"/>
                  <a:pt x="1188" y="304"/>
                </a:cubicBezTo>
                <a:cubicBezTo>
                  <a:pt x="1187" y="301"/>
                  <a:pt x="1186" y="297"/>
                  <a:pt x="1184" y="295"/>
                </a:cubicBezTo>
                <a:cubicBezTo>
                  <a:pt x="1173" y="277"/>
                  <a:pt x="1161" y="260"/>
                  <a:pt x="1148" y="241"/>
                </a:cubicBezTo>
                <a:cubicBezTo>
                  <a:pt x="1167" y="235"/>
                  <a:pt x="1178" y="246"/>
                  <a:pt x="1188" y="256"/>
                </a:cubicBezTo>
                <a:cubicBezTo>
                  <a:pt x="1188" y="179"/>
                  <a:pt x="1188" y="179"/>
                  <a:pt x="1188" y="179"/>
                </a:cubicBezTo>
                <a:cubicBezTo>
                  <a:pt x="1179" y="177"/>
                  <a:pt x="1170" y="177"/>
                  <a:pt x="1160" y="178"/>
                </a:cubicBezTo>
                <a:cubicBezTo>
                  <a:pt x="1146" y="180"/>
                  <a:pt x="1133" y="187"/>
                  <a:pt x="1116" y="192"/>
                </a:cubicBezTo>
                <a:cubicBezTo>
                  <a:pt x="1119" y="139"/>
                  <a:pt x="1120" y="90"/>
                  <a:pt x="1133" y="41"/>
                </a:cubicBezTo>
                <a:cubicBezTo>
                  <a:pt x="1151" y="58"/>
                  <a:pt x="1166" y="75"/>
                  <a:pt x="1184" y="88"/>
                </a:cubicBezTo>
                <a:cubicBezTo>
                  <a:pt x="1186" y="89"/>
                  <a:pt x="1187" y="90"/>
                  <a:pt x="1188" y="91"/>
                </a:cubicBezTo>
                <a:cubicBezTo>
                  <a:pt x="1188" y="72"/>
                  <a:pt x="1188" y="72"/>
                  <a:pt x="1188" y="72"/>
                </a:cubicBezTo>
                <a:cubicBezTo>
                  <a:pt x="1181" y="66"/>
                  <a:pt x="1174" y="59"/>
                  <a:pt x="1167" y="52"/>
                </a:cubicBezTo>
                <a:cubicBezTo>
                  <a:pt x="1157" y="42"/>
                  <a:pt x="1150" y="28"/>
                  <a:pt x="1143" y="14"/>
                </a:cubicBezTo>
                <a:close/>
                <a:moveTo>
                  <a:pt x="1042" y="288"/>
                </a:moveTo>
                <a:cubicBezTo>
                  <a:pt x="1039" y="312"/>
                  <a:pt x="1036" y="333"/>
                  <a:pt x="1033" y="357"/>
                </a:cubicBezTo>
                <a:cubicBezTo>
                  <a:pt x="1019" y="371"/>
                  <a:pt x="1000" y="377"/>
                  <a:pt x="978" y="380"/>
                </a:cubicBezTo>
                <a:cubicBezTo>
                  <a:pt x="953" y="383"/>
                  <a:pt x="928" y="387"/>
                  <a:pt x="902" y="392"/>
                </a:cubicBezTo>
                <a:cubicBezTo>
                  <a:pt x="902" y="387"/>
                  <a:pt x="901" y="380"/>
                  <a:pt x="903" y="373"/>
                </a:cubicBezTo>
                <a:cubicBezTo>
                  <a:pt x="919" y="323"/>
                  <a:pt x="947" y="281"/>
                  <a:pt x="987" y="247"/>
                </a:cubicBezTo>
                <a:cubicBezTo>
                  <a:pt x="1007" y="230"/>
                  <a:pt x="1021" y="230"/>
                  <a:pt x="1047" y="246"/>
                </a:cubicBezTo>
                <a:cubicBezTo>
                  <a:pt x="1037" y="279"/>
                  <a:pt x="1006" y="295"/>
                  <a:pt x="986" y="321"/>
                </a:cubicBezTo>
                <a:cubicBezTo>
                  <a:pt x="1004" y="310"/>
                  <a:pt x="1022" y="300"/>
                  <a:pt x="1042" y="288"/>
                </a:cubicBezTo>
                <a:close/>
                <a:moveTo>
                  <a:pt x="1117" y="270"/>
                </a:moveTo>
                <a:cubicBezTo>
                  <a:pt x="1164" y="282"/>
                  <a:pt x="1181" y="306"/>
                  <a:pt x="1182" y="359"/>
                </a:cubicBezTo>
                <a:cubicBezTo>
                  <a:pt x="1183" y="404"/>
                  <a:pt x="1170" y="446"/>
                  <a:pt x="1150" y="485"/>
                </a:cubicBezTo>
                <a:cubicBezTo>
                  <a:pt x="1140" y="507"/>
                  <a:pt x="1125" y="527"/>
                  <a:pt x="1112" y="547"/>
                </a:cubicBezTo>
                <a:cubicBezTo>
                  <a:pt x="1104" y="503"/>
                  <a:pt x="1084" y="467"/>
                  <a:pt x="1067" y="430"/>
                </a:cubicBezTo>
                <a:cubicBezTo>
                  <a:pt x="1042" y="378"/>
                  <a:pt x="1048" y="329"/>
                  <a:pt x="1080" y="281"/>
                </a:cubicBezTo>
                <a:cubicBezTo>
                  <a:pt x="1081" y="280"/>
                  <a:pt x="1083" y="278"/>
                  <a:pt x="1085" y="277"/>
                </a:cubicBezTo>
                <a:cubicBezTo>
                  <a:pt x="1086" y="276"/>
                  <a:pt x="1089" y="276"/>
                  <a:pt x="1093" y="274"/>
                </a:cubicBezTo>
                <a:cubicBezTo>
                  <a:pt x="1111" y="306"/>
                  <a:pt x="1111" y="342"/>
                  <a:pt x="1120" y="377"/>
                </a:cubicBezTo>
                <a:cubicBezTo>
                  <a:pt x="1129" y="341"/>
                  <a:pt x="1121" y="306"/>
                  <a:pt x="1117" y="270"/>
                </a:cubicBezTo>
                <a:close/>
                <a:moveTo>
                  <a:pt x="1055" y="1164"/>
                </a:moveTo>
                <a:cubicBezTo>
                  <a:pt x="1049" y="1162"/>
                  <a:pt x="1043" y="1165"/>
                  <a:pt x="1033" y="1166"/>
                </a:cubicBezTo>
                <a:cubicBezTo>
                  <a:pt x="1035" y="1216"/>
                  <a:pt x="1037" y="1265"/>
                  <a:pt x="1040" y="1317"/>
                </a:cubicBezTo>
                <a:cubicBezTo>
                  <a:pt x="1021" y="1314"/>
                  <a:pt x="1003" y="1310"/>
                  <a:pt x="984" y="1309"/>
                </a:cubicBezTo>
                <a:cubicBezTo>
                  <a:pt x="952" y="1308"/>
                  <a:pt x="920" y="1310"/>
                  <a:pt x="900" y="1341"/>
                </a:cubicBezTo>
                <a:cubicBezTo>
                  <a:pt x="961" y="1472"/>
                  <a:pt x="1090" y="1509"/>
                  <a:pt x="1175" y="1469"/>
                </a:cubicBezTo>
                <a:cubicBezTo>
                  <a:pt x="1180" y="1479"/>
                  <a:pt x="1185" y="1489"/>
                  <a:pt x="1188" y="1500"/>
                </a:cubicBezTo>
                <a:cubicBezTo>
                  <a:pt x="1188" y="1279"/>
                  <a:pt x="1188" y="1279"/>
                  <a:pt x="1188" y="1279"/>
                </a:cubicBezTo>
                <a:cubicBezTo>
                  <a:pt x="1184" y="1266"/>
                  <a:pt x="1178" y="1254"/>
                  <a:pt x="1169" y="1243"/>
                </a:cubicBezTo>
                <a:cubicBezTo>
                  <a:pt x="1139" y="1206"/>
                  <a:pt x="1101" y="1179"/>
                  <a:pt x="1055" y="1164"/>
                </a:cubicBezTo>
                <a:close/>
                <a:moveTo>
                  <a:pt x="1033" y="1455"/>
                </a:moveTo>
                <a:cubicBezTo>
                  <a:pt x="980" y="1433"/>
                  <a:pt x="943" y="1395"/>
                  <a:pt x="918" y="1339"/>
                </a:cubicBezTo>
                <a:cubicBezTo>
                  <a:pt x="962" y="1319"/>
                  <a:pt x="1001" y="1324"/>
                  <a:pt x="1041" y="1338"/>
                </a:cubicBezTo>
                <a:cubicBezTo>
                  <a:pt x="1043" y="1340"/>
                  <a:pt x="1047" y="1341"/>
                  <a:pt x="1049" y="1343"/>
                </a:cubicBezTo>
                <a:cubicBezTo>
                  <a:pt x="1064" y="1366"/>
                  <a:pt x="1078" y="1389"/>
                  <a:pt x="1096" y="1418"/>
                </a:cubicBezTo>
                <a:cubicBezTo>
                  <a:pt x="1063" y="1402"/>
                  <a:pt x="1035" y="1389"/>
                  <a:pt x="1008" y="1376"/>
                </a:cubicBezTo>
                <a:cubicBezTo>
                  <a:pt x="1035" y="1412"/>
                  <a:pt x="1078" y="1426"/>
                  <a:pt x="1115" y="1453"/>
                </a:cubicBezTo>
                <a:cubicBezTo>
                  <a:pt x="1085" y="1471"/>
                  <a:pt x="1058" y="1465"/>
                  <a:pt x="1033" y="1455"/>
                </a:cubicBezTo>
                <a:close/>
                <a:moveTo>
                  <a:pt x="1166" y="1401"/>
                </a:moveTo>
                <a:cubicBezTo>
                  <a:pt x="1157" y="1363"/>
                  <a:pt x="1147" y="1328"/>
                  <a:pt x="1117" y="1302"/>
                </a:cubicBezTo>
                <a:cubicBezTo>
                  <a:pt x="1121" y="1312"/>
                  <a:pt x="1124" y="1322"/>
                  <a:pt x="1127" y="1331"/>
                </a:cubicBezTo>
                <a:cubicBezTo>
                  <a:pt x="1132" y="1342"/>
                  <a:pt x="1137" y="1353"/>
                  <a:pt x="1139" y="1365"/>
                </a:cubicBezTo>
                <a:cubicBezTo>
                  <a:pt x="1142" y="1376"/>
                  <a:pt x="1142" y="1388"/>
                  <a:pt x="1144" y="1403"/>
                </a:cubicBezTo>
                <a:cubicBezTo>
                  <a:pt x="1092" y="1391"/>
                  <a:pt x="1073" y="1357"/>
                  <a:pt x="1061" y="1315"/>
                </a:cubicBezTo>
                <a:cubicBezTo>
                  <a:pt x="1047" y="1271"/>
                  <a:pt x="1057" y="1226"/>
                  <a:pt x="1050" y="1179"/>
                </a:cubicBezTo>
                <a:cubicBezTo>
                  <a:pt x="1085" y="1189"/>
                  <a:pt x="1105" y="1210"/>
                  <a:pt x="1128" y="1227"/>
                </a:cubicBezTo>
                <a:cubicBezTo>
                  <a:pt x="1169" y="1255"/>
                  <a:pt x="1181" y="1298"/>
                  <a:pt x="1187" y="1344"/>
                </a:cubicBezTo>
                <a:cubicBezTo>
                  <a:pt x="1189" y="1364"/>
                  <a:pt x="1188" y="1384"/>
                  <a:pt x="1166" y="1401"/>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6355080" y="1503910"/>
            <a:ext cx="2423160" cy="1687924"/>
          </a:xfrm>
        </p:spPr>
        <p:txBody>
          <a:bodyPr anchor="b">
            <a:noAutofit/>
          </a:bodyPr>
          <a:lstStyle>
            <a:lvl1pPr>
              <a:lnSpc>
                <a:spcPct val="104000"/>
              </a:lnSpc>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 y="1"/>
            <a:ext cx="6076988"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55080" y="3223806"/>
            <a:ext cx="2423160" cy="2872194"/>
          </a:xfrm>
        </p:spPr>
        <p:txBody>
          <a:bodyPr>
            <a:normAutofit/>
          </a:bodyPr>
          <a:lstStyle>
            <a:lvl1pPr marL="0" indent="0">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350194" y="6296616"/>
            <a:ext cx="2428010" cy="365125"/>
          </a:xfrm>
        </p:spPr>
        <p:txBody>
          <a:bodyPr/>
          <a:lstStyle>
            <a:lvl1pPr algn="l">
              <a:defRPr/>
            </a:lvl1pPr>
          </a:lstStyle>
          <a:p>
            <a:pPr>
              <a:defRPr/>
            </a:pPr>
            <a:endParaRPr lang="it-IT" altLang="fa-IR"/>
          </a:p>
        </p:txBody>
      </p:sp>
      <p:sp>
        <p:nvSpPr>
          <p:cNvPr id="6" name="Footer Placeholder 5"/>
          <p:cNvSpPr>
            <a:spLocks noGrp="1"/>
          </p:cNvSpPr>
          <p:nvPr>
            <p:ph type="ftr" sz="quarter" idx="11"/>
          </p:nvPr>
        </p:nvSpPr>
        <p:spPr>
          <a:xfrm>
            <a:off x="365798" y="6296616"/>
            <a:ext cx="5711190" cy="365125"/>
          </a:xfrm>
        </p:spPr>
        <p:txBody>
          <a:bodyPr/>
          <a:lstStyle>
            <a:lvl1pPr algn="l">
              <a:defRPr/>
            </a:lvl1pPr>
          </a:lstStyle>
          <a:p>
            <a:r>
              <a:rPr lang="en-US"/>
              <a:t>Dynamic Source Routing (DSR)</a:t>
            </a:r>
            <a:endParaRPr lang="en-US" dirty="0"/>
          </a:p>
        </p:txBody>
      </p:sp>
      <p:sp>
        <p:nvSpPr>
          <p:cNvPr id="7" name="Slide Number Placeholder 6"/>
          <p:cNvSpPr>
            <a:spLocks noGrp="1"/>
          </p:cNvSpPr>
          <p:nvPr>
            <p:ph type="sldNum" sz="quarter" idx="12"/>
          </p:nvPr>
        </p:nvSpPr>
        <p:spPr>
          <a:xfrm>
            <a:off x="6355080" y="373607"/>
            <a:ext cx="2423160" cy="816482"/>
          </a:xfrm>
        </p:spPr>
        <p:txBody>
          <a:bodyPr anchor="t"/>
          <a:lstStyle>
            <a:lvl1pPr algn="l">
              <a:defRPr sz="3800"/>
            </a:lvl1pPr>
          </a:lstStyle>
          <a:p>
            <a:pPr>
              <a:defRPr/>
            </a:pPr>
            <a:fld id="{512EEBCF-B228-40C0-9333-A4BAD04BA3ED}" type="slidenum">
              <a:rPr lang="it-IT" altLang="fa-IR" smtClean="0"/>
              <a:pPr>
                <a:defRPr/>
              </a:pPr>
              <a:t>‹#›</a:t>
            </a:fld>
            <a:endParaRPr lang="it-IT" altLang="fa-IR"/>
          </a:p>
        </p:txBody>
      </p:sp>
    </p:spTree>
    <p:extLst>
      <p:ext uri="{BB962C8B-B14F-4D97-AF65-F5344CB8AC3E}">
        <p14:creationId xmlns:p14="http://schemas.microsoft.com/office/powerpoint/2010/main" val="580000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
        <p:nvSpPr>
          <p:cNvPr id="2" name="Title Placeholder 1"/>
          <p:cNvSpPr>
            <a:spLocks noGrp="1"/>
          </p:cNvSpPr>
          <p:nvPr>
            <p:ph type="title"/>
          </p:nvPr>
        </p:nvSpPr>
        <p:spPr>
          <a:xfrm>
            <a:off x="2105030" y="568345"/>
            <a:ext cx="6673174"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200276" y="2438400"/>
            <a:ext cx="6577928" cy="365150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720803" y="6296616"/>
            <a:ext cx="2057400" cy="365125"/>
          </a:xfrm>
          <a:prstGeom prst="rect">
            <a:avLst/>
          </a:prstGeom>
        </p:spPr>
        <p:txBody>
          <a:bodyPr vert="horz" lIns="91440" tIns="45720" rIns="91440" bIns="45720" rtlCol="0" anchor="ctr"/>
          <a:lstStyle>
            <a:lvl1pPr algn="r">
              <a:defRPr sz="1000" baseline="0">
                <a:solidFill>
                  <a:schemeClr val="tx2">
                    <a:lumMod val="75000"/>
                    <a:lumOff val="25000"/>
                  </a:schemeClr>
                </a:solidFill>
                <a:latin typeface="+mj-lt"/>
              </a:defRPr>
            </a:lvl1pPr>
          </a:lstStyle>
          <a:p>
            <a:pPr>
              <a:defRPr/>
            </a:pPr>
            <a:endParaRPr lang="it-IT" altLang="fa-IR"/>
          </a:p>
        </p:txBody>
      </p:sp>
      <p:sp>
        <p:nvSpPr>
          <p:cNvPr id="5" name="Footer Placeholder 4"/>
          <p:cNvSpPr>
            <a:spLocks noGrp="1"/>
          </p:cNvSpPr>
          <p:nvPr>
            <p:ph type="ftr" sz="quarter" idx="3"/>
          </p:nvPr>
        </p:nvSpPr>
        <p:spPr>
          <a:xfrm>
            <a:off x="2200276" y="6296616"/>
            <a:ext cx="4250530" cy="365125"/>
          </a:xfrm>
          <a:prstGeom prst="rect">
            <a:avLst/>
          </a:prstGeom>
        </p:spPr>
        <p:txBody>
          <a:bodyPr vert="horz" lIns="91440" tIns="45720" rIns="91440" bIns="45720" rtlCol="0" anchor="ctr"/>
          <a:lstStyle>
            <a:lvl1pPr algn="l">
              <a:defRPr sz="1000" baseline="0">
                <a:solidFill>
                  <a:schemeClr val="tx2">
                    <a:lumMod val="75000"/>
                    <a:lumOff val="25000"/>
                  </a:schemeClr>
                </a:solidFill>
                <a:latin typeface="+mj-lt"/>
              </a:defRPr>
            </a:lvl1pPr>
          </a:lstStyle>
          <a:p>
            <a:pPr>
              <a:defRPr/>
            </a:pPr>
            <a:r>
              <a:rPr lang="it-IT" altLang="fa-IR"/>
              <a:t>Dynamic Source Routing (DSR)</a:t>
            </a:r>
          </a:p>
        </p:txBody>
      </p:sp>
      <p:sp>
        <p:nvSpPr>
          <p:cNvPr id="6" name="Slide Number Placeholder 5"/>
          <p:cNvSpPr>
            <a:spLocks noGrp="1"/>
          </p:cNvSpPr>
          <p:nvPr>
            <p:ph type="sldNum" sz="quarter" idx="4"/>
          </p:nvPr>
        </p:nvSpPr>
        <p:spPr>
          <a:xfrm>
            <a:off x="285750" y="627886"/>
            <a:ext cx="1413261" cy="604269"/>
          </a:xfrm>
          <a:prstGeom prst="rect">
            <a:avLst/>
          </a:prstGeom>
        </p:spPr>
        <p:txBody>
          <a:bodyPr vert="horz" lIns="91440" tIns="45720" rIns="91440" bIns="45720" rtlCol="0" anchor="b"/>
          <a:lstStyle>
            <a:lvl1pPr algn="r">
              <a:defRPr sz="3800" baseline="0">
                <a:solidFill>
                  <a:schemeClr val="tx2">
                    <a:lumMod val="75000"/>
                    <a:lumOff val="25000"/>
                  </a:schemeClr>
                </a:solidFill>
                <a:latin typeface="+mj-lt"/>
              </a:defRPr>
            </a:lvl1pPr>
          </a:lstStyle>
          <a:p>
            <a:pPr>
              <a:defRPr/>
            </a:pPr>
            <a:fld id="{6288761F-EEC2-47AB-88FA-3261A1383B21}" type="slidenum">
              <a:rPr lang="it-IT" altLang="fa-IR" smtClean="0"/>
              <a:pPr>
                <a:defRPr/>
              </a:pPr>
              <a:t>‹#›</a:t>
            </a:fld>
            <a:endParaRPr lang="it-IT" altLang="fa-IR"/>
          </a:p>
        </p:txBody>
      </p:sp>
      <p:cxnSp>
        <p:nvCxnSpPr>
          <p:cNvPr id="9" name="Straight Connector 8"/>
          <p:cNvCxnSpPr/>
          <p:nvPr/>
        </p:nvCxnSpPr>
        <p:spPr>
          <a:xfrm>
            <a:off x="2200276" y="2176009"/>
            <a:ext cx="657792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Rule Line"/>
          <p:cNvCxnSpPr/>
          <p:nvPr/>
        </p:nvCxnSpPr>
        <p:spPr>
          <a:xfrm>
            <a:off x="2200276" y="2176009"/>
            <a:ext cx="657792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7856832"/>
      </p:ext>
    </p:extLst>
  </p:cSld>
  <p:clrMap bg1="lt1" tx1="dk1" bg2="lt2" tx2="dk2" accent1="accent1" accent2="accent2" accent3="accent3" accent4="accent4" accent5="accent5" accent6="accent6" hlink="hlink" folHlink="folHlink"/>
  <p:sldLayoutIdLst>
    <p:sldLayoutId id="2147484659" r:id="rId1"/>
    <p:sldLayoutId id="2147484660" r:id="rId2"/>
    <p:sldLayoutId id="2147484661" r:id="rId3"/>
    <p:sldLayoutId id="2147484662" r:id="rId4"/>
    <p:sldLayoutId id="2147484663" r:id="rId5"/>
    <p:sldLayoutId id="2147484664" r:id="rId6"/>
    <p:sldLayoutId id="2147484665" r:id="rId7"/>
    <p:sldLayoutId id="2147484666" r:id="rId8"/>
    <p:sldLayoutId id="2147484667" r:id="rId9"/>
    <p:sldLayoutId id="2147484668" r:id="rId10"/>
    <p:sldLayoutId id="2147484669" r:id="rId11"/>
    <p:sldLayoutId id="2147484670" r:id="rId12"/>
    <p:sldLayoutId id="2147484671" r:id="rId13"/>
    <p:sldLayoutId id="2147484672" r:id="rId14"/>
  </p:sldLayoutIdLst>
  <p:hf hdr="0" dt="0"/>
  <p:txStyles>
    <p:titleStyle>
      <a:lvl1pPr algn="l" defTabSz="685800" rtl="0" eaLnBrk="1" latinLnBrk="0" hangingPunct="1">
        <a:lnSpc>
          <a:spcPct val="99000"/>
        </a:lnSpc>
        <a:spcBef>
          <a:spcPct val="0"/>
        </a:spcBef>
        <a:buNone/>
        <a:defRPr sz="3800" kern="1200">
          <a:solidFill>
            <a:schemeClr val="tx2">
              <a:lumMod val="75000"/>
              <a:lumOff val="25000"/>
            </a:schemeClr>
          </a:solidFill>
          <a:latin typeface="+mj-lt"/>
          <a:ea typeface="+mj-ea"/>
          <a:cs typeface="+mj-cs"/>
        </a:defRPr>
      </a:lvl1pPr>
    </p:titleStyle>
    <p:bodyStyle>
      <a:lvl1pPr marL="240030" indent="-240030" algn="l" defTabSz="6858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480060" indent="-240030" algn="l" defTabSz="6858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720090" indent="-240030" algn="l" defTabSz="6858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960120" indent="-240030" algn="l" defTabSz="6858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200150" indent="-240030" algn="l" defTabSz="6858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440180" indent="-240030" algn="l" defTabSz="6858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1680210" indent="-240030" algn="l" defTabSz="6858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1920240" indent="-240030" algn="l" defTabSz="685800" rtl="0" eaLnBrk="1" latinLnBrk="0" hangingPunct="1">
        <a:lnSpc>
          <a:spcPct val="111000"/>
        </a:lnSpc>
        <a:spcBef>
          <a:spcPts val="930"/>
        </a:spcBef>
        <a:buFont typeface="Corbel" panose="020B0503020204020204" pitchFamily="34" charset="0"/>
        <a:buChar char="–"/>
        <a:defRPr sz="1400" kern="1200" baseline="0">
          <a:solidFill>
            <a:schemeClr val="accent1">
              <a:lumMod val="75000"/>
            </a:schemeClr>
          </a:solidFill>
          <a:latin typeface="+mn-lt"/>
          <a:ea typeface="+mn-ea"/>
          <a:cs typeface="+mn-cs"/>
        </a:defRPr>
      </a:lvl8pPr>
      <a:lvl9pPr marL="2160270" indent="-240030" algn="l" defTabSz="685800" rtl="0" eaLnBrk="1" latinLnBrk="0" hangingPunct="1">
        <a:lnSpc>
          <a:spcPct val="111000"/>
        </a:lnSpc>
        <a:spcBef>
          <a:spcPts val="930"/>
        </a:spcBef>
        <a:buFont typeface="Corbel" panose="020B0503020204020204" pitchFamily="34" charset="0"/>
        <a:buChar char="–"/>
        <a:defRPr sz="1400" i="1" kern="1200" baseline="0">
          <a:solidFill>
            <a:schemeClr val="accent1">
              <a:lumMod val="7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pos="4416">
          <p15:clr>
            <a:srgbClr val="F26B43"/>
          </p15:clr>
        </p15:guide>
        <p15:guide id="3" pos="4800">
          <p15:clr>
            <a:srgbClr val="F26B43"/>
          </p15:clr>
        </p15:guide>
        <p15:guide id="4" pos="7368">
          <p15:clr>
            <a:srgbClr val="F26B43"/>
          </p15:clr>
        </p15:guide>
        <p15:guide id="5" pos="240">
          <p15:clr>
            <a:srgbClr val="F26B43"/>
          </p15:clr>
        </p15:guide>
        <p15:guide id="6" orient="horz" pos="2160">
          <p15:clr>
            <a:srgbClr val="F26B43"/>
          </p15:clr>
        </p15:guide>
        <p15:guide id="7" pos="1386">
          <p15:clr>
            <a:srgbClr val="F26B43"/>
          </p15:clr>
        </p15:guide>
        <p15:guide id="8" orient="horz" pos="3960">
          <p15:clr>
            <a:srgbClr val="F26B43"/>
          </p15:clr>
        </p15:guide>
        <p15:guide id="9" orient="horz" pos="1536">
          <p15:clr>
            <a:srgbClr val="F26B43"/>
          </p15:clr>
        </p15:guide>
        <p15:guide id="10" orient="horz" pos="3840">
          <p15:clr>
            <a:srgbClr val="F26B43"/>
          </p15:clr>
        </p15:guide>
        <p15:guide id="11" pos="3312">
          <p15:clr>
            <a:srgbClr val="F26B43"/>
          </p15:clr>
        </p15:guide>
        <p15:guide id="12" pos="3600">
          <p15:clr>
            <a:srgbClr val="F26B43"/>
          </p15:clr>
        </p15:guide>
        <p15:guide id="13" orient="horz" pos="360">
          <p15:clr>
            <a:srgbClr val="F26B43"/>
          </p15:clr>
        </p15:guide>
        <p15:guide id="14" pos="5526">
          <p15:clr>
            <a:srgbClr val="F26B43"/>
          </p15:clr>
        </p15:guide>
        <p15:guide id="15" pos="1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11.emf"/><Relationship Id="rId5" Type="http://schemas.openxmlformats.org/officeDocument/2006/relationships/oleObject" Target="../embeddings/oleObject6.bin"/><Relationship Id="rId4" Type="http://schemas.openxmlformats.org/officeDocument/2006/relationships/image" Target="../media/image10.emf"/></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13.emf"/><Relationship Id="rId5" Type="http://schemas.openxmlformats.org/officeDocument/2006/relationships/oleObject" Target="../embeddings/oleObject8.bin"/><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15.emf"/><Relationship Id="rId5" Type="http://schemas.openxmlformats.org/officeDocument/2006/relationships/oleObject" Target="../embeddings/oleObject10.bin"/><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18.emf"/><Relationship Id="rId5" Type="http://schemas.openxmlformats.org/officeDocument/2006/relationships/oleObject" Target="../embeddings/oleObject12.bin"/><Relationship Id="rId4" Type="http://schemas.openxmlformats.org/officeDocument/2006/relationships/image" Target="../media/image17.emf"/></Relationships>
</file>

<file path=ppt/slides/_rels/slide25.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slideLayout" Target="../slideLayouts/slideLayout14.xml"/><Relationship Id="rId1" Type="http://schemas.openxmlformats.org/officeDocument/2006/relationships/vmlDrawing" Target="../drawings/vmlDrawing7.vml"/><Relationship Id="rId6" Type="http://schemas.openxmlformats.org/officeDocument/2006/relationships/image" Target="../media/image1.jpeg"/><Relationship Id="rId5" Type="http://schemas.openxmlformats.org/officeDocument/2006/relationships/image" Target="../media/image19.emf"/><Relationship Id="rId4" Type="http://schemas.openxmlformats.org/officeDocument/2006/relationships/oleObject" Target="../embeddings/oleObject13.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4.xml"/><Relationship Id="rId1" Type="http://schemas.openxmlformats.org/officeDocument/2006/relationships/vmlDrawing" Target="../drawings/vmlDrawing8.vml"/><Relationship Id="rId6" Type="http://schemas.openxmlformats.org/officeDocument/2006/relationships/image" Target="../media/image1.jpeg"/><Relationship Id="rId5" Type="http://schemas.openxmlformats.org/officeDocument/2006/relationships/image" Target="../media/image22.wmf"/><Relationship Id="rId4" Type="http://schemas.openxmlformats.org/officeDocument/2006/relationships/image" Target="../media/image21.emf"/></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4.xml"/><Relationship Id="rId1" Type="http://schemas.openxmlformats.org/officeDocument/2006/relationships/vmlDrawing" Target="../drawings/vmlDrawing9.vml"/><Relationship Id="rId5" Type="http://schemas.openxmlformats.org/officeDocument/2006/relationships/image" Target="../media/image23.emf"/><Relationship Id="rId4" Type="http://schemas.openxmlformats.org/officeDocument/2006/relationships/oleObject" Target="../embeddings/oleObject15.bin"/></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3.xml"/><Relationship Id="rId1" Type="http://schemas.openxmlformats.org/officeDocument/2006/relationships/vmlDrawing" Target="../drawings/vmlDrawing10.vml"/><Relationship Id="rId5" Type="http://schemas.openxmlformats.org/officeDocument/2006/relationships/image" Target="../media/image1.jpeg"/><Relationship Id="rId4" Type="http://schemas.openxmlformats.org/officeDocument/2006/relationships/image" Target="../media/image24.emf"/></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4.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oleObject" Target="../embeddings/oleObject2.bin"/><Relationship Id="rId4" Type="http://schemas.openxmlformats.org/officeDocument/2006/relationships/image" Target="../media/image6.emf"/><Relationship Id="rId9"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1.jpeg"/><Relationship Id="rId5" Type="http://schemas.openxmlformats.org/officeDocument/2006/relationships/image" Target="../media/image9.emf"/><Relationship Id="rId4"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21476" y="475999"/>
            <a:ext cx="5256584" cy="5903984"/>
          </a:xfrm>
          <a:solidFill>
            <a:schemeClr val="accent1">
              <a:lumMod val="75000"/>
            </a:schemeClr>
          </a:solidFill>
        </p:spPr>
        <p:txBody>
          <a:bodyPr rtlCol="0">
            <a:normAutofit/>
          </a:bodyPr>
          <a:lstStyle/>
          <a:p>
            <a:pPr algn="ctr" eaLnBrk="1" fontAlgn="auto" hangingPunct="1">
              <a:spcAft>
                <a:spcPts val="0"/>
              </a:spcAft>
              <a:defRPr/>
            </a:pPr>
            <a:br>
              <a:rPr lang="en-US" altLang="fa-IR" sz="5000" b="1" i="1" dirty="0">
                <a:solidFill>
                  <a:schemeClr val="tx1"/>
                </a:solidFill>
              </a:rPr>
            </a:br>
            <a:br>
              <a:rPr lang="en-US" altLang="fa-IR" sz="5000" b="1" i="1" dirty="0">
                <a:solidFill>
                  <a:schemeClr val="tx1"/>
                </a:solidFill>
              </a:rPr>
            </a:br>
            <a:r>
              <a:rPr lang="en-US" altLang="fa-IR" sz="5000" b="1" i="1" dirty="0">
                <a:solidFill>
                  <a:schemeClr val="tx1"/>
                </a:solidFill>
              </a:rPr>
              <a:t>Mobile Ad hoc Networks</a:t>
            </a:r>
            <a:br>
              <a:rPr lang="en-US" altLang="fa-IR" sz="5000" i="1" dirty="0">
                <a:solidFill>
                  <a:schemeClr val="tx1"/>
                </a:solidFill>
              </a:rPr>
            </a:br>
            <a:br>
              <a:rPr lang="en-US" altLang="fa-IR" sz="5000" i="1" dirty="0">
                <a:solidFill>
                  <a:schemeClr val="tx1"/>
                </a:solidFill>
              </a:rPr>
            </a:br>
            <a:r>
              <a:rPr lang="en-US" altLang="fa-IR" sz="4400" i="1" dirty="0">
                <a:solidFill>
                  <a:schemeClr val="tx1"/>
                </a:solidFill>
              </a:rPr>
              <a:t> </a:t>
            </a:r>
          </a:p>
        </p:txBody>
      </p:sp>
      <p:sp>
        <p:nvSpPr>
          <p:cNvPr id="2" name="TextBox 1"/>
          <p:cNvSpPr txBox="1"/>
          <p:nvPr/>
        </p:nvSpPr>
        <p:spPr>
          <a:xfrm>
            <a:off x="5940152" y="2276872"/>
            <a:ext cx="3203848" cy="1477328"/>
          </a:xfrm>
          <a:prstGeom prst="rect">
            <a:avLst/>
          </a:prstGeom>
          <a:noFill/>
        </p:spPr>
        <p:txBody>
          <a:bodyPr wrap="square" rtlCol="0">
            <a:spAutoFit/>
          </a:bodyPr>
          <a:lstStyle/>
          <a:p>
            <a:r>
              <a:rPr lang="en-US" b="1" dirty="0"/>
              <a:t>Course title: </a:t>
            </a:r>
          </a:p>
          <a:p>
            <a:r>
              <a:rPr lang="en-US" dirty="0"/>
              <a:t>Wireless &amp; Mobile Networks  </a:t>
            </a:r>
          </a:p>
          <a:p>
            <a:endParaRPr lang="en-US" dirty="0"/>
          </a:p>
          <a:p>
            <a:r>
              <a:rPr lang="en-US" b="1" dirty="0"/>
              <a:t>Professor: </a:t>
            </a:r>
          </a:p>
          <a:p>
            <a:r>
              <a:rPr lang="en-US" dirty="0"/>
              <a:t>Dr. Zeinab MOVAHEDI</a:t>
            </a:r>
          </a:p>
        </p:txBody>
      </p:sp>
      <p:pic>
        <p:nvPicPr>
          <p:cNvPr id="5" name="Picture 2">
            <a:extLst>
              <a:ext uri="{FF2B5EF4-FFF2-40B4-BE49-F238E27FC236}">
                <a16:creationId xmlns:a16="http://schemas.microsoft.com/office/drawing/2014/main" id="{80750B81-7479-4E44-B19D-4225DCC27B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1196752"/>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132883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1000" fill="hold"/>
                                        <p:tgtEl>
                                          <p:spTgt spid="2050"/>
                                        </p:tgtEl>
                                        <p:attrNameLst>
                                          <p:attrName>ppt_x</p:attrName>
                                        </p:attrNameLst>
                                      </p:cBhvr>
                                      <p:tavLst>
                                        <p:tav tm="0">
                                          <p:val>
                                            <p:strVal val="#ppt_x-.2"/>
                                          </p:val>
                                        </p:tav>
                                        <p:tav tm="100000">
                                          <p:val>
                                            <p:strVal val="#ppt_x"/>
                                          </p:val>
                                        </p:tav>
                                      </p:tavLst>
                                    </p:anim>
                                    <p:anim calcmode="lin" valueType="num">
                                      <p:cBhvr>
                                        <p:cTn id="8" dur="1000" fill="hold"/>
                                        <p:tgtEl>
                                          <p:spTgt spid="2050"/>
                                        </p:tgtEl>
                                        <p:attrNameLst>
                                          <p:attrName>ppt_y</p:attrName>
                                        </p:attrNameLst>
                                      </p:cBhvr>
                                      <p:tavLst>
                                        <p:tav tm="0">
                                          <p:val>
                                            <p:strVal val="#ppt_y"/>
                                          </p:val>
                                        </p:tav>
                                        <p:tav tm="100000">
                                          <p:val>
                                            <p:strVal val="#ppt_y"/>
                                          </p:val>
                                        </p:tav>
                                      </p:tavLst>
                                    </p:anim>
                                    <p:animEffect transition="in" filter="wipe(right)" prLst="gradientSize: 0.1">
                                      <p:cBhvr>
                                        <p:cTn id="9"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278821" y="451797"/>
            <a:ext cx="6673174" cy="1560716"/>
          </a:xfrm>
        </p:spPr>
        <p:txBody>
          <a:bodyPr>
            <a:normAutofit/>
          </a:bodyPr>
          <a:lstStyle/>
          <a:p>
            <a:pPr algn="ctr" eaLnBrk="1" hangingPunct="1"/>
            <a:r>
              <a:rPr lang="en-US" altLang="fa-IR" sz="3200" b="1" dirty="0">
                <a:latin typeface="Bookman Old Style" panose="02050604050505020204" pitchFamily="18" charset="0"/>
              </a:rPr>
              <a:t>DSR strengths</a:t>
            </a:r>
            <a:endParaRPr lang="it-IT" altLang="fa-IR" sz="3200" b="1" dirty="0">
              <a:latin typeface="Bookman Old Style" panose="02050604050505020204" pitchFamily="18" charset="0"/>
            </a:endParaRPr>
          </a:p>
        </p:txBody>
      </p:sp>
      <p:sp>
        <p:nvSpPr>
          <p:cNvPr id="66563" name="Rectangle 3"/>
          <p:cNvSpPr>
            <a:spLocks noGrp="1" noChangeArrowheads="1"/>
          </p:cNvSpPr>
          <p:nvPr>
            <p:ph idx="1"/>
          </p:nvPr>
        </p:nvSpPr>
        <p:spPr>
          <a:xfrm>
            <a:off x="449796" y="2296633"/>
            <a:ext cx="8244408" cy="4143995"/>
          </a:xfrm>
        </p:spPr>
        <p:txBody>
          <a:bodyPr>
            <a:noAutofit/>
          </a:bodyPr>
          <a:lstStyle/>
          <a:p>
            <a:pPr marL="519113" indent="-465138">
              <a:lnSpc>
                <a:spcPct val="90000"/>
              </a:lnSpc>
              <a:buClr>
                <a:schemeClr val="accent1">
                  <a:lumMod val="50000"/>
                </a:schemeClr>
              </a:buClr>
              <a:buFont typeface="Wingdings" panose="05000000000000000000" pitchFamily="2" charset="2"/>
              <a:buChar char="q"/>
            </a:pPr>
            <a:r>
              <a:rPr lang="en-US" altLang="fa-IR" sz="3200" dirty="0">
                <a:latin typeface="Times New Roman" panose="02020603050405020304" pitchFamily="18" charset="0"/>
              </a:rPr>
              <a:t>Both mechanisms “on-demand”</a:t>
            </a:r>
          </a:p>
          <a:p>
            <a:pPr marL="759143" lvl="2" indent="-465138">
              <a:lnSpc>
                <a:spcPct val="90000"/>
              </a:lnSpc>
              <a:buClr>
                <a:schemeClr val="accent1">
                  <a:lumMod val="50000"/>
                </a:schemeClr>
              </a:buClr>
              <a:buFont typeface="Wingdings" panose="05000000000000000000" pitchFamily="2" charset="2"/>
              <a:buChar char="ü"/>
            </a:pPr>
            <a:r>
              <a:rPr lang="en-US" altLang="fa-IR" sz="2400" i="1" dirty="0">
                <a:latin typeface="Times New Roman" panose="02020603050405020304" pitchFamily="18" charset="0"/>
              </a:rPr>
              <a:t>No periodic routing advertisement, </a:t>
            </a:r>
            <a:r>
              <a:rPr lang="en-US" altLang="fa-IR" sz="2600" i="1" dirty="0">
                <a:latin typeface="Times New Roman" panose="02020603050405020304" pitchFamily="18" charset="0"/>
              </a:rPr>
              <a:t>No link status sensing, No neighbor detection packets</a:t>
            </a:r>
          </a:p>
          <a:p>
            <a:pPr marL="759143" lvl="2" indent="-465138">
              <a:lnSpc>
                <a:spcPct val="90000"/>
              </a:lnSpc>
              <a:buClr>
                <a:schemeClr val="accent1">
                  <a:lumMod val="50000"/>
                </a:schemeClr>
              </a:buClr>
              <a:buFont typeface="Wingdings" panose="05000000000000000000" pitchFamily="2" charset="2"/>
              <a:buChar char="ü"/>
            </a:pPr>
            <a:r>
              <a:rPr lang="en-US" altLang="fa-IR" sz="2600" i="1" dirty="0">
                <a:latin typeface="Times New Roman" panose="02020603050405020304" pitchFamily="18" charset="0"/>
              </a:rPr>
              <a:t>Low overhead, scalability </a:t>
            </a:r>
          </a:p>
          <a:p>
            <a:pPr marL="519113" indent="-465138" algn="just">
              <a:buClr>
                <a:schemeClr val="accent1">
                  <a:lumMod val="50000"/>
                </a:schemeClr>
              </a:buClr>
              <a:buFont typeface="Wingdings" panose="05000000000000000000" pitchFamily="2" charset="2"/>
              <a:buChar char="q"/>
            </a:pPr>
            <a:r>
              <a:rPr lang="en-US" altLang="fa-IR" sz="3200" dirty="0">
                <a:latin typeface="Times New Roman" panose="02020603050405020304" pitchFamily="18" charset="0"/>
              </a:rPr>
              <a:t>Routes caching in many of nodes for each single route discovery or through overhearing</a:t>
            </a:r>
          </a:p>
          <a:p>
            <a:pPr marL="759143" lvl="2" indent="-465138">
              <a:lnSpc>
                <a:spcPct val="100000"/>
              </a:lnSpc>
              <a:buClr>
                <a:schemeClr val="accent1">
                  <a:lumMod val="50000"/>
                </a:schemeClr>
              </a:buClr>
              <a:buFont typeface="Wingdings" panose="05000000000000000000" pitchFamily="2" charset="2"/>
              <a:buChar char="ü"/>
            </a:pPr>
            <a:r>
              <a:rPr lang="en-US" altLang="fa-IR" sz="2600" dirty="0">
                <a:latin typeface="Times New Roman" panose="02020603050405020304" pitchFamily="18" charset="0"/>
              </a:rPr>
              <a:t>Rapid reaction to routing changes </a:t>
            </a:r>
          </a:p>
          <a:p>
            <a:pPr marL="759143" lvl="2" indent="-465138">
              <a:lnSpc>
                <a:spcPct val="100000"/>
              </a:lnSpc>
              <a:buClr>
                <a:schemeClr val="accent1">
                  <a:lumMod val="50000"/>
                </a:schemeClr>
              </a:buClr>
              <a:buFont typeface="Wingdings" panose="05000000000000000000" pitchFamily="2" charset="2"/>
              <a:buChar char="ü"/>
            </a:pPr>
            <a:r>
              <a:rPr lang="en-US" altLang="fa-IR" sz="2600" dirty="0">
                <a:latin typeface="Times New Roman" panose="02020603050405020304" pitchFamily="18" charset="0"/>
              </a:rPr>
              <a:t>Low overhead</a:t>
            </a:r>
          </a:p>
          <a:p>
            <a:pPr lvl="1" eaLnBrk="1" hangingPunct="1">
              <a:lnSpc>
                <a:spcPct val="90000"/>
              </a:lnSpc>
              <a:buClr>
                <a:schemeClr val="accent1">
                  <a:lumMod val="50000"/>
                </a:schemeClr>
              </a:buClr>
              <a:buFont typeface="Wingdings" panose="05000000000000000000" pitchFamily="2" charset="2"/>
              <a:buChar char="q"/>
            </a:pPr>
            <a:endParaRPr lang="it-IT" altLang="fa-IR" sz="3200" dirty="0">
              <a:latin typeface="Times New Roman" panose="02020603050405020304" pitchFamily="18" charset="0"/>
            </a:endParaRPr>
          </a:p>
        </p:txBody>
      </p:sp>
      <p:sp>
        <p:nvSpPr>
          <p:cNvPr id="5" name="Footer Placeholder 1"/>
          <p:cNvSpPr>
            <a:spLocks noGrp="1"/>
          </p:cNvSpPr>
          <p:nvPr>
            <p:ph type="ftr" sz="quarter" idx="11"/>
          </p:nvPr>
        </p:nvSpPr>
        <p:spPr>
          <a:xfrm>
            <a:off x="0" y="6492875"/>
            <a:ext cx="4250530" cy="365125"/>
          </a:xfrm>
        </p:spPr>
        <p:txBody>
          <a:bodyPr/>
          <a:lstStyle/>
          <a:p>
            <a:pPr>
              <a:defRPr/>
            </a:pPr>
            <a:r>
              <a:rPr lang="it-IT" altLang="fa-IR" dirty="0"/>
              <a:t>Dynamic Source Routing (DSR)</a:t>
            </a:r>
          </a:p>
        </p:txBody>
      </p:sp>
      <p:pic>
        <p:nvPicPr>
          <p:cNvPr id="6" name="Picture 2">
            <a:extLst>
              <a:ext uri="{FF2B5EF4-FFF2-40B4-BE49-F238E27FC236}">
                <a16:creationId xmlns:a16="http://schemas.microsoft.com/office/drawing/2014/main" id="{8F80379D-1670-42D4-BC9A-31838557DE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4138" y="-2876"/>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2283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type="body" sz="half" idx="1"/>
          </p:nvPr>
        </p:nvSpPr>
        <p:spPr>
          <a:xfrm>
            <a:off x="449307" y="2392760"/>
            <a:ext cx="8640960" cy="2692400"/>
          </a:xfrm>
        </p:spPr>
        <p:txBody>
          <a:bodyPr>
            <a:noAutofit/>
          </a:bodyPr>
          <a:lstStyle/>
          <a:p>
            <a:pPr marL="514350" indent="-514350">
              <a:buFont typeface="+mj-lt"/>
              <a:buAutoNum type="arabicParenR"/>
            </a:pPr>
            <a:r>
              <a:rPr lang="it-IT" altLang="fa-IR" sz="2600" b="1" dirty="0">
                <a:latin typeface="Times New Roman" panose="02020603050405020304" pitchFamily="18" charset="0"/>
                <a:cs typeface="+mj-cs"/>
              </a:rPr>
              <a:t>S</a:t>
            </a:r>
            <a:r>
              <a:rPr lang="it-IT" altLang="fa-IR" sz="2600" dirty="0">
                <a:latin typeface="Times New Roman" panose="02020603050405020304" pitchFamily="18" charset="0"/>
                <a:cs typeface="+mj-cs"/>
              </a:rPr>
              <a:t> requires a route to </a:t>
            </a:r>
            <a:r>
              <a:rPr lang="it-IT" altLang="fa-IR" sz="2600" b="1" dirty="0">
                <a:latin typeface="Times New Roman" panose="02020603050405020304" pitchFamily="18" charset="0"/>
                <a:cs typeface="+mj-cs"/>
              </a:rPr>
              <a:t>D</a:t>
            </a:r>
          </a:p>
          <a:p>
            <a:pPr marL="514350" indent="-514350">
              <a:buFont typeface="+mj-lt"/>
              <a:buAutoNum type="arabicParenR"/>
            </a:pPr>
            <a:r>
              <a:rPr lang="it-IT" altLang="fa-IR" sz="2600" b="1" dirty="0">
                <a:latin typeface="Times New Roman" panose="02020603050405020304" pitchFamily="18" charset="0"/>
                <a:cs typeface="+mj-cs"/>
              </a:rPr>
              <a:t>S</a:t>
            </a:r>
            <a:r>
              <a:rPr lang="it-IT" altLang="fa-IR" sz="2600" dirty="0">
                <a:latin typeface="Times New Roman" panose="02020603050405020304" pitchFamily="18" charset="0"/>
                <a:cs typeface="+mj-cs"/>
              </a:rPr>
              <a:t> searches its route cache to find a source route to </a:t>
            </a:r>
            <a:r>
              <a:rPr lang="it-IT" altLang="fa-IR" sz="2600" b="1" dirty="0">
                <a:latin typeface="Times New Roman" panose="02020603050405020304" pitchFamily="18" charset="0"/>
                <a:cs typeface="+mj-cs"/>
              </a:rPr>
              <a:t>D</a:t>
            </a:r>
          </a:p>
          <a:p>
            <a:pPr lvl="1">
              <a:buFont typeface="Wingdings" panose="05000000000000000000" pitchFamily="2" charset="2"/>
              <a:buChar char="ü"/>
            </a:pPr>
            <a:r>
              <a:rPr lang="it-IT" altLang="fa-IR" sz="2300" i="1" dirty="0">
                <a:latin typeface="Times New Roman" panose="02020603050405020304" pitchFamily="18" charset="0"/>
                <a:cs typeface="+mj-cs"/>
              </a:rPr>
              <a:t>If found, it sends its message with the source route in cache</a:t>
            </a:r>
          </a:p>
          <a:p>
            <a:pPr marL="240030" lvl="1" indent="0">
              <a:buNone/>
            </a:pPr>
            <a:endParaRPr lang="it-IT" altLang="fa-IR" sz="2300" i="1" dirty="0">
              <a:latin typeface="Times New Roman" panose="02020603050405020304" pitchFamily="18" charset="0"/>
              <a:cs typeface="+mj-cs"/>
            </a:endParaRPr>
          </a:p>
          <a:p>
            <a:pPr marL="240030" lvl="1" indent="0">
              <a:buNone/>
            </a:pPr>
            <a:endParaRPr lang="it-IT" altLang="fa-IR" sz="2300" i="1" dirty="0">
              <a:latin typeface="Times New Roman" panose="02020603050405020304" pitchFamily="18" charset="0"/>
              <a:cs typeface="+mj-cs"/>
            </a:endParaRPr>
          </a:p>
          <a:p>
            <a:pPr marL="240030" lvl="1" indent="0">
              <a:buNone/>
            </a:pPr>
            <a:endParaRPr lang="it-IT" altLang="fa-IR" sz="2300" i="1" dirty="0">
              <a:latin typeface="Times New Roman" panose="02020603050405020304" pitchFamily="18" charset="0"/>
              <a:cs typeface="+mj-cs"/>
            </a:endParaRPr>
          </a:p>
          <a:p>
            <a:pPr lvl="1">
              <a:buFont typeface="Wingdings" panose="05000000000000000000" pitchFamily="2" charset="2"/>
              <a:buChar char="ü"/>
            </a:pPr>
            <a:r>
              <a:rPr lang="it-IT" sz="2300" i="1" dirty="0">
                <a:latin typeface="Times New Roman" panose="02020603050405020304" pitchFamily="18" charset="0"/>
                <a:cs typeface="Times New Roman" panose="02020603050405020304" pitchFamily="18" charset="0"/>
              </a:rPr>
              <a:t>Otherwise, </a:t>
            </a:r>
            <a:r>
              <a:rPr lang="en-US" sz="2300" i="1" dirty="0">
                <a:latin typeface="Times New Roman" panose="02020603050405020304" pitchFamily="18" charset="0"/>
                <a:cs typeface="Times New Roman" panose="02020603050405020304" pitchFamily="18" charset="0"/>
              </a:rPr>
              <a:t>it initiates a </a:t>
            </a:r>
            <a:r>
              <a:rPr lang="en-US" sz="2300" i="1" u="sng" dirty="0">
                <a:latin typeface="Times New Roman" panose="02020603050405020304" pitchFamily="18" charset="0"/>
                <a:cs typeface="Times New Roman" panose="02020603050405020304" pitchFamily="18" charset="0"/>
              </a:rPr>
              <a:t>Route Request (RREQ)</a:t>
            </a:r>
            <a:r>
              <a:rPr lang="en-US" sz="2300" i="1" dirty="0">
                <a:latin typeface="Times New Roman" panose="02020603050405020304" pitchFamily="18" charset="0"/>
                <a:cs typeface="Times New Roman" panose="02020603050405020304" pitchFamily="18" charset="0"/>
              </a:rPr>
              <a:t> to dynamically find a new route to </a:t>
            </a:r>
            <a:r>
              <a:rPr lang="en-US" sz="2300" b="1" i="1" dirty="0">
                <a:latin typeface="Times New Roman" panose="02020603050405020304" pitchFamily="18" charset="0"/>
                <a:cs typeface="Times New Roman" panose="02020603050405020304" pitchFamily="18" charset="0"/>
              </a:rPr>
              <a:t>D</a:t>
            </a:r>
            <a:r>
              <a:rPr lang="en-US" sz="2300" i="1" dirty="0">
                <a:latin typeface="Times New Roman" panose="02020603050405020304" pitchFamily="18" charset="0"/>
                <a:cs typeface="Times New Roman" panose="02020603050405020304" pitchFamily="18" charset="0"/>
              </a:rPr>
              <a:t> (</a:t>
            </a:r>
            <a:r>
              <a:rPr lang="en-US" sz="2300" b="1" i="1" dirty="0">
                <a:latin typeface="Times New Roman" panose="02020603050405020304" pitchFamily="18" charset="0"/>
                <a:cs typeface="Times New Roman" panose="02020603050405020304" pitchFamily="18" charset="0"/>
              </a:rPr>
              <a:t>S: </a:t>
            </a:r>
            <a:r>
              <a:rPr lang="en-US" sz="2300" i="1" dirty="0">
                <a:latin typeface="Times New Roman" panose="02020603050405020304" pitchFamily="18" charset="0"/>
                <a:cs typeface="Times New Roman" panose="02020603050405020304" pitchFamily="18" charset="0"/>
              </a:rPr>
              <a:t>Initiator, </a:t>
            </a:r>
            <a:r>
              <a:rPr lang="en-US" sz="2300" b="1" i="1" dirty="0">
                <a:latin typeface="Times New Roman" panose="02020603050405020304" pitchFamily="18" charset="0"/>
                <a:cs typeface="Times New Roman" panose="02020603050405020304" pitchFamily="18" charset="0"/>
              </a:rPr>
              <a:t>D: </a:t>
            </a:r>
            <a:r>
              <a:rPr lang="en-US" sz="2300" i="1" dirty="0">
                <a:latin typeface="Times New Roman" panose="02020603050405020304" pitchFamily="18" charset="0"/>
                <a:cs typeface="Times New Roman" panose="02020603050405020304" pitchFamily="18" charset="0"/>
              </a:rPr>
              <a:t>Target of the Route Discovery)</a:t>
            </a:r>
          </a:p>
        </p:txBody>
      </p:sp>
      <p:sp>
        <p:nvSpPr>
          <p:cNvPr id="9" name="Footer Placeholder 1"/>
          <p:cNvSpPr>
            <a:spLocks noGrp="1"/>
          </p:cNvSpPr>
          <p:nvPr>
            <p:ph type="ftr" sz="quarter" idx="11"/>
          </p:nvPr>
        </p:nvSpPr>
        <p:spPr>
          <a:xfrm>
            <a:off x="0" y="6492875"/>
            <a:ext cx="4250530" cy="365125"/>
          </a:xfrm>
        </p:spPr>
        <p:txBody>
          <a:bodyPr/>
          <a:lstStyle/>
          <a:p>
            <a:pPr>
              <a:defRPr/>
            </a:pPr>
            <a:r>
              <a:rPr lang="it-IT" altLang="fa-IR" dirty="0"/>
              <a:t>Dynamic Source Routing (DSR)</a:t>
            </a:r>
          </a:p>
        </p:txBody>
      </p:sp>
      <p:sp>
        <p:nvSpPr>
          <p:cNvPr id="13" name="Rectangle 2"/>
          <p:cNvSpPr>
            <a:spLocks noGrp="1" noChangeArrowheads="1"/>
          </p:cNvSpPr>
          <p:nvPr>
            <p:ph type="title"/>
          </p:nvPr>
        </p:nvSpPr>
        <p:spPr>
          <a:xfrm>
            <a:off x="1278821" y="451797"/>
            <a:ext cx="6673174" cy="1560716"/>
          </a:xfrm>
        </p:spPr>
        <p:txBody>
          <a:bodyPr>
            <a:normAutofit/>
          </a:bodyPr>
          <a:lstStyle/>
          <a:p>
            <a:pPr algn="ctr" eaLnBrk="1" hangingPunct="1"/>
            <a:r>
              <a:rPr lang="en-US" altLang="fa-IR" sz="3200" b="1" dirty="0">
                <a:latin typeface="Bookman Old Style" panose="02050604050505020204" pitchFamily="18" charset="0"/>
              </a:rPr>
              <a:t>Basic DSR Route Discovery</a:t>
            </a:r>
            <a:endParaRPr lang="it-IT" altLang="fa-IR" sz="3200" b="1" dirty="0">
              <a:latin typeface="Bookman Old Style" panose="02050604050505020204" pitchFamily="18" charset="0"/>
            </a:endParaRPr>
          </a:p>
        </p:txBody>
      </p:sp>
      <p:graphicFrame>
        <p:nvGraphicFramePr>
          <p:cNvPr id="10" name="Object 6"/>
          <p:cNvGraphicFramePr>
            <a:graphicFrameLocks noGrp="1" noChangeAspect="1"/>
          </p:cNvGraphicFramePr>
          <p:nvPr>
            <p:ph sz="quarter" idx="2"/>
            <p:extLst>
              <p:ext uri="{D42A27DB-BD31-4B8C-83A1-F6EECF244321}">
                <p14:modId xmlns:p14="http://schemas.microsoft.com/office/powerpoint/2010/main" val="1714070023"/>
              </p:ext>
            </p:extLst>
          </p:nvPr>
        </p:nvGraphicFramePr>
        <p:xfrm>
          <a:off x="1712317" y="3933477"/>
          <a:ext cx="1358900" cy="1655763"/>
        </p:xfrm>
        <a:graphic>
          <a:graphicData uri="http://schemas.openxmlformats.org/presentationml/2006/ole">
            <mc:AlternateContent xmlns:mc="http://schemas.openxmlformats.org/markup-compatibility/2006">
              <mc:Choice xmlns:v="urn:schemas-microsoft-com:vml" Requires="v">
                <p:oleObj spid="_x0000_s8483" name="Visio" r:id="rId3" imgW="989990" imgH="1206398" progId="Visio.Drawing.11">
                  <p:embed/>
                </p:oleObj>
              </mc:Choice>
              <mc:Fallback>
                <p:oleObj name="Visio" r:id="rId3" imgW="989990" imgH="1206398"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2317" y="3933477"/>
                        <a:ext cx="1358900" cy="165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26822416"/>
              </p:ext>
            </p:extLst>
          </p:nvPr>
        </p:nvGraphicFramePr>
        <p:xfrm>
          <a:off x="3419872" y="4290664"/>
          <a:ext cx="4383088" cy="941387"/>
        </p:xfrm>
        <a:graphic>
          <a:graphicData uri="http://schemas.openxmlformats.org/presentationml/2006/ole">
            <mc:AlternateContent xmlns:mc="http://schemas.openxmlformats.org/markup-compatibility/2006">
              <mc:Choice xmlns:v="urn:schemas-microsoft-com:vml" Requires="v">
                <p:oleObj spid="_x0000_s8484" name="Visio" r:id="rId5" imgW="1847985" imgH="476340" progId="Visio.Drawing.11">
                  <p:embed/>
                </p:oleObj>
              </mc:Choice>
              <mc:Fallback>
                <p:oleObj name="Visio" r:id="rId5" imgW="1847985" imgH="476340" progId="Visio.Drawing.11">
                  <p:embed/>
                  <p:pic>
                    <p:nvPicPr>
                      <p:cNvPr id="0" name=""/>
                      <p:cNvPicPr>
                        <a:picLocks noChangeAspect="1" noChangeArrowheads="1"/>
                      </p:cNvPicPr>
                      <p:nvPr/>
                    </p:nvPicPr>
                    <p:blipFill>
                      <a:blip r:embed="rId6"/>
                      <a:srcRect/>
                      <a:stretch>
                        <a:fillRect/>
                      </a:stretch>
                    </p:blipFill>
                    <p:spPr bwMode="auto">
                      <a:xfrm>
                        <a:off x="3419872" y="4290664"/>
                        <a:ext cx="4383088" cy="94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 name="Picture 2">
            <a:extLst>
              <a:ext uri="{FF2B5EF4-FFF2-40B4-BE49-F238E27FC236}">
                <a16:creationId xmlns:a16="http://schemas.microsoft.com/office/drawing/2014/main" id="{85A2FFAE-1390-4B2A-9754-62BDC1C45D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64138" y="-2876"/>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type="body" sz="half" idx="1"/>
          </p:nvPr>
        </p:nvSpPr>
        <p:spPr>
          <a:xfrm>
            <a:off x="453802" y="2420888"/>
            <a:ext cx="8366670" cy="2692400"/>
          </a:xfrm>
        </p:spPr>
        <p:txBody>
          <a:bodyPr>
            <a:noAutofit/>
          </a:bodyPr>
          <a:lstStyle/>
          <a:p>
            <a:pPr marL="514350" indent="-514350">
              <a:buFont typeface="+mj-lt"/>
              <a:buAutoNum type="arabicParenR"/>
            </a:pPr>
            <a:r>
              <a:rPr lang="en-US" sz="2800" b="1" dirty="0">
                <a:latin typeface="Times New Roman" panose="02020603050405020304" pitchFamily="18" charset="0"/>
                <a:cs typeface="Times New Roman" panose="02020603050405020304" pitchFamily="18" charset="0"/>
              </a:rPr>
              <a:t>S</a:t>
            </a:r>
            <a:r>
              <a:rPr lang="en-US" sz="2800" dirty="0">
                <a:latin typeface="Times New Roman" panose="02020603050405020304" pitchFamily="18" charset="0"/>
                <a:cs typeface="Times New Roman" panose="02020603050405020304" pitchFamily="18" charset="0"/>
              </a:rPr>
              <a:t> saves a copy of the original packet in a Send Buffer</a:t>
            </a:r>
          </a:p>
          <a:p>
            <a:pPr marL="514350" indent="-514350">
              <a:buFont typeface="+mj-lt"/>
              <a:buAutoNum type="arabicParenR"/>
            </a:pPr>
            <a:r>
              <a:rPr lang="en-US" sz="2800" b="1" dirty="0">
                <a:latin typeface="Times New Roman" panose="02020603050405020304" pitchFamily="18" charset="0"/>
                <a:cs typeface="Times New Roman" panose="02020603050405020304" pitchFamily="18" charset="0"/>
              </a:rPr>
              <a:t>S</a:t>
            </a:r>
            <a:r>
              <a:rPr lang="en-US" sz="2800" dirty="0">
                <a:latin typeface="Times New Roman" panose="02020603050405020304" pitchFamily="18" charset="0"/>
                <a:cs typeface="Times New Roman" panose="02020603050405020304" pitchFamily="18" charset="0"/>
              </a:rPr>
              <a:t> sends a RREQ message</a:t>
            </a:r>
          </a:p>
          <a:p>
            <a:pPr marL="571500" lvl="1" indent="-331788">
              <a:buFont typeface="Wingdings" panose="05000000000000000000" pitchFamily="2" charset="2"/>
              <a:buChar char="q"/>
            </a:pPr>
            <a:r>
              <a:rPr lang="en-US" sz="2300" dirty="0">
                <a:latin typeface="Times New Roman" panose="02020603050405020304" pitchFamily="18" charset="0"/>
                <a:cs typeface="Times New Roman" panose="02020603050405020304" pitchFamily="18" charset="0"/>
              </a:rPr>
              <a:t>&lt;Initiator node </a:t>
            </a:r>
            <a:r>
              <a:rPr lang="en-US" sz="2300" b="1" dirty="0">
                <a:latin typeface="Times New Roman" panose="02020603050405020304" pitchFamily="18" charset="0"/>
                <a:cs typeface="Times New Roman" panose="02020603050405020304" pitchFamily="18" charset="0"/>
              </a:rPr>
              <a:t>S</a:t>
            </a:r>
            <a:r>
              <a:rPr lang="en-US" sz="2300" dirty="0">
                <a:latin typeface="Times New Roman" panose="02020603050405020304" pitchFamily="18" charset="0"/>
                <a:cs typeface="Times New Roman" panose="02020603050405020304" pitchFamily="18" charset="0"/>
              </a:rPr>
              <a:t>, Target node </a:t>
            </a:r>
            <a:r>
              <a:rPr lang="en-US" sz="2300" b="1" dirty="0">
                <a:latin typeface="Times New Roman" panose="02020603050405020304" pitchFamily="18" charset="0"/>
                <a:cs typeface="Times New Roman" panose="02020603050405020304" pitchFamily="18" charset="0"/>
              </a:rPr>
              <a:t>D</a:t>
            </a:r>
            <a:r>
              <a:rPr lang="en-US" sz="2300" dirty="0">
                <a:latin typeface="Times New Roman" panose="02020603050405020304" pitchFamily="18" charset="0"/>
                <a:cs typeface="Times New Roman" panose="02020603050405020304" pitchFamily="18" charset="0"/>
              </a:rPr>
              <a:t>, Unique </a:t>
            </a:r>
            <a:r>
              <a:rPr lang="en-US" sz="2300" b="1" i="1" dirty="0">
                <a:latin typeface="Times New Roman" panose="02020603050405020304" pitchFamily="18" charset="0"/>
                <a:cs typeface="Times New Roman" panose="02020603050405020304" pitchFamily="18" charset="0"/>
              </a:rPr>
              <a:t>request id</a:t>
            </a:r>
            <a:r>
              <a:rPr lang="en-US" sz="2300" dirty="0">
                <a:latin typeface="Times New Roman" panose="02020603050405020304" pitchFamily="18" charset="0"/>
                <a:cs typeface="Times New Roman" panose="02020603050405020304" pitchFamily="18" charset="0"/>
              </a:rPr>
              <a:t>, A </a:t>
            </a:r>
            <a:r>
              <a:rPr lang="en-US" sz="2300" b="1" dirty="0">
                <a:latin typeface="Times New Roman" panose="02020603050405020304" pitchFamily="18" charset="0"/>
                <a:cs typeface="Times New Roman" panose="02020603050405020304" pitchFamily="18" charset="0"/>
              </a:rPr>
              <a:t>source route</a:t>
            </a:r>
            <a:r>
              <a:rPr lang="en-US" sz="2300" dirty="0">
                <a:latin typeface="Times New Roman" panose="02020603050405020304" pitchFamily="18" charset="0"/>
                <a:cs typeface="Times New Roman" panose="02020603050405020304" pitchFamily="18" charset="0"/>
              </a:rPr>
              <a:t> record initialized to an empty list by the initiator&gt;</a:t>
            </a:r>
          </a:p>
          <a:p>
            <a:pPr marL="0" indent="0">
              <a:buNone/>
            </a:pPr>
            <a:r>
              <a:rPr lang="en-US" sz="2800" dirty="0">
                <a:latin typeface="Times New Roman" panose="02020603050405020304" pitchFamily="18" charset="0"/>
                <a:cs typeface="Times New Roman" panose="02020603050405020304" pitchFamily="18" charset="0"/>
              </a:rPr>
              <a:t>3)  RREQ is send as a single local broadcast packet</a:t>
            </a:r>
          </a:p>
          <a:p>
            <a:pPr marL="571500" lvl="1" indent="-331788">
              <a:buFont typeface="Wingdings" panose="05000000000000000000" pitchFamily="2" charset="2"/>
              <a:buChar char="q"/>
            </a:pPr>
            <a:r>
              <a:rPr lang="en-US" sz="2300" dirty="0">
                <a:latin typeface="Times New Roman" panose="02020603050405020304" pitchFamily="18" charset="0"/>
                <a:cs typeface="Times New Roman" panose="02020603050405020304" pitchFamily="18" charset="0"/>
              </a:rPr>
              <a:t>Received by (approximately) all nodes currently within wireless transmission range of </a:t>
            </a:r>
            <a:r>
              <a:rPr lang="en-US" sz="2300" b="1" dirty="0">
                <a:latin typeface="Times New Roman" panose="02020603050405020304" pitchFamily="18" charset="0"/>
                <a:cs typeface="Times New Roman" panose="02020603050405020304" pitchFamily="18" charset="0"/>
              </a:rPr>
              <a:t>S</a:t>
            </a:r>
          </a:p>
        </p:txBody>
      </p:sp>
      <p:sp>
        <p:nvSpPr>
          <p:cNvPr id="9" name="Footer Placeholder 1"/>
          <p:cNvSpPr>
            <a:spLocks noGrp="1"/>
          </p:cNvSpPr>
          <p:nvPr>
            <p:ph type="ftr" sz="quarter" idx="11"/>
          </p:nvPr>
        </p:nvSpPr>
        <p:spPr>
          <a:xfrm>
            <a:off x="0" y="6492875"/>
            <a:ext cx="4250530" cy="365125"/>
          </a:xfrm>
        </p:spPr>
        <p:txBody>
          <a:bodyPr/>
          <a:lstStyle/>
          <a:p>
            <a:pPr>
              <a:defRPr/>
            </a:pPr>
            <a:r>
              <a:rPr lang="it-IT" altLang="fa-IR" dirty="0"/>
              <a:t>Dynamic Source Routing (DSR)</a:t>
            </a:r>
          </a:p>
        </p:txBody>
      </p:sp>
      <p:sp>
        <p:nvSpPr>
          <p:cNvPr id="12" name="Rectangle 2"/>
          <p:cNvSpPr>
            <a:spLocks noGrp="1" noChangeArrowheads="1"/>
          </p:cNvSpPr>
          <p:nvPr>
            <p:ph type="title"/>
          </p:nvPr>
        </p:nvSpPr>
        <p:spPr>
          <a:xfrm>
            <a:off x="457200" y="274638"/>
            <a:ext cx="8363272" cy="1143000"/>
          </a:xfrm>
        </p:spPr>
        <p:txBody>
          <a:bodyPr>
            <a:normAutofit fontScale="90000"/>
          </a:bodyPr>
          <a:lstStyle/>
          <a:p>
            <a:pPr algn="ctr"/>
            <a:r>
              <a:rPr lang="it-IT" altLang="fa-IR" b="1" dirty="0">
                <a:latin typeface="Bookman Old Style" panose="02050604050505020204" pitchFamily="18" charset="0"/>
              </a:rPr>
              <a:t>Basic DSR Route Discovery</a:t>
            </a:r>
            <a:br>
              <a:rPr lang="it-IT" altLang="fa-IR" sz="4000" dirty="0">
                <a:latin typeface="Times New Roman" panose="02020603050405020304" pitchFamily="18" charset="0"/>
              </a:rPr>
            </a:br>
            <a:r>
              <a:rPr lang="it-IT" altLang="fa-IR" sz="3600" i="1" dirty="0">
                <a:latin typeface="Bookman Old Style" panose="02050604050505020204" pitchFamily="18" charset="0"/>
              </a:rPr>
              <a:t>RREQ phase (1)</a:t>
            </a:r>
          </a:p>
        </p:txBody>
      </p:sp>
      <p:pic>
        <p:nvPicPr>
          <p:cNvPr id="5" name="Picture 2">
            <a:extLst>
              <a:ext uri="{FF2B5EF4-FFF2-40B4-BE49-F238E27FC236}">
                <a16:creationId xmlns:a16="http://schemas.microsoft.com/office/drawing/2014/main" id="{AA2F04F1-BCE1-4B85-9E20-EE37426D1F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4138" y="-2876"/>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6737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type="body" sz="half" idx="1"/>
          </p:nvPr>
        </p:nvSpPr>
        <p:spPr>
          <a:xfrm>
            <a:off x="395536" y="2176760"/>
            <a:ext cx="8568952" cy="2692400"/>
          </a:xfrm>
        </p:spPr>
        <p:txBody>
          <a:bodyPr>
            <a:noAutofit/>
          </a:bodyPr>
          <a:lstStyle/>
          <a:p>
            <a:pPr>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When another node receives a RREQ</a:t>
            </a:r>
          </a:p>
          <a:p>
            <a:pPr marL="571500" lvl="1" indent="-331788">
              <a:buFont typeface="Wingdings" panose="05000000000000000000" pitchFamily="2" charset="2"/>
              <a:buChar char="q"/>
            </a:pPr>
            <a:r>
              <a:rPr lang="en-US" sz="2300" dirty="0">
                <a:latin typeface="Times New Roman" panose="02020603050405020304" pitchFamily="18" charset="0"/>
                <a:cs typeface="Times New Roman" panose="02020603050405020304" pitchFamily="18" charset="0"/>
              </a:rPr>
              <a:t>if the target of the Route Discovery</a:t>
            </a:r>
            <a:endParaRPr lang="en-US" sz="2300" b="1" dirty="0">
              <a:latin typeface="Times New Roman" panose="02020603050405020304" pitchFamily="18" charset="0"/>
              <a:cs typeface="Times New Roman" panose="02020603050405020304" pitchFamily="18" charset="0"/>
            </a:endParaRPr>
          </a:p>
          <a:p>
            <a:pPr marL="811530" lvl="3" indent="-331788" algn="just">
              <a:buFont typeface="Wingdings" panose="05000000000000000000" pitchFamily="2" charset="2"/>
              <a:buChar char="ü"/>
            </a:pPr>
            <a:r>
              <a:rPr lang="en-US" sz="1900" i="1" dirty="0">
                <a:latin typeface="Times New Roman" panose="02020603050405020304" pitchFamily="18" charset="0"/>
                <a:cs typeface="Times New Roman" panose="02020603050405020304" pitchFamily="18" charset="0"/>
              </a:rPr>
              <a:t>Returns a </a:t>
            </a:r>
            <a:r>
              <a:rPr lang="en-US" sz="1900" i="1" u="sng" dirty="0">
                <a:latin typeface="Times New Roman" panose="02020603050405020304" pitchFamily="18" charset="0"/>
                <a:cs typeface="Times New Roman" panose="02020603050405020304" pitchFamily="18" charset="0"/>
              </a:rPr>
              <a:t>Route Reply (RREP)</a:t>
            </a:r>
            <a:r>
              <a:rPr lang="en-US" sz="1900" i="1" dirty="0">
                <a:latin typeface="Times New Roman" panose="02020603050405020304" pitchFamily="18" charset="0"/>
                <a:cs typeface="Times New Roman" panose="02020603050405020304" pitchFamily="18" charset="0"/>
              </a:rPr>
              <a:t> to the initiator, giving a copy of the accumulated route record from RREQ.</a:t>
            </a:r>
          </a:p>
          <a:p>
            <a:pPr marL="571500" lvl="1" indent="-331788" algn="just">
              <a:buFont typeface="Wingdings" panose="05000000000000000000" pitchFamily="2" charset="2"/>
              <a:buChar char="q"/>
            </a:pPr>
            <a:r>
              <a:rPr lang="en-US" sz="2300" dirty="0">
                <a:latin typeface="Times New Roman" panose="02020603050405020304" pitchFamily="18" charset="0"/>
                <a:cs typeface="Times New Roman" panose="02020603050405020304" pitchFamily="18" charset="0"/>
              </a:rPr>
              <a:t>Otherwise, if this node has recently seen another RREQ from this initiator with same request id, or if its own address is already listed in the route record in the RREQ, it discards the RREQ. </a:t>
            </a:r>
          </a:p>
          <a:p>
            <a:pPr marL="571500" lvl="1" indent="-331788" algn="just">
              <a:buFont typeface="Wingdings" panose="05000000000000000000" pitchFamily="2" charset="2"/>
              <a:buChar char="q"/>
            </a:pPr>
            <a:r>
              <a:rPr lang="en-US" sz="2300" dirty="0">
                <a:latin typeface="Times New Roman" panose="02020603050405020304" pitchFamily="18" charset="0"/>
                <a:cs typeface="Times New Roman" panose="02020603050405020304" pitchFamily="18" charset="0"/>
              </a:rPr>
              <a:t>Otherwise, this node appends its own address to the route record in the RREQ and propagates it by transmitting it as a local broadcast packet (with the same request id).</a:t>
            </a:r>
          </a:p>
        </p:txBody>
      </p:sp>
      <p:sp>
        <p:nvSpPr>
          <p:cNvPr id="9" name="Footer Placeholder 1"/>
          <p:cNvSpPr>
            <a:spLocks noGrp="1"/>
          </p:cNvSpPr>
          <p:nvPr>
            <p:ph type="ftr" sz="quarter" idx="11"/>
          </p:nvPr>
        </p:nvSpPr>
        <p:spPr>
          <a:xfrm>
            <a:off x="0" y="6492875"/>
            <a:ext cx="4250530" cy="365125"/>
          </a:xfrm>
        </p:spPr>
        <p:txBody>
          <a:bodyPr/>
          <a:lstStyle/>
          <a:p>
            <a:pPr>
              <a:defRPr/>
            </a:pPr>
            <a:r>
              <a:rPr lang="it-IT" altLang="fa-IR" dirty="0"/>
              <a:t>Dynamic Source Routing (DSR)</a:t>
            </a:r>
          </a:p>
        </p:txBody>
      </p:sp>
      <p:sp>
        <p:nvSpPr>
          <p:cNvPr id="12" name="Rectangle 2"/>
          <p:cNvSpPr>
            <a:spLocks noGrp="1" noChangeArrowheads="1"/>
          </p:cNvSpPr>
          <p:nvPr>
            <p:ph type="title"/>
          </p:nvPr>
        </p:nvSpPr>
        <p:spPr>
          <a:xfrm>
            <a:off x="457200" y="274638"/>
            <a:ext cx="8363272" cy="1143000"/>
          </a:xfrm>
        </p:spPr>
        <p:txBody>
          <a:bodyPr>
            <a:normAutofit fontScale="90000"/>
          </a:bodyPr>
          <a:lstStyle/>
          <a:p>
            <a:pPr algn="ctr"/>
            <a:r>
              <a:rPr lang="it-IT" altLang="fa-IR" b="1" dirty="0">
                <a:latin typeface="Bookman Old Style" panose="02050604050505020204" pitchFamily="18" charset="0"/>
              </a:rPr>
              <a:t>Basic DSR Route Discovery</a:t>
            </a:r>
            <a:br>
              <a:rPr lang="it-IT" altLang="fa-IR" sz="4000" dirty="0">
                <a:latin typeface="Times New Roman" panose="02020603050405020304" pitchFamily="18" charset="0"/>
              </a:rPr>
            </a:br>
            <a:r>
              <a:rPr lang="it-IT" altLang="fa-IR" sz="3600" i="1" dirty="0">
                <a:latin typeface="Bookman Old Style" panose="02050604050505020204" pitchFamily="18" charset="0"/>
              </a:rPr>
              <a:t>RREQ phase (2)</a:t>
            </a:r>
          </a:p>
        </p:txBody>
      </p:sp>
      <p:pic>
        <p:nvPicPr>
          <p:cNvPr id="5" name="Picture 2">
            <a:extLst>
              <a:ext uri="{FF2B5EF4-FFF2-40B4-BE49-F238E27FC236}">
                <a16:creationId xmlns:a16="http://schemas.microsoft.com/office/drawing/2014/main" id="{B0EEAB79-C205-48BA-B22C-F93C33C707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4138" y="-2876"/>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7958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type="body" sz="half" idx="1"/>
          </p:nvPr>
        </p:nvSpPr>
        <p:spPr>
          <a:xfrm>
            <a:off x="323528" y="2132856"/>
            <a:ext cx="8640960" cy="2692400"/>
          </a:xfrm>
        </p:spPr>
        <p:txBody>
          <a:bodyPr>
            <a:noAutofit/>
          </a:bodyPr>
          <a:lstStyle/>
          <a:p>
            <a:pPr marL="400050" indent="-400050">
              <a:buFont typeface="Wingdings" panose="05000000000000000000" pitchFamily="2" charset="2"/>
              <a:buChar char="q"/>
            </a:pPr>
            <a:r>
              <a:rPr lang="en-US" sz="2800" b="1" dirty="0">
                <a:latin typeface="Times New Roman" panose="02020603050405020304" pitchFamily="18" charset="0"/>
                <a:cs typeface="Times New Roman" panose="02020603050405020304" pitchFamily="18" charset="0"/>
              </a:rPr>
              <a:t>D </a:t>
            </a:r>
            <a:r>
              <a:rPr lang="en-US" sz="2800" dirty="0">
                <a:latin typeface="Times New Roman" panose="02020603050405020304" pitchFamily="18" charset="0"/>
                <a:cs typeface="Times New Roman" panose="02020603050405020304" pitchFamily="18" charset="0"/>
              </a:rPr>
              <a:t>examines its own Route Cache for a route back to </a:t>
            </a:r>
            <a:r>
              <a:rPr lang="en-US" sz="2800" b="1" dirty="0">
                <a:latin typeface="Times New Roman" panose="02020603050405020304" pitchFamily="18" charset="0"/>
                <a:cs typeface="Times New Roman" panose="02020603050405020304" pitchFamily="18" charset="0"/>
              </a:rPr>
              <a:t>S</a:t>
            </a:r>
            <a:endParaRPr lang="en-US" sz="2800" dirty="0">
              <a:latin typeface="Times New Roman" panose="02020603050405020304" pitchFamily="18" charset="0"/>
              <a:cs typeface="Times New Roman" panose="02020603050405020304" pitchFamily="18" charset="0"/>
            </a:endParaRPr>
          </a:p>
          <a:p>
            <a:pPr marL="628650" lvl="1" indent="-388938">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if found, uses it as the source route for delivery of RREP.</a:t>
            </a:r>
          </a:p>
          <a:p>
            <a:pPr marL="628650" lvl="1" indent="-388938">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Otherwise</a:t>
            </a:r>
            <a:r>
              <a:rPr lang="en-US" sz="2300" dirty="0">
                <a:latin typeface="Times New Roman" panose="02020603050405020304" pitchFamily="18" charset="0"/>
                <a:cs typeface="Times New Roman" panose="02020603050405020304" pitchFamily="18" charset="0"/>
              </a:rPr>
              <a:t>,</a:t>
            </a:r>
          </a:p>
          <a:p>
            <a:pPr marL="868680" lvl="2" indent="-388938">
              <a:buFont typeface="Wingdings" panose="05000000000000000000" pitchFamily="2" charset="2"/>
              <a:buChar char="ü"/>
            </a:pPr>
            <a:r>
              <a:rPr lang="en-US" altLang="en-US" sz="2200" dirty="0">
                <a:latin typeface="Times New Roman" panose="02020603050405020304" pitchFamily="18" charset="0"/>
              </a:rPr>
              <a:t>Piggybacking RREP in a new RREQ packet for </a:t>
            </a:r>
            <a:r>
              <a:rPr lang="en-US" altLang="en-US" sz="2200" b="1" dirty="0">
                <a:latin typeface="Times New Roman" panose="02020603050405020304" pitchFamily="18" charset="0"/>
              </a:rPr>
              <a:t>S</a:t>
            </a:r>
          </a:p>
          <a:p>
            <a:pPr lvl="2">
              <a:buFont typeface="Wingdings" panose="05000000000000000000" pitchFamily="2" charset="2"/>
              <a:buChar char="ü"/>
            </a:pPr>
            <a:r>
              <a:rPr lang="en-US" sz="2300" b="1" dirty="0">
                <a:latin typeface="Times New Roman" panose="02020603050405020304" pitchFamily="18" charset="0"/>
                <a:cs typeface="Times New Roman" panose="02020603050405020304" pitchFamily="18" charset="0"/>
              </a:rPr>
              <a:t>E/D </a:t>
            </a:r>
            <a:r>
              <a:rPr lang="en-US" sz="2300" dirty="0">
                <a:latin typeface="Times New Roman" panose="02020603050405020304" pitchFamily="18" charset="0"/>
                <a:cs typeface="Times New Roman" panose="02020603050405020304" pitchFamily="18" charset="0"/>
              </a:rPr>
              <a:t>may reverse the route in RREQ, and use this as the source route of the RREP itself (if bidirectional links).</a:t>
            </a:r>
          </a:p>
          <a:p>
            <a:pPr marL="457200" indent="-4572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When the initiator receives RREP, it caches this route in its Route Cache</a:t>
            </a:r>
          </a:p>
          <a:p>
            <a:pPr>
              <a:buFont typeface="Wingdings" panose="05000000000000000000" pitchFamily="2" charset="2"/>
              <a:buChar char="q"/>
            </a:pPr>
            <a:endParaRPr lang="en-US" sz="2800" dirty="0">
              <a:latin typeface="Times New Roman" panose="02020603050405020304" pitchFamily="18" charset="0"/>
              <a:cs typeface="Times New Roman" panose="02020603050405020304" pitchFamily="18" charset="0"/>
            </a:endParaRPr>
          </a:p>
        </p:txBody>
      </p:sp>
      <p:sp>
        <p:nvSpPr>
          <p:cNvPr id="9" name="Footer Placeholder 1"/>
          <p:cNvSpPr>
            <a:spLocks noGrp="1"/>
          </p:cNvSpPr>
          <p:nvPr>
            <p:ph type="ftr" sz="quarter" idx="11"/>
          </p:nvPr>
        </p:nvSpPr>
        <p:spPr>
          <a:xfrm>
            <a:off x="0" y="6492875"/>
            <a:ext cx="4250530" cy="365125"/>
          </a:xfrm>
        </p:spPr>
        <p:txBody>
          <a:bodyPr/>
          <a:lstStyle/>
          <a:p>
            <a:pPr>
              <a:defRPr/>
            </a:pPr>
            <a:r>
              <a:rPr lang="it-IT" altLang="fa-IR" dirty="0"/>
              <a:t>Dynamic Source Routing (DSR)</a:t>
            </a:r>
          </a:p>
        </p:txBody>
      </p:sp>
      <p:sp>
        <p:nvSpPr>
          <p:cNvPr id="12" name="Rectangle 2"/>
          <p:cNvSpPr>
            <a:spLocks noGrp="1" noChangeArrowheads="1"/>
          </p:cNvSpPr>
          <p:nvPr>
            <p:ph type="title"/>
          </p:nvPr>
        </p:nvSpPr>
        <p:spPr>
          <a:xfrm>
            <a:off x="457200" y="274638"/>
            <a:ext cx="8363272" cy="1143000"/>
          </a:xfrm>
        </p:spPr>
        <p:txBody>
          <a:bodyPr>
            <a:normAutofit fontScale="90000"/>
          </a:bodyPr>
          <a:lstStyle/>
          <a:p>
            <a:pPr algn="ctr"/>
            <a:r>
              <a:rPr lang="it-IT" altLang="fa-IR" b="1" dirty="0">
                <a:latin typeface="Bookman Old Style" panose="02050604050505020204" pitchFamily="18" charset="0"/>
              </a:rPr>
              <a:t>Basic DSR Route Discovery</a:t>
            </a:r>
            <a:br>
              <a:rPr lang="it-IT" altLang="fa-IR" sz="4000" dirty="0">
                <a:latin typeface="Times New Roman" panose="02020603050405020304" pitchFamily="18" charset="0"/>
              </a:rPr>
            </a:br>
            <a:r>
              <a:rPr lang="it-IT" altLang="fa-IR" sz="3600" i="1" dirty="0">
                <a:latin typeface="Bookman Old Style" panose="02050604050505020204" pitchFamily="18" charset="0"/>
              </a:rPr>
              <a:t>RREP phase (1)</a:t>
            </a:r>
          </a:p>
        </p:txBody>
      </p:sp>
      <p:graphicFrame>
        <p:nvGraphicFramePr>
          <p:cNvPr id="5" name="Object 7"/>
          <p:cNvGraphicFramePr>
            <a:graphicFrameLocks noGrp="1" noChangeAspect="1"/>
          </p:cNvGraphicFramePr>
          <p:nvPr>
            <p:ph sz="quarter" idx="2"/>
            <p:extLst>
              <p:ext uri="{D42A27DB-BD31-4B8C-83A1-F6EECF244321}">
                <p14:modId xmlns:p14="http://schemas.microsoft.com/office/powerpoint/2010/main" val="3866006114"/>
              </p:ext>
            </p:extLst>
          </p:nvPr>
        </p:nvGraphicFramePr>
        <p:xfrm>
          <a:off x="1196975" y="3357563"/>
          <a:ext cx="6769100" cy="1712912"/>
        </p:xfrm>
        <a:graphic>
          <a:graphicData uri="http://schemas.openxmlformats.org/presentationml/2006/ole">
            <mc:AlternateContent xmlns:mc="http://schemas.openxmlformats.org/markup-compatibility/2006">
              <mc:Choice xmlns:v="urn:schemas-microsoft-com:vml" Requires="v">
                <p:oleObj spid="_x0000_s57426" name="Visio" r:id="rId3" imgW="3914843" imgH="990690" progId="Visio.Drawing.11">
                  <p:embed/>
                </p:oleObj>
              </mc:Choice>
              <mc:Fallback>
                <p:oleObj name="Visio" r:id="rId3" imgW="3914843" imgH="990690" progId="Visio.Drawing.11">
                  <p:embed/>
                  <p:pic>
                    <p:nvPicPr>
                      <p:cNvPr id="0" name=""/>
                      <p:cNvPicPr>
                        <a:picLocks noGrp="1" noChangeAspect="1" noChangeArrowheads="1"/>
                      </p:cNvPicPr>
                      <p:nvPr/>
                    </p:nvPicPr>
                    <p:blipFill>
                      <a:blip r:embed="rId4"/>
                      <a:srcRect/>
                      <a:stretch>
                        <a:fillRect/>
                      </a:stretch>
                    </p:blipFill>
                    <p:spPr bwMode="auto">
                      <a:xfrm>
                        <a:off x="1196975" y="3357563"/>
                        <a:ext cx="6769100" cy="171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9"/>
          <p:cNvGraphicFramePr>
            <a:graphicFrameLocks noGrp="1" noChangeAspect="1"/>
          </p:cNvGraphicFramePr>
          <p:nvPr>
            <p:ph sz="quarter" idx="3"/>
            <p:extLst>
              <p:ext uri="{D42A27DB-BD31-4B8C-83A1-F6EECF244321}">
                <p14:modId xmlns:p14="http://schemas.microsoft.com/office/powerpoint/2010/main" val="3310853170"/>
              </p:ext>
            </p:extLst>
          </p:nvPr>
        </p:nvGraphicFramePr>
        <p:xfrm>
          <a:off x="457200" y="4321175"/>
          <a:ext cx="7918450" cy="2157413"/>
        </p:xfrm>
        <a:graphic>
          <a:graphicData uri="http://schemas.openxmlformats.org/presentationml/2006/ole">
            <mc:AlternateContent xmlns:mc="http://schemas.openxmlformats.org/markup-compatibility/2006">
              <mc:Choice xmlns:v="urn:schemas-microsoft-com:vml" Requires="v">
                <p:oleObj spid="_x0000_s57427" name="Visio" r:id="rId5" imgW="4543357" imgH="1238160" progId="Visio.Drawing.11">
                  <p:embed/>
                </p:oleObj>
              </mc:Choice>
              <mc:Fallback>
                <p:oleObj name="Visio" r:id="rId5" imgW="4543357" imgH="1238160" progId="Visio.Drawing.11">
                  <p:embed/>
                  <p:pic>
                    <p:nvPicPr>
                      <p:cNvPr id="0" name=""/>
                      <p:cNvPicPr>
                        <a:picLocks noGrp="1" noChangeAspect="1" noChangeArrowheads="1"/>
                      </p:cNvPicPr>
                      <p:nvPr/>
                    </p:nvPicPr>
                    <p:blipFill>
                      <a:blip r:embed="rId6"/>
                      <a:srcRect/>
                      <a:stretch>
                        <a:fillRect/>
                      </a:stretch>
                    </p:blipFill>
                    <p:spPr bwMode="auto">
                      <a:xfrm>
                        <a:off x="457200" y="4321175"/>
                        <a:ext cx="7918450" cy="215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 name="Picture 2">
            <a:extLst>
              <a:ext uri="{FF2B5EF4-FFF2-40B4-BE49-F238E27FC236}">
                <a16:creationId xmlns:a16="http://schemas.microsoft.com/office/drawing/2014/main" id="{801E176A-CBDC-4417-AE19-7EEF40DFCA0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64138" y="-2876"/>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962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67587">
                                            <p:txEl>
                                              <p:pRg st="2" end="2"/>
                                            </p:txEl>
                                          </p:spTgt>
                                        </p:tgtEl>
                                        <p:attrNameLst>
                                          <p:attrName>style.visibility</p:attrName>
                                        </p:attrNameLst>
                                      </p:cBhvr>
                                      <p:to>
                                        <p:strVal val="visible"/>
                                      </p:to>
                                    </p:set>
                                    <p:animEffect transition="in" filter="fade">
                                      <p:cBhvr>
                                        <p:cTn id="17" dur="500"/>
                                        <p:tgtEl>
                                          <p:spTgt spid="67587">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7587">
                                            <p:txEl>
                                              <p:pRg st="3" end="3"/>
                                            </p:txEl>
                                          </p:spTgt>
                                        </p:tgtEl>
                                        <p:attrNameLst>
                                          <p:attrName>style.visibility</p:attrName>
                                        </p:attrNameLst>
                                      </p:cBhvr>
                                      <p:to>
                                        <p:strVal val="visible"/>
                                      </p:to>
                                    </p:set>
                                    <p:animEffect transition="in" filter="fade">
                                      <p:cBhvr>
                                        <p:cTn id="20" dur="500"/>
                                        <p:tgtEl>
                                          <p:spTgt spid="67587">
                                            <p:txEl>
                                              <p:pRg st="3" end="3"/>
                                            </p:txEl>
                                          </p:spTgt>
                                        </p:tgtEl>
                                      </p:cBhvr>
                                    </p:animEffect>
                                  </p:childTnLst>
                                </p:cTn>
                              </p:par>
                              <p:par>
                                <p:cTn id="21" presetID="2" presetClass="entr" presetSubtype="1"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xit" presetSubtype="12" fill="hold" nodeType="clickEffect">
                                  <p:stCondLst>
                                    <p:cond delay="0"/>
                                  </p:stCondLst>
                                  <p:childTnLst>
                                    <p:anim calcmode="lin" valueType="num">
                                      <p:cBhvr additive="base">
                                        <p:cTn id="28" dur="500"/>
                                        <p:tgtEl>
                                          <p:spTgt spid="6"/>
                                        </p:tgtEl>
                                        <p:attrNameLst>
                                          <p:attrName>ppt_x</p:attrName>
                                        </p:attrNameLst>
                                      </p:cBhvr>
                                      <p:tavLst>
                                        <p:tav tm="0">
                                          <p:val>
                                            <p:strVal val="ppt_x"/>
                                          </p:val>
                                        </p:tav>
                                        <p:tav tm="100000">
                                          <p:val>
                                            <p:strVal val="0-ppt_w/2"/>
                                          </p:val>
                                        </p:tav>
                                      </p:tavLst>
                                    </p:anim>
                                    <p:anim calcmode="lin" valueType="num">
                                      <p:cBhvr additive="base">
                                        <p:cTn id="29" dur="500"/>
                                        <p:tgtEl>
                                          <p:spTgt spid="6"/>
                                        </p:tgtEl>
                                        <p:attrNameLst>
                                          <p:attrName>ppt_y</p:attrName>
                                        </p:attrNameLst>
                                      </p:cBhvr>
                                      <p:tavLst>
                                        <p:tav tm="0">
                                          <p:val>
                                            <p:strVal val="ppt_y"/>
                                          </p:val>
                                        </p:tav>
                                        <p:tav tm="100000">
                                          <p:val>
                                            <p:strVal val="1+ppt_h/2"/>
                                          </p:val>
                                        </p:tav>
                                      </p:tavLst>
                                    </p:anim>
                                    <p:set>
                                      <p:cBhvr>
                                        <p:cTn id="30" dur="1" fill="hold">
                                          <p:stCondLst>
                                            <p:cond delay="499"/>
                                          </p:stCondLst>
                                        </p:cTn>
                                        <p:tgtEl>
                                          <p:spTgt spid="6"/>
                                        </p:tgtEl>
                                        <p:attrNameLst>
                                          <p:attrName>style.visibility</p:attrName>
                                        </p:attrNameLst>
                                      </p:cBhvr>
                                      <p:to>
                                        <p:strVal val="hidden"/>
                                      </p:to>
                                    </p:set>
                                  </p:childTnLst>
                                </p:cTn>
                              </p:par>
                              <p:par>
                                <p:cTn id="31" presetID="10" presetClass="entr" presetSubtype="0" fill="hold" nodeType="withEffect">
                                  <p:stCondLst>
                                    <p:cond delay="0"/>
                                  </p:stCondLst>
                                  <p:childTnLst>
                                    <p:set>
                                      <p:cBhvr>
                                        <p:cTn id="32" dur="1" fill="hold">
                                          <p:stCondLst>
                                            <p:cond delay="0"/>
                                          </p:stCondLst>
                                        </p:cTn>
                                        <p:tgtEl>
                                          <p:spTgt spid="67587">
                                            <p:txEl>
                                              <p:pRg st="4" end="4"/>
                                            </p:txEl>
                                          </p:spTgt>
                                        </p:tgtEl>
                                        <p:attrNameLst>
                                          <p:attrName>style.visibility</p:attrName>
                                        </p:attrNameLst>
                                      </p:cBhvr>
                                      <p:to>
                                        <p:strVal val="visible"/>
                                      </p:to>
                                    </p:set>
                                    <p:animEffect transition="in" filter="fade">
                                      <p:cBhvr>
                                        <p:cTn id="33" dur="500"/>
                                        <p:tgtEl>
                                          <p:spTgt spid="67587">
                                            <p:txEl>
                                              <p:pRg st="4" end="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7587">
                                            <p:txEl>
                                              <p:pRg st="5" end="5"/>
                                            </p:txEl>
                                          </p:spTgt>
                                        </p:tgtEl>
                                        <p:attrNameLst>
                                          <p:attrName>style.visibility</p:attrName>
                                        </p:attrNameLst>
                                      </p:cBhvr>
                                      <p:to>
                                        <p:strVal val="visible"/>
                                      </p:to>
                                    </p:set>
                                    <p:animEffect transition="in" filter="fade">
                                      <p:cBhvr>
                                        <p:cTn id="36" dur="500"/>
                                        <p:tgtEl>
                                          <p:spTgt spid="675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type="body" sz="half" idx="1"/>
          </p:nvPr>
        </p:nvSpPr>
        <p:spPr>
          <a:xfrm>
            <a:off x="179512" y="2132856"/>
            <a:ext cx="8779804" cy="2692400"/>
          </a:xfrm>
        </p:spPr>
        <p:txBody>
          <a:bodyPr>
            <a:noAutofit/>
          </a:bodyPr>
          <a:lstStyle/>
          <a:p>
            <a:pPr marL="628650" lvl="1" indent="-388938">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Send Buffer contains a copy of packets waiting for a source route </a:t>
            </a:r>
            <a:r>
              <a:rPr lang="en-US" sz="2800" dirty="0">
                <a:latin typeface="Times New Roman" panose="02020603050405020304" pitchFamily="18" charset="0"/>
                <a:cs typeface="Times New Roman" panose="02020603050405020304" pitchFamily="18" charset="0"/>
              </a:rPr>
              <a:t>stamped with the time of placement into the send Buffer</a:t>
            </a:r>
          </a:p>
          <a:p>
            <a:pPr marL="628650" lvl="1" indent="-388938">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A packet is discarded from send buffer</a:t>
            </a:r>
          </a:p>
          <a:p>
            <a:pPr marL="936625" lvl="2" indent="-457200">
              <a:buFont typeface="Wingdings" panose="05000000000000000000" pitchFamily="2" charset="2"/>
              <a:buChar char="ü"/>
            </a:pPr>
            <a:r>
              <a:rPr lang="en-US" sz="2600" dirty="0">
                <a:latin typeface="Times New Roman" panose="02020603050405020304" pitchFamily="18" charset="0"/>
                <a:cs typeface="Times New Roman" panose="02020603050405020304" pitchFamily="18" charset="0"/>
              </a:rPr>
              <a:t>After expiration of the timer </a:t>
            </a:r>
          </a:p>
          <a:p>
            <a:pPr marL="936625" lvl="2"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By a FIFO or other replacement strategy to prevent the Send Buffer from overflowing</a:t>
            </a:r>
          </a:p>
          <a:p>
            <a:pPr>
              <a:buFont typeface="Wingdings" panose="05000000000000000000" pitchFamily="2" charset="2"/>
              <a:buChar char="q"/>
            </a:pPr>
            <a:endParaRPr lang="en-US" sz="2800" dirty="0">
              <a:latin typeface="Times New Roman" panose="02020603050405020304" pitchFamily="18" charset="0"/>
              <a:cs typeface="Times New Roman" panose="02020603050405020304" pitchFamily="18" charset="0"/>
            </a:endParaRPr>
          </a:p>
        </p:txBody>
      </p:sp>
      <p:sp>
        <p:nvSpPr>
          <p:cNvPr id="9" name="Footer Placeholder 1"/>
          <p:cNvSpPr>
            <a:spLocks noGrp="1"/>
          </p:cNvSpPr>
          <p:nvPr>
            <p:ph type="ftr" sz="quarter" idx="11"/>
          </p:nvPr>
        </p:nvSpPr>
        <p:spPr>
          <a:xfrm>
            <a:off x="0" y="6492875"/>
            <a:ext cx="4250530" cy="365125"/>
          </a:xfrm>
        </p:spPr>
        <p:txBody>
          <a:bodyPr/>
          <a:lstStyle/>
          <a:p>
            <a:pPr>
              <a:defRPr/>
            </a:pPr>
            <a:r>
              <a:rPr lang="it-IT" altLang="fa-IR" dirty="0"/>
              <a:t>Dynamic Source Routing (DSR)</a:t>
            </a:r>
          </a:p>
        </p:txBody>
      </p:sp>
      <p:sp>
        <p:nvSpPr>
          <p:cNvPr id="12" name="Rectangle 2"/>
          <p:cNvSpPr>
            <a:spLocks noGrp="1" noChangeArrowheads="1"/>
          </p:cNvSpPr>
          <p:nvPr>
            <p:ph type="title"/>
          </p:nvPr>
        </p:nvSpPr>
        <p:spPr>
          <a:xfrm>
            <a:off x="457200" y="274638"/>
            <a:ext cx="8363272" cy="1143000"/>
          </a:xfrm>
        </p:spPr>
        <p:txBody>
          <a:bodyPr>
            <a:normAutofit fontScale="90000"/>
          </a:bodyPr>
          <a:lstStyle/>
          <a:p>
            <a:pPr algn="ctr"/>
            <a:r>
              <a:rPr lang="it-IT" altLang="fa-IR" b="1" dirty="0">
                <a:latin typeface="Bookman Old Style" panose="02050604050505020204" pitchFamily="18" charset="0"/>
              </a:rPr>
              <a:t>Basic DSR Route Discovery</a:t>
            </a:r>
            <a:br>
              <a:rPr lang="it-IT" altLang="fa-IR" sz="4000" dirty="0">
                <a:latin typeface="Times New Roman" panose="02020603050405020304" pitchFamily="18" charset="0"/>
              </a:rPr>
            </a:br>
            <a:r>
              <a:rPr lang="it-IT" altLang="fa-IR" sz="3600" i="1" dirty="0">
                <a:latin typeface="Bookman Old Style" panose="02050604050505020204" pitchFamily="18" charset="0"/>
              </a:rPr>
              <a:t>send buffer (1)</a:t>
            </a:r>
          </a:p>
        </p:txBody>
      </p:sp>
      <p:pic>
        <p:nvPicPr>
          <p:cNvPr id="5" name="Picture 2">
            <a:extLst>
              <a:ext uri="{FF2B5EF4-FFF2-40B4-BE49-F238E27FC236}">
                <a16:creationId xmlns:a16="http://schemas.microsoft.com/office/drawing/2014/main" id="{900C6951-78CB-4D5E-9BE2-35B5A5A378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4138" y="-2876"/>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9706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type="body" sz="half" idx="1"/>
          </p:nvPr>
        </p:nvSpPr>
        <p:spPr>
          <a:xfrm>
            <a:off x="318356" y="2132856"/>
            <a:ext cx="8640960" cy="2692400"/>
          </a:xfrm>
        </p:spPr>
        <p:txBody>
          <a:bodyPr>
            <a:noAutofit/>
          </a:bodyPr>
          <a:lstStyle/>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Reinitiate a new RREQ for a packet remaining in the send buffer</a:t>
            </a: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This RREQ re-initiation should have a limited rate to reduce the overhead of inutile RREQs towards a same target </a:t>
            </a:r>
          </a:p>
          <a:p>
            <a:pPr lvl="1" algn="just">
              <a:buFont typeface="Wingdings" panose="05000000000000000000" pitchFamily="2" charset="2"/>
              <a:buChar char="ü"/>
            </a:pPr>
            <a:r>
              <a:rPr lang="en-US" sz="2200" i="1" dirty="0">
                <a:latin typeface="Times New Roman" panose="02020603050405020304" pitchFamily="18" charset="0"/>
                <a:cs typeface="Times New Roman" panose="02020603050405020304" pitchFamily="18" charset="0"/>
              </a:rPr>
              <a:t>since the destination node may not currently be reachable (due to network partitioning)</a:t>
            </a:r>
          </a:p>
          <a:p>
            <a:pPr lvl="1" algn="just">
              <a:buFont typeface="Wingdings" panose="05000000000000000000" pitchFamily="2" charset="2"/>
              <a:buChar char="ü"/>
            </a:pPr>
            <a:r>
              <a:rPr lang="en-US" sz="2200" i="1" dirty="0">
                <a:latin typeface="Times New Roman" panose="02020603050405020304" pitchFamily="18" charset="0"/>
                <a:cs typeface="Times New Roman" panose="02020603050405020304" pitchFamily="18" charset="0"/>
              </a:rPr>
              <a:t>RREQs towards a same target should be distanced by an exponential back-off.</a:t>
            </a:r>
          </a:p>
          <a:p>
            <a:pPr lvl="1" algn="just">
              <a:buFont typeface="Wingdings" panose="05000000000000000000" pitchFamily="2" charset="2"/>
              <a:buChar char="ü"/>
            </a:pPr>
            <a:r>
              <a:rPr lang="en-US" sz="2200" i="1" dirty="0">
                <a:latin typeface="Times New Roman" panose="02020603050405020304" pitchFamily="18" charset="0"/>
                <a:cs typeface="Times New Roman" panose="02020603050405020304" pitchFamily="18" charset="0"/>
              </a:rPr>
              <a:t>If the node have additional data packets to the same target more frequently than this limit, the subsequent packets should be buffered until a RREP is received.</a:t>
            </a:r>
          </a:p>
        </p:txBody>
      </p:sp>
      <p:sp>
        <p:nvSpPr>
          <p:cNvPr id="9" name="Footer Placeholder 1"/>
          <p:cNvSpPr>
            <a:spLocks noGrp="1"/>
          </p:cNvSpPr>
          <p:nvPr>
            <p:ph type="ftr" sz="quarter" idx="11"/>
          </p:nvPr>
        </p:nvSpPr>
        <p:spPr>
          <a:xfrm>
            <a:off x="0" y="6492875"/>
            <a:ext cx="4250530" cy="365125"/>
          </a:xfrm>
        </p:spPr>
        <p:txBody>
          <a:bodyPr/>
          <a:lstStyle/>
          <a:p>
            <a:pPr>
              <a:defRPr/>
            </a:pPr>
            <a:r>
              <a:rPr lang="it-IT" altLang="fa-IR" dirty="0"/>
              <a:t>Dynamic Source Routing (DSR)</a:t>
            </a:r>
          </a:p>
        </p:txBody>
      </p:sp>
      <p:sp>
        <p:nvSpPr>
          <p:cNvPr id="12" name="Rectangle 2"/>
          <p:cNvSpPr>
            <a:spLocks noGrp="1" noChangeArrowheads="1"/>
          </p:cNvSpPr>
          <p:nvPr>
            <p:ph type="title"/>
          </p:nvPr>
        </p:nvSpPr>
        <p:spPr>
          <a:xfrm>
            <a:off x="457200" y="274638"/>
            <a:ext cx="8363272" cy="1143000"/>
          </a:xfrm>
        </p:spPr>
        <p:txBody>
          <a:bodyPr>
            <a:normAutofit fontScale="90000"/>
          </a:bodyPr>
          <a:lstStyle/>
          <a:p>
            <a:pPr algn="ctr"/>
            <a:r>
              <a:rPr lang="it-IT" altLang="fa-IR" b="1" dirty="0">
                <a:latin typeface="Bookman Old Style" panose="02050604050505020204" pitchFamily="18" charset="0"/>
              </a:rPr>
              <a:t>Basic DSR Route Discovery</a:t>
            </a:r>
            <a:br>
              <a:rPr lang="it-IT" altLang="fa-IR" sz="4000" dirty="0">
                <a:latin typeface="Times New Roman" panose="02020603050405020304" pitchFamily="18" charset="0"/>
              </a:rPr>
            </a:br>
            <a:r>
              <a:rPr lang="it-IT" altLang="fa-IR" sz="3600" i="1" dirty="0">
                <a:latin typeface="Bookman Old Style" panose="02050604050505020204" pitchFamily="18" charset="0"/>
              </a:rPr>
              <a:t>send buffer (2)</a:t>
            </a:r>
          </a:p>
        </p:txBody>
      </p:sp>
      <p:graphicFrame>
        <p:nvGraphicFramePr>
          <p:cNvPr id="5" name="Object 13"/>
          <p:cNvGraphicFramePr>
            <a:graphicFrameLocks noChangeAspect="1"/>
          </p:cNvGraphicFramePr>
          <p:nvPr>
            <p:extLst>
              <p:ext uri="{D42A27DB-BD31-4B8C-83A1-F6EECF244321}">
                <p14:modId xmlns:p14="http://schemas.microsoft.com/office/powerpoint/2010/main" val="3867668952"/>
              </p:ext>
            </p:extLst>
          </p:nvPr>
        </p:nvGraphicFramePr>
        <p:xfrm>
          <a:off x="4932363" y="4437063"/>
          <a:ext cx="3887787" cy="2122487"/>
        </p:xfrm>
        <a:graphic>
          <a:graphicData uri="http://schemas.openxmlformats.org/presentationml/2006/ole">
            <mc:AlternateContent xmlns:mc="http://schemas.openxmlformats.org/markup-compatibility/2006">
              <mc:Choice xmlns:v="urn:schemas-microsoft-com:vml" Requires="v">
                <p:oleObj spid="_x0000_s58450" name="Visio" r:id="rId3" imgW="3944112" imgH="2153412" progId="Visio.Drawing.11">
                  <p:embed/>
                </p:oleObj>
              </mc:Choice>
              <mc:Fallback>
                <p:oleObj name="Visio" r:id="rId3" imgW="3944112" imgH="215341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4437063"/>
                        <a:ext cx="3887787" cy="212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15"/>
          <p:cNvGraphicFramePr>
            <a:graphicFrameLocks noChangeAspect="1"/>
          </p:cNvGraphicFramePr>
          <p:nvPr>
            <p:extLst>
              <p:ext uri="{D42A27DB-BD31-4B8C-83A1-F6EECF244321}">
                <p14:modId xmlns:p14="http://schemas.microsoft.com/office/powerpoint/2010/main" val="1958026951"/>
              </p:ext>
            </p:extLst>
          </p:nvPr>
        </p:nvGraphicFramePr>
        <p:xfrm>
          <a:off x="611188" y="4581525"/>
          <a:ext cx="3024187" cy="1954213"/>
        </p:xfrm>
        <a:graphic>
          <a:graphicData uri="http://schemas.openxmlformats.org/presentationml/2006/ole">
            <mc:AlternateContent xmlns:mc="http://schemas.openxmlformats.org/markup-compatibility/2006">
              <mc:Choice xmlns:v="urn:schemas-microsoft-com:vml" Requires="v">
                <p:oleObj spid="_x0000_s58451" name="Visio" r:id="rId5" imgW="1547774" imgH="1000354" progId="Visio.Drawing.11">
                  <p:embed/>
                </p:oleObj>
              </mc:Choice>
              <mc:Fallback>
                <p:oleObj name="Visio" r:id="rId5" imgW="1547774" imgH="1000354"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4581525"/>
                        <a:ext cx="3024187" cy="195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 name="Picture 2">
            <a:extLst>
              <a:ext uri="{FF2B5EF4-FFF2-40B4-BE49-F238E27FC236}">
                <a16:creationId xmlns:a16="http://schemas.microsoft.com/office/drawing/2014/main" id="{214D0949-A42F-4F75-81E9-9D0F93B12EE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64138" y="-2876"/>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495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7587">
                                            <p:txEl>
                                              <p:pRg st="3" end="3"/>
                                            </p:txEl>
                                          </p:spTgt>
                                        </p:tgtEl>
                                        <p:attrNameLst>
                                          <p:attrName>style.visibility</p:attrName>
                                        </p:attrNameLst>
                                      </p:cBhvr>
                                      <p:to>
                                        <p:strVal val="visible"/>
                                      </p:to>
                                    </p:set>
                                    <p:animEffect transition="in" filter="fade">
                                      <p:cBhvr>
                                        <p:cTn id="25" dur="500"/>
                                        <p:tgtEl>
                                          <p:spTgt spid="67587">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7587">
                                            <p:txEl>
                                              <p:pRg st="4" end="4"/>
                                            </p:txEl>
                                          </p:spTgt>
                                        </p:tgtEl>
                                        <p:attrNameLst>
                                          <p:attrName>style.visibility</p:attrName>
                                        </p:attrNameLst>
                                      </p:cBhvr>
                                      <p:to>
                                        <p:strVal val="visible"/>
                                      </p:to>
                                    </p:set>
                                    <p:animEffect transition="in" filter="fade">
                                      <p:cBhvr>
                                        <p:cTn id="28" dur="500"/>
                                        <p:tgtEl>
                                          <p:spTgt spid="675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5" name="Oval 3"/>
          <p:cNvSpPr>
            <a:spLocks noChangeArrowheads="1"/>
          </p:cNvSpPr>
          <p:nvPr/>
        </p:nvSpPr>
        <p:spPr bwMode="auto">
          <a:xfrm>
            <a:off x="1949624" y="44637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B</a:t>
            </a:r>
          </a:p>
        </p:txBody>
      </p:sp>
      <p:sp>
        <p:nvSpPr>
          <p:cNvPr id="648196" name="Oval 4"/>
          <p:cNvSpPr>
            <a:spLocks noChangeArrowheads="1"/>
          </p:cNvSpPr>
          <p:nvPr/>
        </p:nvSpPr>
        <p:spPr bwMode="auto">
          <a:xfrm>
            <a:off x="1187624" y="51495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A</a:t>
            </a:r>
          </a:p>
        </p:txBody>
      </p:sp>
      <p:sp>
        <p:nvSpPr>
          <p:cNvPr id="648197" name="Oval 5" descr="Water droplets"/>
          <p:cNvSpPr>
            <a:spLocks noChangeArrowheads="1"/>
          </p:cNvSpPr>
          <p:nvPr/>
        </p:nvSpPr>
        <p:spPr bwMode="auto">
          <a:xfrm>
            <a:off x="2864024" y="3854152"/>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S</a:t>
            </a:r>
          </a:p>
        </p:txBody>
      </p:sp>
      <p:sp>
        <p:nvSpPr>
          <p:cNvPr id="648198" name="Oval 6"/>
          <p:cNvSpPr>
            <a:spLocks noChangeArrowheads="1"/>
          </p:cNvSpPr>
          <p:nvPr/>
        </p:nvSpPr>
        <p:spPr bwMode="auto">
          <a:xfrm>
            <a:off x="3854624" y="39303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E</a:t>
            </a:r>
          </a:p>
        </p:txBody>
      </p:sp>
      <p:sp>
        <p:nvSpPr>
          <p:cNvPr id="648199" name="Oval 7"/>
          <p:cNvSpPr>
            <a:spLocks noChangeArrowheads="1"/>
          </p:cNvSpPr>
          <p:nvPr/>
        </p:nvSpPr>
        <p:spPr bwMode="auto">
          <a:xfrm>
            <a:off x="4845224" y="43113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F</a:t>
            </a:r>
          </a:p>
        </p:txBody>
      </p:sp>
      <p:sp>
        <p:nvSpPr>
          <p:cNvPr id="648200" name="Oval 8"/>
          <p:cNvSpPr>
            <a:spLocks noChangeArrowheads="1"/>
          </p:cNvSpPr>
          <p:nvPr/>
        </p:nvSpPr>
        <p:spPr bwMode="auto">
          <a:xfrm>
            <a:off x="2406824" y="54543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H</a:t>
            </a:r>
          </a:p>
        </p:txBody>
      </p:sp>
      <p:sp>
        <p:nvSpPr>
          <p:cNvPr id="648201" name="Oval 9"/>
          <p:cNvSpPr>
            <a:spLocks noChangeArrowheads="1"/>
          </p:cNvSpPr>
          <p:nvPr/>
        </p:nvSpPr>
        <p:spPr bwMode="auto">
          <a:xfrm>
            <a:off x="5683424" y="48447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J</a:t>
            </a:r>
          </a:p>
        </p:txBody>
      </p:sp>
      <p:sp>
        <p:nvSpPr>
          <p:cNvPr id="648202" name="Oval 10"/>
          <p:cNvSpPr>
            <a:spLocks noChangeArrowheads="1"/>
          </p:cNvSpPr>
          <p:nvPr/>
        </p:nvSpPr>
        <p:spPr bwMode="auto">
          <a:xfrm>
            <a:off x="6445424" y="54543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D</a:t>
            </a:r>
          </a:p>
        </p:txBody>
      </p:sp>
      <p:sp>
        <p:nvSpPr>
          <p:cNvPr id="648203" name="Oval 11"/>
          <p:cNvSpPr>
            <a:spLocks noChangeArrowheads="1"/>
          </p:cNvSpPr>
          <p:nvPr/>
        </p:nvSpPr>
        <p:spPr bwMode="auto">
          <a:xfrm>
            <a:off x="3245024" y="46161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C</a:t>
            </a:r>
          </a:p>
        </p:txBody>
      </p:sp>
      <p:sp>
        <p:nvSpPr>
          <p:cNvPr id="648204" name="Oval 12"/>
          <p:cNvSpPr>
            <a:spLocks noChangeArrowheads="1"/>
          </p:cNvSpPr>
          <p:nvPr/>
        </p:nvSpPr>
        <p:spPr bwMode="auto">
          <a:xfrm>
            <a:off x="4311824" y="51495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G</a:t>
            </a:r>
          </a:p>
        </p:txBody>
      </p:sp>
      <p:sp>
        <p:nvSpPr>
          <p:cNvPr id="648205" name="Oval 13"/>
          <p:cNvSpPr>
            <a:spLocks noChangeArrowheads="1"/>
          </p:cNvSpPr>
          <p:nvPr/>
        </p:nvSpPr>
        <p:spPr bwMode="auto">
          <a:xfrm>
            <a:off x="3473624" y="59877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I</a:t>
            </a:r>
          </a:p>
        </p:txBody>
      </p:sp>
      <p:sp>
        <p:nvSpPr>
          <p:cNvPr id="648206" name="Oval 14"/>
          <p:cNvSpPr>
            <a:spLocks noChangeArrowheads="1"/>
          </p:cNvSpPr>
          <p:nvPr/>
        </p:nvSpPr>
        <p:spPr bwMode="auto">
          <a:xfrm>
            <a:off x="5226224" y="56829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K</a:t>
            </a:r>
          </a:p>
        </p:txBody>
      </p:sp>
      <p:sp>
        <p:nvSpPr>
          <p:cNvPr id="648207" name="Line 15"/>
          <p:cNvSpPr>
            <a:spLocks noChangeShapeType="1"/>
          </p:cNvSpPr>
          <p:nvPr/>
        </p:nvSpPr>
        <p:spPr bwMode="auto">
          <a:xfrm flipV="1">
            <a:off x="1721024" y="4920952"/>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08" name="Line 16"/>
          <p:cNvSpPr>
            <a:spLocks noChangeShapeType="1"/>
          </p:cNvSpPr>
          <p:nvPr/>
        </p:nvSpPr>
        <p:spPr bwMode="auto">
          <a:xfrm flipV="1">
            <a:off x="2483024" y="4311352"/>
            <a:ext cx="457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09" name="Line 17"/>
          <p:cNvSpPr>
            <a:spLocks noChangeShapeType="1"/>
          </p:cNvSpPr>
          <p:nvPr/>
        </p:nvSpPr>
        <p:spPr bwMode="auto">
          <a:xfrm>
            <a:off x="1797224" y="5530552"/>
            <a:ext cx="6858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0" name="Line 18"/>
          <p:cNvSpPr>
            <a:spLocks noChangeShapeType="1"/>
          </p:cNvSpPr>
          <p:nvPr/>
        </p:nvSpPr>
        <p:spPr bwMode="auto">
          <a:xfrm>
            <a:off x="2406824" y="4997152"/>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1" name="Line 19"/>
          <p:cNvSpPr>
            <a:spLocks noChangeShapeType="1"/>
          </p:cNvSpPr>
          <p:nvPr/>
        </p:nvSpPr>
        <p:spPr bwMode="auto">
          <a:xfrm flipH="1">
            <a:off x="2864024" y="5149552"/>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2" name="Line 20"/>
          <p:cNvSpPr>
            <a:spLocks noChangeShapeType="1"/>
          </p:cNvSpPr>
          <p:nvPr/>
        </p:nvSpPr>
        <p:spPr bwMode="auto">
          <a:xfrm flipH="1">
            <a:off x="3702224" y="4463752"/>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3" name="Line 21"/>
          <p:cNvSpPr>
            <a:spLocks noChangeShapeType="1"/>
          </p:cNvSpPr>
          <p:nvPr/>
        </p:nvSpPr>
        <p:spPr bwMode="auto">
          <a:xfrm>
            <a:off x="4464224" y="4311352"/>
            <a:ext cx="4572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4" name="Line 22"/>
          <p:cNvSpPr>
            <a:spLocks noChangeShapeType="1"/>
          </p:cNvSpPr>
          <p:nvPr/>
        </p:nvSpPr>
        <p:spPr bwMode="auto">
          <a:xfrm flipH="1">
            <a:off x="4769024" y="4844752"/>
            <a:ext cx="152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5" name="Line 23"/>
          <p:cNvSpPr>
            <a:spLocks noChangeShapeType="1"/>
          </p:cNvSpPr>
          <p:nvPr/>
        </p:nvSpPr>
        <p:spPr bwMode="auto">
          <a:xfrm flipH="1">
            <a:off x="3930824" y="5682952"/>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6" name="Line 24"/>
          <p:cNvSpPr>
            <a:spLocks noChangeShapeType="1"/>
          </p:cNvSpPr>
          <p:nvPr/>
        </p:nvSpPr>
        <p:spPr bwMode="auto">
          <a:xfrm>
            <a:off x="3854624" y="5073352"/>
            <a:ext cx="457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7" name="Line 25"/>
          <p:cNvSpPr>
            <a:spLocks noChangeShapeType="1"/>
          </p:cNvSpPr>
          <p:nvPr/>
        </p:nvSpPr>
        <p:spPr bwMode="auto">
          <a:xfrm>
            <a:off x="2940224" y="5911552"/>
            <a:ext cx="533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8" name="Line 26"/>
          <p:cNvSpPr>
            <a:spLocks noChangeShapeType="1"/>
          </p:cNvSpPr>
          <p:nvPr/>
        </p:nvSpPr>
        <p:spPr bwMode="auto">
          <a:xfrm>
            <a:off x="5378624" y="4768552"/>
            <a:ext cx="3810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9" name="Line 27"/>
          <p:cNvSpPr>
            <a:spLocks noChangeShapeType="1"/>
          </p:cNvSpPr>
          <p:nvPr/>
        </p:nvSpPr>
        <p:spPr bwMode="auto">
          <a:xfrm>
            <a:off x="4845224" y="5682952"/>
            <a:ext cx="3810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20" name="Line 28"/>
          <p:cNvSpPr>
            <a:spLocks noChangeShapeType="1"/>
          </p:cNvSpPr>
          <p:nvPr/>
        </p:nvSpPr>
        <p:spPr bwMode="auto">
          <a:xfrm>
            <a:off x="6216824" y="5301952"/>
            <a:ext cx="304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21" name="Line 29"/>
          <p:cNvSpPr>
            <a:spLocks noChangeShapeType="1"/>
          </p:cNvSpPr>
          <p:nvPr/>
        </p:nvSpPr>
        <p:spPr bwMode="auto">
          <a:xfrm flipH="1">
            <a:off x="5835824" y="5835352"/>
            <a:ext cx="609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22" name="Line 30"/>
          <p:cNvSpPr>
            <a:spLocks noChangeShapeType="1"/>
          </p:cNvSpPr>
          <p:nvPr/>
        </p:nvSpPr>
        <p:spPr bwMode="auto">
          <a:xfrm flipH="1">
            <a:off x="3473624" y="4158952"/>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23" name="Line 31"/>
          <p:cNvSpPr>
            <a:spLocks noChangeShapeType="1"/>
          </p:cNvSpPr>
          <p:nvPr/>
        </p:nvSpPr>
        <p:spPr bwMode="auto">
          <a:xfrm>
            <a:off x="3245024" y="4463752"/>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29" name="Oval 37" descr="Water droplets"/>
          <p:cNvSpPr>
            <a:spLocks noChangeArrowheads="1"/>
          </p:cNvSpPr>
          <p:nvPr/>
        </p:nvSpPr>
        <p:spPr bwMode="auto">
          <a:xfrm>
            <a:off x="609600" y="2204864"/>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648230" name="Text Box 38"/>
          <p:cNvSpPr txBox="1">
            <a:spLocks noChangeArrowheads="1"/>
          </p:cNvSpPr>
          <p:nvPr/>
        </p:nvSpPr>
        <p:spPr bwMode="auto">
          <a:xfrm>
            <a:off x="1447800" y="2357264"/>
            <a:ext cx="6291263" cy="396875"/>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en-US">
                <a:latin typeface="Times New Roman" panose="02020603050405020304" pitchFamily="18" charset="0"/>
              </a:rPr>
              <a:t>Represents a node that has received RREQ for D from S</a:t>
            </a:r>
          </a:p>
        </p:txBody>
      </p:sp>
      <p:sp>
        <p:nvSpPr>
          <p:cNvPr id="648231" name="Oval 39"/>
          <p:cNvSpPr>
            <a:spLocks noChangeArrowheads="1"/>
          </p:cNvSpPr>
          <p:nvPr/>
        </p:nvSpPr>
        <p:spPr bwMode="auto">
          <a:xfrm>
            <a:off x="6674024" y="46161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M</a:t>
            </a:r>
          </a:p>
        </p:txBody>
      </p:sp>
      <p:sp>
        <p:nvSpPr>
          <p:cNvPr id="648232" name="Line 40"/>
          <p:cNvSpPr>
            <a:spLocks noChangeShapeType="1"/>
          </p:cNvSpPr>
          <p:nvPr/>
        </p:nvSpPr>
        <p:spPr bwMode="auto">
          <a:xfrm flipV="1">
            <a:off x="6293024" y="4920952"/>
            <a:ext cx="3810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33" name="Oval 41"/>
          <p:cNvSpPr>
            <a:spLocks noChangeArrowheads="1"/>
          </p:cNvSpPr>
          <p:nvPr/>
        </p:nvSpPr>
        <p:spPr bwMode="auto">
          <a:xfrm>
            <a:off x="7131224" y="59877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N</a:t>
            </a:r>
          </a:p>
        </p:txBody>
      </p:sp>
      <p:sp>
        <p:nvSpPr>
          <p:cNvPr id="648234" name="Line 42"/>
          <p:cNvSpPr>
            <a:spLocks noChangeShapeType="1"/>
          </p:cNvSpPr>
          <p:nvPr/>
        </p:nvSpPr>
        <p:spPr bwMode="auto">
          <a:xfrm>
            <a:off x="6978824" y="5987752"/>
            <a:ext cx="228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35" name="Oval 43"/>
          <p:cNvSpPr>
            <a:spLocks noChangeArrowheads="1"/>
          </p:cNvSpPr>
          <p:nvPr/>
        </p:nvSpPr>
        <p:spPr bwMode="auto">
          <a:xfrm>
            <a:off x="7588424" y="46161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L</a:t>
            </a:r>
          </a:p>
        </p:txBody>
      </p:sp>
      <p:sp>
        <p:nvSpPr>
          <p:cNvPr id="648236" name="Line 44"/>
          <p:cNvSpPr>
            <a:spLocks noChangeShapeType="1"/>
          </p:cNvSpPr>
          <p:nvPr/>
        </p:nvSpPr>
        <p:spPr bwMode="auto">
          <a:xfrm>
            <a:off x="7283624" y="4920952"/>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Rectangle 2"/>
          <p:cNvSpPr>
            <a:spLocks noGrp="1" noChangeArrowheads="1"/>
          </p:cNvSpPr>
          <p:nvPr>
            <p:ph type="title"/>
          </p:nvPr>
        </p:nvSpPr>
        <p:spPr>
          <a:xfrm>
            <a:off x="1278821" y="451797"/>
            <a:ext cx="6673174" cy="1560716"/>
          </a:xfrm>
        </p:spPr>
        <p:txBody>
          <a:bodyPr>
            <a:normAutofit/>
          </a:bodyPr>
          <a:lstStyle/>
          <a:p>
            <a:pPr algn="ctr"/>
            <a:r>
              <a:rPr lang="en-US" altLang="fa-IR" sz="3200" b="1" dirty="0">
                <a:latin typeface="Bookman Old Style" panose="02050604050505020204" pitchFamily="18" charset="0"/>
              </a:rPr>
              <a:t>Basic DSR Route Discovery</a:t>
            </a:r>
            <a:br>
              <a:rPr lang="en-US" altLang="fa-IR" sz="3200" b="1" dirty="0">
                <a:latin typeface="Bookman Old Style" panose="02050604050505020204" pitchFamily="18" charset="0"/>
              </a:rPr>
            </a:br>
            <a:r>
              <a:rPr lang="it-IT" altLang="fa-IR" sz="3200" i="1" dirty="0">
                <a:latin typeface="Bookman Old Style" panose="02050604050505020204" pitchFamily="18" charset="0"/>
              </a:rPr>
              <a:t>example</a:t>
            </a:r>
            <a:endParaRPr lang="it-IT" altLang="fa-IR" sz="3200" b="1" dirty="0">
              <a:latin typeface="Bookman Old Style" panose="02050604050505020204" pitchFamily="18" charset="0"/>
            </a:endParaRPr>
          </a:p>
        </p:txBody>
      </p:sp>
      <p:pic>
        <p:nvPicPr>
          <p:cNvPr id="40" name="Picture 2">
            <a:extLst>
              <a:ext uri="{FF2B5EF4-FFF2-40B4-BE49-F238E27FC236}">
                <a16:creationId xmlns:a16="http://schemas.microsoft.com/office/drawing/2014/main" id="{C51E1245-F9AE-4B18-B1EB-149E5B58F2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4138" y="-2876"/>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5389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187624" y="3854152"/>
            <a:ext cx="7010400" cy="2743200"/>
            <a:chOff x="1187624" y="3854152"/>
            <a:chExt cx="7010400" cy="2743200"/>
          </a:xfrm>
        </p:grpSpPr>
        <p:sp>
          <p:nvSpPr>
            <p:cNvPr id="648195" name="Oval 3"/>
            <p:cNvSpPr>
              <a:spLocks noChangeArrowheads="1"/>
            </p:cNvSpPr>
            <p:nvPr/>
          </p:nvSpPr>
          <p:spPr bwMode="auto">
            <a:xfrm>
              <a:off x="1949624" y="44637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B</a:t>
              </a:r>
            </a:p>
          </p:txBody>
        </p:sp>
        <p:sp>
          <p:nvSpPr>
            <p:cNvPr id="648196" name="Oval 4"/>
            <p:cNvSpPr>
              <a:spLocks noChangeArrowheads="1"/>
            </p:cNvSpPr>
            <p:nvPr/>
          </p:nvSpPr>
          <p:spPr bwMode="auto">
            <a:xfrm>
              <a:off x="1187624" y="51495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A</a:t>
              </a:r>
            </a:p>
          </p:txBody>
        </p:sp>
        <p:sp>
          <p:nvSpPr>
            <p:cNvPr id="648197" name="Oval 5" descr="Water droplets"/>
            <p:cNvSpPr>
              <a:spLocks noChangeArrowheads="1"/>
            </p:cNvSpPr>
            <p:nvPr/>
          </p:nvSpPr>
          <p:spPr bwMode="auto">
            <a:xfrm>
              <a:off x="2864024" y="3854152"/>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S</a:t>
              </a:r>
            </a:p>
          </p:txBody>
        </p:sp>
        <p:sp>
          <p:nvSpPr>
            <p:cNvPr id="648198" name="Oval 6"/>
            <p:cNvSpPr>
              <a:spLocks noChangeArrowheads="1"/>
            </p:cNvSpPr>
            <p:nvPr/>
          </p:nvSpPr>
          <p:spPr bwMode="auto">
            <a:xfrm>
              <a:off x="3854624" y="39303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E</a:t>
              </a:r>
            </a:p>
          </p:txBody>
        </p:sp>
        <p:sp>
          <p:nvSpPr>
            <p:cNvPr id="648199" name="Oval 7"/>
            <p:cNvSpPr>
              <a:spLocks noChangeArrowheads="1"/>
            </p:cNvSpPr>
            <p:nvPr/>
          </p:nvSpPr>
          <p:spPr bwMode="auto">
            <a:xfrm>
              <a:off x="4845224" y="43113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F</a:t>
              </a:r>
            </a:p>
          </p:txBody>
        </p:sp>
        <p:sp>
          <p:nvSpPr>
            <p:cNvPr id="648200" name="Oval 8"/>
            <p:cNvSpPr>
              <a:spLocks noChangeArrowheads="1"/>
            </p:cNvSpPr>
            <p:nvPr/>
          </p:nvSpPr>
          <p:spPr bwMode="auto">
            <a:xfrm>
              <a:off x="2406824" y="54543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H</a:t>
              </a:r>
            </a:p>
          </p:txBody>
        </p:sp>
        <p:sp>
          <p:nvSpPr>
            <p:cNvPr id="648201" name="Oval 9"/>
            <p:cNvSpPr>
              <a:spLocks noChangeArrowheads="1"/>
            </p:cNvSpPr>
            <p:nvPr/>
          </p:nvSpPr>
          <p:spPr bwMode="auto">
            <a:xfrm>
              <a:off x="5683424" y="48447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J</a:t>
              </a:r>
            </a:p>
          </p:txBody>
        </p:sp>
        <p:sp>
          <p:nvSpPr>
            <p:cNvPr id="648202" name="Oval 10"/>
            <p:cNvSpPr>
              <a:spLocks noChangeArrowheads="1"/>
            </p:cNvSpPr>
            <p:nvPr/>
          </p:nvSpPr>
          <p:spPr bwMode="auto">
            <a:xfrm>
              <a:off x="6445424" y="54543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D</a:t>
              </a:r>
            </a:p>
          </p:txBody>
        </p:sp>
        <p:sp>
          <p:nvSpPr>
            <p:cNvPr id="648203" name="Oval 11"/>
            <p:cNvSpPr>
              <a:spLocks noChangeArrowheads="1"/>
            </p:cNvSpPr>
            <p:nvPr/>
          </p:nvSpPr>
          <p:spPr bwMode="auto">
            <a:xfrm>
              <a:off x="3245024" y="46161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C</a:t>
              </a:r>
            </a:p>
          </p:txBody>
        </p:sp>
        <p:sp>
          <p:nvSpPr>
            <p:cNvPr id="648204" name="Oval 12"/>
            <p:cNvSpPr>
              <a:spLocks noChangeArrowheads="1"/>
            </p:cNvSpPr>
            <p:nvPr/>
          </p:nvSpPr>
          <p:spPr bwMode="auto">
            <a:xfrm>
              <a:off x="4311824" y="51495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G</a:t>
              </a:r>
            </a:p>
          </p:txBody>
        </p:sp>
        <p:sp>
          <p:nvSpPr>
            <p:cNvPr id="648205" name="Oval 13"/>
            <p:cNvSpPr>
              <a:spLocks noChangeArrowheads="1"/>
            </p:cNvSpPr>
            <p:nvPr/>
          </p:nvSpPr>
          <p:spPr bwMode="auto">
            <a:xfrm>
              <a:off x="3473624" y="59877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I</a:t>
              </a:r>
            </a:p>
          </p:txBody>
        </p:sp>
        <p:sp>
          <p:nvSpPr>
            <p:cNvPr id="648206" name="Oval 14"/>
            <p:cNvSpPr>
              <a:spLocks noChangeArrowheads="1"/>
            </p:cNvSpPr>
            <p:nvPr/>
          </p:nvSpPr>
          <p:spPr bwMode="auto">
            <a:xfrm>
              <a:off x="5226224" y="56829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K</a:t>
              </a:r>
            </a:p>
          </p:txBody>
        </p:sp>
        <p:sp>
          <p:nvSpPr>
            <p:cNvPr id="648207" name="Line 15"/>
            <p:cNvSpPr>
              <a:spLocks noChangeShapeType="1"/>
            </p:cNvSpPr>
            <p:nvPr/>
          </p:nvSpPr>
          <p:spPr bwMode="auto">
            <a:xfrm flipV="1">
              <a:off x="1721024" y="4920952"/>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08" name="Line 16"/>
            <p:cNvSpPr>
              <a:spLocks noChangeShapeType="1"/>
            </p:cNvSpPr>
            <p:nvPr/>
          </p:nvSpPr>
          <p:spPr bwMode="auto">
            <a:xfrm flipV="1">
              <a:off x="2483024" y="4311352"/>
              <a:ext cx="457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09" name="Line 17"/>
            <p:cNvSpPr>
              <a:spLocks noChangeShapeType="1"/>
            </p:cNvSpPr>
            <p:nvPr/>
          </p:nvSpPr>
          <p:spPr bwMode="auto">
            <a:xfrm>
              <a:off x="1797224" y="5530552"/>
              <a:ext cx="6858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0" name="Line 18"/>
            <p:cNvSpPr>
              <a:spLocks noChangeShapeType="1"/>
            </p:cNvSpPr>
            <p:nvPr/>
          </p:nvSpPr>
          <p:spPr bwMode="auto">
            <a:xfrm>
              <a:off x="2406824" y="4997152"/>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1" name="Line 19"/>
            <p:cNvSpPr>
              <a:spLocks noChangeShapeType="1"/>
            </p:cNvSpPr>
            <p:nvPr/>
          </p:nvSpPr>
          <p:spPr bwMode="auto">
            <a:xfrm flipH="1">
              <a:off x="2864024" y="5149552"/>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2" name="Line 20"/>
            <p:cNvSpPr>
              <a:spLocks noChangeShapeType="1"/>
            </p:cNvSpPr>
            <p:nvPr/>
          </p:nvSpPr>
          <p:spPr bwMode="auto">
            <a:xfrm flipH="1">
              <a:off x="3702224" y="4463752"/>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3" name="Line 21"/>
            <p:cNvSpPr>
              <a:spLocks noChangeShapeType="1"/>
            </p:cNvSpPr>
            <p:nvPr/>
          </p:nvSpPr>
          <p:spPr bwMode="auto">
            <a:xfrm>
              <a:off x="4464224" y="4311352"/>
              <a:ext cx="4572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4" name="Line 22"/>
            <p:cNvSpPr>
              <a:spLocks noChangeShapeType="1"/>
            </p:cNvSpPr>
            <p:nvPr/>
          </p:nvSpPr>
          <p:spPr bwMode="auto">
            <a:xfrm flipH="1">
              <a:off x="4769024" y="4844752"/>
              <a:ext cx="152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5" name="Line 23"/>
            <p:cNvSpPr>
              <a:spLocks noChangeShapeType="1"/>
            </p:cNvSpPr>
            <p:nvPr/>
          </p:nvSpPr>
          <p:spPr bwMode="auto">
            <a:xfrm flipH="1">
              <a:off x="3930824" y="5682952"/>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6" name="Line 24"/>
            <p:cNvSpPr>
              <a:spLocks noChangeShapeType="1"/>
            </p:cNvSpPr>
            <p:nvPr/>
          </p:nvSpPr>
          <p:spPr bwMode="auto">
            <a:xfrm>
              <a:off x="3854624" y="5073352"/>
              <a:ext cx="457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7" name="Line 25"/>
            <p:cNvSpPr>
              <a:spLocks noChangeShapeType="1"/>
            </p:cNvSpPr>
            <p:nvPr/>
          </p:nvSpPr>
          <p:spPr bwMode="auto">
            <a:xfrm>
              <a:off x="2940224" y="5911552"/>
              <a:ext cx="533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8" name="Line 26"/>
            <p:cNvSpPr>
              <a:spLocks noChangeShapeType="1"/>
            </p:cNvSpPr>
            <p:nvPr/>
          </p:nvSpPr>
          <p:spPr bwMode="auto">
            <a:xfrm>
              <a:off x="5378624" y="4768552"/>
              <a:ext cx="3810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9" name="Line 27"/>
            <p:cNvSpPr>
              <a:spLocks noChangeShapeType="1"/>
            </p:cNvSpPr>
            <p:nvPr/>
          </p:nvSpPr>
          <p:spPr bwMode="auto">
            <a:xfrm>
              <a:off x="4845224" y="5682952"/>
              <a:ext cx="3810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20" name="Line 28"/>
            <p:cNvSpPr>
              <a:spLocks noChangeShapeType="1"/>
            </p:cNvSpPr>
            <p:nvPr/>
          </p:nvSpPr>
          <p:spPr bwMode="auto">
            <a:xfrm>
              <a:off x="6216824" y="5301952"/>
              <a:ext cx="304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21" name="Line 29"/>
            <p:cNvSpPr>
              <a:spLocks noChangeShapeType="1"/>
            </p:cNvSpPr>
            <p:nvPr/>
          </p:nvSpPr>
          <p:spPr bwMode="auto">
            <a:xfrm flipH="1">
              <a:off x="5835824" y="5835352"/>
              <a:ext cx="609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22" name="Line 30"/>
            <p:cNvSpPr>
              <a:spLocks noChangeShapeType="1"/>
            </p:cNvSpPr>
            <p:nvPr/>
          </p:nvSpPr>
          <p:spPr bwMode="auto">
            <a:xfrm flipH="1">
              <a:off x="3473624" y="4158952"/>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23" name="Line 31"/>
            <p:cNvSpPr>
              <a:spLocks noChangeShapeType="1"/>
            </p:cNvSpPr>
            <p:nvPr/>
          </p:nvSpPr>
          <p:spPr bwMode="auto">
            <a:xfrm>
              <a:off x="3245024" y="4463752"/>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31" name="Oval 39"/>
            <p:cNvSpPr>
              <a:spLocks noChangeArrowheads="1"/>
            </p:cNvSpPr>
            <p:nvPr/>
          </p:nvSpPr>
          <p:spPr bwMode="auto">
            <a:xfrm>
              <a:off x="6674024" y="46161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M</a:t>
              </a:r>
            </a:p>
          </p:txBody>
        </p:sp>
        <p:sp>
          <p:nvSpPr>
            <p:cNvPr id="648232" name="Line 40"/>
            <p:cNvSpPr>
              <a:spLocks noChangeShapeType="1"/>
            </p:cNvSpPr>
            <p:nvPr/>
          </p:nvSpPr>
          <p:spPr bwMode="auto">
            <a:xfrm flipV="1">
              <a:off x="6293024" y="4920952"/>
              <a:ext cx="3810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33" name="Oval 41"/>
            <p:cNvSpPr>
              <a:spLocks noChangeArrowheads="1"/>
            </p:cNvSpPr>
            <p:nvPr/>
          </p:nvSpPr>
          <p:spPr bwMode="auto">
            <a:xfrm>
              <a:off x="7131224" y="59877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N</a:t>
              </a:r>
            </a:p>
          </p:txBody>
        </p:sp>
        <p:sp>
          <p:nvSpPr>
            <p:cNvPr id="648234" name="Line 42"/>
            <p:cNvSpPr>
              <a:spLocks noChangeShapeType="1"/>
            </p:cNvSpPr>
            <p:nvPr/>
          </p:nvSpPr>
          <p:spPr bwMode="auto">
            <a:xfrm>
              <a:off x="6978824" y="5987752"/>
              <a:ext cx="228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35" name="Oval 43"/>
            <p:cNvSpPr>
              <a:spLocks noChangeArrowheads="1"/>
            </p:cNvSpPr>
            <p:nvPr/>
          </p:nvSpPr>
          <p:spPr bwMode="auto">
            <a:xfrm>
              <a:off x="7588424" y="46161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L</a:t>
              </a:r>
            </a:p>
          </p:txBody>
        </p:sp>
        <p:sp>
          <p:nvSpPr>
            <p:cNvPr id="648236" name="Line 44"/>
            <p:cNvSpPr>
              <a:spLocks noChangeShapeType="1"/>
            </p:cNvSpPr>
            <p:nvPr/>
          </p:nvSpPr>
          <p:spPr bwMode="auto">
            <a:xfrm>
              <a:off x="7283624" y="4920952"/>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5" name="Rectangle 2"/>
          <p:cNvSpPr>
            <a:spLocks noGrp="1" noChangeArrowheads="1"/>
          </p:cNvSpPr>
          <p:nvPr>
            <p:ph type="title"/>
          </p:nvPr>
        </p:nvSpPr>
        <p:spPr>
          <a:xfrm>
            <a:off x="1278821" y="451797"/>
            <a:ext cx="6673174" cy="1560716"/>
          </a:xfrm>
        </p:spPr>
        <p:txBody>
          <a:bodyPr>
            <a:normAutofit/>
          </a:bodyPr>
          <a:lstStyle/>
          <a:p>
            <a:pPr algn="ctr"/>
            <a:r>
              <a:rPr lang="en-US" altLang="fa-IR" sz="3200" b="1" dirty="0">
                <a:latin typeface="Bookman Old Style" panose="02050604050505020204" pitchFamily="18" charset="0"/>
              </a:rPr>
              <a:t>Basic DSR Route Discovery</a:t>
            </a:r>
            <a:br>
              <a:rPr lang="en-US" altLang="fa-IR" sz="3200" b="1" dirty="0">
                <a:latin typeface="Bookman Old Style" panose="02050604050505020204" pitchFamily="18" charset="0"/>
              </a:rPr>
            </a:br>
            <a:r>
              <a:rPr lang="it-IT" altLang="fa-IR" sz="3200" i="1" dirty="0">
                <a:latin typeface="Bookman Old Style" panose="02050604050505020204" pitchFamily="18" charset="0"/>
              </a:rPr>
              <a:t>example</a:t>
            </a:r>
            <a:endParaRPr lang="it-IT" altLang="fa-IR" sz="3200" b="1" dirty="0">
              <a:latin typeface="Bookman Old Style" panose="02050604050505020204" pitchFamily="18" charset="0"/>
            </a:endParaRPr>
          </a:p>
        </p:txBody>
      </p:sp>
      <p:sp>
        <p:nvSpPr>
          <p:cNvPr id="89" name="Oval 3" descr="Water droplets"/>
          <p:cNvSpPr>
            <a:spLocks noChangeArrowheads="1"/>
          </p:cNvSpPr>
          <p:nvPr/>
        </p:nvSpPr>
        <p:spPr bwMode="auto">
          <a:xfrm>
            <a:off x="1950651" y="4463752"/>
            <a:ext cx="609600" cy="609600"/>
          </a:xfrm>
          <a:prstGeom prst="ellipse">
            <a:avLst/>
          </a:prstGeom>
          <a:blipFill dpi="0" rotWithShape="0">
            <a:blip r:embed="rId2"/>
            <a:srcRect/>
            <a:tile tx="0" ty="0" sx="100000" sy="100000" flip="none" algn="tl"/>
          </a:blipFill>
          <a:ln w="762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B</a:t>
            </a:r>
          </a:p>
        </p:txBody>
      </p:sp>
      <p:sp>
        <p:nvSpPr>
          <p:cNvPr id="90" name="Oval 4"/>
          <p:cNvSpPr>
            <a:spLocks noChangeArrowheads="1"/>
          </p:cNvSpPr>
          <p:nvPr/>
        </p:nvSpPr>
        <p:spPr bwMode="auto">
          <a:xfrm>
            <a:off x="1188651" y="51495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A</a:t>
            </a:r>
          </a:p>
        </p:txBody>
      </p:sp>
      <p:sp>
        <p:nvSpPr>
          <p:cNvPr id="91" name="Oval 5" descr="Water droplets"/>
          <p:cNvSpPr>
            <a:spLocks noChangeArrowheads="1"/>
          </p:cNvSpPr>
          <p:nvPr/>
        </p:nvSpPr>
        <p:spPr bwMode="auto">
          <a:xfrm>
            <a:off x="2865051" y="3854152"/>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dirty="0"/>
              <a:t>S</a:t>
            </a:r>
          </a:p>
        </p:txBody>
      </p:sp>
      <p:sp>
        <p:nvSpPr>
          <p:cNvPr id="92" name="Oval 6" descr="Water droplets"/>
          <p:cNvSpPr>
            <a:spLocks noChangeArrowheads="1"/>
          </p:cNvSpPr>
          <p:nvPr/>
        </p:nvSpPr>
        <p:spPr bwMode="auto">
          <a:xfrm>
            <a:off x="3855651" y="3930352"/>
            <a:ext cx="609600" cy="609600"/>
          </a:xfrm>
          <a:prstGeom prst="ellipse">
            <a:avLst/>
          </a:prstGeom>
          <a:blipFill dpi="0" rotWithShape="0">
            <a:blip r:embed="rId2"/>
            <a:srcRect/>
            <a:tile tx="0" ty="0" sx="100000" sy="100000" flip="none" algn="tl"/>
          </a:blipFill>
          <a:ln w="762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E</a:t>
            </a:r>
          </a:p>
        </p:txBody>
      </p:sp>
      <p:sp>
        <p:nvSpPr>
          <p:cNvPr id="93" name="Oval 7"/>
          <p:cNvSpPr>
            <a:spLocks noChangeArrowheads="1"/>
          </p:cNvSpPr>
          <p:nvPr/>
        </p:nvSpPr>
        <p:spPr bwMode="auto">
          <a:xfrm>
            <a:off x="4846251" y="43113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F</a:t>
            </a:r>
          </a:p>
        </p:txBody>
      </p:sp>
      <p:sp>
        <p:nvSpPr>
          <p:cNvPr id="94" name="Oval 8"/>
          <p:cNvSpPr>
            <a:spLocks noChangeArrowheads="1"/>
          </p:cNvSpPr>
          <p:nvPr/>
        </p:nvSpPr>
        <p:spPr bwMode="auto">
          <a:xfrm>
            <a:off x="2407851" y="54543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H</a:t>
            </a:r>
          </a:p>
        </p:txBody>
      </p:sp>
      <p:sp>
        <p:nvSpPr>
          <p:cNvPr id="95" name="Oval 9"/>
          <p:cNvSpPr>
            <a:spLocks noChangeArrowheads="1"/>
          </p:cNvSpPr>
          <p:nvPr/>
        </p:nvSpPr>
        <p:spPr bwMode="auto">
          <a:xfrm>
            <a:off x="5684451" y="48447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J</a:t>
            </a:r>
          </a:p>
        </p:txBody>
      </p:sp>
      <p:sp>
        <p:nvSpPr>
          <p:cNvPr id="96" name="Oval 10"/>
          <p:cNvSpPr>
            <a:spLocks noChangeArrowheads="1"/>
          </p:cNvSpPr>
          <p:nvPr/>
        </p:nvSpPr>
        <p:spPr bwMode="auto">
          <a:xfrm>
            <a:off x="6446451" y="54543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D</a:t>
            </a:r>
          </a:p>
        </p:txBody>
      </p:sp>
      <p:sp>
        <p:nvSpPr>
          <p:cNvPr id="97" name="Oval 11" descr="Water droplets"/>
          <p:cNvSpPr>
            <a:spLocks noChangeArrowheads="1"/>
          </p:cNvSpPr>
          <p:nvPr/>
        </p:nvSpPr>
        <p:spPr bwMode="auto">
          <a:xfrm>
            <a:off x="3246051" y="4616152"/>
            <a:ext cx="609600" cy="609600"/>
          </a:xfrm>
          <a:prstGeom prst="ellipse">
            <a:avLst/>
          </a:prstGeom>
          <a:blipFill dpi="0" rotWithShape="0">
            <a:blip r:embed="rId2"/>
            <a:srcRect/>
            <a:tile tx="0" ty="0" sx="100000" sy="100000" flip="none" algn="tl"/>
          </a:blipFill>
          <a:ln w="762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C</a:t>
            </a:r>
          </a:p>
        </p:txBody>
      </p:sp>
      <p:sp>
        <p:nvSpPr>
          <p:cNvPr id="98" name="Oval 12"/>
          <p:cNvSpPr>
            <a:spLocks noChangeArrowheads="1"/>
          </p:cNvSpPr>
          <p:nvPr/>
        </p:nvSpPr>
        <p:spPr bwMode="auto">
          <a:xfrm>
            <a:off x="4312851" y="51495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G</a:t>
            </a:r>
          </a:p>
        </p:txBody>
      </p:sp>
      <p:sp>
        <p:nvSpPr>
          <p:cNvPr id="99" name="Oval 13"/>
          <p:cNvSpPr>
            <a:spLocks noChangeArrowheads="1"/>
          </p:cNvSpPr>
          <p:nvPr/>
        </p:nvSpPr>
        <p:spPr bwMode="auto">
          <a:xfrm>
            <a:off x="3474651" y="59877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I</a:t>
            </a:r>
          </a:p>
        </p:txBody>
      </p:sp>
      <p:sp>
        <p:nvSpPr>
          <p:cNvPr id="100" name="Oval 14"/>
          <p:cNvSpPr>
            <a:spLocks noChangeArrowheads="1"/>
          </p:cNvSpPr>
          <p:nvPr/>
        </p:nvSpPr>
        <p:spPr bwMode="auto">
          <a:xfrm>
            <a:off x="5227251" y="56829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K</a:t>
            </a:r>
          </a:p>
        </p:txBody>
      </p:sp>
      <p:sp>
        <p:nvSpPr>
          <p:cNvPr id="101" name="Line 15"/>
          <p:cNvSpPr>
            <a:spLocks noChangeShapeType="1"/>
          </p:cNvSpPr>
          <p:nvPr/>
        </p:nvSpPr>
        <p:spPr bwMode="auto">
          <a:xfrm flipV="1">
            <a:off x="1722051" y="4920952"/>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 name="Line 16"/>
          <p:cNvSpPr>
            <a:spLocks noChangeShapeType="1"/>
          </p:cNvSpPr>
          <p:nvPr/>
        </p:nvSpPr>
        <p:spPr bwMode="auto">
          <a:xfrm flipV="1">
            <a:off x="2484051" y="4311352"/>
            <a:ext cx="457200" cy="228600"/>
          </a:xfrm>
          <a:prstGeom prst="line">
            <a:avLst/>
          </a:prstGeom>
          <a:noFill/>
          <a:ln w="38100">
            <a:solidFill>
              <a:srgbClr val="FF0000"/>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 name="Line 17"/>
          <p:cNvSpPr>
            <a:spLocks noChangeShapeType="1"/>
          </p:cNvSpPr>
          <p:nvPr/>
        </p:nvSpPr>
        <p:spPr bwMode="auto">
          <a:xfrm>
            <a:off x="1798251" y="5530552"/>
            <a:ext cx="6858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 name="Line 18"/>
          <p:cNvSpPr>
            <a:spLocks noChangeShapeType="1"/>
          </p:cNvSpPr>
          <p:nvPr/>
        </p:nvSpPr>
        <p:spPr bwMode="auto">
          <a:xfrm>
            <a:off x="2407851" y="4997152"/>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 name="Line 19"/>
          <p:cNvSpPr>
            <a:spLocks noChangeShapeType="1"/>
          </p:cNvSpPr>
          <p:nvPr/>
        </p:nvSpPr>
        <p:spPr bwMode="auto">
          <a:xfrm flipH="1">
            <a:off x="2865051" y="5149552"/>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Line 20"/>
          <p:cNvSpPr>
            <a:spLocks noChangeShapeType="1"/>
          </p:cNvSpPr>
          <p:nvPr/>
        </p:nvSpPr>
        <p:spPr bwMode="auto">
          <a:xfrm flipH="1">
            <a:off x="3703251" y="4463752"/>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Line 21"/>
          <p:cNvSpPr>
            <a:spLocks noChangeShapeType="1"/>
          </p:cNvSpPr>
          <p:nvPr/>
        </p:nvSpPr>
        <p:spPr bwMode="auto">
          <a:xfrm>
            <a:off x="4465251" y="4311352"/>
            <a:ext cx="4572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 name="Line 23"/>
          <p:cNvSpPr>
            <a:spLocks noChangeShapeType="1"/>
          </p:cNvSpPr>
          <p:nvPr/>
        </p:nvSpPr>
        <p:spPr bwMode="auto">
          <a:xfrm flipH="1">
            <a:off x="3931851" y="5682952"/>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 name="Line 24"/>
          <p:cNvSpPr>
            <a:spLocks noChangeShapeType="1"/>
          </p:cNvSpPr>
          <p:nvPr/>
        </p:nvSpPr>
        <p:spPr bwMode="auto">
          <a:xfrm>
            <a:off x="3855651" y="5073352"/>
            <a:ext cx="457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 name="Line 25"/>
          <p:cNvSpPr>
            <a:spLocks noChangeShapeType="1"/>
          </p:cNvSpPr>
          <p:nvPr/>
        </p:nvSpPr>
        <p:spPr bwMode="auto">
          <a:xfrm>
            <a:off x="2941251" y="5911552"/>
            <a:ext cx="533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 name="Line 26"/>
          <p:cNvSpPr>
            <a:spLocks noChangeShapeType="1"/>
          </p:cNvSpPr>
          <p:nvPr/>
        </p:nvSpPr>
        <p:spPr bwMode="auto">
          <a:xfrm>
            <a:off x="5379651" y="4768552"/>
            <a:ext cx="3810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 name="Line 27"/>
          <p:cNvSpPr>
            <a:spLocks noChangeShapeType="1"/>
          </p:cNvSpPr>
          <p:nvPr/>
        </p:nvSpPr>
        <p:spPr bwMode="auto">
          <a:xfrm>
            <a:off x="4846251" y="5682952"/>
            <a:ext cx="3810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 name="Line 28"/>
          <p:cNvSpPr>
            <a:spLocks noChangeShapeType="1"/>
          </p:cNvSpPr>
          <p:nvPr/>
        </p:nvSpPr>
        <p:spPr bwMode="auto">
          <a:xfrm>
            <a:off x="6217851" y="5301952"/>
            <a:ext cx="304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 name="Line 29"/>
          <p:cNvSpPr>
            <a:spLocks noChangeShapeType="1"/>
          </p:cNvSpPr>
          <p:nvPr/>
        </p:nvSpPr>
        <p:spPr bwMode="auto">
          <a:xfrm flipH="1">
            <a:off x="5836851" y="5835352"/>
            <a:ext cx="609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Line 30"/>
          <p:cNvSpPr>
            <a:spLocks noChangeShapeType="1"/>
          </p:cNvSpPr>
          <p:nvPr/>
        </p:nvSpPr>
        <p:spPr bwMode="auto">
          <a:xfrm flipH="1">
            <a:off x="3474651" y="4158952"/>
            <a:ext cx="381000" cy="0"/>
          </a:xfrm>
          <a:prstGeom prst="line">
            <a:avLst/>
          </a:prstGeom>
          <a:noFill/>
          <a:ln w="38100">
            <a:solidFill>
              <a:srgbClr val="FF0000"/>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Line 31"/>
          <p:cNvSpPr>
            <a:spLocks noChangeShapeType="1"/>
          </p:cNvSpPr>
          <p:nvPr/>
        </p:nvSpPr>
        <p:spPr bwMode="auto">
          <a:xfrm>
            <a:off x="3246051" y="4463752"/>
            <a:ext cx="152400" cy="228600"/>
          </a:xfrm>
          <a:prstGeom prst="line">
            <a:avLst/>
          </a:prstGeom>
          <a:noFill/>
          <a:ln w="381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Line 32"/>
          <p:cNvSpPr>
            <a:spLocks noChangeShapeType="1"/>
          </p:cNvSpPr>
          <p:nvPr/>
        </p:nvSpPr>
        <p:spPr bwMode="auto">
          <a:xfrm>
            <a:off x="660063" y="2433464"/>
            <a:ext cx="685800" cy="0"/>
          </a:xfrm>
          <a:prstGeom prst="line">
            <a:avLst/>
          </a:prstGeom>
          <a:noFill/>
          <a:ln w="381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Text Box 33"/>
          <p:cNvSpPr txBox="1">
            <a:spLocks noChangeArrowheads="1"/>
          </p:cNvSpPr>
          <p:nvPr/>
        </p:nvSpPr>
        <p:spPr bwMode="auto">
          <a:xfrm>
            <a:off x="1422063" y="2204864"/>
            <a:ext cx="3898900" cy="396875"/>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en-US" dirty="0">
                <a:latin typeface="Times New Roman" panose="02020603050405020304" pitchFamily="18" charset="0"/>
              </a:rPr>
              <a:t>Represents transmission of RREQ</a:t>
            </a:r>
          </a:p>
        </p:txBody>
      </p:sp>
      <p:sp>
        <p:nvSpPr>
          <p:cNvPr id="123" name="Text Box 39"/>
          <p:cNvSpPr txBox="1">
            <a:spLocks noChangeArrowheads="1"/>
          </p:cNvSpPr>
          <p:nvPr/>
        </p:nvSpPr>
        <p:spPr bwMode="auto">
          <a:xfrm>
            <a:off x="372676" y="3054052"/>
            <a:ext cx="1198563" cy="396875"/>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b="0">
                <a:latin typeface="Times New Roman" panose="02020603050405020304" pitchFamily="18" charset="0"/>
              </a:rPr>
              <a:t>Broadcast</a:t>
            </a:r>
          </a:p>
        </p:txBody>
      </p:sp>
      <p:sp>
        <p:nvSpPr>
          <p:cNvPr id="124" name="Freeform 40"/>
          <p:cNvSpPr>
            <a:spLocks/>
          </p:cNvSpPr>
          <p:nvPr/>
        </p:nvSpPr>
        <p:spPr bwMode="auto">
          <a:xfrm>
            <a:off x="883851" y="3396952"/>
            <a:ext cx="1676400" cy="762000"/>
          </a:xfrm>
          <a:custGeom>
            <a:avLst/>
            <a:gdLst>
              <a:gd name="T0" fmla="*/ 0 w 1056"/>
              <a:gd name="T1" fmla="*/ 0 h 480"/>
              <a:gd name="T2" fmla="*/ 672 w 1056"/>
              <a:gd name="T3" fmla="*/ 192 h 480"/>
              <a:gd name="T4" fmla="*/ 1056 w 1056"/>
              <a:gd name="T5" fmla="*/ 480 h 480"/>
            </a:gdLst>
            <a:ahLst/>
            <a:cxnLst>
              <a:cxn ang="0">
                <a:pos x="T0" y="T1"/>
              </a:cxn>
              <a:cxn ang="0">
                <a:pos x="T2" y="T3"/>
              </a:cxn>
              <a:cxn ang="0">
                <a:pos x="T4" y="T5"/>
              </a:cxn>
            </a:cxnLst>
            <a:rect l="0" t="0" r="r" b="b"/>
            <a:pathLst>
              <a:path w="1056" h="480">
                <a:moveTo>
                  <a:pt x="0" y="0"/>
                </a:moveTo>
                <a:cubicBezTo>
                  <a:pt x="248" y="56"/>
                  <a:pt x="496" y="112"/>
                  <a:pt x="672" y="192"/>
                </a:cubicBezTo>
                <a:cubicBezTo>
                  <a:pt x="848" y="272"/>
                  <a:pt x="984" y="424"/>
                  <a:pt x="1056" y="48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 name="Oval 41"/>
          <p:cNvSpPr>
            <a:spLocks noChangeArrowheads="1"/>
          </p:cNvSpPr>
          <p:nvPr/>
        </p:nvSpPr>
        <p:spPr bwMode="auto">
          <a:xfrm>
            <a:off x="6675051" y="46161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M</a:t>
            </a:r>
          </a:p>
        </p:txBody>
      </p:sp>
      <p:sp>
        <p:nvSpPr>
          <p:cNvPr id="126" name="Line 42"/>
          <p:cNvSpPr>
            <a:spLocks noChangeShapeType="1"/>
          </p:cNvSpPr>
          <p:nvPr/>
        </p:nvSpPr>
        <p:spPr bwMode="auto">
          <a:xfrm flipV="1">
            <a:off x="6294051" y="4920952"/>
            <a:ext cx="3810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 name="Oval 43"/>
          <p:cNvSpPr>
            <a:spLocks noChangeArrowheads="1"/>
          </p:cNvSpPr>
          <p:nvPr/>
        </p:nvSpPr>
        <p:spPr bwMode="auto">
          <a:xfrm>
            <a:off x="7132251" y="59877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N</a:t>
            </a:r>
          </a:p>
        </p:txBody>
      </p:sp>
      <p:sp>
        <p:nvSpPr>
          <p:cNvPr id="128" name="Line 44"/>
          <p:cNvSpPr>
            <a:spLocks noChangeShapeType="1"/>
          </p:cNvSpPr>
          <p:nvPr/>
        </p:nvSpPr>
        <p:spPr bwMode="auto">
          <a:xfrm>
            <a:off x="6979851" y="5987752"/>
            <a:ext cx="228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 name="Oval 45"/>
          <p:cNvSpPr>
            <a:spLocks noChangeArrowheads="1"/>
          </p:cNvSpPr>
          <p:nvPr/>
        </p:nvSpPr>
        <p:spPr bwMode="auto">
          <a:xfrm>
            <a:off x="7589451" y="46161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L</a:t>
            </a:r>
          </a:p>
        </p:txBody>
      </p:sp>
      <p:sp>
        <p:nvSpPr>
          <p:cNvPr id="130" name="Line 46"/>
          <p:cNvSpPr>
            <a:spLocks noChangeShapeType="1"/>
          </p:cNvSpPr>
          <p:nvPr/>
        </p:nvSpPr>
        <p:spPr bwMode="auto">
          <a:xfrm>
            <a:off x="7284651" y="4920952"/>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 name="Text Box 47"/>
          <p:cNvSpPr txBox="1">
            <a:spLocks noChangeArrowheads="1"/>
          </p:cNvSpPr>
          <p:nvPr/>
        </p:nvSpPr>
        <p:spPr bwMode="auto">
          <a:xfrm>
            <a:off x="3992176" y="3503315"/>
            <a:ext cx="184150" cy="396875"/>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sp>
        <p:nvSpPr>
          <p:cNvPr id="132" name="Text Box 48"/>
          <p:cNvSpPr txBox="1">
            <a:spLocks noChangeArrowheads="1"/>
          </p:cNvSpPr>
          <p:nvPr/>
        </p:nvSpPr>
        <p:spPr bwMode="auto">
          <a:xfrm>
            <a:off x="3398451" y="3549352"/>
            <a:ext cx="522288" cy="396875"/>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a:t>[S]</a:t>
            </a:r>
          </a:p>
        </p:txBody>
      </p:sp>
      <p:sp>
        <p:nvSpPr>
          <p:cNvPr id="133" name="Text Box 49"/>
          <p:cNvSpPr txBox="1">
            <a:spLocks noChangeArrowheads="1"/>
          </p:cNvSpPr>
          <p:nvPr/>
        </p:nvSpPr>
        <p:spPr bwMode="auto">
          <a:xfrm>
            <a:off x="579051" y="2536627"/>
            <a:ext cx="5537200" cy="396875"/>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en-US">
                <a:solidFill>
                  <a:srgbClr val="0000FF"/>
                </a:solidFill>
                <a:latin typeface="Times New Roman" panose="02020603050405020304" pitchFamily="18" charset="0"/>
              </a:rPr>
              <a:t>[X,Y]     Represents route record stored in RREQ</a:t>
            </a:r>
          </a:p>
        </p:txBody>
      </p:sp>
      <p:pic>
        <p:nvPicPr>
          <p:cNvPr id="80" name="Picture 2">
            <a:extLst>
              <a:ext uri="{FF2B5EF4-FFF2-40B4-BE49-F238E27FC236}">
                <a16:creationId xmlns:a16="http://schemas.microsoft.com/office/drawing/2014/main" id="{FF3A838D-DDBD-4EB9-80C7-750F3919BE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4138" y="-2876"/>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3236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5" name="Oval 3"/>
          <p:cNvSpPr>
            <a:spLocks noChangeArrowheads="1"/>
          </p:cNvSpPr>
          <p:nvPr/>
        </p:nvSpPr>
        <p:spPr bwMode="auto">
          <a:xfrm>
            <a:off x="1949624" y="44637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B</a:t>
            </a:r>
          </a:p>
        </p:txBody>
      </p:sp>
      <p:sp>
        <p:nvSpPr>
          <p:cNvPr id="648196" name="Oval 4"/>
          <p:cNvSpPr>
            <a:spLocks noChangeArrowheads="1"/>
          </p:cNvSpPr>
          <p:nvPr/>
        </p:nvSpPr>
        <p:spPr bwMode="auto">
          <a:xfrm>
            <a:off x="1187624" y="51495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A</a:t>
            </a:r>
          </a:p>
        </p:txBody>
      </p:sp>
      <p:sp>
        <p:nvSpPr>
          <p:cNvPr id="648197" name="Oval 5" descr="Water droplets"/>
          <p:cNvSpPr>
            <a:spLocks noChangeArrowheads="1"/>
          </p:cNvSpPr>
          <p:nvPr/>
        </p:nvSpPr>
        <p:spPr bwMode="auto">
          <a:xfrm>
            <a:off x="2864024" y="3854152"/>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S</a:t>
            </a:r>
          </a:p>
        </p:txBody>
      </p:sp>
      <p:sp>
        <p:nvSpPr>
          <p:cNvPr id="648198" name="Oval 6"/>
          <p:cNvSpPr>
            <a:spLocks noChangeArrowheads="1"/>
          </p:cNvSpPr>
          <p:nvPr/>
        </p:nvSpPr>
        <p:spPr bwMode="auto">
          <a:xfrm>
            <a:off x="3854624" y="39303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E</a:t>
            </a:r>
          </a:p>
        </p:txBody>
      </p:sp>
      <p:sp>
        <p:nvSpPr>
          <p:cNvPr id="648199" name="Oval 7"/>
          <p:cNvSpPr>
            <a:spLocks noChangeArrowheads="1"/>
          </p:cNvSpPr>
          <p:nvPr/>
        </p:nvSpPr>
        <p:spPr bwMode="auto">
          <a:xfrm>
            <a:off x="4845224" y="43113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F</a:t>
            </a:r>
          </a:p>
        </p:txBody>
      </p:sp>
      <p:sp>
        <p:nvSpPr>
          <p:cNvPr id="648200" name="Oval 8"/>
          <p:cNvSpPr>
            <a:spLocks noChangeArrowheads="1"/>
          </p:cNvSpPr>
          <p:nvPr/>
        </p:nvSpPr>
        <p:spPr bwMode="auto">
          <a:xfrm>
            <a:off x="2406824" y="54543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H</a:t>
            </a:r>
          </a:p>
        </p:txBody>
      </p:sp>
      <p:sp>
        <p:nvSpPr>
          <p:cNvPr id="648201" name="Oval 9"/>
          <p:cNvSpPr>
            <a:spLocks noChangeArrowheads="1"/>
          </p:cNvSpPr>
          <p:nvPr/>
        </p:nvSpPr>
        <p:spPr bwMode="auto">
          <a:xfrm>
            <a:off x="5683424" y="48447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J</a:t>
            </a:r>
          </a:p>
        </p:txBody>
      </p:sp>
      <p:sp>
        <p:nvSpPr>
          <p:cNvPr id="648202" name="Oval 10"/>
          <p:cNvSpPr>
            <a:spLocks noChangeArrowheads="1"/>
          </p:cNvSpPr>
          <p:nvPr/>
        </p:nvSpPr>
        <p:spPr bwMode="auto">
          <a:xfrm>
            <a:off x="6445424" y="54543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D</a:t>
            </a:r>
          </a:p>
        </p:txBody>
      </p:sp>
      <p:sp>
        <p:nvSpPr>
          <p:cNvPr id="648203" name="Oval 11"/>
          <p:cNvSpPr>
            <a:spLocks noChangeArrowheads="1"/>
          </p:cNvSpPr>
          <p:nvPr/>
        </p:nvSpPr>
        <p:spPr bwMode="auto">
          <a:xfrm>
            <a:off x="3245024" y="46161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C</a:t>
            </a:r>
          </a:p>
        </p:txBody>
      </p:sp>
      <p:sp>
        <p:nvSpPr>
          <p:cNvPr id="648204" name="Oval 12"/>
          <p:cNvSpPr>
            <a:spLocks noChangeArrowheads="1"/>
          </p:cNvSpPr>
          <p:nvPr/>
        </p:nvSpPr>
        <p:spPr bwMode="auto">
          <a:xfrm>
            <a:off x="4311824" y="51495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G</a:t>
            </a:r>
          </a:p>
        </p:txBody>
      </p:sp>
      <p:sp>
        <p:nvSpPr>
          <p:cNvPr id="648205" name="Oval 13"/>
          <p:cNvSpPr>
            <a:spLocks noChangeArrowheads="1"/>
          </p:cNvSpPr>
          <p:nvPr/>
        </p:nvSpPr>
        <p:spPr bwMode="auto">
          <a:xfrm>
            <a:off x="3473624" y="59877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I</a:t>
            </a:r>
          </a:p>
        </p:txBody>
      </p:sp>
      <p:sp>
        <p:nvSpPr>
          <p:cNvPr id="648206" name="Oval 14"/>
          <p:cNvSpPr>
            <a:spLocks noChangeArrowheads="1"/>
          </p:cNvSpPr>
          <p:nvPr/>
        </p:nvSpPr>
        <p:spPr bwMode="auto">
          <a:xfrm>
            <a:off x="5226224" y="56829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K</a:t>
            </a:r>
          </a:p>
        </p:txBody>
      </p:sp>
      <p:sp>
        <p:nvSpPr>
          <p:cNvPr id="648207" name="Line 15"/>
          <p:cNvSpPr>
            <a:spLocks noChangeShapeType="1"/>
          </p:cNvSpPr>
          <p:nvPr/>
        </p:nvSpPr>
        <p:spPr bwMode="auto">
          <a:xfrm flipV="1">
            <a:off x="1721024" y="4920952"/>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08" name="Line 16"/>
          <p:cNvSpPr>
            <a:spLocks noChangeShapeType="1"/>
          </p:cNvSpPr>
          <p:nvPr/>
        </p:nvSpPr>
        <p:spPr bwMode="auto">
          <a:xfrm flipV="1">
            <a:off x="2483024" y="4311352"/>
            <a:ext cx="457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09" name="Line 17"/>
          <p:cNvSpPr>
            <a:spLocks noChangeShapeType="1"/>
          </p:cNvSpPr>
          <p:nvPr/>
        </p:nvSpPr>
        <p:spPr bwMode="auto">
          <a:xfrm>
            <a:off x="1797224" y="5530552"/>
            <a:ext cx="6858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0" name="Line 18"/>
          <p:cNvSpPr>
            <a:spLocks noChangeShapeType="1"/>
          </p:cNvSpPr>
          <p:nvPr/>
        </p:nvSpPr>
        <p:spPr bwMode="auto">
          <a:xfrm>
            <a:off x="2406824" y="4997152"/>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1" name="Line 19"/>
          <p:cNvSpPr>
            <a:spLocks noChangeShapeType="1"/>
          </p:cNvSpPr>
          <p:nvPr/>
        </p:nvSpPr>
        <p:spPr bwMode="auto">
          <a:xfrm flipH="1">
            <a:off x="2864024" y="5149552"/>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2" name="Line 20"/>
          <p:cNvSpPr>
            <a:spLocks noChangeShapeType="1"/>
          </p:cNvSpPr>
          <p:nvPr/>
        </p:nvSpPr>
        <p:spPr bwMode="auto">
          <a:xfrm flipH="1">
            <a:off x="3702224" y="4463752"/>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3" name="Line 21"/>
          <p:cNvSpPr>
            <a:spLocks noChangeShapeType="1"/>
          </p:cNvSpPr>
          <p:nvPr/>
        </p:nvSpPr>
        <p:spPr bwMode="auto">
          <a:xfrm>
            <a:off x="4464224" y="4311352"/>
            <a:ext cx="4572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4" name="Line 22"/>
          <p:cNvSpPr>
            <a:spLocks noChangeShapeType="1"/>
          </p:cNvSpPr>
          <p:nvPr/>
        </p:nvSpPr>
        <p:spPr bwMode="auto">
          <a:xfrm flipH="1">
            <a:off x="4769024" y="4844752"/>
            <a:ext cx="152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5" name="Line 23"/>
          <p:cNvSpPr>
            <a:spLocks noChangeShapeType="1"/>
          </p:cNvSpPr>
          <p:nvPr/>
        </p:nvSpPr>
        <p:spPr bwMode="auto">
          <a:xfrm flipH="1">
            <a:off x="3930824" y="5682952"/>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6" name="Line 24"/>
          <p:cNvSpPr>
            <a:spLocks noChangeShapeType="1"/>
          </p:cNvSpPr>
          <p:nvPr/>
        </p:nvSpPr>
        <p:spPr bwMode="auto">
          <a:xfrm>
            <a:off x="3854624" y="5073352"/>
            <a:ext cx="457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7" name="Line 25"/>
          <p:cNvSpPr>
            <a:spLocks noChangeShapeType="1"/>
          </p:cNvSpPr>
          <p:nvPr/>
        </p:nvSpPr>
        <p:spPr bwMode="auto">
          <a:xfrm>
            <a:off x="2940224" y="5911552"/>
            <a:ext cx="533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8" name="Line 26"/>
          <p:cNvSpPr>
            <a:spLocks noChangeShapeType="1"/>
          </p:cNvSpPr>
          <p:nvPr/>
        </p:nvSpPr>
        <p:spPr bwMode="auto">
          <a:xfrm>
            <a:off x="5378624" y="4768552"/>
            <a:ext cx="3810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9" name="Line 27"/>
          <p:cNvSpPr>
            <a:spLocks noChangeShapeType="1"/>
          </p:cNvSpPr>
          <p:nvPr/>
        </p:nvSpPr>
        <p:spPr bwMode="auto">
          <a:xfrm>
            <a:off x="4845224" y="5682952"/>
            <a:ext cx="3810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20" name="Line 28"/>
          <p:cNvSpPr>
            <a:spLocks noChangeShapeType="1"/>
          </p:cNvSpPr>
          <p:nvPr/>
        </p:nvSpPr>
        <p:spPr bwMode="auto">
          <a:xfrm>
            <a:off x="6216824" y="5301952"/>
            <a:ext cx="304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21" name="Line 29"/>
          <p:cNvSpPr>
            <a:spLocks noChangeShapeType="1"/>
          </p:cNvSpPr>
          <p:nvPr/>
        </p:nvSpPr>
        <p:spPr bwMode="auto">
          <a:xfrm flipH="1">
            <a:off x="5835824" y="5835352"/>
            <a:ext cx="609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22" name="Line 30"/>
          <p:cNvSpPr>
            <a:spLocks noChangeShapeType="1"/>
          </p:cNvSpPr>
          <p:nvPr/>
        </p:nvSpPr>
        <p:spPr bwMode="auto">
          <a:xfrm flipH="1">
            <a:off x="3473624" y="4158952"/>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23" name="Line 31"/>
          <p:cNvSpPr>
            <a:spLocks noChangeShapeType="1"/>
          </p:cNvSpPr>
          <p:nvPr/>
        </p:nvSpPr>
        <p:spPr bwMode="auto">
          <a:xfrm>
            <a:off x="3245024" y="4463752"/>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31" name="Oval 39"/>
          <p:cNvSpPr>
            <a:spLocks noChangeArrowheads="1"/>
          </p:cNvSpPr>
          <p:nvPr/>
        </p:nvSpPr>
        <p:spPr bwMode="auto">
          <a:xfrm>
            <a:off x="6674024" y="46161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M</a:t>
            </a:r>
          </a:p>
        </p:txBody>
      </p:sp>
      <p:sp>
        <p:nvSpPr>
          <p:cNvPr id="648232" name="Line 40"/>
          <p:cNvSpPr>
            <a:spLocks noChangeShapeType="1"/>
          </p:cNvSpPr>
          <p:nvPr/>
        </p:nvSpPr>
        <p:spPr bwMode="auto">
          <a:xfrm flipV="1">
            <a:off x="6293024" y="4920952"/>
            <a:ext cx="3810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33" name="Oval 41"/>
          <p:cNvSpPr>
            <a:spLocks noChangeArrowheads="1"/>
          </p:cNvSpPr>
          <p:nvPr/>
        </p:nvSpPr>
        <p:spPr bwMode="auto">
          <a:xfrm>
            <a:off x="7131224" y="59877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N</a:t>
            </a:r>
          </a:p>
        </p:txBody>
      </p:sp>
      <p:sp>
        <p:nvSpPr>
          <p:cNvPr id="648234" name="Line 42"/>
          <p:cNvSpPr>
            <a:spLocks noChangeShapeType="1"/>
          </p:cNvSpPr>
          <p:nvPr/>
        </p:nvSpPr>
        <p:spPr bwMode="auto">
          <a:xfrm>
            <a:off x="6978824" y="5987752"/>
            <a:ext cx="228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35" name="Oval 43"/>
          <p:cNvSpPr>
            <a:spLocks noChangeArrowheads="1"/>
          </p:cNvSpPr>
          <p:nvPr/>
        </p:nvSpPr>
        <p:spPr bwMode="auto">
          <a:xfrm>
            <a:off x="7588424" y="46161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L</a:t>
            </a:r>
          </a:p>
        </p:txBody>
      </p:sp>
      <p:sp>
        <p:nvSpPr>
          <p:cNvPr id="648236" name="Line 44"/>
          <p:cNvSpPr>
            <a:spLocks noChangeShapeType="1"/>
          </p:cNvSpPr>
          <p:nvPr/>
        </p:nvSpPr>
        <p:spPr bwMode="auto">
          <a:xfrm>
            <a:off x="7283624" y="4920952"/>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Rectangle 2"/>
          <p:cNvSpPr>
            <a:spLocks noGrp="1" noChangeArrowheads="1"/>
          </p:cNvSpPr>
          <p:nvPr>
            <p:ph type="title"/>
          </p:nvPr>
        </p:nvSpPr>
        <p:spPr>
          <a:xfrm>
            <a:off x="1278821" y="451797"/>
            <a:ext cx="6673174" cy="1560716"/>
          </a:xfrm>
        </p:spPr>
        <p:txBody>
          <a:bodyPr>
            <a:normAutofit/>
          </a:bodyPr>
          <a:lstStyle/>
          <a:p>
            <a:pPr algn="ctr"/>
            <a:r>
              <a:rPr lang="en-US" altLang="fa-IR" sz="3200" b="1" dirty="0">
                <a:latin typeface="Bookman Old Style" panose="02050604050505020204" pitchFamily="18" charset="0"/>
              </a:rPr>
              <a:t>Basic DSR Route Discovery</a:t>
            </a:r>
            <a:br>
              <a:rPr lang="en-US" altLang="fa-IR" sz="3200" b="1" dirty="0">
                <a:latin typeface="Bookman Old Style" panose="02050604050505020204" pitchFamily="18" charset="0"/>
              </a:rPr>
            </a:br>
            <a:r>
              <a:rPr lang="it-IT" altLang="fa-IR" sz="3200" i="1" dirty="0">
                <a:latin typeface="Bookman Old Style" panose="02050604050505020204" pitchFamily="18" charset="0"/>
              </a:rPr>
              <a:t>example</a:t>
            </a:r>
            <a:endParaRPr lang="it-IT" altLang="fa-IR" sz="3200" b="1" dirty="0">
              <a:latin typeface="Bookman Old Style" panose="02050604050505020204" pitchFamily="18" charset="0"/>
            </a:endParaRPr>
          </a:p>
        </p:txBody>
      </p:sp>
      <p:sp>
        <p:nvSpPr>
          <p:cNvPr id="43" name="Oval 3" descr="Water droplets"/>
          <p:cNvSpPr>
            <a:spLocks noChangeArrowheads="1"/>
          </p:cNvSpPr>
          <p:nvPr/>
        </p:nvSpPr>
        <p:spPr bwMode="auto">
          <a:xfrm>
            <a:off x="1950288" y="4463752"/>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B</a:t>
            </a:r>
          </a:p>
        </p:txBody>
      </p:sp>
      <p:sp>
        <p:nvSpPr>
          <p:cNvPr id="44" name="Oval 4" descr="Water droplets"/>
          <p:cNvSpPr>
            <a:spLocks noChangeArrowheads="1"/>
          </p:cNvSpPr>
          <p:nvPr/>
        </p:nvSpPr>
        <p:spPr bwMode="auto">
          <a:xfrm>
            <a:off x="1188288" y="5149552"/>
            <a:ext cx="609600" cy="609600"/>
          </a:xfrm>
          <a:prstGeom prst="ellipse">
            <a:avLst/>
          </a:prstGeom>
          <a:blipFill dpi="0" rotWithShape="0">
            <a:blip r:embed="rId2"/>
            <a:srcRect/>
            <a:tile tx="0" ty="0" sx="100000" sy="100000" flip="none" algn="tl"/>
          </a:blipFill>
          <a:ln w="762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A</a:t>
            </a:r>
          </a:p>
        </p:txBody>
      </p:sp>
      <p:sp>
        <p:nvSpPr>
          <p:cNvPr id="46" name="Oval 5" descr="Water droplets"/>
          <p:cNvSpPr>
            <a:spLocks noChangeArrowheads="1"/>
          </p:cNvSpPr>
          <p:nvPr/>
        </p:nvSpPr>
        <p:spPr bwMode="auto">
          <a:xfrm>
            <a:off x="2864688" y="3854152"/>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S</a:t>
            </a:r>
          </a:p>
        </p:txBody>
      </p:sp>
      <p:sp>
        <p:nvSpPr>
          <p:cNvPr id="47" name="Oval 6" descr="Water droplets"/>
          <p:cNvSpPr>
            <a:spLocks noChangeArrowheads="1"/>
          </p:cNvSpPr>
          <p:nvPr/>
        </p:nvSpPr>
        <p:spPr bwMode="auto">
          <a:xfrm>
            <a:off x="3855288" y="3930352"/>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E</a:t>
            </a:r>
          </a:p>
        </p:txBody>
      </p:sp>
      <p:sp>
        <p:nvSpPr>
          <p:cNvPr id="48" name="Oval 7" descr="Water droplets"/>
          <p:cNvSpPr>
            <a:spLocks noChangeArrowheads="1"/>
          </p:cNvSpPr>
          <p:nvPr/>
        </p:nvSpPr>
        <p:spPr bwMode="auto">
          <a:xfrm>
            <a:off x="4845888" y="4311352"/>
            <a:ext cx="609600" cy="609600"/>
          </a:xfrm>
          <a:prstGeom prst="ellipse">
            <a:avLst/>
          </a:prstGeom>
          <a:blipFill dpi="0" rotWithShape="0">
            <a:blip r:embed="rId2"/>
            <a:srcRect/>
            <a:tile tx="0" ty="0" sx="100000" sy="100000" flip="none" algn="tl"/>
          </a:blipFill>
          <a:ln w="762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F</a:t>
            </a:r>
          </a:p>
        </p:txBody>
      </p:sp>
      <p:sp>
        <p:nvSpPr>
          <p:cNvPr id="49" name="Oval 8" descr="Water droplets"/>
          <p:cNvSpPr>
            <a:spLocks noChangeArrowheads="1"/>
          </p:cNvSpPr>
          <p:nvPr/>
        </p:nvSpPr>
        <p:spPr bwMode="auto">
          <a:xfrm>
            <a:off x="2407488" y="5454352"/>
            <a:ext cx="609600" cy="609600"/>
          </a:xfrm>
          <a:prstGeom prst="ellipse">
            <a:avLst/>
          </a:prstGeom>
          <a:blipFill dpi="0" rotWithShape="0">
            <a:blip r:embed="rId2"/>
            <a:srcRect/>
            <a:tile tx="0" ty="0" sx="100000" sy="100000" flip="none" algn="tl"/>
          </a:blipFill>
          <a:ln w="762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H</a:t>
            </a:r>
          </a:p>
        </p:txBody>
      </p:sp>
      <p:sp>
        <p:nvSpPr>
          <p:cNvPr id="50" name="Oval 9"/>
          <p:cNvSpPr>
            <a:spLocks noChangeArrowheads="1"/>
          </p:cNvSpPr>
          <p:nvPr/>
        </p:nvSpPr>
        <p:spPr bwMode="auto">
          <a:xfrm>
            <a:off x="5684088" y="48447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J</a:t>
            </a:r>
          </a:p>
        </p:txBody>
      </p:sp>
      <p:sp>
        <p:nvSpPr>
          <p:cNvPr id="51" name="Oval 10"/>
          <p:cNvSpPr>
            <a:spLocks noChangeArrowheads="1"/>
          </p:cNvSpPr>
          <p:nvPr/>
        </p:nvSpPr>
        <p:spPr bwMode="auto">
          <a:xfrm>
            <a:off x="6446088" y="54543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D</a:t>
            </a:r>
          </a:p>
        </p:txBody>
      </p:sp>
      <p:sp>
        <p:nvSpPr>
          <p:cNvPr id="52" name="Oval 11" descr="Water droplets"/>
          <p:cNvSpPr>
            <a:spLocks noChangeArrowheads="1"/>
          </p:cNvSpPr>
          <p:nvPr/>
        </p:nvSpPr>
        <p:spPr bwMode="auto">
          <a:xfrm>
            <a:off x="3245688" y="4616152"/>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C</a:t>
            </a:r>
          </a:p>
        </p:txBody>
      </p:sp>
      <p:sp>
        <p:nvSpPr>
          <p:cNvPr id="53" name="Oval 12" descr="Water droplets"/>
          <p:cNvSpPr>
            <a:spLocks noChangeArrowheads="1"/>
          </p:cNvSpPr>
          <p:nvPr/>
        </p:nvSpPr>
        <p:spPr bwMode="auto">
          <a:xfrm>
            <a:off x="4312488" y="5149552"/>
            <a:ext cx="609600" cy="609600"/>
          </a:xfrm>
          <a:prstGeom prst="ellipse">
            <a:avLst/>
          </a:prstGeom>
          <a:blipFill dpi="0" rotWithShape="0">
            <a:blip r:embed="rId2"/>
            <a:srcRect/>
            <a:tile tx="0" ty="0" sx="100000" sy="100000" flip="none" algn="tl"/>
          </a:blipFill>
          <a:ln w="762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G</a:t>
            </a:r>
          </a:p>
        </p:txBody>
      </p:sp>
      <p:sp>
        <p:nvSpPr>
          <p:cNvPr id="54" name="Oval 13"/>
          <p:cNvSpPr>
            <a:spLocks noChangeArrowheads="1"/>
          </p:cNvSpPr>
          <p:nvPr/>
        </p:nvSpPr>
        <p:spPr bwMode="auto">
          <a:xfrm>
            <a:off x="3474288" y="59877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I</a:t>
            </a:r>
          </a:p>
        </p:txBody>
      </p:sp>
      <p:sp>
        <p:nvSpPr>
          <p:cNvPr id="55" name="Oval 14"/>
          <p:cNvSpPr>
            <a:spLocks noChangeArrowheads="1"/>
          </p:cNvSpPr>
          <p:nvPr/>
        </p:nvSpPr>
        <p:spPr bwMode="auto">
          <a:xfrm>
            <a:off x="5226888" y="56829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K</a:t>
            </a:r>
          </a:p>
        </p:txBody>
      </p:sp>
      <p:sp>
        <p:nvSpPr>
          <p:cNvPr id="56" name="Line 15"/>
          <p:cNvSpPr>
            <a:spLocks noChangeShapeType="1"/>
          </p:cNvSpPr>
          <p:nvPr/>
        </p:nvSpPr>
        <p:spPr bwMode="auto">
          <a:xfrm flipV="1">
            <a:off x="1721688" y="4920952"/>
            <a:ext cx="304800" cy="304800"/>
          </a:xfrm>
          <a:prstGeom prst="line">
            <a:avLst/>
          </a:prstGeom>
          <a:noFill/>
          <a:ln w="38100">
            <a:solidFill>
              <a:srgbClr val="FF0000"/>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6"/>
          <p:cNvSpPr>
            <a:spLocks noChangeShapeType="1"/>
          </p:cNvSpPr>
          <p:nvPr/>
        </p:nvSpPr>
        <p:spPr bwMode="auto">
          <a:xfrm flipV="1">
            <a:off x="2483688" y="4311352"/>
            <a:ext cx="457200" cy="228600"/>
          </a:xfrm>
          <a:prstGeom prst="line">
            <a:avLst/>
          </a:prstGeom>
          <a:noFill/>
          <a:ln w="381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17"/>
          <p:cNvSpPr>
            <a:spLocks noChangeShapeType="1"/>
          </p:cNvSpPr>
          <p:nvPr/>
        </p:nvSpPr>
        <p:spPr bwMode="auto">
          <a:xfrm>
            <a:off x="1797888" y="5530552"/>
            <a:ext cx="685800" cy="76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18"/>
          <p:cNvSpPr>
            <a:spLocks noChangeShapeType="1"/>
          </p:cNvSpPr>
          <p:nvPr/>
        </p:nvSpPr>
        <p:spPr bwMode="auto">
          <a:xfrm>
            <a:off x="2407488" y="4997152"/>
            <a:ext cx="228600" cy="457200"/>
          </a:xfrm>
          <a:prstGeom prst="line">
            <a:avLst/>
          </a:prstGeom>
          <a:noFill/>
          <a:ln w="381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19"/>
          <p:cNvSpPr>
            <a:spLocks noChangeShapeType="1"/>
          </p:cNvSpPr>
          <p:nvPr/>
        </p:nvSpPr>
        <p:spPr bwMode="auto">
          <a:xfrm flipH="1">
            <a:off x="2864688" y="5149552"/>
            <a:ext cx="533400" cy="381000"/>
          </a:xfrm>
          <a:prstGeom prst="line">
            <a:avLst/>
          </a:prstGeom>
          <a:noFill/>
          <a:ln w="381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20"/>
          <p:cNvSpPr>
            <a:spLocks noChangeShapeType="1"/>
          </p:cNvSpPr>
          <p:nvPr/>
        </p:nvSpPr>
        <p:spPr bwMode="auto">
          <a:xfrm flipH="1">
            <a:off x="3702888" y="4463752"/>
            <a:ext cx="228600" cy="228600"/>
          </a:xfrm>
          <a:prstGeom prst="line">
            <a:avLst/>
          </a:prstGeom>
          <a:noFill/>
          <a:ln w="381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21"/>
          <p:cNvSpPr>
            <a:spLocks noChangeShapeType="1"/>
          </p:cNvSpPr>
          <p:nvPr/>
        </p:nvSpPr>
        <p:spPr bwMode="auto">
          <a:xfrm>
            <a:off x="4464888" y="4311352"/>
            <a:ext cx="457200" cy="152400"/>
          </a:xfrm>
          <a:prstGeom prst="line">
            <a:avLst/>
          </a:prstGeom>
          <a:noFill/>
          <a:ln w="381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Line 23"/>
          <p:cNvSpPr>
            <a:spLocks noChangeShapeType="1"/>
          </p:cNvSpPr>
          <p:nvPr/>
        </p:nvSpPr>
        <p:spPr bwMode="auto">
          <a:xfrm flipH="1">
            <a:off x="3931488" y="5682952"/>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Line 24"/>
          <p:cNvSpPr>
            <a:spLocks noChangeShapeType="1"/>
          </p:cNvSpPr>
          <p:nvPr/>
        </p:nvSpPr>
        <p:spPr bwMode="auto">
          <a:xfrm>
            <a:off x="3855288" y="5073352"/>
            <a:ext cx="457200" cy="228600"/>
          </a:xfrm>
          <a:prstGeom prst="line">
            <a:avLst/>
          </a:prstGeom>
          <a:noFill/>
          <a:ln w="381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25"/>
          <p:cNvSpPr>
            <a:spLocks noChangeShapeType="1"/>
          </p:cNvSpPr>
          <p:nvPr/>
        </p:nvSpPr>
        <p:spPr bwMode="auto">
          <a:xfrm>
            <a:off x="2940888" y="5911552"/>
            <a:ext cx="533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26"/>
          <p:cNvSpPr>
            <a:spLocks noChangeShapeType="1"/>
          </p:cNvSpPr>
          <p:nvPr/>
        </p:nvSpPr>
        <p:spPr bwMode="auto">
          <a:xfrm>
            <a:off x="5379288" y="4768552"/>
            <a:ext cx="3810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Line 27"/>
          <p:cNvSpPr>
            <a:spLocks noChangeShapeType="1"/>
          </p:cNvSpPr>
          <p:nvPr/>
        </p:nvSpPr>
        <p:spPr bwMode="auto">
          <a:xfrm>
            <a:off x="4845888" y="5682952"/>
            <a:ext cx="3810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Line 28"/>
          <p:cNvSpPr>
            <a:spLocks noChangeShapeType="1"/>
          </p:cNvSpPr>
          <p:nvPr/>
        </p:nvSpPr>
        <p:spPr bwMode="auto">
          <a:xfrm>
            <a:off x="6217488" y="5301952"/>
            <a:ext cx="304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Line 29"/>
          <p:cNvSpPr>
            <a:spLocks noChangeShapeType="1"/>
          </p:cNvSpPr>
          <p:nvPr/>
        </p:nvSpPr>
        <p:spPr bwMode="auto">
          <a:xfrm flipH="1">
            <a:off x="5836488" y="5835352"/>
            <a:ext cx="609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Line 30"/>
          <p:cNvSpPr>
            <a:spLocks noChangeShapeType="1"/>
          </p:cNvSpPr>
          <p:nvPr/>
        </p:nvSpPr>
        <p:spPr bwMode="auto">
          <a:xfrm flipH="1">
            <a:off x="3474288" y="4158952"/>
            <a:ext cx="381000" cy="0"/>
          </a:xfrm>
          <a:prstGeom prst="line">
            <a:avLst/>
          </a:prstGeom>
          <a:noFill/>
          <a:ln w="381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Line 31"/>
          <p:cNvSpPr>
            <a:spLocks noChangeShapeType="1"/>
          </p:cNvSpPr>
          <p:nvPr/>
        </p:nvSpPr>
        <p:spPr bwMode="auto">
          <a:xfrm>
            <a:off x="3245688" y="4463752"/>
            <a:ext cx="152400" cy="228600"/>
          </a:xfrm>
          <a:prstGeom prst="line">
            <a:avLst/>
          </a:prstGeom>
          <a:noFill/>
          <a:ln w="38100">
            <a:solidFill>
              <a:srgbClr val="FF0000"/>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Line 32"/>
          <p:cNvSpPr>
            <a:spLocks noChangeShapeType="1"/>
          </p:cNvSpPr>
          <p:nvPr/>
        </p:nvSpPr>
        <p:spPr bwMode="auto">
          <a:xfrm flipH="1">
            <a:off x="3855288" y="4539952"/>
            <a:ext cx="228600" cy="228600"/>
          </a:xfrm>
          <a:prstGeom prst="line">
            <a:avLst/>
          </a:prstGeom>
          <a:noFill/>
          <a:ln w="38100">
            <a:solidFill>
              <a:srgbClr val="FF0000"/>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Oval 37"/>
          <p:cNvSpPr>
            <a:spLocks noChangeArrowheads="1"/>
          </p:cNvSpPr>
          <p:nvPr/>
        </p:nvSpPr>
        <p:spPr bwMode="auto">
          <a:xfrm>
            <a:off x="6674688" y="46161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M</a:t>
            </a:r>
          </a:p>
        </p:txBody>
      </p:sp>
      <p:sp>
        <p:nvSpPr>
          <p:cNvPr id="75" name="Line 38"/>
          <p:cNvSpPr>
            <a:spLocks noChangeShapeType="1"/>
          </p:cNvSpPr>
          <p:nvPr/>
        </p:nvSpPr>
        <p:spPr bwMode="auto">
          <a:xfrm flipV="1">
            <a:off x="6293688" y="4920952"/>
            <a:ext cx="3810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Oval 39"/>
          <p:cNvSpPr>
            <a:spLocks noChangeArrowheads="1"/>
          </p:cNvSpPr>
          <p:nvPr/>
        </p:nvSpPr>
        <p:spPr bwMode="auto">
          <a:xfrm>
            <a:off x="7131888" y="59877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N</a:t>
            </a:r>
          </a:p>
        </p:txBody>
      </p:sp>
      <p:sp>
        <p:nvSpPr>
          <p:cNvPr id="77" name="Line 40"/>
          <p:cNvSpPr>
            <a:spLocks noChangeShapeType="1"/>
          </p:cNvSpPr>
          <p:nvPr/>
        </p:nvSpPr>
        <p:spPr bwMode="auto">
          <a:xfrm>
            <a:off x="6979488" y="5987752"/>
            <a:ext cx="228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Oval 41"/>
          <p:cNvSpPr>
            <a:spLocks noChangeArrowheads="1"/>
          </p:cNvSpPr>
          <p:nvPr/>
        </p:nvSpPr>
        <p:spPr bwMode="auto">
          <a:xfrm>
            <a:off x="7589088" y="46161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L</a:t>
            </a:r>
          </a:p>
        </p:txBody>
      </p:sp>
      <p:sp>
        <p:nvSpPr>
          <p:cNvPr id="79" name="Line 42"/>
          <p:cNvSpPr>
            <a:spLocks noChangeShapeType="1"/>
          </p:cNvSpPr>
          <p:nvPr/>
        </p:nvSpPr>
        <p:spPr bwMode="auto">
          <a:xfrm>
            <a:off x="7284288" y="4920952"/>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Text Box 44"/>
          <p:cNvSpPr txBox="1">
            <a:spLocks noChangeArrowheads="1"/>
          </p:cNvSpPr>
          <p:nvPr/>
        </p:nvSpPr>
        <p:spPr bwMode="auto">
          <a:xfrm>
            <a:off x="4482351" y="3854152"/>
            <a:ext cx="727075" cy="396875"/>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a:latin typeface="Times New Roman" panose="02020603050405020304" pitchFamily="18" charset="0"/>
              </a:rPr>
              <a:t>[S,E]</a:t>
            </a:r>
          </a:p>
        </p:txBody>
      </p:sp>
      <p:sp>
        <p:nvSpPr>
          <p:cNvPr id="81" name="Text Box 45"/>
          <p:cNvSpPr txBox="1">
            <a:spLocks noChangeArrowheads="1"/>
          </p:cNvSpPr>
          <p:nvPr/>
        </p:nvSpPr>
        <p:spPr bwMode="auto">
          <a:xfrm>
            <a:off x="3410788" y="5255915"/>
            <a:ext cx="741363" cy="396875"/>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a:latin typeface="Times New Roman" panose="02020603050405020304" pitchFamily="18" charset="0"/>
              </a:rPr>
              <a:t>[S,C]</a:t>
            </a:r>
          </a:p>
        </p:txBody>
      </p:sp>
      <p:sp>
        <p:nvSpPr>
          <p:cNvPr id="82" name="Text Box 46"/>
          <p:cNvSpPr txBox="1">
            <a:spLocks noChangeArrowheads="1"/>
          </p:cNvSpPr>
          <p:nvPr/>
        </p:nvSpPr>
        <p:spPr bwMode="auto">
          <a:xfrm>
            <a:off x="1204163" y="4463752"/>
            <a:ext cx="727075" cy="396875"/>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a:latin typeface="Times New Roman" panose="02020603050405020304" pitchFamily="18" charset="0"/>
              </a:rPr>
              <a:t>[S,B]</a:t>
            </a:r>
          </a:p>
        </p:txBody>
      </p:sp>
      <p:sp>
        <p:nvSpPr>
          <p:cNvPr id="83" name="Text Box 33"/>
          <p:cNvSpPr txBox="1">
            <a:spLocks noChangeArrowheads="1"/>
          </p:cNvSpPr>
          <p:nvPr/>
        </p:nvSpPr>
        <p:spPr bwMode="auto">
          <a:xfrm>
            <a:off x="576306" y="2337040"/>
            <a:ext cx="5948363" cy="701675"/>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buFontTx/>
              <a:buChar char="•"/>
            </a:pPr>
            <a:r>
              <a:rPr lang="en-US" altLang="en-US" dirty="0"/>
              <a:t> </a:t>
            </a:r>
            <a:r>
              <a:rPr lang="en-US" altLang="en-US" dirty="0">
                <a:latin typeface="Times New Roman" panose="02020603050405020304" pitchFamily="18" charset="0"/>
              </a:rPr>
              <a:t>Node H receives packet RREQ from two neighbors:</a:t>
            </a:r>
          </a:p>
          <a:p>
            <a:pPr algn="l"/>
            <a:r>
              <a:rPr lang="en-US" altLang="en-US" dirty="0">
                <a:latin typeface="Times New Roman" panose="02020603050405020304" pitchFamily="18" charset="0"/>
              </a:rPr>
              <a:t>   </a:t>
            </a:r>
            <a:r>
              <a:rPr lang="en-US" altLang="en-US" dirty="0">
                <a:solidFill>
                  <a:srgbClr val="FF0000"/>
                </a:solidFill>
                <a:latin typeface="Times New Roman" panose="02020603050405020304" pitchFamily="18" charset="0"/>
              </a:rPr>
              <a:t>potential for collision</a:t>
            </a:r>
          </a:p>
        </p:txBody>
      </p:sp>
      <p:pic>
        <p:nvPicPr>
          <p:cNvPr id="84" name="Picture 2">
            <a:extLst>
              <a:ext uri="{FF2B5EF4-FFF2-40B4-BE49-F238E27FC236}">
                <a16:creationId xmlns:a16="http://schemas.microsoft.com/office/drawing/2014/main" id="{7E78907E-BDCE-4B52-8C94-1097867117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4138" y="-2876"/>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4942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2899" name="Rectangle 3">
            <a:extLst>
              <a:ext uri="{FF2B5EF4-FFF2-40B4-BE49-F238E27FC236}">
                <a16:creationId xmlns:a16="http://schemas.microsoft.com/office/drawing/2014/main" id="{EDB65378-CB03-4298-BEA1-1507AC9035BC}"/>
              </a:ext>
            </a:extLst>
          </p:cNvPr>
          <p:cNvSpPr>
            <a:spLocks noGrp="1" noChangeArrowheads="1"/>
          </p:cNvSpPr>
          <p:nvPr>
            <p:ph type="body" idx="1"/>
          </p:nvPr>
        </p:nvSpPr>
        <p:spPr>
          <a:xfrm>
            <a:off x="838200" y="2276872"/>
            <a:ext cx="8054280" cy="4648200"/>
          </a:xfrm>
        </p:spPr>
        <p:txBody>
          <a:bodyPr>
            <a:normAutofit/>
          </a:bodyPr>
          <a:lstStyle/>
          <a:p>
            <a:pPr>
              <a:buFont typeface="Wingdings" panose="05000000000000000000" pitchFamily="2" charset="2"/>
              <a:buChar char="q"/>
            </a:pPr>
            <a:r>
              <a:rPr lang="en-US" altLang="en-US" sz="2800" dirty="0">
                <a:latin typeface="Times New Roman" panose="02020603050405020304" pitchFamily="18" charset="0"/>
                <a:cs typeface="Times New Roman" panose="02020603050405020304" pitchFamily="18" charset="0"/>
              </a:rPr>
              <a:t>No cellular infrastructure.  </a:t>
            </a:r>
          </a:p>
          <a:p>
            <a:pPr>
              <a:buFont typeface="Wingdings" panose="05000000000000000000" pitchFamily="2" charset="2"/>
              <a:buChar char="q"/>
            </a:pPr>
            <a:r>
              <a:rPr lang="en-US" altLang="en-US" sz="2800" dirty="0">
                <a:latin typeface="Times New Roman" panose="02020603050405020304" pitchFamily="18" charset="0"/>
                <a:cs typeface="Times New Roman" panose="02020603050405020304" pitchFamily="18" charset="0"/>
              </a:rPr>
              <a:t>Multi-hop wireless links. </a:t>
            </a:r>
          </a:p>
          <a:p>
            <a:pPr lvl="1">
              <a:buFont typeface="Wingdings" panose="05000000000000000000" pitchFamily="2" charset="2"/>
              <a:buChar char="ü"/>
            </a:pPr>
            <a:r>
              <a:rPr lang="en-US" altLang="en-US" sz="2600" dirty="0">
                <a:latin typeface="Times New Roman" panose="02020603050405020304" pitchFamily="18" charset="0"/>
                <a:cs typeface="Times New Roman" panose="02020603050405020304" pitchFamily="18" charset="0"/>
              </a:rPr>
              <a:t>Data is routed via intermediate nodes.</a:t>
            </a:r>
          </a:p>
          <a:p>
            <a:pPr>
              <a:buFont typeface="Wingdings" panose="05000000000000000000" pitchFamily="2" charset="2"/>
              <a:buChar char="q"/>
            </a:pPr>
            <a:r>
              <a:rPr lang="en-US" altLang="en-US" sz="2800" dirty="0">
                <a:latin typeface="Times New Roman" panose="02020603050405020304" pitchFamily="18" charset="0"/>
                <a:cs typeface="Times New Roman" panose="02020603050405020304" pitchFamily="18" charset="0"/>
              </a:rPr>
              <a:t>Host movement frequent.</a:t>
            </a:r>
          </a:p>
          <a:p>
            <a:pPr lvl="1">
              <a:buFont typeface="Wingdings" panose="05000000000000000000" pitchFamily="2" charset="2"/>
              <a:buChar char="ü"/>
            </a:pPr>
            <a:r>
              <a:rPr lang="en-US" altLang="en-US" sz="2600" dirty="0">
                <a:latin typeface="Times New Roman" panose="02020603050405020304" pitchFamily="18" charset="0"/>
                <a:cs typeface="Times New Roman" panose="02020603050405020304" pitchFamily="18" charset="0"/>
              </a:rPr>
              <a:t>Topology change frequent.</a:t>
            </a:r>
          </a:p>
          <a:p>
            <a:pPr>
              <a:buFont typeface="Wingdings" panose="05000000000000000000" pitchFamily="2" charset="2"/>
              <a:buChar char="q"/>
            </a:pPr>
            <a:r>
              <a:rPr lang="en-US" altLang="en-US" sz="2800" dirty="0">
                <a:latin typeface="Times New Roman" panose="02020603050405020304" pitchFamily="18" charset="0"/>
                <a:cs typeface="Times New Roman" panose="02020603050405020304" pitchFamily="18" charset="0"/>
              </a:rPr>
              <a:t>Battery constraint</a:t>
            </a:r>
          </a:p>
          <a:p>
            <a:pPr>
              <a:buFont typeface="Wingdings" panose="05000000000000000000" pitchFamily="2" charset="2"/>
              <a:buChar char="q"/>
            </a:pPr>
            <a:endParaRPr lang="en-US" alt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alt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altLang="en-US" sz="2800" dirty="0">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9990514D-4D50-4278-BE5F-64F93400A5DD}"/>
              </a:ext>
            </a:extLst>
          </p:cNvPr>
          <p:cNvGrpSpPr/>
          <p:nvPr/>
        </p:nvGrpSpPr>
        <p:grpSpPr>
          <a:xfrm>
            <a:off x="5817568" y="5381600"/>
            <a:ext cx="2819400" cy="1219200"/>
            <a:chOff x="5817568" y="5381600"/>
            <a:chExt cx="2819400" cy="1219200"/>
          </a:xfrm>
        </p:grpSpPr>
        <p:sp>
          <p:nvSpPr>
            <p:cNvPr id="2512908" name="Oval 12">
              <a:extLst>
                <a:ext uri="{FF2B5EF4-FFF2-40B4-BE49-F238E27FC236}">
                  <a16:creationId xmlns:a16="http://schemas.microsoft.com/office/drawing/2014/main" id="{41B413F0-2725-488B-9D9F-C7C5BC1D6064}"/>
                </a:ext>
              </a:extLst>
            </p:cNvPr>
            <p:cNvSpPr>
              <a:spLocks noChangeArrowheads="1"/>
            </p:cNvSpPr>
            <p:nvPr/>
          </p:nvSpPr>
          <p:spPr bwMode="auto">
            <a:xfrm>
              <a:off x="5817568" y="5610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A</a:t>
              </a:r>
            </a:p>
          </p:txBody>
        </p:sp>
        <p:sp>
          <p:nvSpPr>
            <p:cNvPr id="2512909" name="Oval 13">
              <a:extLst>
                <a:ext uri="{FF2B5EF4-FFF2-40B4-BE49-F238E27FC236}">
                  <a16:creationId xmlns:a16="http://schemas.microsoft.com/office/drawing/2014/main" id="{A6AAE998-CCA9-4303-9FC0-540DF807AD1D}"/>
                </a:ext>
              </a:extLst>
            </p:cNvPr>
            <p:cNvSpPr>
              <a:spLocks noChangeArrowheads="1"/>
            </p:cNvSpPr>
            <p:nvPr/>
          </p:nvSpPr>
          <p:spPr bwMode="auto">
            <a:xfrm>
              <a:off x="8179768" y="5381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B</a:t>
              </a:r>
            </a:p>
          </p:txBody>
        </p:sp>
        <p:sp>
          <p:nvSpPr>
            <p:cNvPr id="2512910" name="Oval 14">
              <a:extLst>
                <a:ext uri="{FF2B5EF4-FFF2-40B4-BE49-F238E27FC236}">
                  <a16:creationId xmlns:a16="http://schemas.microsoft.com/office/drawing/2014/main" id="{1E9EC4E3-D83F-4B92-BE59-F59C6197F76F}"/>
                </a:ext>
              </a:extLst>
            </p:cNvPr>
            <p:cNvSpPr>
              <a:spLocks noChangeArrowheads="1"/>
            </p:cNvSpPr>
            <p:nvPr/>
          </p:nvSpPr>
          <p:spPr bwMode="auto">
            <a:xfrm>
              <a:off x="6503368" y="6143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2911" name="Oval 15">
              <a:extLst>
                <a:ext uri="{FF2B5EF4-FFF2-40B4-BE49-F238E27FC236}">
                  <a16:creationId xmlns:a16="http://schemas.microsoft.com/office/drawing/2014/main" id="{FDD50A52-DF9C-4B44-ACD8-78DFD48324AC}"/>
                </a:ext>
              </a:extLst>
            </p:cNvPr>
            <p:cNvSpPr>
              <a:spLocks noChangeArrowheads="1"/>
            </p:cNvSpPr>
            <p:nvPr/>
          </p:nvSpPr>
          <p:spPr bwMode="auto">
            <a:xfrm>
              <a:off x="7341568" y="5762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2912" name="Line 16">
              <a:extLst>
                <a:ext uri="{FF2B5EF4-FFF2-40B4-BE49-F238E27FC236}">
                  <a16:creationId xmlns:a16="http://schemas.microsoft.com/office/drawing/2014/main" id="{0CE5F2AE-9A4F-419C-92B1-C7AAA964E617}"/>
                </a:ext>
              </a:extLst>
            </p:cNvPr>
            <p:cNvSpPr>
              <a:spLocks noChangeShapeType="1"/>
            </p:cNvSpPr>
            <p:nvPr/>
          </p:nvSpPr>
          <p:spPr bwMode="auto">
            <a:xfrm flipV="1">
              <a:off x="6960568" y="6067400"/>
              <a:ext cx="381000" cy="228600"/>
            </a:xfrm>
            <a:prstGeom prst="line">
              <a:avLst/>
            </a:prstGeom>
            <a:noFill/>
            <a:ln w="57150">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12913" name="Line 17">
              <a:extLst>
                <a:ext uri="{FF2B5EF4-FFF2-40B4-BE49-F238E27FC236}">
                  <a16:creationId xmlns:a16="http://schemas.microsoft.com/office/drawing/2014/main" id="{460AB2A6-60FE-443F-9F21-43E8ABEEFBD9}"/>
                </a:ext>
              </a:extLst>
            </p:cNvPr>
            <p:cNvSpPr>
              <a:spLocks noChangeShapeType="1"/>
            </p:cNvSpPr>
            <p:nvPr/>
          </p:nvSpPr>
          <p:spPr bwMode="auto">
            <a:xfrm flipV="1">
              <a:off x="7798768" y="5686400"/>
              <a:ext cx="381000" cy="228600"/>
            </a:xfrm>
            <a:prstGeom prst="line">
              <a:avLst/>
            </a:prstGeom>
            <a:noFill/>
            <a:ln w="57150">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12915" name="Line 19">
              <a:extLst>
                <a:ext uri="{FF2B5EF4-FFF2-40B4-BE49-F238E27FC236}">
                  <a16:creationId xmlns:a16="http://schemas.microsoft.com/office/drawing/2014/main" id="{6BAD99D9-0D54-4E4B-BB6A-22EC6F352F72}"/>
                </a:ext>
              </a:extLst>
            </p:cNvPr>
            <p:cNvSpPr>
              <a:spLocks noChangeShapeType="1"/>
            </p:cNvSpPr>
            <p:nvPr/>
          </p:nvSpPr>
          <p:spPr bwMode="auto">
            <a:xfrm>
              <a:off x="6198568" y="5991200"/>
              <a:ext cx="304800" cy="304800"/>
            </a:xfrm>
            <a:prstGeom prst="line">
              <a:avLst/>
            </a:prstGeom>
            <a:noFill/>
            <a:ln w="57150">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512916" name="Line 20">
            <a:extLst>
              <a:ext uri="{FF2B5EF4-FFF2-40B4-BE49-F238E27FC236}">
                <a16:creationId xmlns:a16="http://schemas.microsoft.com/office/drawing/2014/main" id="{0DD406EC-61B0-4B27-9B25-4A35E8155004}"/>
              </a:ext>
            </a:extLst>
          </p:cNvPr>
          <p:cNvSpPr>
            <a:spLocks noChangeShapeType="1"/>
          </p:cNvSpPr>
          <p:nvPr/>
        </p:nvSpPr>
        <p:spPr bwMode="auto">
          <a:xfrm flipH="1">
            <a:off x="7558336" y="4832584"/>
            <a:ext cx="17467" cy="684648"/>
          </a:xfrm>
          <a:prstGeom prst="line">
            <a:avLst/>
          </a:prstGeom>
          <a:noFill/>
          <a:ln w="57150">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3" name="Rectangle 2">
            <a:extLst>
              <a:ext uri="{FF2B5EF4-FFF2-40B4-BE49-F238E27FC236}">
                <a16:creationId xmlns:a16="http://schemas.microsoft.com/office/drawing/2014/main" id="{EE2F5E9D-D763-4738-9CFA-11326F6A649D}"/>
              </a:ext>
            </a:extLst>
          </p:cNvPr>
          <p:cNvSpPr txBox="1">
            <a:spLocks noChangeArrowheads="1"/>
          </p:cNvSpPr>
          <p:nvPr/>
        </p:nvSpPr>
        <p:spPr>
          <a:xfrm>
            <a:off x="395536" y="461351"/>
            <a:ext cx="8229600" cy="1143000"/>
          </a:xfrm>
          <a:prstGeom prst="rect">
            <a:avLst/>
          </a:prstGeom>
        </p:spPr>
        <p:txBody>
          <a:bodyPr vert="horz" lIns="91440" tIns="45720" rIns="91440" bIns="45720" rtlCol="0" anchor="t">
            <a:normAutofit/>
          </a:bodyPr>
          <a:lstStyle>
            <a:lvl1pPr algn="l" defTabSz="685800" rtl="0" eaLnBrk="1" latinLnBrk="0" hangingPunct="1">
              <a:lnSpc>
                <a:spcPct val="99000"/>
              </a:lnSpc>
              <a:spcBef>
                <a:spcPct val="0"/>
              </a:spcBef>
              <a:buNone/>
              <a:defRPr sz="3800" kern="1200">
                <a:solidFill>
                  <a:schemeClr val="tx2">
                    <a:lumMod val="75000"/>
                    <a:lumOff val="25000"/>
                  </a:schemeClr>
                </a:solidFill>
                <a:latin typeface="+mj-lt"/>
                <a:ea typeface="+mj-ea"/>
                <a:cs typeface="+mj-cs"/>
              </a:defRPr>
            </a:lvl1pPr>
          </a:lstStyle>
          <a:p>
            <a:pPr algn="ctr" fontAlgn="auto">
              <a:spcAft>
                <a:spcPts val="0"/>
              </a:spcAft>
            </a:pPr>
            <a:r>
              <a:rPr lang="en-US" altLang="en-US" sz="3200" b="1" dirty="0">
                <a:latin typeface="Bookman Old Style" panose="02050604050505020204" pitchFamily="18" charset="0"/>
              </a:rPr>
              <a:t>Mobile Ad Hoc Networks (MANET)</a:t>
            </a:r>
          </a:p>
          <a:p>
            <a:pPr algn="ctr" fontAlgn="auto">
              <a:spcAft>
                <a:spcPts val="0"/>
              </a:spcAft>
            </a:pPr>
            <a:r>
              <a:rPr lang="it-IT" altLang="fa-IR" sz="3200" i="1" dirty="0">
                <a:latin typeface="Bookman Old Style" panose="02050604050505020204" pitchFamily="18" charset="0"/>
              </a:rPr>
              <a:t>Definition &amp; Challenges</a:t>
            </a:r>
            <a:endParaRPr lang="en-US" altLang="fa-IR" sz="3200" b="1" dirty="0">
              <a:latin typeface="Bookman Old Style" panose="02050604050505020204" pitchFamily="18" charset="0"/>
            </a:endParaRPr>
          </a:p>
        </p:txBody>
      </p:sp>
      <p:grpSp>
        <p:nvGrpSpPr>
          <p:cNvPr id="2" name="Group 1">
            <a:extLst>
              <a:ext uri="{FF2B5EF4-FFF2-40B4-BE49-F238E27FC236}">
                <a16:creationId xmlns:a16="http://schemas.microsoft.com/office/drawing/2014/main" id="{FF687FC6-E624-422F-88A5-A45E2D37F05D}"/>
              </a:ext>
            </a:extLst>
          </p:cNvPr>
          <p:cNvGrpSpPr/>
          <p:nvPr/>
        </p:nvGrpSpPr>
        <p:grpSpPr>
          <a:xfrm>
            <a:off x="6643936" y="3384784"/>
            <a:ext cx="1981200" cy="1295400"/>
            <a:chOff x="2617168" y="5229200"/>
            <a:chExt cx="1981200" cy="1295400"/>
          </a:xfrm>
        </p:grpSpPr>
        <p:sp>
          <p:nvSpPr>
            <p:cNvPr id="25" name="Oval 5">
              <a:extLst>
                <a:ext uri="{FF2B5EF4-FFF2-40B4-BE49-F238E27FC236}">
                  <a16:creationId xmlns:a16="http://schemas.microsoft.com/office/drawing/2014/main" id="{D44048B4-79F4-4027-AE77-78917B95EA21}"/>
                </a:ext>
              </a:extLst>
            </p:cNvPr>
            <p:cNvSpPr>
              <a:spLocks noChangeArrowheads="1"/>
            </p:cNvSpPr>
            <p:nvPr/>
          </p:nvSpPr>
          <p:spPr bwMode="auto">
            <a:xfrm>
              <a:off x="2617168" y="5534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a:t>
              </a:r>
            </a:p>
          </p:txBody>
        </p:sp>
        <p:sp>
          <p:nvSpPr>
            <p:cNvPr id="26" name="Oval 6">
              <a:extLst>
                <a:ext uri="{FF2B5EF4-FFF2-40B4-BE49-F238E27FC236}">
                  <a16:creationId xmlns:a16="http://schemas.microsoft.com/office/drawing/2014/main" id="{E24677A8-ABBF-459D-A71F-44A0CF117D08}"/>
                </a:ext>
              </a:extLst>
            </p:cNvPr>
            <p:cNvSpPr>
              <a:spLocks noChangeArrowheads="1"/>
            </p:cNvSpPr>
            <p:nvPr/>
          </p:nvSpPr>
          <p:spPr bwMode="auto">
            <a:xfrm>
              <a:off x="3379168" y="5229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Oval 7">
              <a:extLst>
                <a:ext uri="{FF2B5EF4-FFF2-40B4-BE49-F238E27FC236}">
                  <a16:creationId xmlns:a16="http://schemas.microsoft.com/office/drawing/2014/main" id="{D7D0AE68-355D-40A2-855C-350DCE71BA26}"/>
                </a:ext>
              </a:extLst>
            </p:cNvPr>
            <p:cNvSpPr>
              <a:spLocks noChangeArrowheads="1"/>
            </p:cNvSpPr>
            <p:nvPr/>
          </p:nvSpPr>
          <p:spPr bwMode="auto">
            <a:xfrm>
              <a:off x="3302968" y="6067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Oval 8">
              <a:extLst>
                <a:ext uri="{FF2B5EF4-FFF2-40B4-BE49-F238E27FC236}">
                  <a16:creationId xmlns:a16="http://schemas.microsoft.com/office/drawing/2014/main" id="{EC680E97-9DEB-4471-9363-2486879F0EEA}"/>
                </a:ext>
              </a:extLst>
            </p:cNvPr>
            <p:cNvSpPr>
              <a:spLocks noChangeArrowheads="1"/>
            </p:cNvSpPr>
            <p:nvPr/>
          </p:nvSpPr>
          <p:spPr bwMode="auto">
            <a:xfrm>
              <a:off x="4141168" y="5686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B</a:t>
              </a:r>
            </a:p>
          </p:txBody>
        </p:sp>
        <p:sp>
          <p:nvSpPr>
            <p:cNvPr id="29" name="Line 9">
              <a:extLst>
                <a:ext uri="{FF2B5EF4-FFF2-40B4-BE49-F238E27FC236}">
                  <a16:creationId xmlns:a16="http://schemas.microsoft.com/office/drawing/2014/main" id="{721CF9A1-410F-441C-8F65-C9702A25D534}"/>
                </a:ext>
              </a:extLst>
            </p:cNvPr>
            <p:cNvSpPr>
              <a:spLocks noChangeShapeType="1"/>
            </p:cNvSpPr>
            <p:nvPr/>
          </p:nvSpPr>
          <p:spPr bwMode="auto">
            <a:xfrm flipV="1">
              <a:off x="3074368" y="5534000"/>
              <a:ext cx="304800" cy="152400"/>
            </a:xfrm>
            <a:prstGeom prst="line">
              <a:avLst/>
            </a:prstGeom>
            <a:noFill/>
            <a:ln w="38100">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10">
              <a:extLst>
                <a:ext uri="{FF2B5EF4-FFF2-40B4-BE49-F238E27FC236}">
                  <a16:creationId xmlns:a16="http://schemas.microsoft.com/office/drawing/2014/main" id="{C10B0F67-C31C-49F1-8282-4167E87469B7}"/>
                </a:ext>
              </a:extLst>
            </p:cNvPr>
            <p:cNvSpPr>
              <a:spLocks noChangeShapeType="1"/>
            </p:cNvSpPr>
            <p:nvPr/>
          </p:nvSpPr>
          <p:spPr bwMode="auto">
            <a:xfrm flipH="1">
              <a:off x="3531568" y="5686400"/>
              <a:ext cx="76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11">
              <a:extLst>
                <a:ext uri="{FF2B5EF4-FFF2-40B4-BE49-F238E27FC236}">
                  <a16:creationId xmlns:a16="http://schemas.microsoft.com/office/drawing/2014/main" id="{0AA40837-4AEB-430B-B2B2-02A96C9F9E61}"/>
                </a:ext>
              </a:extLst>
            </p:cNvPr>
            <p:cNvSpPr>
              <a:spLocks noChangeShapeType="1"/>
            </p:cNvSpPr>
            <p:nvPr/>
          </p:nvSpPr>
          <p:spPr bwMode="auto">
            <a:xfrm flipV="1">
              <a:off x="3760168" y="5991200"/>
              <a:ext cx="3810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18">
              <a:extLst>
                <a:ext uri="{FF2B5EF4-FFF2-40B4-BE49-F238E27FC236}">
                  <a16:creationId xmlns:a16="http://schemas.microsoft.com/office/drawing/2014/main" id="{87032067-269B-4DA8-B9AA-16D3C9E5A404}"/>
                </a:ext>
              </a:extLst>
            </p:cNvPr>
            <p:cNvSpPr>
              <a:spLocks noChangeShapeType="1"/>
            </p:cNvSpPr>
            <p:nvPr/>
          </p:nvSpPr>
          <p:spPr bwMode="auto">
            <a:xfrm>
              <a:off x="2998168" y="5915000"/>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21">
              <a:extLst>
                <a:ext uri="{FF2B5EF4-FFF2-40B4-BE49-F238E27FC236}">
                  <a16:creationId xmlns:a16="http://schemas.microsoft.com/office/drawing/2014/main" id="{B3354CFE-0734-410D-A279-35781D279C7A}"/>
                </a:ext>
              </a:extLst>
            </p:cNvPr>
            <p:cNvSpPr>
              <a:spLocks noChangeShapeType="1"/>
            </p:cNvSpPr>
            <p:nvPr/>
          </p:nvSpPr>
          <p:spPr bwMode="auto">
            <a:xfrm>
              <a:off x="3760168" y="5610200"/>
              <a:ext cx="381000" cy="228600"/>
            </a:xfrm>
            <a:prstGeom prst="line">
              <a:avLst/>
            </a:prstGeom>
            <a:noFill/>
            <a:ln w="57150">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24" name="Picture 2">
            <a:extLst>
              <a:ext uri="{FF2B5EF4-FFF2-40B4-BE49-F238E27FC236}">
                <a16:creationId xmlns:a16="http://schemas.microsoft.com/office/drawing/2014/main" id="{F3FB7F5B-01B4-4C31-B7AF-F75443DBC9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4138" y="-2876"/>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1494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5" name="Oval 3"/>
          <p:cNvSpPr>
            <a:spLocks noChangeArrowheads="1"/>
          </p:cNvSpPr>
          <p:nvPr/>
        </p:nvSpPr>
        <p:spPr bwMode="auto">
          <a:xfrm>
            <a:off x="1949624" y="44637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B</a:t>
            </a:r>
          </a:p>
        </p:txBody>
      </p:sp>
      <p:sp>
        <p:nvSpPr>
          <p:cNvPr id="648196" name="Oval 4"/>
          <p:cNvSpPr>
            <a:spLocks noChangeArrowheads="1"/>
          </p:cNvSpPr>
          <p:nvPr/>
        </p:nvSpPr>
        <p:spPr bwMode="auto">
          <a:xfrm>
            <a:off x="1187624" y="51495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A</a:t>
            </a:r>
          </a:p>
        </p:txBody>
      </p:sp>
      <p:sp>
        <p:nvSpPr>
          <p:cNvPr id="648197" name="Oval 5" descr="Water droplets"/>
          <p:cNvSpPr>
            <a:spLocks noChangeArrowheads="1"/>
          </p:cNvSpPr>
          <p:nvPr/>
        </p:nvSpPr>
        <p:spPr bwMode="auto">
          <a:xfrm>
            <a:off x="2864024" y="3854152"/>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S</a:t>
            </a:r>
          </a:p>
        </p:txBody>
      </p:sp>
      <p:sp>
        <p:nvSpPr>
          <p:cNvPr id="648198" name="Oval 6"/>
          <p:cNvSpPr>
            <a:spLocks noChangeArrowheads="1"/>
          </p:cNvSpPr>
          <p:nvPr/>
        </p:nvSpPr>
        <p:spPr bwMode="auto">
          <a:xfrm>
            <a:off x="3854624" y="39303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E</a:t>
            </a:r>
          </a:p>
        </p:txBody>
      </p:sp>
      <p:sp>
        <p:nvSpPr>
          <p:cNvPr id="648199" name="Oval 7"/>
          <p:cNvSpPr>
            <a:spLocks noChangeArrowheads="1"/>
          </p:cNvSpPr>
          <p:nvPr/>
        </p:nvSpPr>
        <p:spPr bwMode="auto">
          <a:xfrm>
            <a:off x="4845224" y="43113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F</a:t>
            </a:r>
          </a:p>
        </p:txBody>
      </p:sp>
      <p:sp>
        <p:nvSpPr>
          <p:cNvPr id="648200" name="Oval 8"/>
          <p:cNvSpPr>
            <a:spLocks noChangeArrowheads="1"/>
          </p:cNvSpPr>
          <p:nvPr/>
        </p:nvSpPr>
        <p:spPr bwMode="auto">
          <a:xfrm>
            <a:off x="2406824" y="54543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H</a:t>
            </a:r>
          </a:p>
        </p:txBody>
      </p:sp>
      <p:sp>
        <p:nvSpPr>
          <p:cNvPr id="648201" name="Oval 9"/>
          <p:cNvSpPr>
            <a:spLocks noChangeArrowheads="1"/>
          </p:cNvSpPr>
          <p:nvPr/>
        </p:nvSpPr>
        <p:spPr bwMode="auto">
          <a:xfrm>
            <a:off x="5683424" y="48447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J</a:t>
            </a:r>
          </a:p>
        </p:txBody>
      </p:sp>
      <p:sp>
        <p:nvSpPr>
          <p:cNvPr id="648202" name="Oval 10"/>
          <p:cNvSpPr>
            <a:spLocks noChangeArrowheads="1"/>
          </p:cNvSpPr>
          <p:nvPr/>
        </p:nvSpPr>
        <p:spPr bwMode="auto">
          <a:xfrm>
            <a:off x="6445424" y="54543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D</a:t>
            </a:r>
          </a:p>
        </p:txBody>
      </p:sp>
      <p:sp>
        <p:nvSpPr>
          <p:cNvPr id="648203" name="Oval 11"/>
          <p:cNvSpPr>
            <a:spLocks noChangeArrowheads="1"/>
          </p:cNvSpPr>
          <p:nvPr/>
        </p:nvSpPr>
        <p:spPr bwMode="auto">
          <a:xfrm>
            <a:off x="3245024" y="46161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C</a:t>
            </a:r>
          </a:p>
        </p:txBody>
      </p:sp>
      <p:sp>
        <p:nvSpPr>
          <p:cNvPr id="648204" name="Oval 12"/>
          <p:cNvSpPr>
            <a:spLocks noChangeArrowheads="1"/>
          </p:cNvSpPr>
          <p:nvPr/>
        </p:nvSpPr>
        <p:spPr bwMode="auto">
          <a:xfrm>
            <a:off x="4311824" y="51495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G</a:t>
            </a:r>
          </a:p>
        </p:txBody>
      </p:sp>
      <p:sp>
        <p:nvSpPr>
          <p:cNvPr id="648205" name="Oval 13"/>
          <p:cNvSpPr>
            <a:spLocks noChangeArrowheads="1"/>
          </p:cNvSpPr>
          <p:nvPr/>
        </p:nvSpPr>
        <p:spPr bwMode="auto">
          <a:xfrm>
            <a:off x="3473624" y="59877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I</a:t>
            </a:r>
          </a:p>
        </p:txBody>
      </p:sp>
      <p:sp>
        <p:nvSpPr>
          <p:cNvPr id="648206" name="Oval 14"/>
          <p:cNvSpPr>
            <a:spLocks noChangeArrowheads="1"/>
          </p:cNvSpPr>
          <p:nvPr/>
        </p:nvSpPr>
        <p:spPr bwMode="auto">
          <a:xfrm>
            <a:off x="5226224" y="56829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K</a:t>
            </a:r>
          </a:p>
        </p:txBody>
      </p:sp>
      <p:sp>
        <p:nvSpPr>
          <p:cNvPr id="648207" name="Line 15"/>
          <p:cNvSpPr>
            <a:spLocks noChangeShapeType="1"/>
          </p:cNvSpPr>
          <p:nvPr/>
        </p:nvSpPr>
        <p:spPr bwMode="auto">
          <a:xfrm flipV="1">
            <a:off x="1721024" y="4920952"/>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08" name="Line 16"/>
          <p:cNvSpPr>
            <a:spLocks noChangeShapeType="1"/>
          </p:cNvSpPr>
          <p:nvPr/>
        </p:nvSpPr>
        <p:spPr bwMode="auto">
          <a:xfrm flipV="1">
            <a:off x="2483024" y="4311352"/>
            <a:ext cx="457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09" name="Line 17"/>
          <p:cNvSpPr>
            <a:spLocks noChangeShapeType="1"/>
          </p:cNvSpPr>
          <p:nvPr/>
        </p:nvSpPr>
        <p:spPr bwMode="auto">
          <a:xfrm>
            <a:off x="1797224" y="5530552"/>
            <a:ext cx="6858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0" name="Line 18"/>
          <p:cNvSpPr>
            <a:spLocks noChangeShapeType="1"/>
          </p:cNvSpPr>
          <p:nvPr/>
        </p:nvSpPr>
        <p:spPr bwMode="auto">
          <a:xfrm>
            <a:off x="2406824" y="4997152"/>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1" name="Line 19"/>
          <p:cNvSpPr>
            <a:spLocks noChangeShapeType="1"/>
          </p:cNvSpPr>
          <p:nvPr/>
        </p:nvSpPr>
        <p:spPr bwMode="auto">
          <a:xfrm flipH="1">
            <a:off x="2864024" y="5149552"/>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2" name="Line 20"/>
          <p:cNvSpPr>
            <a:spLocks noChangeShapeType="1"/>
          </p:cNvSpPr>
          <p:nvPr/>
        </p:nvSpPr>
        <p:spPr bwMode="auto">
          <a:xfrm flipH="1">
            <a:off x="3702224" y="4463752"/>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3" name="Line 21"/>
          <p:cNvSpPr>
            <a:spLocks noChangeShapeType="1"/>
          </p:cNvSpPr>
          <p:nvPr/>
        </p:nvSpPr>
        <p:spPr bwMode="auto">
          <a:xfrm>
            <a:off x="4464224" y="4311352"/>
            <a:ext cx="4572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4" name="Line 22"/>
          <p:cNvSpPr>
            <a:spLocks noChangeShapeType="1"/>
          </p:cNvSpPr>
          <p:nvPr/>
        </p:nvSpPr>
        <p:spPr bwMode="auto">
          <a:xfrm flipH="1">
            <a:off x="4769024" y="4844752"/>
            <a:ext cx="152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5" name="Line 23"/>
          <p:cNvSpPr>
            <a:spLocks noChangeShapeType="1"/>
          </p:cNvSpPr>
          <p:nvPr/>
        </p:nvSpPr>
        <p:spPr bwMode="auto">
          <a:xfrm flipH="1">
            <a:off x="3930824" y="5682952"/>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6" name="Line 24"/>
          <p:cNvSpPr>
            <a:spLocks noChangeShapeType="1"/>
          </p:cNvSpPr>
          <p:nvPr/>
        </p:nvSpPr>
        <p:spPr bwMode="auto">
          <a:xfrm>
            <a:off x="3854624" y="5073352"/>
            <a:ext cx="457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7" name="Line 25"/>
          <p:cNvSpPr>
            <a:spLocks noChangeShapeType="1"/>
          </p:cNvSpPr>
          <p:nvPr/>
        </p:nvSpPr>
        <p:spPr bwMode="auto">
          <a:xfrm>
            <a:off x="2940224" y="5911552"/>
            <a:ext cx="533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8" name="Line 26"/>
          <p:cNvSpPr>
            <a:spLocks noChangeShapeType="1"/>
          </p:cNvSpPr>
          <p:nvPr/>
        </p:nvSpPr>
        <p:spPr bwMode="auto">
          <a:xfrm>
            <a:off x="5378624" y="4768552"/>
            <a:ext cx="3810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9" name="Line 27"/>
          <p:cNvSpPr>
            <a:spLocks noChangeShapeType="1"/>
          </p:cNvSpPr>
          <p:nvPr/>
        </p:nvSpPr>
        <p:spPr bwMode="auto">
          <a:xfrm>
            <a:off x="4845224" y="5682952"/>
            <a:ext cx="3810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20" name="Line 28"/>
          <p:cNvSpPr>
            <a:spLocks noChangeShapeType="1"/>
          </p:cNvSpPr>
          <p:nvPr/>
        </p:nvSpPr>
        <p:spPr bwMode="auto">
          <a:xfrm>
            <a:off x="6216824" y="5301952"/>
            <a:ext cx="304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21" name="Line 29"/>
          <p:cNvSpPr>
            <a:spLocks noChangeShapeType="1"/>
          </p:cNvSpPr>
          <p:nvPr/>
        </p:nvSpPr>
        <p:spPr bwMode="auto">
          <a:xfrm flipH="1">
            <a:off x="5835824" y="5835352"/>
            <a:ext cx="609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22" name="Line 30"/>
          <p:cNvSpPr>
            <a:spLocks noChangeShapeType="1"/>
          </p:cNvSpPr>
          <p:nvPr/>
        </p:nvSpPr>
        <p:spPr bwMode="auto">
          <a:xfrm flipH="1">
            <a:off x="3473624" y="4158952"/>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23" name="Line 31"/>
          <p:cNvSpPr>
            <a:spLocks noChangeShapeType="1"/>
          </p:cNvSpPr>
          <p:nvPr/>
        </p:nvSpPr>
        <p:spPr bwMode="auto">
          <a:xfrm>
            <a:off x="3245024" y="4463752"/>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31" name="Oval 39"/>
          <p:cNvSpPr>
            <a:spLocks noChangeArrowheads="1"/>
          </p:cNvSpPr>
          <p:nvPr/>
        </p:nvSpPr>
        <p:spPr bwMode="auto">
          <a:xfrm>
            <a:off x="6674024" y="46161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M</a:t>
            </a:r>
          </a:p>
        </p:txBody>
      </p:sp>
      <p:sp>
        <p:nvSpPr>
          <p:cNvPr id="648232" name="Line 40"/>
          <p:cNvSpPr>
            <a:spLocks noChangeShapeType="1"/>
          </p:cNvSpPr>
          <p:nvPr/>
        </p:nvSpPr>
        <p:spPr bwMode="auto">
          <a:xfrm flipV="1">
            <a:off x="6293024" y="4920952"/>
            <a:ext cx="3810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33" name="Oval 41"/>
          <p:cNvSpPr>
            <a:spLocks noChangeArrowheads="1"/>
          </p:cNvSpPr>
          <p:nvPr/>
        </p:nvSpPr>
        <p:spPr bwMode="auto">
          <a:xfrm>
            <a:off x="7131224" y="59877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N</a:t>
            </a:r>
          </a:p>
        </p:txBody>
      </p:sp>
      <p:sp>
        <p:nvSpPr>
          <p:cNvPr id="648234" name="Line 42"/>
          <p:cNvSpPr>
            <a:spLocks noChangeShapeType="1"/>
          </p:cNvSpPr>
          <p:nvPr/>
        </p:nvSpPr>
        <p:spPr bwMode="auto">
          <a:xfrm>
            <a:off x="6978824" y="5987752"/>
            <a:ext cx="228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35" name="Oval 43"/>
          <p:cNvSpPr>
            <a:spLocks noChangeArrowheads="1"/>
          </p:cNvSpPr>
          <p:nvPr/>
        </p:nvSpPr>
        <p:spPr bwMode="auto">
          <a:xfrm>
            <a:off x="7588424" y="46161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L</a:t>
            </a:r>
          </a:p>
        </p:txBody>
      </p:sp>
      <p:sp>
        <p:nvSpPr>
          <p:cNvPr id="648236" name="Line 44"/>
          <p:cNvSpPr>
            <a:spLocks noChangeShapeType="1"/>
          </p:cNvSpPr>
          <p:nvPr/>
        </p:nvSpPr>
        <p:spPr bwMode="auto">
          <a:xfrm>
            <a:off x="7283624" y="4920952"/>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Rectangle 2"/>
          <p:cNvSpPr>
            <a:spLocks noGrp="1" noChangeArrowheads="1"/>
          </p:cNvSpPr>
          <p:nvPr>
            <p:ph type="title"/>
          </p:nvPr>
        </p:nvSpPr>
        <p:spPr>
          <a:xfrm>
            <a:off x="1278821" y="451797"/>
            <a:ext cx="6673174" cy="1560716"/>
          </a:xfrm>
        </p:spPr>
        <p:txBody>
          <a:bodyPr>
            <a:normAutofit/>
          </a:bodyPr>
          <a:lstStyle/>
          <a:p>
            <a:pPr algn="ctr"/>
            <a:r>
              <a:rPr lang="en-US" altLang="fa-IR" sz="3200" b="1" dirty="0">
                <a:latin typeface="Bookman Old Style" panose="02050604050505020204" pitchFamily="18" charset="0"/>
              </a:rPr>
              <a:t>Basic DSR Route Discovery</a:t>
            </a:r>
            <a:br>
              <a:rPr lang="en-US" altLang="fa-IR" sz="3200" b="1" dirty="0">
                <a:latin typeface="Bookman Old Style" panose="02050604050505020204" pitchFamily="18" charset="0"/>
              </a:rPr>
            </a:br>
            <a:r>
              <a:rPr lang="it-IT" altLang="fa-IR" sz="3200" i="1" dirty="0">
                <a:latin typeface="Bookman Old Style" panose="02050604050505020204" pitchFamily="18" charset="0"/>
              </a:rPr>
              <a:t>example</a:t>
            </a:r>
            <a:endParaRPr lang="it-IT" altLang="fa-IR" sz="3200" b="1" dirty="0">
              <a:latin typeface="Bookman Old Style" panose="02050604050505020204" pitchFamily="18" charset="0"/>
            </a:endParaRPr>
          </a:p>
        </p:txBody>
      </p:sp>
      <p:sp>
        <p:nvSpPr>
          <p:cNvPr id="40" name="Text Box 34"/>
          <p:cNvSpPr txBox="1">
            <a:spLocks noChangeArrowheads="1"/>
          </p:cNvSpPr>
          <p:nvPr/>
        </p:nvSpPr>
        <p:spPr bwMode="auto">
          <a:xfrm>
            <a:off x="341357" y="2249225"/>
            <a:ext cx="6418262" cy="822325"/>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buFontTx/>
              <a:buChar char="•"/>
            </a:pPr>
            <a:r>
              <a:rPr lang="en-US" altLang="en-US" dirty="0">
                <a:latin typeface="Times New Roman" panose="02020603050405020304" pitchFamily="18" charset="0"/>
              </a:rPr>
              <a:t>  </a:t>
            </a:r>
            <a:r>
              <a:rPr lang="en-US" altLang="en-US" sz="2400" dirty="0">
                <a:solidFill>
                  <a:srgbClr val="FF0000"/>
                </a:solidFill>
                <a:latin typeface="Times New Roman" panose="02020603050405020304" pitchFamily="18" charset="0"/>
              </a:rPr>
              <a:t>C</a:t>
            </a:r>
            <a:r>
              <a:rPr lang="en-US" altLang="en-US" dirty="0">
                <a:latin typeface="Times New Roman" panose="02020603050405020304" pitchFamily="18" charset="0"/>
              </a:rPr>
              <a:t> receives RREQ from </a:t>
            </a:r>
            <a:r>
              <a:rPr lang="en-US" altLang="en-US" sz="2400" dirty="0">
                <a:solidFill>
                  <a:srgbClr val="FF0000"/>
                </a:solidFill>
                <a:latin typeface="Times New Roman" panose="02020603050405020304" pitchFamily="18" charset="0"/>
              </a:rPr>
              <a:t>G</a:t>
            </a:r>
            <a:r>
              <a:rPr lang="en-US" altLang="en-US" dirty="0">
                <a:latin typeface="Times New Roman" panose="02020603050405020304" pitchFamily="18" charset="0"/>
              </a:rPr>
              <a:t> and </a:t>
            </a:r>
            <a:r>
              <a:rPr lang="en-US" altLang="en-US" sz="2400" dirty="0">
                <a:solidFill>
                  <a:srgbClr val="FF0000"/>
                </a:solidFill>
                <a:latin typeface="Times New Roman" panose="02020603050405020304" pitchFamily="18" charset="0"/>
              </a:rPr>
              <a:t>H</a:t>
            </a:r>
            <a:r>
              <a:rPr lang="en-US" altLang="en-US" dirty="0">
                <a:latin typeface="Times New Roman" panose="02020603050405020304" pitchFamily="18" charset="0"/>
              </a:rPr>
              <a:t>, but does not forward</a:t>
            </a:r>
          </a:p>
          <a:p>
            <a:pPr algn="l"/>
            <a:r>
              <a:rPr lang="en-US" altLang="en-US" dirty="0">
                <a:latin typeface="Times New Roman" panose="02020603050405020304" pitchFamily="18" charset="0"/>
              </a:rPr>
              <a:t>   it again, because </a:t>
            </a:r>
            <a:r>
              <a:rPr lang="en-US" altLang="en-US" sz="2400" dirty="0">
                <a:solidFill>
                  <a:srgbClr val="FF0000"/>
                </a:solidFill>
                <a:latin typeface="Times New Roman" panose="02020603050405020304" pitchFamily="18" charset="0"/>
              </a:rPr>
              <a:t>C</a:t>
            </a:r>
            <a:r>
              <a:rPr lang="en-US" altLang="en-US" dirty="0">
                <a:latin typeface="Times New Roman" panose="02020603050405020304" pitchFamily="18" charset="0"/>
              </a:rPr>
              <a:t> has </a:t>
            </a:r>
            <a:r>
              <a:rPr lang="en-US" altLang="en-US" dirty="0">
                <a:solidFill>
                  <a:schemeClr val="accent1"/>
                </a:solidFill>
                <a:latin typeface="Times New Roman" panose="02020603050405020304" pitchFamily="18" charset="0"/>
              </a:rPr>
              <a:t>already forwarded RREQ</a:t>
            </a:r>
            <a:r>
              <a:rPr lang="en-US" altLang="en-US" dirty="0">
                <a:latin typeface="Times New Roman" panose="02020603050405020304" pitchFamily="18" charset="0"/>
              </a:rPr>
              <a:t> once</a:t>
            </a:r>
          </a:p>
        </p:txBody>
      </p:sp>
      <p:grpSp>
        <p:nvGrpSpPr>
          <p:cNvPr id="41" name="Group 40"/>
          <p:cNvGrpSpPr/>
          <p:nvPr/>
        </p:nvGrpSpPr>
        <p:grpSpPr>
          <a:xfrm>
            <a:off x="823163" y="3854152"/>
            <a:ext cx="7375525" cy="2743200"/>
            <a:chOff x="1082675" y="3854152"/>
            <a:chExt cx="7375525" cy="2743200"/>
          </a:xfrm>
        </p:grpSpPr>
        <p:sp>
          <p:nvSpPr>
            <p:cNvPr id="42" name="Oval 3" descr="Water droplets"/>
            <p:cNvSpPr>
              <a:spLocks noChangeArrowheads="1"/>
            </p:cNvSpPr>
            <p:nvPr/>
          </p:nvSpPr>
          <p:spPr bwMode="auto">
            <a:xfrm>
              <a:off x="2209800" y="4463752"/>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B</a:t>
              </a:r>
            </a:p>
          </p:txBody>
        </p:sp>
        <p:sp>
          <p:nvSpPr>
            <p:cNvPr id="43" name="Oval 4" descr="Water droplets"/>
            <p:cNvSpPr>
              <a:spLocks noChangeArrowheads="1"/>
            </p:cNvSpPr>
            <p:nvPr/>
          </p:nvSpPr>
          <p:spPr bwMode="auto">
            <a:xfrm>
              <a:off x="1447800" y="5149552"/>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A</a:t>
              </a:r>
            </a:p>
          </p:txBody>
        </p:sp>
        <p:sp>
          <p:nvSpPr>
            <p:cNvPr id="44" name="Oval 5" descr="Water droplets"/>
            <p:cNvSpPr>
              <a:spLocks noChangeArrowheads="1"/>
            </p:cNvSpPr>
            <p:nvPr/>
          </p:nvSpPr>
          <p:spPr bwMode="auto">
            <a:xfrm>
              <a:off x="3124200" y="3854152"/>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S</a:t>
              </a:r>
            </a:p>
          </p:txBody>
        </p:sp>
        <p:sp>
          <p:nvSpPr>
            <p:cNvPr id="46" name="Oval 6" descr="Water droplets"/>
            <p:cNvSpPr>
              <a:spLocks noChangeArrowheads="1"/>
            </p:cNvSpPr>
            <p:nvPr/>
          </p:nvSpPr>
          <p:spPr bwMode="auto">
            <a:xfrm>
              <a:off x="4114800" y="3930352"/>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E</a:t>
              </a:r>
            </a:p>
          </p:txBody>
        </p:sp>
        <p:sp>
          <p:nvSpPr>
            <p:cNvPr id="47" name="Oval 7" descr="Water droplets"/>
            <p:cNvSpPr>
              <a:spLocks noChangeArrowheads="1"/>
            </p:cNvSpPr>
            <p:nvPr/>
          </p:nvSpPr>
          <p:spPr bwMode="auto">
            <a:xfrm>
              <a:off x="5105400" y="4311352"/>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F</a:t>
              </a:r>
            </a:p>
          </p:txBody>
        </p:sp>
        <p:sp>
          <p:nvSpPr>
            <p:cNvPr id="48" name="Oval 8" descr="Water droplets"/>
            <p:cNvSpPr>
              <a:spLocks noChangeArrowheads="1"/>
            </p:cNvSpPr>
            <p:nvPr/>
          </p:nvSpPr>
          <p:spPr bwMode="auto">
            <a:xfrm>
              <a:off x="2667000" y="5454352"/>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H</a:t>
              </a:r>
            </a:p>
          </p:txBody>
        </p:sp>
        <p:sp>
          <p:nvSpPr>
            <p:cNvPr id="49" name="Oval 9" descr="Water droplets"/>
            <p:cNvSpPr>
              <a:spLocks noChangeArrowheads="1"/>
            </p:cNvSpPr>
            <p:nvPr/>
          </p:nvSpPr>
          <p:spPr bwMode="auto">
            <a:xfrm>
              <a:off x="5943600" y="4844752"/>
              <a:ext cx="609600" cy="609600"/>
            </a:xfrm>
            <a:prstGeom prst="ellipse">
              <a:avLst/>
            </a:prstGeom>
            <a:blipFill dpi="0" rotWithShape="0">
              <a:blip r:embed="rId2"/>
              <a:srcRect/>
              <a:tile tx="0" ty="0" sx="100000" sy="100000" flip="none" algn="tl"/>
            </a:blipFill>
            <a:ln w="762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J</a:t>
              </a:r>
            </a:p>
          </p:txBody>
        </p:sp>
        <p:sp>
          <p:nvSpPr>
            <p:cNvPr id="50" name="Oval 10"/>
            <p:cNvSpPr>
              <a:spLocks noChangeArrowheads="1"/>
            </p:cNvSpPr>
            <p:nvPr/>
          </p:nvSpPr>
          <p:spPr bwMode="auto">
            <a:xfrm>
              <a:off x="6705600" y="54543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D</a:t>
              </a:r>
            </a:p>
          </p:txBody>
        </p:sp>
        <p:sp>
          <p:nvSpPr>
            <p:cNvPr id="51" name="Oval 11" descr="Water droplets"/>
            <p:cNvSpPr>
              <a:spLocks noChangeArrowheads="1"/>
            </p:cNvSpPr>
            <p:nvPr/>
          </p:nvSpPr>
          <p:spPr bwMode="auto">
            <a:xfrm>
              <a:off x="3505200" y="4616152"/>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C</a:t>
              </a:r>
            </a:p>
          </p:txBody>
        </p:sp>
        <p:sp>
          <p:nvSpPr>
            <p:cNvPr id="52" name="Oval 12" descr="Water droplets"/>
            <p:cNvSpPr>
              <a:spLocks noChangeArrowheads="1"/>
            </p:cNvSpPr>
            <p:nvPr/>
          </p:nvSpPr>
          <p:spPr bwMode="auto">
            <a:xfrm>
              <a:off x="4572000" y="5149552"/>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G</a:t>
              </a:r>
            </a:p>
          </p:txBody>
        </p:sp>
        <p:sp>
          <p:nvSpPr>
            <p:cNvPr id="53" name="Oval 13" descr="Water droplets"/>
            <p:cNvSpPr>
              <a:spLocks noChangeArrowheads="1"/>
            </p:cNvSpPr>
            <p:nvPr/>
          </p:nvSpPr>
          <p:spPr bwMode="auto">
            <a:xfrm>
              <a:off x="3733800" y="5987752"/>
              <a:ext cx="609600" cy="609600"/>
            </a:xfrm>
            <a:prstGeom prst="ellipse">
              <a:avLst/>
            </a:prstGeom>
            <a:blipFill dpi="0" rotWithShape="0">
              <a:blip r:embed="rId2"/>
              <a:srcRect/>
              <a:tile tx="0" ty="0" sx="100000" sy="100000" flip="none" algn="tl"/>
            </a:blipFill>
            <a:ln w="762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I</a:t>
              </a:r>
            </a:p>
          </p:txBody>
        </p:sp>
        <p:sp>
          <p:nvSpPr>
            <p:cNvPr id="54" name="Oval 14" descr="Water droplets"/>
            <p:cNvSpPr>
              <a:spLocks noChangeArrowheads="1"/>
            </p:cNvSpPr>
            <p:nvPr/>
          </p:nvSpPr>
          <p:spPr bwMode="auto">
            <a:xfrm>
              <a:off x="5486400" y="5682952"/>
              <a:ext cx="609600" cy="609600"/>
            </a:xfrm>
            <a:prstGeom prst="ellipse">
              <a:avLst/>
            </a:prstGeom>
            <a:blipFill dpi="0" rotWithShape="0">
              <a:blip r:embed="rId2"/>
              <a:srcRect/>
              <a:tile tx="0" ty="0" sx="100000" sy="100000" flip="none" algn="tl"/>
            </a:blipFill>
            <a:ln w="762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K</a:t>
              </a:r>
            </a:p>
          </p:txBody>
        </p:sp>
        <p:sp>
          <p:nvSpPr>
            <p:cNvPr id="55" name="Line 15"/>
            <p:cNvSpPr>
              <a:spLocks noChangeShapeType="1"/>
            </p:cNvSpPr>
            <p:nvPr/>
          </p:nvSpPr>
          <p:spPr bwMode="auto">
            <a:xfrm flipV="1">
              <a:off x="1981200" y="4920952"/>
              <a:ext cx="304800" cy="304800"/>
            </a:xfrm>
            <a:prstGeom prst="line">
              <a:avLst/>
            </a:prstGeom>
            <a:noFill/>
            <a:ln w="381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Line 16"/>
            <p:cNvSpPr>
              <a:spLocks noChangeShapeType="1"/>
            </p:cNvSpPr>
            <p:nvPr/>
          </p:nvSpPr>
          <p:spPr bwMode="auto">
            <a:xfrm flipV="1">
              <a:off x="2743200" y="4311352"/>
              <a:ext cx="457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7"/>
            <p:cNvSpPr>
              <a:spLocks noChangeShapeType="1"/>
            </p:cNvSpPr>
            <p:nvPr/>
          </p:nvSpPr>
          <p:spPr bwMode="auto">
            <a:xfrm>
              <a:off x="2057400" y="5530552"/>
              <a:ext cx="685800" cy="76200"/>
            </a:xfrm>
            <a:prstGeom prst="line">
              <a:avLst/>
            </a:prstGeom>
            <a:noFill/>
            <a:ln w="38100">
              <a:solidFill>
                <a:srgbClr val="FF0000"/>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18"/>
            <p:cNvSpPr>
              <a:spLocks noChangeShapeType="1"/>
            </p:cNvSpPr>
            <p:nvPr/>
          </p:nvSpPr>
          <p:spPr bwMode="auto">
            <a:xfrm>
              <a:off x="2667000" y="4997152"/>
              <a:ext cx="228600" cy="457200"/>
            </a:xfrm>
            <a:prstGeom prst="line">
              <a:avLst/>
            </a:prstGeom>
            <a:noFill/>
            <a:ln w="38100">
              <a:solidFill>
                <a:srgbClr val="FF0000"/>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19"/>
            <p:cNvSpPr>
              <a:spLocks noChangeShapeType="1"/>
            </p:cNvSpPr>
            <p:nvPr/>
          </p:nvSpPr>
          <p:spPr bwMode="auto">
            <a:xfrm flipH="1">
              <a:off x="3124200" y="5149552"/>
              <a:ext cx="533400" cy="381000"/>
            </a:xfrm>
            <a:prstGeom prst="line">
              <a:avLst/>
            </a:prstGeom>
            <a:noFill/>
            <a:ln w="38100">
              <a:solidFill>
                <a:srgbClr val="FF0000"/>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20"/>
            <p:cNvSpPr>
              <a:spLocks noChangeShapeType="1"/>
            </p:cNvSpPr>
            <p:nvPr/>
          </p:nvSpPr>
          <p:spPr bwMode="auto">
            <a:xfrm flipH="1">
              <a:off x="3962400" y="4463752"/>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21"/>
            <p:cNvSpPr>
              <a:spLocks noChangeShapeType="1"/>
            </p:cNvSpPr>
            <p:nvPr/>
          </p:nvSpPr>
          <p:spPr bwMode="auto">
            <a:xfrm>
              <a:off x="4724400" y="4311352"/>
              <a:ext cx="457200" cy="152400"/>
            </a:xfrm>
            <a:prstGeom prst="line">
              <a:avLst/>
            </a:prstGeom>
            <a:noFill/>
            <a:ln w="38100">
              <a:solidFill>
                <a:srgbClr val="FF0000"/>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22"/>
            <p:cNvSpPr>
              <a:spLocks noChangeShapeType="1"/>
            </p:cNvSpPr>
            <p:nvPr/>
          </p:nvSpPr>
          <p:spPr bwMode="auto">
            <a:xfrm flipH="1">
              <a:off x="5029200" y="4844752"/>
              <a:ext cx="228600" cy="381000"/>
            </a:xfrm>
            <a:prstGeom prst="line">
              <a:avLst/>
            </a:prstGeom>
            <a:noFill/>
            <a:ln w="381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23"/>
            <p:cNvSpPr>
              <a:spLocks noChangeShapeType="1"/>
            </p:cNvSpPr>
            <p:nvPr/>
          </p:nvSpPr>
          <p:spPr bwMode="auto">
            <a:xfrm flipH="1">
              <a:off x="4191000" y="5682952"/>
              <a:ext cx="457200" cy="381000"/>
            </a:xfrm>
            <a:prstGeom prst="line">
              <a:avLst/>
            </a:prstGeom>
            <a:noFill/>
            <a:ln w="381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Line 24"/>
            <p:cNvSpPr>
              <a:spLocks noChangeShapeType="1"/>
            </p:cNvSpPr>
            <p:nvPr/>
          </p:nvSpPr>
          <p:spPr bwMode="auto">
            <a:xfrm>
              <a:off x="4114800" y="5073352"/>
              <a:ext cx="457200" cy="228600"/>
            </a:xfrm>
            <a:prstGeom prst="line">
              <a:avLst/>
            </a:prstGeom>
            <a:noFill/>
            <a:ln w="38100">
              <a:solidFill>
                <a:srgbClr val="FF0000"/>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Line 25"/>
            <p:cNvSpPr>
              <a:spLocks noChangeShapeType="1"/>
            </p:cNvSpPr>
            <p:nvPr/>
          </p:nvSpPr>
          <p:spPr bwMode="auto">
            <a:xfrm>
              <a:off x="3200400" y="5911552"/>
              <a:ext cx="533400" cy="228600"/>
            </a:xfrm>
            <a:prstGeom prst="line">
              <a:avLst/>
            </a:prstGeom>
            <a:noFill/>
            <a:ln w="381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26"/>
            <p:cNvSpPr>
              <a:spLocks noChangeShapeType="1"/>
            </p:cNvSpPr>
            <p:nvPr/>
          </p:nvSpPr>
          <p:spPr bwMode="auto">
            <a:xfrm>
              <a:off x="5638800" y="4768552"/>
              <a:ext cx="381000" cy="152400"/>
            </a:xfrm>
            <a:prstGeom prst="line">
              <a:avLst/>
            </a:prstGeom>
            <a:noFill/>
            <a:ln w="381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27"/>
            <p:cNvSpPr>
              <a:spLocks noChangeShapeType="1"/>
            </p:cNvSpPr>
            <p:nvPr/>
          </p:nvSpPr>
          <p:spPr bwMode="auto">
            <a:xfrm>
              <a:off x="5105400" y="5682952"/>
              <a:ext cx="381000" cy="152400"/>
            </a:xfrm>
            <a:prstGeom prst="line">
              <a:avLst/>
            </a:prstGeom>
            <a:noFill/>
            <a:ln w="381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Line 28"/>
            <p:cNvSpPr>
              <a:spLocks noChangeShapeType="1"/>
            </p:cNvSpPr>
            <p:nvPr/>
          </p:nvSpPr>
          <p:spPr bwMode="auto">
            <a:xfrm>
              <a:off x="6477000" y="5301952"/>
              <a:ext cx="304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Line 29"/>
            <p:cNvSpPr>
              <a:spLocks noChangeShapeType="1"/>
            </p:cNvSpPr>
            <p:nvPr/>
          </p:nvSpPr>
          <p:spPr bwMode="auto">
            <a:xfrm flipH="1">
              <a:off x="6096000" y="5835352"/>
              <a:ext cx="609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Line 30"/>
            <p:cNvSpPr>
              <a:spLocks noChangeShapeType="1"/>
            </p:cNvSpPr>
            <p:nvPr/>
          </p:nvSpPr>
          <p:spPr bwMode="auto">
            <a:xfrm flipH="1">
              <a:off x="3733800" y="4158952"/>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Line 31"/>
            <p:cNvSpPr>
              <a:spLocks noChangeShapeType="1"/>
            </p:cNvSpPr>
            <p:nvPr/>
          </p:nvSpPr>
          <p:spPr bwMode="auto">
            <a:xfrm>
              <a:off x="3505200" y="4463752"/>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Line 32"/>
            <p:cNvSpPr>
              <a:spLocks noChangeShapeType="1"/>
            </p:cNvSpPr>
            <p:nvPr/>
          </p:nvSpPr>
          <p:spPr bwMode="auto">
            <a:xfrm>
              <a:off x="1981200" y="5682952"/>
              <a:ext cx="685800" cy="76200"/>
            </a:xfrm>
            <a:prstGeom prst="line">
              <a:avLst/>
            </a:prstGeom>
            <a:noFill/>
            <a:ln w="381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Line 33"/>
            <p:cNvSpPr>
              <a:spLocks noChangeShapeType="1"/>
            </p:cNvSpPr>
            <p:nvPr/>
          </p:nvSpPr>
          <p:spPr bwMode="auto">
            <a:xfrm flipH="1">
              <a:off x="5105400" y="4920952"/>
              <a:ext cx="228600" cy="381000"/>
            </a:xfrm>
            <a:prstGeom prst="line">
              <a:avLst/>
            </a:prstGeom>
            <a:noFill/>
            <a:ln w="38100">
              <a:solidFill>
                <a:srgbClr val="FF0000"/>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Oval 38"/>
            <p:cNvSpPr>
              <a:spLocks noChangeArrowheads="1"/>
            </p:cNvSpPr>
            <p:nvPr/>
          </p:nvSpPr>
          <p:spPr bwMode="auto">
            <a:xfrm>
              <a:off x="6934200" y="46161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M</a:t>
              </a:r>
            </a:p>
          </p:txBody>
        </p:sp>
        <p:sp>
          <p:nvSpPr>
            <p:cNvPr id="75" name="Line 39"/>
            <p:cNvSpPr>
              <a:spLocks noChangeShapeType="1"/>
            </p:cNvSpPr>
            <p:nvPr/>
          </p:nvSpPr>
          <p:spPr bwMode="auto">
            <a:xfrm flipV="1">
              <a:off x="6553200" y="4920952"/>
              <a:ext cx="3810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Oval 40"/>
            <p:cNvSpPr>
              <a:spLocks noChangeArrowheads="1"/>
            </p:cNvSpPr>
            <p:nvPr/>
          </p:nvSpPr>
          <p:spPr bwMode="auto">
            <a:xfrm>
              <a:off x="7391400" y="59877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N</a:t>
              </a:r>
            </a:p>
          </p:txBody>
        </p:sp>
        <p:sp>
          <p:nvSpPr>
            <p:cNvPr id="77" name="Line 41"/>
            <p:cNvSpPr>
              <a:spLocks noChangeShapeType="1"/>
            </p:cNvSpPr>
            <p:nvPr/>
          </p:nvSpPr>
          <p:spPr bwMode="auto">
            <a:xfrm>
              <a:off x="7239000" y="5987752"/>
              <a:ext cx="228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Oval 42"/>
            <p:cNvSpPr>
              <a:spLocks noChangeArrowheads="1"/>
            </p:cNvSpPr>
            <p:nvPr/>
          </p:nvSpPr>
          <p:spPr bwMode="auto">
            <a:xfrm>
              <a:off x="7848600" y="46161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L</a:t>
              </a:r>
            </a:p>
          </p:txBody>
        </p:sp>
        <p:sp>
          <p:nvSpPr>
            <p:cNvPr id="79" name="Line 43"/>
            <p:cNvSpPr>
              <a:spLocks noChangeShapeType="1"/>
            </p:cNvSpPr>
            <p:nvPr/>
          </p:nvSpPr>
          <p:spPr bwMode="auto">
            <a:xfrm>
              <a:off x="7543800" y="4920952"/>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Text Box 44"/>
            <p:cNvSpPr txBox="1">
              <a:spLocks noChangeArrowheads="1"/>
            </p:cNvSpPr>
            <p:nvPr/>
          </p:nvSpPr>
          <p:spPr bwMode="auto">
            <a:xfrm>
              <a:off x="4495800" y="5911552"/>
              <a:ext cx="1001713" cy="396875"/>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en-US">
                  <a:latin typeface="Times New Roman" panose="02020603050405020304" pitchFamily="18" charset="0"/>
                </a:rPr>
                <a:t>[S,C,G]</a:t>
              </a:r>
            </a:p>
          </p:txBody>
        </p:sp>
        <p:sp>
          <p:nvSpPr>
            <p:cNvPr id="81" name="Text Box 45"/>
            <p:cNvSpPr txBox="1">
              <a:spLocks noChangeArrowheads="1"/>
            </p:cNvSpPr>
            <p:nvPr/>
          </p:nvSpPr>
          <p:spPr bwMode="auto">
            <a:xfrm>
              <a:off x="5699125" y="4417715"/>
              <a:ext cx="946150" cy="396875"/>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en-US">
                  <a:latin typeface="Times New Roman" panose="02020603050405020304" pitchFamily="18" charset="0"/>
                </a:rPr>
                <a:t>[S,E,F</a:t>
              </a:r>
              <a:r>
                <a:rPr lang="en-US" altLang="en-US"/>
                <a:t>]</a:t>
              </a:r>
            </a:p>
          </p:txBody>
        </p:sp>
        <p:sp>
          <p:nvSpPr>
            <p:cNvPr id="82" name="Text Box 46"/>
            <p:cNvSpPr txBox="1">
              <a:spLocks noChangeArrowheads="1"/>
            </p:cNvSpPr>
            <p:nvPr/>
          </p:nvSpPr>
          <p:spPr bwMode="auto">
            <a:xfrm>
              <a:off x="1082675" y="4752677"/>
              <a:ext cx="974725" cy="396875"/>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en-US">
                  <a:latin typeface="Times New Roman" panose="02020603050405020304" pitchFamily="18" charset="0"/>
                </a:rPr>
                <a:t>[S,B,A]</a:t>
              </a:r>
            </a:p>
          </p:txBody>
        </p:sp>
        <p:sp>
          <p:nvSpPr>
            <p:cNvPr id="83" name="Text Box 47"/>
            <p:cNvSpPr txBox="1">
              <a:spLocks noChangeArrowheads="1"/>
            </p:cNvSpPr>
            <p:nvPr/>
          </p:nvSpPr>
          <p:spPr bwMode="auto">
            <a:xfrm>
              <a:off x="3189288" y="5319415"/>
              <a:ext cx="987425" cy="396875"/>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en-US">
                  <a:latin typeface="Times New Roman" panose="02020603050405020304" pitchFamily="18" charset="0"/>
                </a:rPr>
                <a:t>[S,B,H]</a:t>
              </a:r>
            </a:p>
          </p:txBody>
        </p:sp>
      </p:grpSp>
      <p:pic>
        <p:nvPicPr>
          <p:cNvPr id="84" name="Picture 2">
            <a:extLst>
              <a:ext uri="{FF2B5EF4-FFF2-40B4-BE49-F238E27FC236}">
                <a16:creationId xmlns:a16="http://schemas.microsoft.com/office/drawing/2014/main" id="{F6F919FE-3491-45A1-93E1-5F7CF24434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4138" y="-2876"/>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3208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5" name="Oval 3"/>
          <p:cNvSpPr>
            <a:spLocks noChangeArrowheads="1"/>
          </p:cNvSpPr>
          <p:nvPr/>
        </p:nvSpPr>
        <p:spPr bwMode="auto">
          <a:xfrm>
            <a:off x="1949624" y="44637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B</a:t>
            </a:r>
          </a:p>
        </p:txBody>
      </p:sp>
      <p:sp>
        <p:nvSpPr>
          <p:cNvPr id="648196" name="Oval 4"/>
          <p:cNvSpPr>
            <a:spLocks noChangeArrowheads="1"/>
          </p:cNvSpPr>
          <p:nvPr/>
        </p:nvSpPr>
        <p:spPr bwMode="auto">
          <a:xfrm>
            <a:off x="1187624" y="51495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A</a:t>
            </a:r>
          </a:p>
        </p:txBody>
      </p:sp>
      <p:sp>
        <p:nvSpPr>
          <p:cNvPr id="648197" name="Oval 5" descr="Water droplets"/>
          <p:cNvSpPr>
            <a:spLocks noChangeArrowheads="1"/>
          </p:cNvSpPr>
          <p:nvPr/>
        </p:nvSpPr>
        <p:spPr bwMode="auto">
          <a:xfrm>
            <a:off x="2864024" y="3854152"/>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S</a:t>
            </a:r>
          </a:p>
        </p:txBody>
      </p:sp>
      <p:sp>
        <p:nvSpPr>
          <p:cNvPr id="648198" name="Oval 6"/>
          <p:cNvSpPr>
            <a:spLocks noChangeArrowheads="1"/>
          </p:cNvSpPr>
          <p:nvPr/>
        </p:nvSpPr>
        <p:spPr bwMode="auto">
          <a:xfrm>
            <a:off x="3854624" y="39303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E</a:t>
            </a:r>
          </a:p>
        </p:txBody>
      </p:sp>
      <p:sp>
        <p:nvSpPr>
          <p:cNvPr id="648199" name="Oval 7"/>
          <p:cNvSpPr>
            <a:spLocks noChangeArrowheads="1"/>
          </p:cNvSpPr>
          <p:nvPr/>
        </p:nvSpPr>
        <p:spPr bwMode="auto">
          <a:xfrm>
            <a:off x="4845224" y="43113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F</a:t>
            </a:r>
          </a:p>
        </p:txBody>
      </p:sp>
      <p:sp>
        <p:nvSpPr>
          <p:cNvPr id="648200" name="Oval 8"/>
          <p:cNvSpPr>
            <a:spLocks noChangeArrowheads="1"/>
          </p:cNvSpPr>
          <p:nvPr/>
        </p:nvSpPr>
        <p:spPr bwMode="auto">
          <a:xfrm>
            <a:off x="2406824" y="54543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H</a:t>
            </a:r>
          </a:p>
        </p:txBody>
      </p:sp>
      <p:sp>
        <p:nvSpPr>
          <p:cNvPr id="648201" name="Oval 9"/>
          <p:cNvSpPr>
            <a:spLocks noChangeArrowheads="1"/>
          </p:cNvSpPr>
          <p:nvPr/>
        </p:nvSpPr>
        <p:spPr bwMode="auto">
          <a:xfrm>
            <a:off x="5683424" y="48447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J</a:t>
            </a:r>
          </a:p>
        </p:txBody>
      </p:sp>
      <p:sp>
        <p:nvSpPr>
          <p:cNvPr id="648202" name="Oval 10"/>
          <p:cNvSpPr>
            <a:spLocks noChangeArrowheads="1"/>
          </p:cNvSpPr>
          <p:nvPr/>
        </p:nvSpPr>
        <p:spPr bwMode="auto">
          <a:xfrm>
            <a:off x="6445424" y="54543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D</a:t>
            </a:r>
          </a:p>
        </p:txBody>
      </p:sp>
      <p:sp>
        <p:nvSpPr>
          <p:cNvPr id="648203" name="Oval 11"/>
          <p:cNvSpPr>
            <a:spLocks noChangeArrowheads="1"/>
          </p:cNvSpPr>
          <p:nvPr/>
        </p:nvSpPr>
        <p:spPr bwMode="auto">
          <a:xfrm>
            <a:off x="3245024" y="46161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C</a:t>
            </a:r>
          </a:p>
        </p:txBody>
      </p:sp>
      <p:sp>
        <p:nvSpPr>
          <p:cNvPr id="648204" name="Oval 12"/>
          <p:cNvSpPr>
            <a:spLocks noChangeArrowheads="1"/>
          </p:cNvSpPr>
          <p:nvPr/>
        </p:nvSpPr>
        <p:spPr bwMode="auto">
          <a:xfrm>
            <a:off x="4311824" y="51495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G</a:t>
            </a:r>
          </a:p>
        </p:txBody>
      </p:sp>
      <p:sp>
        <p:nvSpPr>
          <p:cNvPr id="648205" name="Oval 13"/>
          <p:cNvSpPr>
            <a:spLocks noChangeArrowheads="1"/>
          </p:cNvSpPr>
          <p:nvPr/>
        </p:nvSpPr>
        <p:spPr bwMode="auto">
          <a:xfrm>
            <a:off x="3473624" y="59877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I</a:t>
            </a:r>
          </a:p>
        </p:txBody>
      </p:sp>
      <p:sp>
        <p:nvSpPr>
          <p:cNvPr id="648206" name="Oval 14"/>
          <p:cNvSpPr>
            <a:spLocks noChangeArrowheads="1"/>
          </p:cNvSpPr>
          <p:nvPr/>
        </p:nvSpPr>
        <p:spPr bwMode="auto">
          <a:xfrm>
            <a:off x="5226224" y="56829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K</a:t>
            </a:r>
          </a:p>
        </p:txBody>
      </p:sp>
      <p:sp>
        <p:nvSpPr>
          <p:cNvPr id="648207" name="Line 15"/>
          <p:cNvSpPr>
            <a:spLocks noChangeShapeType="1"/>
          </p:cNvSpPr>
          <p:nvPr/>
        </p:nvSpPr>
        <p:spPr bwMode="auto">
          <a:xfrm flipV="1">
            <a:off x="1721024" y="4920952"/>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08" name="Line 16"/>
          <p:cNvSpPr>
            <a:spLocks noChangeShapeType="1"/>
          </p:cNvSpPr>
          <p:nvPr/>
        </p:nvSpPr>
        <p:spPr bwMode="auto">
          <a:xfrm flipV="1">
            <a:off x="2483024" y="4311352"/>
            <a:ext cx="457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09" name="Line 17"/>
          <p:cNvSpPr>
            <a:spLocks noChangeShapeType="1"/>
          </p:cNvSpPr>
          <p:nvPr/>
        </p:nvSpPr>
        <p:spPr bwMode="auto">
          <a:xfrm>
            <a:off x="1797224" y="5530552"/>
            <a:ext cx="6858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0" name="Line 18"/>
          <p:cNvSpPr>
            <a:spLocks noChangeShapeType="1"/>
          </p:cNvSpPr>
          <p:nvPr/>
        </p:nvSpPr>
        <p:spPr bwMode="auto">
          <a:xfrm>
            <a:off x="2406824" y="4997152"/>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1" name="Line 19"/>
          <p:cNvSpPr>
            <a:spLocks noChangeShapeType="1"/>
          </p:cNvSpPr>
          <p:nvPr/>
        </p:nvSpPr>
        <p:spPr bwMode="auto">
          <a:xfrm flipH="1">
            <a:off x="2864024" y="5149552"/>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2" name="Line 20"/>
          <p:cNvSpPr>
            <a:spLocks noChangeShapeType="1"/>
          </p:cNvSpPr>
          <p:nvPr/>
        </p:nvSpPr>
        <p:spPr bwMode="auto">
          <a:xfrm flipH="1">
            <a:off x="3702224" y="4463752"/>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3" name="Line 21"/>
          <p:cNvSpPr>
            <a:spLocks noChangeShapeType="1"/>
          </p:cNvSpPr>
          <p:nvPr/>
        </p:nvSpPr>
        <p:spPr bwMode="auto">
          <a:xfrm>
            <a:off x="4464224" y="4311352"/>
            <a:ext cx="4572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4" name="Line 22"/>
          <p:cNvSpPr>
            <a:spLocks noChangeShapeType="1"/>
          </p:cNvSpPr>
          <p:nvPr/>
        </p:nvSpPr>
        <p:spPr bwMode="auto">
          <a:xfrm flipH="1">
            <a:off x="4769024" y="4844752"/>
            <a:ext cx="152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5" name="Line 23"/>
          <p:cNvSpPr>
            <a:spLocks noChangeShapeType="1"/>
          </p:cNvSpPr>
          <p:nvPr/>
        </p:nvSpPr>
        <p:spPr bwMode="auto">
          <a:xfrm flipH="1">
            <a:off x="3930824" y="5682952"/>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6" name="Line 24"/>
          <p:cNvSpPr>
            <a:spLocks noChangeShapeType="1"/>
          </p:cNvSpPr>
          <p:nvPr/>
        </p:nvSpPr>
        <p:spPr bwMode="auto">
          <a:xfrm>
            <a:off x="3854624" y="5073352"/>
            <a:ext cx="457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7" name="Line 25"/>
          <p:cNvSpPr>
            <a:spLocks noChangeShapeType="1"/>
          </p:cNvSpPr>
          <p:nvPr/>
        </p:nvSpPr>
        <p:spPr bwMode="auto">
          <a:xfrm>
            <a:off x="2940224" y="5911552"/>
            <a:ext cx="533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8" name="Line 26"/>
          <p:cNvSpPr>
            <a:spLocks noChangeShapeType="1"/>
          </p:cNvSpPr>
          <p:nvPr/>
        </p:nvSpPr>
        <p:spPr bwMode="auto">
          <a:xfrm>
            <a:off x="5378624" y="4768552"/>
            <a:ext cx="3810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9" name="Line 27"/>
          <p:cNvSpPr>
            <a:spLocks noChangeShapeType="1"/>
          </p:cNvSpPr>
          <p:nvPr/>
        </p:nvSpPr>
        <p:spPr bwMode="auto">
          <a:xfrm>
            <a:off x="4845224" y="5682952"/>
            <a:ext cx="3810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20" name="Line 28"/>
          <p:cNvSpPr>
            <a:spLocks noChangeShapeType="1"/>
          </p:cNvSpPr>
          <p:nvPr/>
        </p:nvSpPr>
        <p:spPr bwMode="auto">
          <a:xfrm>
            <a:off x="6216824" y="5301952"/>
            <a:ext cx="304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21" name="Line 29"/>
          <p:cNvSpPr>
            <a:spLocks noChangeShapeType="1"/>
          </p:cNvSpPr>
          <p:nvPr/>
        </p:nvSpPr>
        <p:spPr bwMode="auto">
          <a:xfrm flipH="1">
            <a:off x="5835824" y="5835352"/>
            <a:ext cx="609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22" name="Line 30"/>
          <p:cNvSpPr>
            <a:spLocks noChangeShapeType="1"/>
          </p:cNvSpPr>
          <p:nvPr/>
        </p:nvSpPr>
        <p:spPr bwMode="auto">
          <a:xfrm flipH="1">
            <a:off x="3473624" y="4158952"/>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23" name="Line 31"/>
          <p:cNvSpPr>
            <a:spLocks noChangeShapeType="1"/>
          </p:cNvSpPr>
          <p:nvPr/>
        </p:nvSpPr>
        <p:spPr bwMode="auto">
          <a:xfrm>
            <a:off x="3245024" y="4463752"/>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31" name="Oval 39"/>
          <p:cNvSpPr>
            <a:spLocks noChangeArrowheads="1"/>
          </p:cNvSpPr>
          <p:nvPr/>
        </p:nvSpPr>
        <p:spPr bwMode="auto">
          <a:xfrm>
            <a:off x="6674024" y="46161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M</a:t>
            </a:r>
          </a:p>
        </p:txBody>
      </p:sp>
      <p:sp>
        <p:nvSpPr>
          <p:cNvPr id="648232" name="Line 40"/>
          <p:cNvSpPr>
            <a:spLocks noChangeShapeType="1"/>
          </p:cNvSpPr>
          <p:nvPr/>
        </p:nvSpPr>
        <p:spPr bwMode="auto">
          <a:xfrm flipV="1">
            <a:off x="6293024" y="4920952"/>
            <a:ext cx="3810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33" name="Oval 41"/>
          <p:cNvSpPr>
            <a:spLocks noChangeArrowheads="1"/>
          </p:cNvSpPr>
          <p:nvPr/>
        </p:nvSpPr>
        <p:spPr bwMode="auto">
          <a:xfrm>
            <a:off x="7131224" y="59877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N</a:t>
            </a:r>
          </a:p>
        </p:txBody>
      </p:sp>
      <p:sp>
        <p:nvSpPr>
          <p:cNvPr id="648234" name="Line 42"/>
          <p:cNvSpPr>
            <a:spLocks noChangeShapeType="1"/>
          </p:cNvSpPr>
          <p:nvPr/>
        </p:nvSpPr>
        <p:spPr bwMode="auto">
          <a:xfrm>
            <a:off x="6978824" y="5987752"/>
            <a:ext cx="228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35" name="Oval 43"/>
          <p:cNvSpPr>
            <a:spLocks noChangeArrowheads="1"/>
          </p:cNvSpPr>
          <p:nvPr/>
        </p:nvSpPr>
        <p:spPr bwMode="auto">
          <a:xfrm>
            <a:off x="7588424" y="46161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L</a:t>
            </a:r>
          </a:p>
        </p:txBody>
      </p:sp>
      <p:sp>
        <p:nvSpPr>
          <p:cNvPr id="648236" name="Line 44"/>
          <p:cNvSpPr>
            <a:spLocks noChangeShapeType="1"/>
          </p:cNvSpPr>
          <p:nvPr/>
        </p:nvSpPr>
        <p:spPr bwMode="auto">
          <a:xfrm>
            <a:off x="7283624" y="4920952"/>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Rectangle 2"/>
          <p:cNvSpPr>
            <a:spLocks noGrp="1" noChangeArrowheads="1"/>
          </p:cNvSpPr>
          <p:nvPr>
            <p:ph type="title"/>
          </p:nvPr>
        </p:nvSpPr>
        <p:spPr>
          <a:xfrm>
            <a:off x="1278821" y="451797"/>
            <a:ext cx="6673174" cy="1560716"/>
          </a:xfrm>
        </p:spPr>
        <p:txBody>
          <a:bodyPr>
            <a:normAutofit/>
          </a:bodyPr>
          <a:lstStyle/>
          <a:p>
            <a:pPr algn="ctr"/>
            <a:r>
              <a:rPr lang="en-US" altLang="fa-IR" sz="3200" b="1" dirty="0">
                <a:latin typeface="Bookman Old Style" panose="02050604050505020204" pitchFamily="18" charset="0"/>
              </a:rPr>
              <a:t>Basic DSR Route Discovery</a:t>
            </a:r>
            <a:br>
              <a:rPr lang="en-US" altLang="fa-IR" sz="3200" b="1" dirty="0">
                <a:latin typeface="Bookman Old Style" panose="02050604050505020204" pitchFamily="18" charset="0"/>
              </a:rPr>
            </a:br>
            <a:r>
              <a:rPr lang="it-IT" altLang="fa-IR" sz="3200" i="1" dirty="0">
                <a:latin typeface="Bookman Old Style" panose="02050604050505020204" pitchFamily="18" charset="0"/>
              </a:rPr>
              <a:t>example</a:t>
            </a:r>
            <a:endParaRPr lang="it-IT" altLang="fa-IR" sz="3200" b="1" dirty="0">
              <a:latin typeface="Bookman Old Style" panose="02050604050505020204" pitchFamily="18" charset="0"/>
            </a:endParaRPr>
          </a:p>
        </p:txBody>
      </p:sp>
      <p:sp>
        <p:nvSpPr>
          <p:cNvPr id="40" name="Text Box 37"/>
          <p:cNvSpPr txBox="1">
            <a:spLocks noChangeArrowheads="1"/>
          </p:cNvSpPr>
          <p:nvPr/>
        </p:nvSpPr>
        <p:spPr bwMode="auto">
          <a:xfrm>
            <a:off x="502488" y="2380473"/>
            <a:ext cx="5486400" cy="822325"/>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en-US" dirty="0"/>
              <a:t> </a:t>
            </a:r>
            <a:r>
              <a:rPr lang="en-US" altLang="en-US" sz="2400" dirty="0">
                <a:solidFill>
                  <a:srgbClr val="FF0000"/>
                </a:solidFill>
                <a:latin typeface="Times New Roman" panose="02020603050405020304" pitchFamily="18" charset="0"/>
              </a:rPr>
              <a:t>J</a:t>
            </a:r>
            <a:r>
              <a:rPr lang="en-US" altLang="en-US" dirty="0">
                <a:latin typeface="Times New Roman" panose="02020603050405020304" pitchFamily="18" charset="0"/>
              </a:rPr>
              <a:t> and </a:t>
            </a:r>
            <a:r>
              <a:rPr lang="en-US" altLang="en-US" sz="2400" dirty="0">
                <a:solidFill>
                  <a:srgbClr val="FF0000"/>
                </a:solidFill>
                <a:latin typeface="Times New Roman" panose="02020603050405020304" pitchFamily="18" charset="0"/>
              </a:rPr>
              <a:t>K</a:t>
            </a:r>
            <a:r>
              <a:rPr lang="en-US" altLang="en-US" dirty="0">
                <a:latin typeface="Times New Roman" panose="02020603050405020304" pitchFamily="18" charset="0"/>
              </a:rPr>
              <a:t> both broadcast RREQ to  </a:t>
            </a:r>
            <a:r>
              <a:rPr lang="en-US" altLang="en-US" sz="2400" dirty="0">
                <a:solidFill>
                  <a:srgbClr val="FF0000"/>
                </a:solidFill>
                <a:latin typeface="Times New Roman" panose="02020603050405020304" pitchFamily="18" charset="0"/>
              </a:rPr>
              <a:t>D</a:t>
            </a:r>
          </a:p>
          <a:p>
            <a:pPr algn="l"/>
            <a:r>
              <a:rPr lang="en-US" altLang="en-US" dirty="0">
                <a:latin typeface="Times New Roman" panose="02020603050405020304" pitchFamily="18" charset="0"/>
              </a:rPr>
              <a:t> </a:t>
            </a:r>
            <a:r>
              <a:rPr lang="en-US" altLang="en-US" sz="2400" dirty="0">
                <a:solidFill>
                  <a:srgbClr val="FF0000"/>
                </a:solidFill>
                <a:latin typeface="Times New Roman" panose="02020603050405020304" pitchFamily="18" charset="0"/>
              </a:rPr>
              <a:t>Their</a:t>
            </a:r>
            <a:r>
              <a:rPr lang="en-US" altLang="en-US" dirty="0">
                <a:latin typeface="Times New Roman" panose="02020603050405020304" pitchFamily="18" charset="0"/>
              </a:rPr>
              <a:t> </a:t>
            </a:r>
            <a:r>
              <a:rPr lang="en-US" altLang="en-US" dirty="0">
                <a:solidFill>
                  <a:srgbClr val="A50021"/>
                </a:solidFill>
                <a:latin typeface="Times New Roman" panose="02020603050405020304" pitchFamily="18" charset="0"/>
              </a:rPr>
              <a:t>transmissions may collide at </a:t>
            </a:r>
            <a:r>
              <a:rPr lang="en-US" altLang="en-US" sz="2400" dirty="0">
                <a:solidFill>
                  <a:srgbClr val="FF0000"/>
                </a:solidFill>
                <a:latin typeface="Times New Roman" panose="02020603050405020304" pitchFamily="18" charset="0"/>
              </a:rPr>
              <a:t>D </a:t>
            </a:r>
          </a:p>
        </p:txBody>
      </p:sp>
      <p:grpSp>
        <p:nvGrpSpPr>
          <p:cNvPr id="41" name="Group 40"/>
          <p:cNvGrpSpPr/>
          <p:nvPr/>
        </p:nvGrpSpPr>
        <p:grpSpPr>
          <a:xfrm>
            <a:off x="1188288" y="3854152"/>
            <a:ext cx="7010400" cy="2743200"/>
            <a:chOff x="949740" y="3635896"/>
            <a:chExt cx="7010400" cy="2743200"/>
          </a:xfrm>
        </p:grpSpPr>
        <p:sp>
          <p:nvSpPr>
            <p:cNvPr id="42" name="Oval 3" descr="Water droplets"/>
            <p:cNvSpPr>
              <a:spLocks noChangeArrowheads="1"/>
            </p:cNvSpPr>
            <p:nvPr/>
          </p:nvSpPr>
          <p:spPr bwMode="auto">
            <a:xfrm>
              <a:off x="1711740" y="4245496"/>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B</a:t>
              </a:r>
            </a:p>
          </p:txBody>
        </p:sp>
        <p:sp>
          <p:nvSpPr>
            <p:cNvPr id="43" name="Oval 4" descr="Water droplets"/>
            <p:cNvSpPr>
              <a:spLocks noChangeArrowheads="1"/>
            </p:cNvSpPr>
            <p:nvPr/>
          </p:nvSpPr>
          <p:spPr bwMode="auto">
            <a:xfrm>
              <a:off x="949740" y="4931296"/>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A</a:t>
              </a:r>
            </a:p>
          </p:txBody>
        </p:sp>
        <p:sp>
          <p:nvSpPr>
            <p:cNvPr id="44" name="Oval 5" descr="Water droplets"/>
            <p:cNvSpPr>
              <a:spLocks noChangeArrowheads="1"/>
            </p:cNvSpPr>
            <p:nvPr/>
          </p:nvSpPr>
          <p:spPr bwMode="auto">
            <a:xfrm>
              <a:off x="2626140" y="3635896"/>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S</a:t>
              </a:r>
            </a:p>
          </p:txBody>
        </p:sp>
        <p:sp>
          <p:nvSpPr>
            <p:cNvPr id="46" name="Oval 6" descr="Water droplets"/>
            <p:cNvSpPr>
              <a:spLocks noChangeArrowheads="1"/>
            </p:cNvSpPr>
            <p:nvPr/>
          </p:nvSpPr>
          <p:spPr bwMode="auto">
            <a:xfrm>
              <a:off x="3616740" y="3712096"/>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E</a:t>
              </a:r>
            </a:p>
          </p:txBody>
        </p:sp>
        <p:sp>
          <p:nvSpPr>
            <p:cNvPr id="47" name="Oval 7" descr="Water droplets"/>
            <p:cNvSpPr>
              <a:spLocks noChangeArrowheads="1"/>
            </p:cNvSpPr>
            <p:nvPr/>
          </p:nvSpPr>
          <p:spPr bwMode="auto">
            <a:xfrm>
              <a:off x="4607340" y="4093096"/>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F</a:t>
              </a:r>
            </a:p>
          </p:txBody>
        </p:sp>
        <p:sp>
          <p:nvSpPr>
            <p:cNvPr id="48" name="Oval 8" descr="Water droplets"/>
            <p:cNvSpPr>
              <a:spLocks noChangeArrowheads="1"/>
            </p:cNvSpPr>
            <p:nvPr/>
          </p:nvSpPr>
          <p:spPr bwMode="auto">
            <a:xfrm>
              <a:off x="2168940" y="5236096"/>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H</a:t>
              </a:r>
            </a:p>
          </p:txBody>
        </p:sp>
        <p:sp>
          <p:nvSpPr>
            <p:cNvPr id="49" name="Oval 9" descr="Water droplets"/>
            <p:cNvSpPr>
              <a:spLocks noChangeArrowheads="1"/>
            </p:cNvSpPr>
            <p:nvPr/>
          </p:nvSpPr>
          <p:spPr bwMode="auto">
            <a:xfrm>
              <a:off x="5445540" y="4626496"/>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J</a:t>
              </a:r>
            </a:p>
          </p:txBody>
        </p:sp>
        <p:sp>
          <p:nvSpPr>
            <p:cNvPr id="50" name="Oval 10" descr="Water droplets"/>
            <p:cNvSpPr>
              <a:spLocks noChangeArrowheads="1"/>
            </p:cNvSpPr>
            <p:nvPr/>
          </p:nvSpPr>
          <p:spPr bwMode="auto">
            <a:xfrm>
              <a:off x="6207540" y="5236096"/>
              <a:ext cx="609600" cy="609600"/>
            </a:xfrm>
            <a:prstGeom prst="ellipse">
              <a:avLst/>
            </a:prstGeom>
            <a:blipFill dpi="0" rotWithShape="0">
              <a:blip r:embed="rId2"/>
              <a:srcRect/>
              <a:tile tx="0" ty="0" sx="100000" sy="100000" flip="none" algn="tl"/>
            </a:blipFill>
            <a:ln w="762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D</a:t>
              </a:r>
            </a:p>
          </p:txBody>
        </p:sp>
        <p:sp>
          <p:nvSpPr>
            <p:cNvPr id="51" name="Oval 11" descr="Water droplets"/>
            <p:cNvSpPr>
              <a:spLocks noChangeArrowheads="1"/>
            </p:cNvSpPr>
            <p:nvPr/>
          </p:nvSpPr>
          <p:spPr bwMode="auto">
            <a:xfrm>
              <a:off x="3007140" y="4397896"/>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C</a:t>
              </a:r>
            </a:p>
          </p:txBody>
        </p:sp>
        <p:sp>
          <p:nvSpPr>
            <p:cNvPr id="52" name="Oval 12" descr="Water droplets"/>
            <p:cNvSpPr>
              <a:spLocks noChangeArrowheads="1"/>
            </p:cNvSpPr>
            <p:nvPr/>
          </p:nvSpPr>
          <p:spPr bwMode="auto">
            <a:xfrm>
              <a:off x="4073940" y="4931296"/>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G</a:t>
              </a:r>
            </a:p>
          </p:txBody>
        </p:sp>
        <p:sp>
          <p:nvSpPr>
            <p:cNvPr id="53" name="Oval 13" descr="Water droplets"/>
            <p:cNvSpPr>
              <a:spLocks noChangeArrowheads="1"/>
            </p:cNvSpPr>
            <p:nvPr/>
          </p:nvSpPr>
          <p:spPr bwMode="auto">
            <a:xfrm>
              <a:off x="3235740" y="5769496"/>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I</a:t>
              </a:r>
            </a:p>
          </p:txBody>
        </p:sp>
        <p:sp>
          <p:nvSpPr>
            <p:cNvPr id="54" name="Oval 14" descr="Water droplets"/>
            <p:cNvSpPr>
              <a:spLocks noChangeArrowheads="1"/>
            </p:cNvSpPr>
            <p:nvPr/>
          </p:nvSpPr>
          <p:spPr bwMode="auto">
            <a:xfrm>
              <a:off x="4988340" y="5464696"/>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K</a:t>
              </a:r>
            </a:p>
          </p:txBody>
        </p:sp>
        <p:sp>
          <p:nvSpPr>
            <p:cNvPr id="55" name="Line 15"/>
            <p:cNvSpPr>
              <a:spLocks noChangeShapeType="1"/>
            </p:cNvSpPr>
            <p:nvPr/>
          </p:nvSpPr>
          <p:spPr bwMode="auto">
            <a:xfrm flipV="1">
              <a:off x="1483140" y="4702696"/>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Line 16"/>
            <p:cNvSpPr>
              <a:spLocks noChangeShapeType="1"/>
            </p:cNvSpPr>
            <p:nvPr/>
          </p:nvSpPr>
          <p:spPr bwMode="auto">
            <a:xfrm flipV="1">
              <a:off x="2245140" y="4093096"/>
              <a:ext cx="457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7"/>
            <p:cNvSpPr>
              <a:spLocks noChangeShapeType="1"/>
            </p:cNvSpPr>
            <p:nvPr/>
          </p:nvSpPr>
          <p:spPr bwMode="auto">
            <a:xfrm>
              <a:off x="1559340" y="5312296"/>
              <a:ext cx="6858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18"/>
            <p:cNvSpPr>
              <a:spLocks noChangeShapeType="1"/>
            </p:cNvSpPr>
            <p:nvPr/>
          </p:nvSpPr>
          <p:spPr bwMode="auto">
            <a:xfrm>
              <a:off x="2168940" y="4778896"/>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19"/>
            <p:cNvSpPr>
              <a:spLocks noChangeShapeType="1"/>
            </p:cNvSpPr>
            <p:nvPr/>
          </p:nvSpPr>
          <p:spPr bwMode="auto">
            <a:xfrm flipH="1">
              <a:off x="2626140" y="4931296"/>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20"/>
            <p:cNvSpPr>
              <a:spLocks noChangeShapeType="1"/>
            </p:cNvSpPr>
            <p:nvPr/>
          </p:nvSpPr>
          <p:spPr bwMode="auto">
            <a:xfrm flipH="1">
              <a:off x="3464340" y="4245496"/>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21"/>
            <p:cNvSpPr>
              <a:spLocks noChangeShapeType="1"/>
            </p:cNvSpPr>
            <p:nvPr/>
          </p:nvSpPr>
          <p:spPr bwMode="auto">
            <a:xfrm>
              <a:off x="4226340" y="4093096"/>
              <a:ext cx="4572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23"/>
            <p:cNvSpPr>
              <a:spLocks noChangeShapeType="1"/>
            </p:cNvSpPr>
            <p:nvPr/>
          </p:nvSpPr>
          <p:spPr bwMode="auto">
            <a:xfrm flipH="1">
              <a:off x="3692940" y="5464696"/>
              <a:ext cx="457200" cy="381000"/>
            </a:xfrm>
            <a:prstGeom prst="line">
              <a:avLst/>
            </a:prstGeom>
            <a:noFill/>
            <a:ln w="38100">
              <a:solidFill>
                <a:srgbClr val="FF0000"/>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Line 24"/>
            <p:cNvSpPr>
              <a:spLocks noChangeShapeType="1"/>
            </p:cNvSpPr>
            <p:nvPr/>
          </p:nvSpPr>
          <p:spPr bwMode="auto">
            <a:xfrm>
              <a:off x="3616740" y="4855096"/>
              <a:ext cx="457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Line 25"/>
            <p:cNvSpPr>
              <a:spLocks noChangeShapeType="1"/>
            </p:cNvSpPr>
            <p:nvPr/>
          </p:nvSpPr>
          <p:spPr bwMode="auto">
            <a:xfrm>
              <a:off x="2702340" y="5693296"/>
              <a:ext cx="533400" cy="228600"/>
            </a:xfrm>
            <a:prstGeom prst="line">
              <a:avLst/>
            </a:prstGeom>
            <a:noFill/>
            <a:ln w="38100">
              <a:solidFill>
                <a:srgbClr val="FF0000"/>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26"/>
            <p:cNvSpPr>
              <a:spLocks noChangeShapeType="1"/>
            </p:cNvSpPr>
            <p:nvPr/>
          </p:nvSpPr>
          <p:spPr bwMode="auto">
            <a:xfrm>
              <a:off x="5140740" y="4550296"/>
              <a:ext cx="381000" cy="152400"/>
            </a:xfrm>
            <a:prstGeom prst="line">
              <a:avLst/>
            </a:prstGeom>
            <a:noFill/>
            <a:ln w="38100">
              <a:solidFill>
                <a:srgbClr val="FF0000"/>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27"/>
            <p:cNvSpPr>
              <a:spLocks noChangeShapeType="1"/>
            </p:cNvSpPr>
            <p:nvPr/>
          </p:nvSpPr>
          <p:spPr bwMode="auto">
            <a:xfrm>
              <a:off x="4607340" y="5464696"/>
              <a:ext cx="381000" cy="152400"/>
            </a:xfrm>
            <a:prstGeom prst="line">
              <a:avLst/>
            </a:prstGeom>
            <a:noFill/>
            <a:ln w="38100">
              <a:solidFill>
                <a:srgbClr val="FF0000"/>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Line 28"/>
            <p:cNvSpPr>
              <a:spLocks noChangeShapeType="1"/>
            </p:cNvSpPr>
            <p:nvPr/>
          </p:nvSpPr>
          <p:spPr bwMode="auto">
            <a:xfrm>
              <a:off x="5978940" y="5083696"/>
              <a:ext cx="304800" cy="228600"/>
            </a:xfrm>
            <a:prstGeom prst="line">
              <a:avLst/>
            </a:prstGeom>
            <a:noFill/>
            <a:ln w="381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Line 29"/>
            <p:cNvSpPr>
              <a:spLocks noChangeShapeType="1"/>
            </p:cNvSpPr>
            <p:nvPr/>
          </p:nvSpPr>
          <p:spPr bwMode="auto">
            <a:xfrm flipH="1">
              <a:off x="5597940" y="5617096"/>
              <a:ext cx="609600" cy="76200"/>
            </a:xfrm>
            <a:prstGeom prst="line">
              <a:avLst/>
            </a:prstGeom>
            <a:noFill/>
            <a:ln w="38100">
              <a:solidFill>
                <a:srgbClr val="FF0000"/>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Line 30"/>
            <p:cNvSpPr>
              <a:spLocks noChangeShapeType="1"/>
            </p:cNvSpPr>
            <p:nvPr/>
          </p:nvSpPr>
          <p:spPr bwMode="auto">
            <a:xfrm flipH="1">
              <a:off x="3235740" y="3940696"/>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Line 31"/>
            <p:cNvSpPr>
              <a:spLocks noChangeShapeType="1"/>
            </p:cNvSpPr>
            <p:nvPr/>
          </p:nvSpPr>
          <p:spPr bwMode="auto">
            <a:xfrm>
              <a:off x="3007140" y="4245496"/>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Oval 35" descr="Water droplets"/>
            <p:cNvSpPr>
              <a:spLocks noChangeArrowheads="1"/>
            </p:cNvSpPr>
            <p:nvPr/>
          </p:nvSpPr>
          <p:spPr bwMode="auto">
            <a:xfrm>
              <a:off x="6436140" y="4397896"/>
              <a:ext cx="609600" cy="609600"/>
            </a:xfrm>
            <a:prstGeom prst="ellipse">
              <a:avLst/>
            </a:prstGeom>
            <a:blipFill dpi="0" rotWithShape="0">
              <a:blip r:embed="rId2"/>
              <a:srcRect/>
              <a:tile tx="0" ty="0" sx="100000" sy="100000" flip="none" algn="tl"/>
            </a:blipFill>
            <a:ln w="762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M</a:t>
              </a:r>
            </a:p>
          </p:txBody>
        </p:sp>
        <p:sp>
          <p:nvSpPr>
            <p:cNvPr id="73" name="Line 36"/>
            <p:cNvSpPr>
              <a:spLocks noChangeShapeType="1"/>
            </p:cNvSpPr>
            <p:nvPr/>
          </p:nvSpPr>
          <p:spPr bwMode="auto">
            <a:xfrm flipV="1">
              <a:off x="6055140" y="4702696"/>
              <a:ext cx="381000" cy="76200"/>
            </a:xfrm>
            <a:prstGeom prst="line">
              <a:avLst/>
            </a:prstGeom>
            <a:noFill/>
            <a:ln w="381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Oval 38"/>
            <p:cNvSpPr>
              <a:spLocks noChangeArrowheads="1"/>
            </p:cNvSpPr>
            <p:nvPr/>
          </p:nvSpPr>
          <p:spPr bwMode="auto">
            <a:xfrm>
              <a:off x="6893340" y="5769496"/>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N</a:t>
              </a:r>
            </a:p>
          </p:txBody>
        </p:sp>
        <p:sp>
          <p:nvSpPr>
            <p:cNvPr id="75" name="Line 39"/>
            <p:cNvSpPr>
              <a:spLocks noChangeShapeType="1"/>
            </p:cNvSpPr>
            <p:nvPr/>
          </p:nvSpPr>
          <p:spPr bwMode="auto">
            <a:xfrm>
              <a:off x="6740940" y="5769496"/>
              <a:ext cx="228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Oval 40"/>
            <p:cNvSpPr>
              <a:spLocks noChangeArrowheads="1"/>
            </p:cNvSpPr>
            <p:nvPr/>
          </p:nvSpPr>
          <p:spPr bwMode="auto">
            <a:xfrm>
              <a:off x="7350540" y="4397896"/>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L</a:t>
              </a:r>
            </a:p>
          </p:txBody>
        </p:sp>
        <p:sp>
          <p:nvSpPr>
            <p:cNvPr id="77" name="Line 41"/>
            <p:cNvSpPr>
              <a:spLocks noChangeShapeType="1"/>
            </p:cNvSpPr>
            <p:nvPr/>
          </p:nvSpPr>
          <p:spPr bwMode="auto">
            <a:xfrm>
              <a:off x="7045740" y="4702696"/>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Text Box 42"/>
            <p:cNvSpPr txBox="1">
              <a:spLocks noChangeArrowheads="1"/>
            </p:cNvSpPr>
            <p:nvPr/>
          </p:nvSpPr>
          <p:spPr bwMode="auto">
            <a:xfrm>
              <a:off x="5521740" y="5845696"/>
              <a:ext cx="1296988" cy="396875"/>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en-US"/>
                <a:t>[S,C,G,K]</a:t>
              </a:r>
            </a:p>
          </p:txBody>
        </p:sp>
        <p:sp>
          <p:nvSpPr>
            <p:cNvPr id="79" name="Text Box 43"/>
            <p:cNvSpPr txBox="1">
              <a:spLocks noChangeArrowheads="1"/>
            </p:cNvSpPr>
            <p:nvPr/>
          </p:nvSpPr>
          <p:spPr bwMode="auto">
            <a:xfrm>
              <a:off x="5369340" y="4169296"/>
              <a:ext cx="1198563" cy="396875"/>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a:t>[S,E,F,J]</a:t>
              </a:r>
            </a:p>
          </p:txBody>
        </p:sp>
        <p:sp>
          <p:nvSpPr>
            <p:cNvPr id="80" name="Text Box 44"/>
            <p:cNvSpPr txBox="1">
              <a:spLocks noChangeArrowheads="1"/>
            </p:cNvSpPr>
            <p:nvPr/>
          </p:nvSpPr>
          <p:spPr bwMode="auto">
            <a:xfrm>
              <a:off x="2778540" y="5266259"/>
              <a:ext cx="1169988" cy="396875"/>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a:t>[S,B,H,I]</a:t>
              </a:r>
            </a:p>
          </p:txBody>
        </p:sp>
      </p:grpSp>
      <p:pic>
        <p:nvPicPr>
          <p:cNvPr id="81" name="Picture 2">
            <a:extLst>
              <a:ext uri="{FF2B5EF4-FFF2-40B4-BE49-F238E27FC236}">
                <a16:creationId xmlns:a16="http://schemas.microsoft.com/office/drawing/2014/main" id="{D7905D6E-EE89-4989-B93E-9A87E5BB01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4138" y="-2876"/>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8164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5" name="Oval 3"/>
          <p:cNvSpPr>
            <a:spLocks noChangeArrowheads="1"/>
          </p:cNvSpPr>
          <p:nvPr/>
        </p:nvSpPr>
        <p:spPr bwMode="auto">
          <a:xfrm>
            <a:off x="1949624" y="44637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B</a:t>
            </a:r>
          </a:p>
        </p:txBody>
      </p:sp>
      <p:sp>
        <p:nvSpPr>
          <p:cNvPr id="648196" name="Oval 4"/>
          <p:cNvSpPr>
            <a:spLocks noChangeArrowheads="1"/>
          </p:cNvSpPr>
          <p:nvPr/>
        </p:nvSpPr>
        <p:spPr bwMode="auto">
          <a:xfrm>
            <a:off x="1187624" y="51495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A</a:t>
            </a:r>
          </a:p>
        </p:txBody>
      </p:sp>
      <p:sp>
        <p:nvSpPr>
          <p:cNvPr id="648197" name="Oval 5" descr="Water droplets"/>
          <p:cNvSpPr>
            <a:spLocks noChangeArrowheads="1"/>
          </p:cNvSpPr>
          <p:nvPr/>
        </p:nvSpPr>
        <p:spPr bwMode="auto">
          <a:xfrm>
            <a:off x="2864024" y="3854152"/>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S</a:t>
            </a:r>
          </a:p>
        </p:txBody>
      </p:sp>
      <p:sp>
        <p:nvSpPr>
          <p:cNvPr id="648198" name="Oval 6"/>
          <p:cNvSpPr>
            <a:spLocks noChangeArrowheads="1"/>
          </p:cNvSpPr>
          <p:nvPr/>
        </p:nvSpPr>
        <p:spPr bwMode="auto">
          <a:xfrm>
            <a:off x="3854624" y="39303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E</a:t>
            </a:r>
          </a:p>
        </p:txBody>
      </p:sp>
      <p:sp>
        <p:nvSpPr>
          <p:cNvPr id="648199" name="Oval 7"/>
          <p:cNvSpPr>
            <a:spLocks noChangeArrowheads="1"/>
          </p:cNvSpPr>
          <p:nvPr/>
        </p:nvSpPr>
        <p:spPr bwMode="auto">
          <a:xfrm>
            <a:off x="4845224" y="43113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F</a:t>
            </a:r>
          </a:p>
        </p:txBody>
      </p:sp>
      <p:sp>
        <p:nvSpPr>
          <p:cNvPr id="648200" name="Oval 8"/>
          <p:cNvSpPr>
            <a:spLocks noChangeArrowheads="1"/>
          </p:cNvSpPr>
          <p:nvPr/>
        </p:nvSpPr>
        <p:spPr bwMode="auto">
          <a:xfrm>
            <a:off x="2406824" y="54543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H</a:t>
            </a:r>
          </a:p>
        </p:txBody>
      </p:sp>
      <p:sp>
        <p:nvSpPr>
          <p:cNvPr id="648201" name="Oval 9"/>
          <p:cNvSpPr>
            <a:spLocks noChangeArrowheads="1"/>
          </p:cNvSpPr>
          <p:nvPr/>
        </p:nvSpPr>
        <p:spPr bwMode="auto">
          <a:xfrm>
            <a:off x="5683424" y="48447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J</a:t>
            </a:r>
          </a:p>
        </p:txBody>
      </p:sp>
      <p:sp>
        <p:nvSpPr>
          <p:cNvPr id="648202" name="Oval 10"/>
          <p:cNvSpPr>
            <a:spLocks noChangeArrowheads="1"/>
          </p:cNvSpPr>
          <p:nvPr/>
        </p:nvSpPr>
        <p:spPr bwMode="auto">
          <a:xfrm>
            <a:off x="6445424" y="54543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D</a:t>
            </a:r>
          </a:p>
        </p:txBody>
      </p:sp>
      <p:sp>
        <p:nvSpPr>
          <p:cNvPr id="648203" name="Oval 11"/>
          <p:cNvSpPr>
            <a:spLocks noChangeArrowheads="1"/>
          </p:cNvSpPr>
          <p:nvPr/>
        </p:nvSpPr>
        <p:spPr bwMode="auto">
          <a:xfrm>
            <a:off x="3245024" y="46161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C</a:t>
            </a:r>
          </a:p>
        </p:txBody>
      </p:sp>
      <p:sp>
        <p:nvSpPr>
          <p:cNvPr id="648204" name="Oval 12"/>
          <p:cNvSpPr>
            <a:spLocks noChangeArrowheads="1"/>
          </p:cNvSpPr>
          <p:nvPr/>
        </p:nvSpPr>
        <p:spPr bwMode="auto">
          <a:xfrm>
            <a:off x="4311824" y="51495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G</a:t>
            </a:r>
          </a:p>
        </p:txBody>
      </p:sp>
      <p:sp>
        <p:nvSpPr>
          <p:cNvPr id="648205" name="Oval 13"/>
          <p:cNvSpPr>
            <a:spLocks noChangeArrowheads="1"/>
          </p:cNvSpPr>
          <p:nvPr/>
        </p:nvSpPr>
        <p:spPr bwMode="auto">
          <a:xfrm>
            <a:off x="3473624" y="59877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I</a:t>
            </a:r>
          </a:p>
        </p:txBody>
      </p:sp>
      <p:sp>
        <p:nvSpPr>
          <p:cNvPr id="648206" name="Oval 14"/>
          <p:cNvSpPr>
            <a:spLocks noChangeArrowheads="1"/>
          </p:cNvSpPr>
          <p:nvPr/>
        </p:nvSpPr>
        <p:spPr bwMode="auto">
          <a:xfrm>
            <a:off x="5226224" y="56829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K</a:t>
            </a:r>
          </a:p>
        </p:txBody>
      </p:sp>
      <p:sp>
        <p:nvSpPr>
          <p:cNvPr id="648207" name="Line 15"/>
          <p:cNvSpPr>
            <a:spLocks noChangeShapeType="1"/>
          </p:cNvSpPr>
          <p:nvPr/>
        </p:nvSpPr>
        <p:spPr bwMode="auto">
          <a:xfrm flipV="1">
            <a:off x="1721024" y="4920952"/>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08" name="Line 16"/>
          <p:cNvSpPr>
            <a:spLocks noChangeShapeType="1"/>
          </p:cNvSpPr>
          <p:nvPr/>
        </p:nvSpPr>
        <p:spPr bwMode="auto">
          <a:xfrm flipV="1">
            <a:off x="2483024" y="4311352"/>
            <a:ext cx="457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09" name="Line 17"/>
          <p:cNvSpPr>
            <a:spLocks noChangeShapeType="1"/>
          </p:cNvSpPr>
          <p:nvPr/>
        </p:nvSpPr>
        <p:spPr bwMode="auto">
          <a:xfrm>
            <a:off x="1797224" y="5530552"/>
            <a:ext cx="6858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0" name="Line 18"/>
          <p:cNvSpPr>
            <a:spLocks noChangeShapeType="1"/>
          </p:cNvSpPr>
          <p:nvPr/>
        </p:nvSpPr>
        <p:spPr bwMode="auto">
          <a:xfrm>
            <a:off x="2406824" y="4997152"/>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1" name="Line 19"/>
          <p:cNvSpPr>
            <a:spLocks noChangeShapeType="1"/>
          </p:cNvSpPr>
          <p:nvPr/>
        </p:nvSpPr>
        <p:spPr bwMode="auto">
          <a:xfrm flipH="1">
            <a:off x="2864024" y="5149552"/>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2" name="Line 20"/>
          <p:cNvSpPr>
            <a:spLocks noChangeShapeType="1"/>
          </p:cNvSpPr>
          <p:nvPr/>
        </p:nvSpPr>
        <p:spPr bwMode="auto">
          <a:xfrm flipH="1">
            <a:off x="3702224" y="4463752"/>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3" name="Line 21"/>
          <p:cNvSpPr>
            <a:spLocks noChangeShapeType="1"/>
          </p:cNvSpPr>
          <p:nvPr/>
        </p:nvSpPr>
        <p:spPr bwMode="auto">
          <a:xfrm>
            <a:off x="4464224" y="4311352"/>
            <a:ext cx="4572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4" name="Line 22"/>
          <p:cNvSpPr>
            <a:spLocks noChangeShapeType="1"/>
          </p:cNvSpPr>
          <p:nvPr/>
        </p:nvSpPr>
        <p:spPr bwMode="auto">
          <a:xfrm flipH="1">
            <a:off x="4769024" y="4844752"/>
            <a:ext cx="152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5" name="Line 23"/>
          <p:cNvSpPr>
            <a:spLocks noChangeShapeType="1"/>
          </p:cNvSpPr>
          <p:nvPr/>
        </p:nvSpPr>
        <p:spPr bwMode="auto">
          <a:xfrm flipH="1">
            <a:off x="3930824" y="5682952"/>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6" name="Line 24"/>
          <p:cNvSpPr>
            <a:spLocks noChangeShapeType="1"/>
          </p:cNvSpPr>
          <p:nvPr/>
        </p:nvSpPr>
        <p:spPr bwMode="auto">
          <a:xfrm>
            <a:off x="3854624" y="5073352"/>
            <a:ext cx="457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7" name="Line 25"/>
          <p:cNvSpPr>
            <a:spLocks noChangeShapeType="1"/>
          </p:cNvSpPr>
          <p:nvPr/>
        </p:nvSpPr>
        <p:spPr bwMode="auto">
          <a:xfrm>
            <a:off x="2940224" y="5911552"/>
            <a:ext cx="533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8" name="Line 26"/>
          <p:cNvSpPr>
            <a:spLocks noChangeShapeType="1"/>
          </p:cNvSpPr>
          <p:nvPr/>
        </p:nvSpPr>
        <p:spPr bwMode="auto">
          <a:xfrm>
            <a:off x="5378624" y="4768552"/>
            <a:ext cx="3810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9" name="Line 27"/>
          <p:cNvSpPr>
            <a:spLocks noChangeShapeType="1"/>
          </p:cNvSpPr>
          <p:nvPr/>
        </p:nvSpPr>
        <p:spPr bwMode="auto">
          <a:xfrm>
            <a:off x="4845224" y="5682952"/>
            <a:ext cx="3810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20" name="Line 28"/>
          <p:cNvSpPr>
            <a:spLocks noChangeShapeType="1"/>
          </p:cNvSpPr>
          <p:nvPr/>
        </p:nvSpPr>
        <p:spPr bwMode="auto">
          <a:xfrm>
            <a:off x="6216824" y="5301952"/>
            <a:ext cx="304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21" name="Line 29"/>
          <p:cNvSpPr>
            <a:spLocks noChangeShapeType="1"/>
          </p:cNvSpPr>
          <p:nvPr/>
        </p:nvSpPr>
        <p:spPr bwMode="auto">
          <a:xfrm flipH="1">
            <a:off x="5835824" y="5835352"/>
            <a:ext cx="609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22" name="Line 30"/>
          <p:cNvSpPr>
            <a:spLocks noChangeShapeType="1"/>
          </p:cNvSpPr>
          <p:nvPr/>
        </p:nvSpPr>
        <p:spPr bwMode="auto">
          <a:xfrm flipH="1">
            <a:off x="3473624" y="4158952"/>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23" name="Line 31"/>
          <p:cNvSpPr>
            <a:spLocks noChangeShapeType="1"/>
          </p:cNvSpPr>
          <p:nvPr/>
        </p:nvSpPr>
        <p:spPr bwMode="auto">
          <a:xfrm>
            <a:off x="3245024" y="4463752"/>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31" name="Oval 39"/>
          <p:cNvSpPr>
            <a:spLocks noChangeArrowheads="1"/>
          </p:cNvSpPr>
          <p:nvPr/>
        </p:nvSpPr>
        <p:spPr bwMode="auto">
          <a:xfrm>
            <a:off x="6674024" y="46161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M</a:t>
            </a:r>
          </a:p>
        </p:txBody>
      </p:sp>
      <p:sp>
        <p:nvSpPr>
          <p:cNvPr id="648232" name="Line 40"/>
          <p:cNvSpPr>
            <a:spLocks noChangeShapeType="1"/>
          </p:cNvSpPr>
          <p:nvPr/>
        </p:nvSpPr>
        <p:spPr bwMode="auto">
          <a:xfrm flipV="1">
            <a:off x="6293024" y="4920952"/>
            <a:ext cx="3810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33" name="Oval 41"/>
          <p:cNvSpPr>
            <a:spLocks noChangeArrowheads="1"/>
          </p:cNvSpPr>
          <p:nvPr/>
        </p:nvSpPr>
        <p:spPr bwMode="auto">
          <a:xfrm>
            <a:off x="7131224" y="59877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N</a:t>
            </a:r>
          </a:p>
        </p:txBody>
      </p:sp>
      <p:sp>
        <p:nvSpPr>
          <p:cNvPr id="648234" name="Line 42"/>
          <p:cNvSpPr>
            <a:spLocks noChangeShapeType="1"/>
          </p:cNvSpPr>
          <p:nvPr/>
        </p:nvSpPr>
        <p:spPr bwMode="auto">
          <a:xfrm>
            <a:off x="6978824" y="5987752"/>
            <a:ext cx="228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35" name="Oval 43"/>
          <p:cNvSpPr>
            <a:spLocks noChangeArrowheads="1"/>
          </p:cNvSpPr>
          <p:nvPr/>
        </p:nvSpPr>
        <p:spPr bwMode="auto">
          <a:xfrm>
            <a:off x="7588424" y="46161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L</a:t>
            </a:r>
          </a:p>
        </p:txBody>
      </p:sp>
      <p:sp>
        <p:nvSpPr>
          <p:cNvPr id="648236" name="Line 44"/>
          <p:cNvSpPr>
            <a:spLocks noChangeShapeType="1"/>
          </p:cNvSpPr>
          <p:nvPr/>
        </p:nvSpPr>
        <p:spPr bwMode="auto">
          <a:xfrm>
            <a:off x="7283624" y="4920952"/>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Rectangle 2"/>
          <p:cNvSpPr>
            <a:spLocks noGrp="1" noChangeArrowheads="1"/>
          </p:cNvSpPr>
          <p:nvPr>
            <p:ph type="title"/>
          </p:nvPr>
        </p:nvSpPr>
        <p:spPr>
          <a:xfrm>
            <a:off x="1278821" y="451797"/>
            <a:ext cx="6673174" cy="1560716"/>
          </a:xfrm>
        </p:spPr>
        <p:txBody>
          <a:bodyPr>
            <a:normAutofit/>
          </a:bodyPr>
          <a:lstStyle/>
          <a:p>
            <a:pPr algn="ctr"/>
            <a:r>
              <a:rPr lang="en-US" altLang="fa-IR" sz="3200" b="1" dirty="0">
                <a:latin typeface="Bookman Old Style" panose="02050604050505020204" pitchFamily="18" charset="0"/>
              </a:rPr>
              <a:t>Basic DSR Route Discovery</a:t>
            </a:r>
            <a:br>
              <a:rPr lang="en-US" altLang="fa-IR" sz="3200" b="1" dirty="0">
                <a:latin typeface="Bookman Old Style" panose="02050604050505020204" pitchFamily="18" charset="0"/>
              </a:rPr>
            </a:br>
            <a:r>
              <a:rPr lang="it-IT" altLang="fa-IR" sz="3200" i="1" dirty="0">
                <a:latin typeface="Bookman Old Style" panose="02050604050505020204" pitchFamily="18" charset="0"/>
              </a:rPr>
              <a:t>example</a:t>
            </a:r>
            <a:endParaRPr lang="it-IT" altLang="fa-IR" sz="3200" b="1" dirty="0">
              <a:latin typeface="Bookman Old Style" panose="02050604050505020204" pitchFamily="18" charset="0"/>
            </a:endParaRPr>
          </a:p>
        </p:txBody>
      </p:sp>
      <p:grpSp>
        <p:nvGrpSpPr>
          <p:cNvPr id="40" name="Group 39"/>
          <p:cNvGrpSpPr/>
          <p:nvPr/>
        </p:nvGrpSpPr>
        <p:grpSpPr>
          <a:xfrm>
            <a:off x="854913" y="3849618"/>
            <a:ext cx="7343775" cy="3779838"/>
            <a:chOff x="1114425" y="2286000"/>
            <a:chExt cx="7343775" cy="3779838"/>
          </a:xfrm>
        </p:grpSpPr>
        <p:sp>
          <p:nvSpPr>
            <p:cNvPr id="41" name="Oval 3" descr="Water droplets"/>
            <p:cNvSpPr>
              <a:spLocks noChangeArrowheads="1"/>
            </p:cNvSpPr>
            <p:nvPr/>
          </p:nvSpPr>
          <p:spPr bwMode="auto">
            <a:xfrm>
              <a:off x="2209800" y="2895600"/>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B</a:t>
              </a:r>
            </a:p>
          </p:txBody>
        </p:sp>
        <p:sp>
          <p:nvSpPr>
            <p:cNvPr id="42" name="Oval 4" descr="Water droplets"/>
            <p:cNvSpPr>
              <a:spLocks noChangeArrowheads="1"/>
            </p:cNvSpPr>
            <p:nvPr/>
          </p:nvSpPr>
          <p:spPr bwMode="auto">
            <a:xfrm>
              <a:off x="1447800" y="3581400"/>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A</a:t>
              </a:r>
            </a:p>
          </p:txBody>
        </p:sp>
        <p:sp>
          <p:nvSpPr>
            <p:cNvPr id="43" name="Oval 5" descr="Water droplets"/>
            <p:cNvSpPr>
              <a:spLocks noChangeArrowheads="1"/>
            </p:cNvSpPr>
            <p:nvPr/>
          </p:nvSpPr>
          <p:spPr bwMode="auto">
            <a:xfrm>
              <a:off x="3124200" y="2286000"/>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S</a:t>
              </a:r>
            </a:p>
          </p:txBody>
        </p:sp>
        <p:sp>
          <p:nvSpPr>
            <p:cNvPr id="44" name="Oval 6" descr="Water droplets"/>
            <p:cNvSpPr>
              <a:spLocks noChangeArrowheads="1"/>
            </p:cNvSpPr>
            <p:nvPr/>
          </p:nvSpPr>
          <p:spPr bwMode="auto">
            <a:xfrm>
              <a:off x="4114800" y="2362200"/>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E</a:t>
              </a:r>
            </a:p>
          </p:txBody>
        </p:sp>
        <p:sp>
          <p:nvSpPr>
            <p:cNvPr id="46" name="Oval 7" descr="Water droplets"/>
            <p:cNvSpPr>
              <a:spLocks noChangeArrowheads="1"/>
            </p:cNvSpPr>
            <p:nvPr/>
          </p:nvSpPr>
          <p:spPr bwMode="auto">
            <a:xfrm>
              <a:off x="5105400" y="2743200"/>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F</a:t>
              </a:r>
            </a:p>
          </p:txBody>
        </p:sp>
        <p:sp>
          <p:nvSpPr>
            <p:cNvPr id="47" name="Oval 8" descr="Water droplets"/>
            <p:cNvSpPr>
              <a:spLocks noChangeArrowheads="1"/>
            </p:cNvSpPr>
            <p:nvPr/>
          </p:nvSpPr>
          <p:spPr bwMode="auto">
            <a:xfrm>
              <a:off x="2667000" y="3886200"/>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H</a:t>
              </a:r>
            </a:p>
          </p:txBody>
        </p:sp>
        <p:sp>
          <p:nvSpPr>
            <p:cNvPr id="48" name="Oval 9" descr="Water droplets"/>
            <p:cNvSpPr>
              <a:spLocks noChangeArrowheads="1"/>
            </p:cNvSpPr>
            <p:nvPr/>
          </p:nvSpPr>
          <p:spPr bwMode="auto">
            <a:xfrm>
              <a:off x="5943600" y="3276600"/>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J</a:t>
              </a:r>
            </a:p>
          </p:txBody>
        </p:sp>
        <p:sp>
          <p:nvSpPr>
            <p:cNvPr id="49" name="Oval 10" descr="Water droplets"/>
            <p:cNvSpPr>
              <a:spLocks noChangeArrowheads="1"/>
            </p:cNvSpPr>
            <p:nvPr/>
          </p:nvSpPr>
          <p:spPr bwMode="auto">
            <a:xfrm>
              <a:off x="6705600" y="3886200"/>
              <a:ext cx="609600" cy="609600"/>
            </a:xfrm>
            <a:prstGeom prst="ellipse">
              <a:avLst/>
            </a:prstGeom>
            <a:blipFill dpi="0" rotWithShape="0">
              <a:blip r:embed="rId2"/>
              <a:srcRect/>
              <a:tile tx="0" ty="0" sx="100000" sy="100000" flip="none" algn="tl"/>
            </a:bli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D</a:t>
              </a:r>
            </a:p>
          </p:txBody>
        </p:sp>
        <p:sp>
          <p:nvSpPr>
            <p:cNvPr id="50" name="Oval 11" descr="Water droplets"/>
            <p:cNvSpPr>
              <a:spLocks noChangeArrowheads="1"/>
            </p:cNvSpPr>
            <p:nvPr/>
          </p:nvSpPr>
          <p:spPr bwMode="auto">
            <a:xfrm>
              <a:off x="3505200" y="3048000"/>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C</a:t>
              </a:r>
            </a:p>
          </p:txBody>
        </p:sp>
        <p:sp>
          <p:nvSpPr>
            <p:cNvPr id="51" name="Oval 12" descr="Water droplets"/>
            <p:cNvSpPr>
              <a:spLocks noChangeArrowheads="1"/>
            </p:cNvSpPr>
            <p:nvPr/>
          </p:nvSpPr>
          <p:spPr bwMode="auto">
            <a:xfrm>
              <a:off x="4572000" y="3581400"/>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G</a:t>
              </a:r>
            </a:p>
          </p:txBody>
        </p:sp>
        <p:sp>
          <p:nvSpPr>
            <p:cNvPr id="52" name="Oval 13" descr="Water droplets"/>
            <p:cNvSpPr>
              <a:spLocks noChangeArrowheads="1"/>
            </p:cNvSpPr>
            <p:nvPr/>
          </p:nvSpPr>
          <p:spPr bwMode="auto">
            <a:xfrm>
              <a:off x="3733800" y="4419600"/>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I</a:t>
              </a:r>
            </a:p>
          </p:txBody>
        </p:sp>
        <p:sp>
          <p:nvSpPr>
            <p:cNvPr id="53" name="Oval 14" descr="Water droplets"/>
            <p:cNvSpPr>
              <a:spLocks noChangeArrowheads="1"/>
            </p:cNvSpPr>
            <p:nvPr/>
          </p:nvSpPr>
          <p:spPr bwMode="auto">
            <a:xfrm>
              <a:off x="5486400" y="4114800"/>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K</a:t>
              </a:r>
            </a:p>
          </p:txBody>
        </p:sp>
        <p:sp>
          <p:nvSpPr>
            <p:cNvPr id="54" name="Line 15"/>
            <p:cNvSpPr>
              <a:spLocks noChangeShapeType="1"/>
            </p:cNvSpPr>
            <p:nvPr/>
          </p:nvSpPr>
          <p:spPr bwMode="auto">
            <a:xfrm flipV="1">
              <a:off x="1981200" y="3352800"/>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Line 16"/>
            <p:cNvSpPr>
              <a:spLocks noChangeShapeType="1"/>
            </p:cNvSpPr>
            <p:nvPr/>
          </p:nvSpPr>
          <p:spPr bwMode="auto">
            <a:xfrm flipV="1">
              <a:off x="2743200" y="2743200"/>
              <a:ext cx="457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Line 17"/>
            <p:cNvSpPr>
              <a:spLocks noChangeShapeType="1"/>
            </p:cNvSpPr>
            <p:nvPr/>
          </p:nvSpPr>
          <p:spPr bwMode="auto">
            <a:xfrm>
              <a:off x="2057400" y="3962400"/>
              <a:ext cx="6858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8"/>
            <p:cNvSpPr>
              <a:spLocks noChangeShapeType="1"/>
            </p:cNvSpPr>
            <p:nvPr/>
          </p:nvSpPr>
          <p:spPr bwMode="auto">
            <a:xfrm>
              <a:off x="2667000" y="34290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19"/>
            <p:cNvSpPr>
              <a:spLocks noChangeShapeType="1"/>
            </p:cNvSpPr>
            <p:nvPr/>
          </p:nvSpPr>
          <p:spPr bwMode="auto">
            <a:xfrm flipH="1">
              <a:off x="3124200" y="35814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20"/>
            <p:cNvSpPr>
              <a:spLocks noChangeShapeType="1"/>
            </p:cNvSpPr>
            <p:nvPr/>
          </p:nvSpPr>
          <p:spPr bwMode="auto">
            <a:xfrm flipH="1">
              <a:off x="3962400" y="2895600"/>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21"/>
            <p:cNvSpPr>
              <a:spLocks noChangeShapeType="1"/>
            </p:cNvSpPr>
            <p:nvPr/>
          </p:nvSpPr>
          <p:spPr bwMode="auto">
            <a:xfrm>
              <a:off x="4724400" y="2743200"/>
              <a:ext cx="4572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23"/>
            <p:cNvSpPr>
              <a:spLocks noChangeShapeType="1"/>
            </p:cNvSpPr>
            <p:nvPr/>
          </p:nvSpPr>
          <p:spPr bwMode="auto">
            <a:xfrm flipH="1">
              <a:off x="4191000" y="4114800"/>
              <a:ext cx="45720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24"/>
            <p:cNvSpPr>
              <a:spLocks noChangeShapeType="1"/>
            </p:cNvSpPr>
            <p:nvPr/>
          </p:nvSpPr>
          <p:spPr bwMode="auto">
            <a:xfrm>
              <a:off x="4114800" y="3505200"/>
              <a:ext cx="457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Line 25"/>
            <p:cNvSpPr>
              <a:spLocks noChangeShapeType="1"/>
            </p:cNvSpPr>
            <p:nvPr/>
          </p:nvSpPr>
          <p:spPr bwMode="auto">
            <a:xfrm>
              <a:off x="3200400" y="4343400"/>
              <a:ext cx="5334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Line 26"/>
            <p:cNvSpPr>
              <a:spLocks noChangeShapeType="1"/>
            </p:cNvSpPr>
            <p:nvPr/>
          </p:nvSpPr>
          <p:spPr bwMode="auto">
            <a:xfrm>
              <a:off x="5638800" y="3200400"/>
              <a:ext cx="38100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27"/>
            <p:cNvSpPr>
              <a:spLocks noChangeShapeType="1"/>
            </p:cNvSpPr>
            <p:nvPr/>
          </p:nvSpPr>
          <p:spPr bwMode="auto">
            <a:xfrm>
              <a:off x="5105400" y="4114800"/>
              <a:ext cx="38100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28"/>
            <p:cNvSpPr>
              <a:spLocks noChangeShapeType="1"/>
            </p:cNvSpPr>
            <p:nvPr/>
          </p:nvSpPr>
          <p:spPr bwMode="auto">
            <a:xfrm>
              <a:off x="6477000" y="3733800"/>
              <a:ext cx="3048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Line 29"/>
            <p:cNvSpPr>
              <a:spLocks noChangeShapeType="1"/>
            </p:cNvSpPr>
            <p:nvPr/>
          </p:nvSpPr>
          <p:spPr bwMode="auto">
            <a:xfrm flipH="1">
              <a:off x="6096000" y="4267200"/>
              <a:ext cx="609600" cy="76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Line 30"/>
            <p:cNvSpPr>
              <a:spLocks noChangeShapeType="1"/>
            </p:cNvSpPr>
            <p:nvPr/>
          </p:nvSpPr>
          <p:spPr bwMode="auto">
            <a:xfrm flipH="1">
              <a:off x="3733800" y="2590800"/>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Line 31"/>
            <p:cNvSpPr>
              <a:spLocks noChangeShapeType="1"/>
            </p:cNvSpPr>
            <p:nvPr/>
          </p:nvSpPr>
          <p:spPr bwMode="auto">
            <a:xfrm>
              <a:off x="3505200" y="2895600"/>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Text Box 35"/>
            <p:cNvSpPr txBox="1">
              <a:spLocks noChangeArrowheads="1"/>
            </p:cNvSpPr>
            <p:nvPr/>
          </p:nvSpPr>
          <p:spPr bwMode="auto">
            <a:xfrm>
              <a:off x="1114425" y="5608638"/>
              <a:ext cx="6962775" cy="45720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en-US" sz="2400">
                  <a:solidFill>
                    <a:srgbClr val="FF0000"/>
                  </a:solidFill>
                  <a:latin typeface="Times New Roman" panose="02020603050405020304" pitchFamily="18" charset="0"/>
                </a:rPr>
                <a:t>D</a:t>
              </a:r>
              <a:r>
                <a:rPr lang="en-US" altLang="en-US">
                  <a:latin typeface="Times New Roman" panose="02020603050405020304" pitchFamily="18" charset="0"/>
                </a:rPr>
                <a:t> </a:t>
              </a:r>
              <a:r>
                <a:rPr lang="en-US" altLang="en-US">
                  <a:solidFill>
                    <a:srgbClr val="A50021"/>
                  </a:solidFill>
                  <a:latin typeface="Times New Roman" panose="02020603050405020304" pitchFamily="18" charset="0"/>
                </a:rPr>
                <a:t>does not forward</a:t>
              </a:r>
              <a:r>
                <a:rPr lang="en-US" altLang="en-US">
                  <a:latin typeface="Times New Roman" panose="02020603050405020304" pitchFamily="18" charset="0"/>
                </a:rPr>
                <a:t> RREQ, because </a:t>
              </a:r>
              <a:r>
                <a:rPr lang="en-US" altLang="en-US" sz="2400">
                  <a:solidFill>
                    <a:srgbClr val="FF0000"/>
                  </a:solidFill>
                  <a:latin typeface="Times New Roman" panose="02020603050405020304" pitchFamily="18" charset="0"/>
                </a:rPr>
                <a:t>D </a:t>
              </a:r>
              <a:r>
                <a:rPr lang="en-US" altLang="en-US">
                  <a:latin typeface="Times New Roman" panose="02020603050405020304" pitchFamily="18" charset="0"/>
                </a:rPr>
                <a:t>is the </a:t>
              </a:r>
              <a:r>
                <a:rPr lang="en-US" altLang="en-US">
                  <a:solidFill>
                    <a:schemeClr val="accent1"/>
                  </a:solidFill>
                  <a:latin typeface="Times New Roman" panose="02020603050405020304" pitchFamily="18" charset="0"/>
                </a:rPr>
                <a:t>intended target</a:t>
              </a:r>
              <a:endParaRPr lang="en-US" altLang="en-US">
                <a:latin typeface="Times New Roman" panose="02020603050405020304" pitchFamily="18" charset="0"/>
              </a:endParaRPr>
            </a:p>
          </p:txBody>
        </p:sp>
        <p:sp>
          <p:nvSpPr>
            <p:cNvPr id="72" name="Oval 36" descr="Water droplets"/>
            <p:cNvSpPr>
              <a:spLocks noChangeArrowheads="1"/>
            </p:cNvSpPr>
            <p:nvPr/>
          </p:nvSpPr>
          <p:spPr bwMode="auto">
            <a:xfrm>
              <a:off x="6934200" y="3048000"/>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M</a:t>
              </a:r>
            </a:p>
          </p:txBody>
        </p:sp>
        <p:sp>
          <p:nvSpPr>
            <p:cNvPr id="73" name="Line 37"/>
            <p:cNvSpPr>
              <a:spLocks noChangeShapeType="1"/>
            </p:cNvSpPr>
            <p:nvPr/>
          </p:nvSpPr>
          <p:spPr bwMode="auto">
            <a:xfrm flipV="1">
              <a:off x="6553200" y="3352800"/>
              <a:ext cx="381000" cy="76200"/>
            </a:xfrm>
            <a:prstGeom prst="line">
              <a:avLst/>
            </a:prstGeom>
            <a:noFill/>
            <a:ln w="38100">
              <a:solidFill>
                <a:srgbClr val="FF0000"/>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Oval 38"/>
            <p:cNvSpPr>
              <a:spLocks noChangeArrowheads="1"/>
            </p:cNvSpPr>
            <p:nvPr/>
          </p:nvSpPr>
          <p:spPr bwMode="auto">
            <a:xfrm>
              <a:off x="7391400" y="44196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N</a:t>
              </a:r>
            </a:p>
          </p:txBody>
        </p:sp>
        <p:sp>
          <p:nvSpPr>
            <p:cNvPr id="75" name="Line 39"/>
            <p:cNvSpPr>
              <a:spLocks noChangeShapeType="1"/>
            </p:cNvSpPr>
            <p:nvPr/>
          </p:nvSpPr>
          <p:spPr bwMode="auto">
            <a:xfrm>
              <a:off x="7239000" y="4419600"/>
              <a:ext cx="228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Oval 40" descr="Water droplets"/>
            <p:cNvSpPr>
              <a:spLocks noChangeArrowheads="1"/>
            </p:cNvSpPr>
            <p:nvPr/>
          </p:nvSpPr>
          <p:spPr bwMode="auto">
            <a:xfrm>
              <a:off x="7848600" y="3048000"/>
              <a:ext cx="609600" cy="609600"/>
            </a:xfrm>
            <a:prstGeom prst="ellipse">
              <a:avLst/>
            </a:prstGeom>
            <a:blipFill dpi="0" rotWithShape="0">
              <a:blip r:embed="rId2"/>
              <a:srcRect/>
              <a:tile tx="0" ty="0" sx="100000" sy="100000" flip="none" algn="tl"/>
            </a:blipFill>
            <a:ln w="762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L</a:t>
              </a:r>
            </a:p>
          </p:txBody>
        </p:sp>
        <p:sp>
          <p:nvSpPr>
            <p:cNvPr id="77" name="Line 41"/>
            <p:cNvSpPr>
              <a:spLocks noChangeShapeType="1"/>
            </p:cNvSpPr>
            <p:nvPr/>
          </p:nvSpPr>
          <p:spPr bwMode="auto">
            <a:xfrm>
              <a:off x="7543800" y="3352800"/>
              <a:ext cx="304800" cy="0"/>
            </a:xfrm>
            <a:prstGeom prst="line">
              <a:avLst/>
            </a:prstGeom>
            <a:noFill/>
            <a:ln w="381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Text Box 42"/>
            <p:cNvSpPr txBox="1">
              <a:spLocks noChangeArrowheads="1"/>
            </p:cNvSpPr>
            <p:nvPr/>
          </p:nvSpPr>
          <p:spPr bwMode="auto">
            <a:xfrm>
              <a:off x="6705600" y="2667000"/>
              <a:ext cx="1479550" cy="396875"/>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a:t>[S,E,F,J,M]</a:t>
              </a:r>
            </a:p>
          </p:txBody>
        </p:sp>
      </p:grpSp>
      <p:sp>
        <p:nvSpPr>
          <p:cNvPr id="79" name="Text Box 35"/>
          <p:cNvSpPr txBox="1">
            <a:spLocks noChangeArrowheads="1"/>
          </p:cNvSpPr>
          <p:nvPr/>
        </p:nvSpPr>
        <p:spPr bwMode="auto">
          <a:xfrm>
            <a:off x="1043608" y="2320806"/>
            <a:ext cx="6962775" cy="369332"/>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en-US"/>
            </a:defPPr>
            <a:lvl1pPr algn="ctr"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1pPr>
            <a:lvl2pPr marL="457200" algn="ctr"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2pPr>
            <a:lvl3pPr marL="914400" algn="ctr"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3pPr>
            <a:lvl4pPr marL="1371600" algn="ctr"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4pPr>
            <a:lvl5pPr marL="1828800" algn="ctr"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5pPr>
            <a:lvl6pPr marL="2286000" algn="l" defTabSz="914400" rtl="0" eaLnBrk="1" latinLnBrk="0" hangingPunct="1">
              <a:defRPr sz="2000" b="1" kern="1200">
                <a:solidFill>
                  <a:schemeClr val="tx1"/>
                </a:solidFill>
                <a:latin typeface="Arial" panose="020B0604020202020204" pitchFamily="34" charset="0"/>
                <a:ea typeface="+mn-ea"/>
                <a:cs typeface="+mn-cs"/>
              </a:defRPr>
            </a:lvl6pPr>
            <a:lvl7pPr marL="2743200" algn="l" defTabSz="914400" rtl="0" eaLnBrk="1" latinLnBrk="0" hangingPunct="1">
              <a:defRPr sz="2000" b="1" kern="1200">
                <a:solidFill>
                  <a:schemeClr val="tx1"/>
                </a:solidFill>
                <a:latin typeface="Arial" panose="020B0604020202020204" pitchFamily="34" charset="0"/>
                <a:ea typeface="+mn-ea"/>
                <a:cs typeface="+mn-cs"/>
              </a:defRPr>
            </a:lvl7pPr>
            <a:lvl8pPr marL="3200400" algn="l" defTabSz="914400" rtl="0" eaLnBrk="1" latinLnBrk="0" hangingPunct="1">
              <a:defRPr sz="2000" b="1" kern="1200">
                <a:solidFill>
                  <a:schemeClr val="tx1"/>
                </a:solidFill>
                <a:latin typeface="Arial" panose="020B0604020202020204" pitchFamily="34" charset="0"/>
                <a:ea typeface="+mn-ea"/>
                <a:cs typeface="+mn-cs"/>
              </a:defRPr>
            </a:lvl8pPr>
            <a:lvl9pPr marL="3657600" algn="l" defTabSz="914400" rtl="0" eaLnBrk="1" latinLnBrk="0" hangingPunct="1">
              <a:defRPr sz="2000" b="1" kern="1200">
                <a:solidFill>
                  <a:schemeClr val="tx1"/>
                </a:solidFill>
                <a:latin typeface="Arial" panose="020B0604020202020204" pitchFamily="34" charset="0"/>
                <a:ea typeface="+mn-ea"/>
                <a:cs typeface="+mn-cs"/>
              </a:defRPr>
            </a:lvl9pPr>
          </a:lstStyle>
          <a:p>
            <a:pPr algn="l"/>
            <a:r>
              <a:rPr lang="en-US" altLang="en-US" sz="1800" b="0" dirty="0">
                <a:solidFill>
                  <a:srgbClr val="FF0000"/>
                </a:solidFill>
                <a:cs typeface="Arial" panose="020B0604020202020204" pitchFamily="34" charset="0"/>
              </a:rPr>
              <a:t>D</a:t>
            </a:r>
            <a:r>
              <a:rPr lang="en-US" altLang="en-US" sz="1800" b="0" dirty="0">
                <a:cs typeface="Arial" panose="020B0604020202020204" pitchFamily="34" charset="0"/>
              </a:rPr>
              <a:t> </a:t>
            </a:r>
            <a:r>
              <a:rPr lang="en-US" altLang="en-US" sz="1800" b="0" dirty="0">
                <a:solidFill>
                  <a:srgbClr val="A50021"/>
                </a:solidFill>
                <a:cs typeface="Arial" panose="020B0604020202020204" pitchFamily="34" charset="0"/>
              </a:rPr>
              <a:t>does not forward</a:t>
            </a:r>
            <a:r>
              <a:rPr lang="en-US" altLang="en-US" sz="1800" b="0" dirty="0">
                <a:cs typeface="Arial" panose="020B0604020202020204" pitchFamily="34" charset="0"/>
              </a:rPr>
              <a:t> RREQ, because </a:t>
            </a:r>
            <a:r>
              <a:rPr lang="en-US" altLang="en-US" sz="1800" b="0" dirty="0">
                <a:solidFill>
                  <a:srgbClr val="FF0000"/>
                </a:solidFill>
                <a:cs typeface="Arial" panose="020B0604020202020204" pitchFamily="34" charset="0"/>
              </a:rPr>
              <a:t>D </a:t>
            </a:r>
            <a:r>
              <a:rPr lang="en-US" altLang="en-US" sz="1800" b="0" dirty="0">
                <a:cs typeface="Arial" panose="020B0604020202020204" pitchFamily="34" charset="0"/>
              </a:rPr>
              <a:t>is the </a:t>
            </a:r>
            <a:r>
              <a:rPr lang="en-US" altLang="en-US" sz="1800" b="0" dirty="0">
                <a:solidFill>
                  <a:schemeClr val="accent1"/>
                </a:solidFill>
                <a:cs typeface="Arial" panose="020B0604020202020204" pitchFamily="34" charset="0"/>
              </a:rPr>
              <a:t>intended target</a:t>
            </a:r>
            <a:endParaRPr lang="en-US" altLang="en-US" sz="1800" b="0" dirty="0">
              <a:cs typeface="Arial" panose="020B0604020202020204" pitchFamily="34" charset="0"/>
            </a:endParaRPr>
          </a:p>
        </p:txBody>
      </p:sp>
      <p:pic>
        <p:nvPicPr>
          <p:cNvPr id="80" name="Picture 2">
            <a:extLst>
              <a:ext uri="{FF2B5EF4-FFF2-40B4-BE49-F238E27FC236}">
                <a16:creationId xmlns:a16="http://schemas.microsoft.com/office/drawing/2014/main" id="{A2B64950-C038-4550-B243-036FB954E9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4138" y="-2876"/>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9397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5" name="Oval 3"/>
          <p:cNvSpPr>
            <a:spLocks noChangeArrowheads="1"/>
          </p:cNvSpPr>
          <p:nvPr/>
        </p:nvSpPr>
        <p:spPr bwMode="auto">
          <a:xfrm>
            <a:off x="1949624" y="44637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B</a:t>
            </a:r>
          </a:p>
        </p:txBody>
      </p:sp>
      <p:sp>
        <p:nvSpPr>
          <p:cNvPr id="648196" name="Oval 4"/>
          <p:cNvSpPr>
            <a:spLocks noChangeArrowheads="1"/>
          </p:cNvSpPr>
          <p:nvPr/>
        </p:nvSpPr>
        <p:spPr bwMode="auto">
          <a:xfrm>
            <a:off x="1187624" y="51495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A</a:t>
            </a:r>
          </a:p>
        </p:txBody>
      </p:sp>
      <p:sp>
        <p:nvSpPr>
          <p:cNvPr id="648197" name="Oval 5" descr="Water droplets"/>
          <p:cNvSpPr>
            <a:spLocks noChangeArrowheads="1"/>
          </p:cNvSpPr>
          <p:nvPr/>
        </p:nvSpPr>
        <p:spPr bwMode="auto">
          <a:xfrm>
            <a:off x="2864024" y="3854152"/>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S</a:t>
            </a:r>
          </a:p>
        </p:txBody>
      </p:sp>
      <p:sp>
        <p:nvSpPr>
          <p:cNvPr id="648198" name="Oval 6"/>
          <p:cNvSpPr>
            <a:spLocks noChangeArrowheads="1"/>
          </p:cNvSpPr>
          <p:nvPr/>
        </p:nvSpPr>
        <p:spPr bwMode="auto">
          <a:xfrm>
            <a:off x="3854624" y="39303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E</a:t>
            </a:r>
          </a:p>
        </p:txBody>
      </p:sp>
      <p:sp>
        <p:nvSpPr>
          <p:cNvPr id="648199" name="Oval 7"/>
          <p:cNvSpPr>
            <a:spLocks noChangeArrowheads="1"/>
          </p:cNvSpPr>
          <p:nvPr/>
        </p:nvSpPr>
        <p:spPr bwMode="auto">
          <a:xfrm>
            <a:off x="4845224" y="43113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F</a:t>
            </a:r>
          </a:p>
        </p:txBody>
      </p:sp>
      <p:sp>
        <p:nvSpPr>
          <p:cNvPr id="648200" name="Oval 8"/>
          <p:cNvSpPr>
            <a:spLocks noChangeArrowheads="1"/>
          </p:cNvSpPr>
          <p:nvPr/>
        </p:nvSpPr>
        <p:spPr bwMode="auto">
          <a:xfrm>
            <a:off x="2406824" y="54543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H</a:t>
            </a:r>
          </a:p>
        </p:txBody>
      </p:sp>
      <p:sp>
        <p:nvSpPr>
          <p:cNvPr id="648201" name="Oval 9"/>
          <p:cNvSpPr>
            <a:spLocks noChangeArrowheads="1"/>
          </p:cNvSpPr>
          <p:nvPr/>
        </p:nvSpPr>
        <p:spPr bwMode="auto">
          <a:xfrm>
            <a:off x="5683424" y="48447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J</a:t>
            </a:r>
          </a:p>
        </p:txBody>
      </p:sp>
      <p:sp>
        <p:nvSpPr>
          <p:cNvPr id="648202" name="Oval 10"/>
          <p:cNvSpPr>
            <a:spLocks noChangeArrowheads="1"/>
          </p:cNvSpPr>
          <p:nvPr/>
        </p:nvSpPr>
        <p:spPr bwMode="auto">
          <a:xfrm>
            <a:off x="6445424" y="54543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D</a:t>
            </a:r>
          </a:p>
        </p:txBody>
      </p:sp>
      <p:sp>
        <p:nvSpPr>
          <p:cNvPr id="648203" name="Oval 11"/>
          <p:cNvSpPr>
            <a:spLocks noChangeArrowheads="1"/>
          </p:cNvSpPr>
          <p:nvPr/>
        </p:nvSpPr>
        <p:spPr bwMode="auto">
          <a:xfrm>
            <a:off x="3245024" y="46161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C</a:t>
            </a:r>
          </a:p>
        </p:txBody>
      </p:sp>
      <p:sp>
        <p:nvSpPr>
          <p:cNvPr id="648204" name="Oval 12"/>
          <p:cNvSpPr>
            <a:spLocks noChangeArrowheads="1"/>
          </p:cNvSpPr>
          <p:nvPr/>
        </p:nvSpPr>
        <p:spPr bwMode="auto">
          <a:xfrm>
            <a:off x="4311824" y="51495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G</a:t>
            </a:r>
          </a:p>
        </p:txBody>
      </p:sp>
      <p:sp>
        <p:nvSpPr>
          <p:cNvPr id="648205" name="Oval 13"/>
          <p:cNvSpPr>
            <a:spLocks noChangeArrowheads="1"/>
          </p:cNvSpPr>
          <p:nvPr/>
        </p:nvSpPr>
        <p:spPr bwMode="auto">
          <a:xfrm>
            <a:off x="3473624" y="59877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I</a:t>
            </a:r>
          </a:p>
        </p:txBody>
      </p:sp>
      <p:sp>
        <p:nvSpPr>
          <p:cNvPr id="648206" name="Oval 14"/>
          <p:cNvSpPr>
            <a:spLocks noChangeArrowheads="1"/>
          </p:cNvSpPr>
          <p:nvPr/>
        </p:nvSpPr>
        <p:spPr bwMode="auto">
          <a:xfrm>
            <a:off x="5226224" y="56829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K</a:t>
            </a:r>
          </a:p>
        </p:txBody>
      </p:sp>
      <p:sp>
        <p:nvSpPr>
          <p:cNvPr id="648207" name="Line 15"/>
          <p:cNvSpPr>
            <a:spLocks noChangeShapeType="1"/>
          </p:cNvSpPr>
          <p:nvPr/>
        </p:nvSpPr>
        <p:spPr bwMode="auto">
          <a:xfrm flipV="1">
            <a:off x="1721024" y="4920952"/>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08" name="Line 16"/>
          <p:cNvSpPr>
            <a:spLocks noChangeShapeType="1"/>
          </p:cNvSpPr>
          <p:nvPr/>
        </p:nvSpPr>
        <p:spPr bwMode="auto">
          <a:xfrm flipV="1">
            <a:off x="2483024" y="4311352"/>
            <a:ext cx="457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09" name="Line 17"/>
          <p:cNvSpPr>
            <a:spLocks noChangeShapeType="1"/>
          </p:cNvSpPr>
          <p:nvPr/>
        </p:nvSpPr>
        <p:spPr bwMode="auto">
          <a:xfrm>
            <a:off x="1797224" y="5530552"/>
            <a:ext cx="6858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0" name="Line 18"/>
          <p:cNvSpPr>
            <a:spLocks noChangeShapeType="1"/>
          </p:cNvSpPr>
          <p:nvPr/>
        </p:nvSpPr>
        <p:spPr bwMode="auto">
          <a:xfrm>
            <a:off x="2406824" y="4997152"/>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1" name="Line 19"/>
          <p:cNvSpPr>
            <a:spLocks noChangeShapeType="1"/>
          </p:cNvSpPr>
          <p:nvPr/>
        </p:nvSpPr>
        <p:spPr bwMode="auto">
          <a:xfrm flipH="1">
            <a:off x="2864024" y="5149552"/>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2" name="Line 20"/>
          <p:cNvSpPr>
            <a:spLocks noChangeShapeType="1"/>
          </p:cNvSpPr>
          <p:nvPr/>
        </p:nvSpPr>
        <p:spPr bwMode="auto">
          <a:xfrm flipH="1">
            <a:off x="3702224" y="4463752"/>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3" name="Line 21"/>
          <p:cNvSpPr>
            <a:spLocks noChangeShapeType="1"/>
          </p:cNvSpPr>
          <p:nvPr/>
        </p:nvSpPr>
        <p:spPr bwMode="auto">
          <a:xfrm>
            <a:off x="4464224" y="4311352"/>
            <a:ext cx="4572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4" name="Line 22"/>
          <p:cNvSpPr>
            <a:spLocks noChangeShapeType="1"/>
          </p:cNvSpPr>
          <p:nvPr/>
        </p:nvSpPr>
        <p:spPr bwMode="auto">
          <a:xfrm flipH="1">
            <a:off x="4769024" y="4844752"/>
            <a:ext cx="152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5" name="Line 23"/>
          <p:cNvSpPr>
            <a:spLocks noChangeShapeType="1"/>
          </p:cNvSpPr>
          <p:nvPr/>
        </p:nvSpPr>
        <p:spPr bwMode="auto">
          <a:xfrm flipH="1">
            <a:off x="3930824" y="5682952"/>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6" name="Line 24"/>
          <p:cNvSpPr>
            <a:spLocks noChangeShapeType="1"/>
          </p:cNvSpPr>
          <p:nvPr/>
        </p:nvSpPr>
        <p:spPr bwMode="auto">
          <a:xfrm>
            <a:off x="3854624" y="5073352"/>
            <a:ext cx="457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7" name="Line 25"/>
          <p:cNvSpPr>
            <a:spLocks noChangeShapeType="1"/>
          </p:cNvSpPr>
          <p:nvPr/>
        </p:nvSpPr>
        <p:spPr bwMode="auto">
          <a:xfrm>
            <a:off x="2940224" y="5911552"/>
            <a:ext cx="533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8" name="Line 26"/>
          <p:cNvSpPr>
            <a:spLocks noChangeShapeType="1"/>
          </p:cNvSpPr>
          <p:nvPr/>
        </p:nvSpPr>
        <p:spPr bwMode="auto">
          <a:xfrm>
            <a:off x="5378624" y="4768552"/>
            <a:ext cx="3810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9" name="Line 27"/>
          <p:cNvSpPr>
            <a:spLocks noChangeShapeType="1"/>
          </p:cNvSpPr>
          <p:nvPr/>
        </p:nvSpPr>
        <p:spPr bwMode="auto">
          <a:xfrm>
            <a:off x="4845224" y="5682952"/>
            <a:ext cx="3810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20" name="Line 28"/>
          <p:cNvSpPr>
            <a:spLocks noChangeShapeType="1"/>
          </p:cNvSpPr>
          <p:nvPr/>
        </p:nvSpPr>
        <p:spPr bwMode="auto">
          <a:xfrm>
            <a:off x="6216824" y="5301952"/>
            <a:ext cx="304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21" name="Line 29"/>
          <p:cNvSpPr>
            <a:spLocks noChangeShapeType="1"/>
          </p:cNvSpPr>
          <p:nvPr/>
        </p:nvSpPr>
        <p:spPr bwMode="auto">
          <a:xfrm flipH="1">
            <a:off x="5835824" y="5835352"/>
            <a:ext cx="609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22" name="Line 30"/>
          <p:cNvSpPr>
            <a:spLocks noChangeShapeType="1"/>
          </p:cNvSpPr>
          <p:nvPr/>
        </p:nvSpPr>
        <p:spPr bwMode="auto">
          <a:xfrm flipH="1">
            <a:off x="3473624" y="4158952"/>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23" name="Line 31"/>
          <p:cNvSpPr>
            <a:spLocks noChangeShapeType="1"/>
          </p:cNvSpPr>
          <p:nvPr/>
        </p:nvSpPr>
        <p:spPr bwMode="auto">
          <a:xfrm>
            <a:off x="3245024" y="4463752"/>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31" name="Oval 39"/>
          <p:cNvSpPr>
            <a:spLocks noChangeArrowheads="1"/>
          </p:cNvSpPr>
          <p:nvPr/>
        </p:nvSpPr>
        <p:spPr bwMode="auto">
          <a:xfrm>
            <a:off x="6674024" y="46161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M</a:t>
            </a:r>
          </a:p>
        </p:txBody>
      </p:sp>
      <p:sp>
        <p:nvSpPr>
          <p:cNvPr id="648232" name="Line 40"/>
          <p:cNvSpPr>
            <a:spLocks noChangeShapeType="1"/>
          </p:cNvSpPr>
          <p:nvPr/>
        </p:nvSpPr>
        <p:spPr bwMode="auto">
          <a:xfrm flipV="1">
            <a:off x="6293024" y="4920952"/>
            <a:ext cx="3810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33" name="Oval 41"/>
          <p:cNvSpPr>
            <a:spLocks noChangeArrowheads="1"/>
          </p:cNvSpPr>
          <p:nvPr/>
        </p:nvSpPr>
        <p:spPr bwMode="auto">
          <a:xfrm>
            <a:off x="7131224" y="59877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N</a:t>
            </a:r>
          </a:p>
        </p:txBody>
      </p:sp>
      <p:sp>
        <p:nvSpPr>
          <p:cNvPr id="648234" name="Line 42"/>
          <p:cNvSpPr>
            <a:spLocks noChangeShapeType="1"/>
          </p:cNvSpPr>
          <p:nvPr/>
        </p:nvSpPr>
        <p:spPr bwMode="auto">
          <a:xfrm>
            <a:off x="6978824" y="5987752"/>
            <a:ext cx="228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35" name="Oval 43"/>
          <p:cNvSpPr>
            <a:spLocks noChangeArrowheads="1"/>
          </p:cNvSpPr>
          <p:nvPr/>
        </p:nvSpPr>
        <p:spPr bwMode="auto">
          <a:xfrm>
            <a:off x="7588424" y="461615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L</a:t>
            </a:r>
          </a:p>
        </p:txBody>
      </p:sp>
      <p:sp>
        <p:nvSpPr>
          <p:cNvPr id="648236" name="Line 44"/>
          <p:cNvSpPr>
            <a:spLocks noChangeShapeType="1"/>
          </p:cNvSpPr>
          <p:nvPr/>
        </p:nvSpPr>
        <p:spPr bwMode="auto">
          <a:xfrm>
            <a:off x="7283624" y="4920952"/>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Rectangle 2"/>
          <p:cNvSpPr>
            <a:spLocks noGrp="1" noChangeArrowheads="1"/>
          </p:cNvSpPr>
          <p:nvPr>
            <p:ph type="title"/>
          </p:nvPr>
        </p:nvSpPr>
        <p:spPr>
          <a:xfrm>
            <a:off x="1278821" y="451797"/>
            <a:ext cx="6673174" cy="1560716"/>
          </a:xfrm>
        </p:spPr>
        <p:txBody>
          <a:bodyPr>
            <a:normAutofit/>
          </a:bodyPr>
          <a:lstStyle/>
          <a:p>
            <a:pPr algn="ctr"/>
            <a:r>
              <a:rPr lang="en-US" altLang="fa-IR" sz="3200" b="1" dirty="0">
                <a:latin typeface="Bookman Old Style" panose="02050604050505020204" pitchFamily="18" charset="0"/>
              </a:rPr>
              <a:t>Basic DSR Route Discovery</a:t>
            </a:r>
            <a:br>
              <a:rPr lang="en-US" altLang="fa-IR" sz="3200" b="1" dirty="0">
                <a:latin typeface="Bookman Old Style" panose="02050604050505020204" pitchFamily="18" charset="0"/>
              </a:rPr>
            </a:br>
            <a:r>
              <a:rPr lang="it-IT" altLang="fa-IR" sz="3200" i="1" dirty="0">
                <a:latin typeface="Bookman Old Style" panose="02050604050505020204" pitchFamily="18" charset="0"/>
              </a:rPr>
              <a:t>example</a:t>
            </a:r>
            <a:endParaRPr lang="it-IT" altLang="fa-IR" sz="3200" b="1" dirty="0">
              <a:latin typeface="Bookman Old Style" panose="02050604050505020204" pitchFamily="18" charset="0"/>
            </a:endParaRPr>
          </a:p>
        </p:txBody>
      </p:sp>
      <p:grpSp>
        <p:nvGrpSpPr>
          <p:cNvPr id="40" name="Group 39"/>
          <p:cNvGrpSpPr/>
          <p:nvPr/>
        </p:nvGrpSpPr>
        <p:grpSpPr>
          <a:xfrm>
            <a:off x="1188288" y="3861048"/>
            <a:ext cx="7010400" cy="2743200"/>
            <a:chOff x="1447800" y="2286000"/>
            <a:chExt cx="7010400" cy="2743200"/>
          </a:xfrm>
        </p:grpSpPr>
        <p:sp>
          <p:nvSpPr>
            <p:cNvPr id="41" name="Oval 3" descr="Water droplets"/>
            <p:cNvSpPr>
              <a:spLocks noChangeArrowheads="1"/>
            </p:cNvSpPr>
            <p:nvPr/>
          </p:nvSpPr>
          <p:spPr bwMode="auto">
            <a:xfrm>
              <a:off x="2209800" y="2895600"/>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B</a:t>
              </a:r>
            </a:p>
          </p:txBody>
        </p:sp>
        <p:sp>
          <p:nvSpPr>
            <p:cNvPr id="42" name="Oval 4" descr="Water droplets"/>
            <p:cNvSpPr>
              <a:spLocks noChangeArrowheads="1"/>
            </p:cNvSpPr>
            <p:nvPr/>
          </p:nvSpPr>
          <p:spPr bwMode="auto">
            <a:xfrm>
              <a:off x="1447800" y="3581400"/>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A</a:t>
              </a:r>
            </a:p>
          </p:txBody>
        </p:sp>
        <p:sp>
          <p:nvSpPr>
            <p:cNvPr id="43" name="Oval 5" descr="Water droplets"/>
            <p:cNvSpPr>
              <a:spLocks noChangeArrowheads="1"/>
            </p:cNvSpPr>
            <p:nvPr/>
          </p:nvSpPr>
          <p:spPr bwMode="auto">
            <a:xfrm>
              <a:off x="3124200" y="2286000"/>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S</a:t>
              </a:r>
            </a:p>
          </p:txBody>
        </p:sp>
        <p:sp>
          <p:nvSpPr>
            <p:cNvPr id="44" name="Oval 6" descr="Water droplets"/>
            <p:cNvSpPr>
              <a:spLocks noChangeArrowheads="1"/>
            </p:cNvSpPr>
            <p:nvPr/>
          </p:nvSpPr>
          <p:spPr bwMode="auto">
            <a:xfrm>
              <a:off x="4114800" y="2362200"/>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E</a:t>
              </a:r>
            </a:p>
          </p:txBody>
        </p:sp>
        <p:sp>
          <p:nvSpPr>
            <p:cNvPr id="46" name="Oval 7" descr="Water droplets"/>
            <p:cNvSpPr>
              <a:spLocks noChangeArrowheads="1"/>
            </p:cNvSpPr>
            <p:nvPr/>
          </p:nvSpPr>
          <p:spPr bwMode="auto">
            <a:xfrm>
              <a:off x="5105400" y="2743200"/>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F</a:t>
              </a:r>
            </a:p>
          </p:txBody>
        </p:sp>
        <p:sp>
          <p:nvSpPr>
            <p:cNvPr id="47" name="Oval 8" descr="Water droplets"/>
            <p:cNvSpPr>
              <a:spLocks noChangeArrowheads="1"/>
            </p:cNvSpPr>
            <p:nvPr/>
          </p:nvSpPr>
          <p:spPr bwMode="auto">
            <a:xfrm>
              <a:off x="2667000" y="3886200"/>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H</a:t>
              </a:r>
            </a:p>
          </p:txBody>
        </p:sp>
        <p:sp>
          <p:nvSpPr>
            <p:cNvPr id="48" name="Oval 9" descr="Water droplets"/>
            <p:cNvSpPr>
              <a:spLocks noChangeArrowheads="1"/>
            </p:cNvSpPr>
            <p:nvPr/>
          </p:nvSpPr>
          <p:spPr bwMode="auto">
            <a:xfrm>
              <a:off x="5943600" y="3276600"/>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J</a:t>
              </a:r>
            </a:p>
          </p:txBody>
        </p:sp>
        <p:sp>
          <p:nvSpPr>
            <p:cNvPr id="49" name="Oval 10" descr="Water droplets"/>
            <p:cNvSpPr>
              <a:spLocks noChangeArrowheads="1"/>
            </p:cNvSpPr>
            <p:nvPr/>
          </p:nvSpPr>
          <p:spPr bwMode="auto">
            <a:xfrm>
              <a:off x="6705600" y="3886200"/>
              <a:ext cx="609600" cy="609600"/>
            </a:xfrm>
            <a:prstGeom prst="ellipse">
              <a:avLst/>
            </a:prstGeom>
            <a:blipFill dpi="0" rotWithShape="0">
              <a:blip r:embed="rId2"/>
              <a:srcRect/>
              <a:tile tx="0" ty="0" sx="100000" sy="100000" flip="none" algn="tl"/>
            </a:bli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D</a:t>
              </a:r>
            </a:p>
          </p:txBody>
        </p:sp>
        <p:sp>
          <p:nvSpPr>
            <p:cNvPr id="50" name="Oval 11" descr="Water droplets"/>
            <p:cNvSpPr>
              <a:spLocks noChangeArrowheads="1"/>
            </p:cNvSpPr>
            <p:nvPr/>
          </p:nvSpPr>
          <p:spPr bwMode="auto">
            <a:xfrm>
              <a:off x="3505200" y="3048000"/>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C</a:t>
              </a:r>
            </a:p>
          </p:txBody>
        </p:sp>
        <p:sp>
          <p:nvSpPr>
            <p:cNvPr id="51" name="Oval 12" descr="Water droplets"/>
            <p:cNvSpPr>
              <a:spLocks noChangeArrowheads="1"/>
            </p:cNvSpPr>
            <p:nvPr/>
          </p:nvSpPr>
          <p:spPr bwMode="auto">
            <a:xfrm>
              <a:off x="4572000" y="3581400"/>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G</a:t>
              </a:r>
            </a:p>
          </p:txBody>
        </p:sp>
        <p:sp>
          <p:nvSpPr>
            <p:cNvPr id="52" name="Oval 13" descr="Water droplets"/>
            <p:cNvSpPr>
              <a:spLocks noChangeArrowheads="1"/>
            </p:cNvSpPr>
            <p:nvPr/>
          </p:nvSpPr>
          <p:spPr bwMode="auto">
            <a:xfrm>
              <a:off x="3733800" y="4419600"/>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I</a:t>
              </a:r>
            </a:p>
          </p:txBody>
        </p:sp>
        <p:sp>
          <p:nvSpPr>
            <p:cNvPr id="53" name="Oval 14" descr="Water droplets"/>
            <p:cNvSpPr>
              <a:spLocks noChangeArrowheads="1"/>
            </p:cNvSpPr>
            <p:nvPr/>
          </p:nvSpPr>
          <p:spPr bwMode="auto">
            <a:xfrm>
              <a:off x="5486400" y="4114800"/>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K</a:t>
              </a:r>
            </a:p>
          </p:txBody>
        </p:sp>
        <p:sp>
          <p:nvSpPr>
            <p:cNvPr id="54" name="Line 15"/>
            <p:cNvSpPr>
              <a:spLocks noChangeShapeType="1"/>
            </p:cNvSpPr>
            <p:nvPr/>
          </p:nvSpPr>
          <p:spPr bwMode="auto">
            <a:xfrm flipV="1">
              <a:off x="1981200" y="3352800"/>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Line 16"/>
            <p:cNvSpPr>
              <a:spLocks noChangeShapeType="1"/>
            </p:cNvSpPr>
            <p:nvPr/>
          </p:nvSpPr>
          <p:spPr bwMode="auto">
            <a:xfrm flipV="1">
              <a:off x="2743200" y="2743200"/>
              <a:ext cx="457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Line 17"/>
            <p:cNvSpPr>
              <a:spLocks noChangeShapeType="1"/>
            </p:cNvSpPr>
            <p:nvPr/>
          </p:nvSpPr>
          <p:spPr bwMode="auto">
            <a:xfrm>
              <a:off x="2057400" y="3962400"/>
              <a:ext cx="6858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8"/>
            <p:cNvSpPr>
              <a:spLocks noChangeShapeType="1"/>
            </p:cNvSpPr>
            <p:nvPr/>
          </p:nvSpPr>
          <p:spPr bwMode="auto">
            <a:xfrm>
              <a:off x="2667000" y="34290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19"/>
            <p:cNvSpPr>
              <a:spLocks noChangeShapeType="1"/>
            </p:cNvSpPr>
            <p:nvPr/>
          </p:nvSpPr>
          <p:spPr bwMode="auto">
            <a:xfrm flipH="1">
              <a:off x="3124200" y="35814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20"/>
            <p:cNvSpPr>
              <a:spLocks noChangeShapeType="1"/>
            </p:cNvSpPr>
            <p:nvPr/>
          </p:nvSpPr>
          <p:spPr bwMode="auto">
            <a:xfrm flipH="1">
              <a:off x="3962400" y="2895600"/>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21"/>
            <p:cNvSpPr>
              <a:spLocks noChangeShapeType="1"/>
            </p:cNvSpPr>
            <p:nvPr/>
          </p:nvSpPr>
          <p:spPr bwMode="auto">
            <a:xfrm>
              <a:off x="4724400" y="2743200"/>
              <a:ext cx="457200" cy="152400"/>
            </a:xfrm>
            <a:prstGeom prst="line">
              <a:avLst/>
            </a:prstGeom>
            <a:noFill/>
            <a:ln w="38100">
              <a:solidFill>
                <a:srgbClr val="A5002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23"/>
            <p:cNvSpPr>
              <a:spLocks noChangeShapeType="1"/>
            </p:cNvSpPr>
            <p:nvPr/>
          </p:nvSpPr>
          <p:spPr bwMode="auto">
            <a:xfrm flipH="1">
              <a:off x="4191000" y="4114800"/>
              <a:ext cx="45720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24"/>
            <p:cNvSpPr>
              <a:spLocks noChangeShapeType="1"/>
            </p:cNvSpPr>
            <p:nvPr/>
          </p:nvSpPr>
          <p:spPr bwMode="auto">
            <a:xfrm>
              <a:off x="4114800" y="3505200"/>
              <a:ext cx="457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Line 25"/>
            <p:cNvSpPr>
              <a:spLocks noChangeShapeType="1"/>
            </p:cNvSpPr>
            <p:nvPr/>
          </p:nvSpPr>
          <p:spPr bwMode="auto">
            <a:xfrm>
              <a:off x="3200400" y="4343400"/>
              <a:ext cx="5334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Line 26"/>
            <p:cNvSpPr>
              <a:spLocks noChangeShapeType="1"/>
            </p:cNvSpPr>
            <p:nvPr/>
          </p:nvSpPr>
          <p:spPr bwMode="auto">
            <a:xfrm>
              <a:off x="5638800" y="3200400"/>
              <a:ext cx="381000" cy="152400"/>
            </a:xfrm>
            <a:prstGeom prst="line">
              <a:avLst/>
            </a:prstGeom>
            <a:noFill/>
            <a:ln w="38100">
              <a:solidFill>
                <a:srgbClr val="A5002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27"/>
            <p:cNvSpPr>
              <a:spLocks noChangeShapeType="1"/>
            </p:cNvSpPr>
            <p:nvPr/>
          </p:nvSpPr>
          <p:spPr bwMode="auto">
            <a:xfrm>
              <a:off x="5105400" y="4114800"/>
              <a:ext cx="38100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28"/>
            <p:cNvSpPr>
              <a:spLocks noChangeShapeType="1"/>
            </p:cNvSpPr>
            <p:nvPr/>
          </p:nvSpPr>
          <p:spPr bwMode="auto">
            <a:xfrm>
              <a:off x="6477000" y="3733800"/>
              <a:ext cx="304800" cy="228600"/>
            </a:xfrm>
            <a:prstGeom prst="line">
              <a:avLst/>
            </a:prstGeom>
            <a:noFill/>
            <a:ln w="38100">
              <a:solidFill>
                <a:srgbClr val="A5002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Line 29"/>
            <p:cNvSpPr>
              <a:spLocks noChangeShapeType="1"/>
            </p:cNvSpPr>
            <p:nvPr/>
          </p:nvSpPr>
          <p:spPr bwMode="auto">
            <a:xfrm flipH="1">
              <a:off x="6096000" y="4267200"/>
              <a:ext cx="609600" cy="76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Line 30"/>
            <p:cNvSpPr>
              <a:spLocks noChangeShapeType="1"/>
            </p:cNvSpPr>
            <p:nvPr/>
          </p:nvSpPr>
          <p:spPr bwMode="auto">
            <a:xfrm flipH="1">
              <a:off x="3733800" y="2590800"/>
              <a:ext cx="381000" cy="0"/>
            </a:xfrm>
            <a:prstGeom prst="line">
              <a:avLst/>
            </a:prstGeom>
            <a:noFill/>
            <a:ln w="38100">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Line 31"/>
            <p:cNvSpPr>
              <a:spLocks noChangeShapeType="1"/>
            </p:cNvSpPr>
            <p:nvPr/>
          </p:nvSpPr>
          <p:spPr bwMode="auto">
            <a:xfrm>
              <a:off x="3505200" y="2895600"/>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Oval 36" descr="Water droplets"/>
            <p:cNvSpPr>
              <a:spLocks noChangeArrowheads="1"/>
            </p:cNvSpPr>
            <p:nvPr/>
          </p:nvSpPr>
          <p:spPr bwMode="auto">
            <a:xfrm>
              <a:off x="6934200" y="3048000"/>
              <a:ext cx="609600" cy="6096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M</a:t>
              </a:r>
            </a:p>
          </p:txBody>
        </p:sp>
        <p:sp>
          <p:nvSpPr>
            <p:cNvPr id="72" name="Oval 38"/>
            <p:cNvSpPr>
              <a:spLocks noChangeArrowheads="1"/>
            </p:cNvSpPr>
            <p:nvPr/>
          </p:nvSpPr>
          <p:spPr bwMode="auto">
            <a:xfrm>
              <a:off x="7391400" y="4419600"/>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N</a:t>
              </a:r>
            </a:p>
          </p:txBody>
        </p:sp>
        <p:sp>
          <p:nvSpPr>
            <p:cNvPr id="73" name="Line 39"/>
            <p:cNvSpPr>
              <a:spLocks noChangeShapeType="1"/>
            </p:cNvSpPr>
            <p:nvPr/>
          </p:nvSpPr>
          <p:spPr bwMode="auto">
            <a:xfrm>
              <a:off x="7239000" y="4419600"/>
              <a:ext cx="228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Oval 40" descr="Water droplets"/>
            <p:cNvSpPr>
              <a:spLocks noChangeArrowheads="1"/>
            </p:cNvSpPr>
            <p:nvPr/>
          </p:nvSpPr>
          <p:spPr bwMode="auto">
            <a:xfrm>
              <a:off x="7848600" y="3048000"/>
              <a:ext cx="609600" cy="609600"/>
            </a:xfrm>
            <a:prstGeom prst="ellipse">
              <a:avLst/>
            </a:prstGeom>
            <a:blipFill dpi="0" rotWithShape="0">
              <a:blip r:embed="rId2"/>
              <a:srcRect/>
              <a:tile tx="0" ty="0" sx="100000" sy="100000" flip="none" algn="tl"/>
            </a:bli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L</a:t>
              </a:r>
            </a:p>
          </p:txBody>
        </p:sp>
        <p:sp>
          <p:nvSpPr>
            <p:cNvPr id="75" name="Line 43"/>
            <p:cNvSpPr>
              <a:spLocks noChangeShapeType="1"/>
            </p:cNvSpPr>
            <p:nvPr/>
          </p:nvSpPr>
          <p:spPr bwMode="auto">
            <a:xfrm flipV="1">
              <a:off x="6553200" y="3352800"/>
              <a:ext cx="3810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Line 44"/>
            <p:cNvSpPr>
              <a:spLocks noChangeShapeType="1"/>
            </p:cNvSpPr>
            <p:nvPr/>
          </p:nvSpPr>
          <p:spPr bwMode="auto">
            <a:xfrm>
              <a:off x="7543800" y="33528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Text Box 46"/>
            <p:cNvSpPr txBox="1">
              <a:spLocks noChangeArrowheads="1"/>
            </p:cNvSpPr>
            <p:nvPr/>
          </p:nvSpPr>
          <p:spPr bwMode="auto">
            <a:xfrm>
              <a:off x="4800600" y="2286000"/>
              <a:ext cx="2230438" cy="396875"/>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a:solidFill>
                    <a:srgbClr val="A50021"/>
                  </a:solidFill>
                </a:rPr>
                <a:t>RREP [S,E,F,J,D]</a:t>
              </a:r>
              <a:endParaRPr lang="en-US" altLang="en-US"/>
            </a:p>
          </p:txBody>
        </p:sp>
      </p:grpSp>
      <p:sp>
        <p:nvSpPr>
          <p:cNvPr id="78" name="Line 47"/>
          <p:cNvSpPr>
            <a:spLocks noChangeShapeType="1"/>
          </p:cNvSpPr>
          <p:nvPr/>
        </p:nvSpPr>
        <p:spPr bwMode="auto">
          <a:xfrm flipH="1">
            <a:off x="1143000" y="2793504"/>
            <a:ext cx="381000" cy="0"/>
          </a:xfrm>
          <a:prstGeom prst="line">
            <a:avLst/>
          </a:prstGeom>
          <a:noFill/>
          <a:ln w="38100">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Text Box 49"/>
          <p:cNvSpPr txBox="1">
            <a:spLocks noChangeArrowheads="1"/>
          </p:cNvSpPr>
          <p:nvPr/>
        </p:nvSpPr>
        <p:spPr bwMode="auto">
          <a:xfrm>
            <a:off x="1676400" y="2564904"/>
            <a:ext cx="4433888" cy="396875"/>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en-US" dirty="0"/>
              <a:t>Represents RREP control message</a:t>
            </a:r>
          </a:p>
        </p:txBody>
      </p:sp>
      <p:pic>
        <p:nvPicPr>
          <p:cNvPr id="80" name="Picture 2">
            <a:extLst>
              <a:ext uri="{FF2B5EF4-FFF2-40B4-BE49-F238E27FC236}">
                <a16:creationId xmlns:a16="http://schemas.microsoft.com/office/drawing/2014/main" id="{A8ED8C60-5CE5-4D69-B0F2-591E3D84EF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4138" y="-2876"/>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0287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43293" y="754556"/>
            <a:ext cx="8229600" cy="1143000"/>
          </a:xfrm>
        </p:spPr>
        <p:txBody>
          <a:bodyPr>
            <a:normAutofit fontScale="90000"/>
          </a:bodyPr>
          <a:lstStyle/>
          <a:p>
            <a:pPr algn="ctr"/>
            <a:r>
              <a:rPr lang="it-IT" altLang="fa-IR" sz="3600" b="1" dirty="0">
                <a:latin typeface="Bookman Old Style" panose="02050604050505020204" pitchFamily="18" charset="0"/>
              </a:rPr>
              <a:t>Additional Route Discovery features</a:t>
            </a:r>
            <a:br>
              <a:rPr lang="it-IT" altLang="fa-IR" sz="3400" b="1" dirty="0">
                <a:latin typeface="Bookman Old Style" panose="02050604050505020204" pitchFamily="18" charset="0"/>
              </a:rPr>
            </a:br>
            <a:r>
              <a:rPr lang="it-IT" altLang="fa-IR" sz="3400" i="1" dirty="0">
                <a:latin typeface="Bookman Old Style" panose="02050604050505020204" pitchFamily="18" charset="0"/>
              </a:rPr>
              <a:t>Caching extra routing information</a:t>
            </a:r>
          </a:p>
        </p:txBody>
      </p:sp>
      <p:sp>
        <p:nvSpPr>
          <p:cNvPr id="75779" name="Rectangle 3"/>
          <p:cNvSpPr>
            <a:spLocks noGrp="1" noChangeArrowheads="1"/>
          </p:cNvSpPr>
          <p:nvPr>
            <p:ph type="body" sz="half" idx="1"/>
          </p:nvPr>
        </p:nvSpPr>
        <p:spPr>
          <a:xfrm>
            <a:off x="636587" y="2217232"/>
            <a:ext cx="8507413" cy="2219880"/>
          </a:xfrm>
        </p:spPr>
        <p:txBody>
          <a:bodyPr rtlCol="0">
            <a:normAutofit fontScale="85000" lnSpcReduction="20000"/>
          </a:bodyPr>
          <a:lstStyle/>
          <a:p>
            <a:pPr eaLnBrk="1" fontAlgn="auto" hangingPunct="1">
              <a:spcAft>
                <a:spcPts val="0"/>
              </a:spcAft>
              <a:buClr>
                <a:schemeClr val="bg2">
                  <a:lumMod val="50000"/>
                </a:schemeClr>
              </a:buClr>
              <a:buFont typeface="Wingdings" panose="05000000000000000000" pitchFamily="2" charset="2"/>
              <a:buChar char="q"/>
              <a:defRPr/>
            </a:pPr>
            <a:r>
              <a:rPr lang="it-IT" altLang="fa-IR" sz="3300" dirty="0">
                <a:latin typeface="Times New Roman" pitchFamily="18" charset="0"/>
              </a:rPr>
              <a:t>Caching forwarding/overheard routing information</a:t>
            </a:r>
          </a:p>
          <a:p>
            <a:pPr marL="571500" lvl="1" indent="-331788">
              <a:buClr>
                <a:schemeClr val="bg2">
                  <a:lumMod val="50000"/>
                </a:schemeClr>
              </a:buClr>
              <a:buFont typeface="Wingdings" panose="05000000000000000000" pitchFamily="2" charset="2"/>
              <a:buChar char="q"/>
              <a:defRPr/>
            </a:pPr>
            <a:r>
              <a:rPr lang="it-IT" altLang="fa-IR" sz="2600" dirty="0">
                <a:latin typeface="Times New Roman" pitchFamily="18" charset="0"/>
              </a:rPr>
              <a:t>Source route in data packet</a:t>
            </a:r>
          </a:p>
          <a:p>
            <a:pPr marL="571500" lvl="1" indent="-331788">
              <a:buClr>
                <a:schemeClr val="bg2">
                  <a:lumMod val="50000"/>
                </a:schemeClr>
              </a:buClr>
              <a:buFont typeface="Wingdings" panose="05000000000000000000" pitchFamily="2" charset="2"/>
              <a:buChar char="q"/>
              <a:defRPr/>
            </a:pPr>
            <a:r>
              <a:rPr lang="it-IT" altLang="fa-IR" sz="2600" dirty="0">
                <a:latin typeface="Times New Roman" pitchFamily="18" charset="0"/>
              </a:rPr>
              <a:t>Accumulated route in RREQ</a:t>
            </a:r>
          </a:p>
          <a:p>
            <a:pPr marL="571500" lvl="1" indent="-331788">
              <a:buClr>
                <a:schemeClr val="bg2">
                  <a:lumMod val="50000"/>
                </a:schemeClr>
              </a:buClr>
              <a:buFont typeface="Wingdings" panose="05000000000000000000" pitchFamily="2" charset="2"/>
              <a:buChar char="q"/>
              <a:defRPr/>
            </a:pPr>
            <a:r>
              <a:rPr lang="it-IT" altLang="fa-IR" sz="2600" dirty="0">
                <a:latin typeface="Times New Roman" pitchFamily="18" charset="0"/>
              </a:rPr>
              <a:t>Route returned in RREP</a:t>
            </a:r>
          </a:p>
          <a:p>
            <a:pPr>
              <a:buClr>
                <a:schemeClr val="bg2">
                  <a:lumMod val="50000"/>
                </a:schemeClr>
              </a:buClr>
              <a:buFont typeface="Wingdings" panose="05000000000000000000" pitchFamily="2" charset="2"/>
              <a:buChar char="q"/>
              <a:defRPr/>
            </a:pPr>
            <a:r>
              <a:rPr lang="it-IT" altLang="fa-IR" dirty="0">
                <a:latin typeface="Times New Roman" pitchFamily="18" charset="0"/>
              </a:rPr>
              <a:t>Considering uni-directional links</a:t>
            </a:r>
          </a:p>
          <a:p>
            <a:pPr eaLnBrk="1" fontAlgn="auto" hangingPunct="1">
              <a:spcAft>
                <a:spcPts val="0"/>
              </a:spcAft>
              <a:buFont typeface="Wingdings" pitchFamily="2" charset="2"/>
              <a:buNone/>
              <a:defRPr/>
            </a:pPr>
            <a:endParaRPr lang="it-IT" altLang="fa-IR" sz="2800" dirty="0">
              <a:latin typeface="Times New Roman" pitchFamily="18" charset="0"/>
            </a:endParaRPr>
          </a:p>
        </p:txBody>
      </p:sp>
      <p:graphicFrame>
        <p:nvGraphicFramePr>
          <p:cNvPr id="75780" name="Object 4"/>
          <p:cNvGraphicFramePr>
            <a:graphicFrameLocks noGrp="1" noChangeAspect="1"/>
          </p:cNvGraphicFramePr>
          <p:nvPr>
            <p:ph sz="quarter" idx="2"/>
            <p:extLst>
              <p:ext uri="{D42A27DB-BD31-4B8C-83A1-F6EECF244321}">
                <p14:modId xmlns:p14="http://schemas.microsoft.com/office/powerpoint/2010/main" val="804553252"/>
              </p:ext>
            </p:extLst>
          </p:nvPr>
        </p:nvGraphicFramePr>
        <p:xfrm>
          <a:off x="2051719" y="4005065"/>
          <a:ext cx="5831607" cy="2768018"/>
        </p:xfrm>
        <a:graphic>
          <a:graphicData uri="http://schemas.openxmlformats.org/presentationml/2006/ole">
            <mc:AlternateContent xmlns:mc="http://schemas.openxmlformats.org/markup-compatibility/2006">
              <mc:Choice xmlns:v="urn:schemas-microsoft-com:vml" Requires="v">
                <p:oleObj spid="_x0000_s11556" name="Visio" r:id="rId3" imgW="3739896" imgH="1775460" progId="Visio.Drawing.11">
                  <p:embed/>
                </p:oleObj>
              </mc:Choice>
              <mc:Fallback>
                <p:oleObj name="Visio" r:id="rId3" imgW="3739896" imgH="1775460" progId="Visio.Drawing.11">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19" y="4005065"/>
                        <a:ext cx="5831607" cy="2768018"/>
                      </a:xfrm>
                      <a:prstGeom prst="rect">
                        <a:avLst/>
                      </a:prstGeom>
                      <a:noFill/>
                      <a:ln>
                        <a:noFill/>
                      </a:ln>
                      <a:effectLst/>
                    </p:spPr>
                  </p:pic>
                </p:oleObj>
              </mc:Fallback>
            </mc:AlternateContent>
          </a:graphicData>
        </a:graphic>
      </p:graphicFrame>
      <p:graphicFrame>
        <p:nvGraphicFramePr>
          <p:cNvPr id="75782" name="Object 6"/>
          <p:cNvGraphicFramePr>
            <a:graphicFrameLocks noGrp="1" noChangeAspect="1"/>
          </p:cNvGraphicFramePr>
          <p:nvPr>
            <p:ph sz="quarter" idx="3"/>
            <p:extLst>
              <p:ext uri="{D42A27DB-BD31-4B8C-83A1-F6EECF244321}">
                <p14:modId xmlns:p14="http://schemas.microsoft.com/office/powerpoint/2010/main" val="1806894707"/>
              </p:ext>
            </p:extLst>
          </p:nvPr>
        </p:nvGraphicFramePr>
        <p:xfrm>
          <a:off x="1763688" y="4225213"/>
          <a:ext cx="6604648" cy="2654491"/>
        </p:xfrm>
        <a:graphic>
          <a:graphicData uri="http://schemas.openxmlformats.org/presentationml/2006/ole">
            <mc:AlternateContent xmlns:mc="http://schemas.openxmlformats.org/markup-compatibility/2006">
              <mc:Choice xmlns:v="urn:schemas-microsoft-com:vml" Requires="v">
                <p:oleObj spid="_x0000_s11557" name="Visio" r:id="rId5" imgW="4084528" imgH="1642179" progId="Visio.Drawing.11">
                  <p:embed/>
                </p:oleObj>
              </mc:Choice>
              <mc:Fallback>
                <p:oleObj name="Visio" r:id="rId5" imgW="4084528" imgH="1642179" progId="Visio.Drawing.11">
                  <p:embed/>
                  <p:pic>
                    <p:nvPicPr>
                      <p:cNvPr id="0" name="Object 6"/>
                      <p:cNvPicPr>
                        <a:picLocks noGrp="1" noChangeAspect="1" noChangeArrowheads="1"/>
                      </p:cNvPicPr>
                      <p:nvPr/>
                    </p:nvPicPr>
                    <p:blipFill>
                      <a:blip r:embed="rId6"/>
                      <a:srcRect/>
                      <a:stretch>
                        <a:fillRect/>
                      </a:stretch>
                    </p:blipFill>
                    <p:spPr bwMode="auto">
                      <a:xfrm>
                        <a:off x="1763688" y="4225213"/>
                        <a:ext cx="6604648" cy="2654491"/>
                      </a:xfrm>
                      <a:prstGeom prst="rect">
                        <a:avLst/>
                      </a:prstGeom>
                      <a:noFill/>
                      <a:ln>
                        <a:noFill/>
                      </a:ln>
                      <a:effectLst/>
                    </p:spPr>
                  </p:pic>
                </p:oleObj>
              </mc:Fallback>
            </mc:AlternateContent>
          </a:graphicData>
        </a:graphic>
      </p:graphicFrame>
      <p:sp>
        <p:nvSpPr>
          <p:cNvPr id="2" name="Footer Placeholder 1"/>
          <p:cNvSpPr>
            <a:spLocks noGrp="1"/>
          </p:cNvSpPr>
          <p:nvPr>
            <p:ph type="ftr" sz="quarter" idx="11"/>
          </p:nvPr>
        </p:nvSpPr>
        <p:spPr>
          <a:xfrm>
            <a:off x="17694" y="6490677"/>
            <a:ext cx="4250530" cy="365125"/>
          </a:xfrm>
        </p:spPr>
        <p:txBody>
          <a:bodyPr/>
          <a:lstStyle/>
          <a:p>
            <a:pPr>
              <a:defRPr/>
            </a:pPr>
            <a:r>
              <a:rPr lang="it-IT" altLang="fa-IR" dirty="0"/>
              <a:t>Dynamic Source Routing (DSR)</a:t>
            </a:r>
          </a:p>
        </p:txBody>
      </p:sp>
      <p:sp>
        <p:nvSpPr>
          <p:cNvPr id="3" name="Slide Number Placeholder 2"/>
          <p:cNvSpPr>
            <a:spLocks noGrp="1"/>
          </p:cNvSpPr>
          <p:nvPr>
            <p:ph type="sldNum" sz="quarter" idx="12"/>
          </p:nvPr>
        </p:nvSpPr>
        <p:spPr>
          <a:xfrm>
            <a:off x="7730739" y="6251533"/>
            <a:ext cx="1413261" cy="604269"/>
          </a:xfrm>
        </p:spPr>
        <p:txBody>
          <a:bodyPr/>
          <a:lstStyle/>
          <a:p>
            <a:pPr>
              <a:defRPr/>
            </a:pPr>
            <a:fld id="{82A6FDEA-A5C9-4258-9729-EAB564348F42}" type="slidenum">
              <a:rPr lang="it-IT" altLang="fa-IR" sz="1000" smtClean="0"/>
              <a:pPr>
                <a:defRPr/>
              </a:pPr>
              <a:t>24</a:t>
            </a:fld>
            <a:endParaRPr lang="it-IT" altLang="fa-IR" sz="1000" dirty="0"/>
          </a:p>
        </p:txBody>
      </p:sp>
      <p:pic>
        <p:nvPicPr>
          <p:cNvPr id="8" name="Picture 2">
            <a:extLst>
              <a:ext uri="{FF2B5EF4-FFF2-40B4-BE49-F238E27FC236}">
                <a16:creationId xmlns:a16="http://schemas.microsoft.com/office/drawing/2014/main" id="{35D77A61-4045-4ED0-AD24-62381710AAE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64138" y="-2876"/>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nodeType="clickEffect">
                                  <p:stCondLst>
                                    <p:cond delay="0"/>
                                  </p:stCondLst>
                                  <p:childTnLst>
                                    <p:anim calcmode="lin" valueType="num">
                                      <p:cBhvr additive="base">
                                        <p:cTn id="6" dur="500"/>
                                        <p:tgtEl>
                                          <p:spTgt spid="75780"/>
                                        </p:tgtEl>
                                        <p:attrNameLst>
                                          <p:attrName>ppt_x</p:attrName>
                                        </p:attrNameLst>
                                      </p:cBhvr>
                                      <p:tavLst>
                                        <p:tav tm="0">
                                          <p:val>
                                            <p:strVal val="ppt_x"/>
                                          </p:val>
                                        </p:tav>
                                        <p:tav tm="100000">
                                          <p:val>
                                            <p:strVal val="ppt_x"/>
                                          </p:val>
                                        </p:tav>
                                      </p:tavLst>
                                    </p:anim>
                                    <p:anim calcmode="lin" valueType="num">
                                      <p:cBhvr additive="base">
                                        <p:cTn id="7" dur="500"/>
                                        <p:tgtEl>
                                          <p:spTgt spid="75780"/>
                                        </p:tgtEl>
                                        <p:attrNameLst>
                                          <p:attrName>ppt_y</p:attrName>
                                        </p:attrNameLst>
                                      </p:cBhvr>
                                      <p:tavLst>
                                        <p:tav tm="0">
                                          <p:val>
                                            <p:strVal val="ppt_y"/>
                                          </p:val>
                                        </p:tav>
                                        <p:tav tm="100000">
                                          <p:val>
                                            <p:strVal val="1+ppt_h/2"/>
                                          </p:val>
                                        </p:tav>
                                      </p:tavLst>
                                    </p:anim>
                                    <p:set>
                                      <p:cBhvr>
                                        <p:cTn id="8" dur="1" fill="hold">
                                          <p:stCondLst>
                                            <p:cond delay="499"/>
                                          </p:stCondLst>
                                        </p:cTn>
                                        <p:tgtEl>
                                          <p:spTgt spid="75780"/>
                                        </p:tgtEl>
                                        <p:attrNameLst>
                                          <p:attrName>style.visibility</p:attrName>
                                        </p:attrNameLst>
                                      </p:cBhvr>
                                      <p:to>
                                        <p:strVal val="hidden"/>
                                      </p:to>
                                    </p:set>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75779">
                                            <p:txEl>
                                              <p:pRg st="4" end="4"/>
                                            </p:txEl>
                                          </p:spTgt>
                                        </p:tgtEl>
                                        <p:attrNameLst>
                                          <p:attrName>style.visibility</p:attrName>
                                        </p:attrNameLst>
                                      </p:cBhvr>
                                      <p:to>
                                        <p:strVal val="visible"/>
                                      </p:to>
                                    </p:set>
                                  </p:childTnLst>
                                </p:cTn>
                              </p:par>
                              <p:par>
                                <p:cTn id="12" presetID="2" presetClass="entr" presetSubtype="3" fill="hold" nodeType="withEffect">
                                  <p:stCondLst>
                                    <p:cond delay="0"/>
                                  </p:stCondLst>
                                  <p:childTnLst>
                                    <p:set>
                                      <p:cBhvr>
                                        <p:cTn id="13" dur="1" fill="hold">
                                          <p:stCondLst>
                                            <p:cond delay="0"/>
                                          </p:stCondLst>
                                        </p:cTn>
                                        <p:tgtEl>
                                          <p:spTgt spid="75782"/>
                                        </p:tgtEl>
                                        <p:attrNameLst>
                                          <p:attrName>style.visibility</p:attrName>
                                        </p:attrNameLst>
                                      </p:cBhvr>
                                      <p:to>
                                        <p:strVal val="visible"/>
                                      </p:to>
                                    </p:set>
                                    <p:anim calcmode="lin" valueType="num">
                                      <p:cBhvr additive="base">
                                        <p:cTn id="14" dur="500" fill="hold"/>
                                        <p:tgtEl>
                                          <p:spTgt spid="75782"/>
                                        </p:tgtEl>
                                        <p:attrNameLst>
                                          <p:attrName>ppt_x</p:attrName>
                                        </p:attrNameLst>
                                      </p:cBhvr>
                                      <p:tavLst>
                                        <p:tav tm="0">
                                          <p:val>
                                            <p:strVal val="1+#ppt_w/2"/>
                                          </p:val>
                                        </p:tav>
                                        <p:tav tm="100000">
                                          <p:val>
                                            <p:strVal val="#ppt_x"/>
                                          </p:val>
                                        </p:tav>
                                      </p:tavLst>
                                    </p:anim>
                                    <p:anim calcmode="lin" valueType="num">
                                      <p:cBhvr additive="base">
                                        <p:cTn id="15" dur="500" fill="hold"/>
                                        <p:tgtEl>
                                          <p:spTgt spid="7578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9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0367" y="4292805"/>
            <a:ext cx="5976937" cy="250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0" name="Rectangle 2"/>
          <p:cNvSpPr>
            <a:spLocks noGrp="1" noChangeArrowheads="1"/>
          </p:cNvSpPr>
          <p:nvPr>
            <p:ph type="title"/>
          </p:nvPr>
        </p:nvSpPr>
        <p:spPr>
          <a:xfrm>
            <a:off x="457199" y="735564"/>
            <a:ext cx="8363272" cy="1143000"/>
          </a:xfrm>
        </p:spPr>
        <p:txBody>
          <a:bodyPr>
            <a:normAutofit fontScale="90000"/>
          </a:bodyPr>
          <a:lstStyle/>
          <a:p>
            <a:pPr algn="ctr"/>
            <a:r>
              <a:rPr lang="it-IT" altLang="fa-IR" b="1" dirty="0">
                <a:latin typeface="Bookman Old Style" panose="02050604050505020204" pitchFamily="18" charset="0"/>
              </a:rPr>
              <a:t>Additional Route Discovery features</a:t>
            </a:r>
            <a:br>
              <a:rPr lang="it-IT" altLang="fa-IR" sz="4000" dirty="0">
                <a:latin typeface="Times New Roman" panose="02020603050405020304" pitchFamily="18" charset="0"/>
              </a:rPr>
            </a:br>
            <a:r>
              <a:rPr lang="it-IT" altLang="fa-IR" sz="3600" i="1" dirty="0">
                <a:latin typeface="Bookman Old Style" panose="02050604050505020204" pitchFamily="18" charset="0"/>
              </a:rPr>
              <a:t>Replying to RREQ using cached routes</a:t>
            </a:r>
          </a:p>
        </p:txBody>
      </p:sp>
      <p:sp>
        <p:nvSpPr>
          <p:cNvPr id="80899" name="Rectangle 3"/>
          <p:cNvSpPr>
            <a:spLocks noGrp="1" noChangeArrowheads="1"/>
          </p:cNvSpPr>
          <p:nvPr>
            <p:ph type="body" sz="half" idx="1"/>
          </p:nvPr>
        </p:nvSpPr>
        <p:spPr>
          <a:xfrm>
            <a:off x="385130" y="2231276"/>
            <a:ext cx="8651366" cy="2159000"/>
          </a:xfrm>
        </p:spPr>
        <p:txBody>
          <a:bodyPr>
            <a:normAutofit fontScale="92500" lnSpcReduction="20000"/>
          </a:bodyPr>
          <a:lstStyle/>
          <a:p>
            <a:pPr eaLnBrk="1" hangingPunct="1">
              <a:buClr>
                <a:schemeClr val="bg2">
                  <a:lumMod val="50000"/>
                </a:schemeClr>
              </a:buClr>
              <a:buFont typeface="Wingdings" panose="05000000000000000000" pitchFamily="2" charset="2"/>
              <a:buChar char="q"/>
            </a:pPr>
            <a:r>
              <a:rPr lang="it-IT" altLang="fa-IR" sz="2800" dirty="0">
                <a:latin typeface="Times New Roman" panose="02020603050405020304" pitchFamily="18" charset="0"/>
              </a:rPr>
              <a:t>The intermediate node must verify that the resulting route being returned contains no duplicate nodes listed in the route record</a:t>
            </a:r>
          </a:p>
          <a:p>
            <a:pPr lvl="1">
              <a:buClr>
                <a:schemeClr val="bg2">
                  <a:lumMod val="50000"/>
                </a:schemeClr>
              </a:buClr>
              <a:buFont typeface="Wingdings" panose="05000000000000000000" pitchFamily="2" charset="2"/>
              <a:buChar char="q"/>
            </a:pPr>
            <a:r>
              <a:rPr lang="it-IT" altLang="fa-IR" sz="2400" dirty="0">
                <a:latin typeface="Times New Roman" panose="02020603050405020304" pitchFamily="18" charset="0"/>
              </a:rPr>
              <a:t>To ensure that RRER achieves all intermediate nodes</a:t>
            </a:r>
          </a:p>
          <a:p>
            <a:pPr lvl="1">
              <a:buClr>
                <a:schemeClr val="bg2">
                  <a:lumMod val="50000"/>
                </a:schemeClr>
              </a:buClr>
              <a:buFont typeface="Wingdings" panose="05000000000000000000" pitchFamily="2" charset="2"/>
              <a:buChar char="q"/>
            </a:pPr>
            <a:r>
              <a:rPr lang="it-IT" altLang="fa-IR" sz="2400" dirty="0">
                <a:latin typeface="Times New Roman" panose="02020603050405020304" pitchFamily="18" charset="0"/>
              </a:rPr>
              <a:t>Next RREQ not contaminated by RREP with the same stale route</a:t>
            </a:r>
          </a:p>
        </p:txBody>
      </p:sp>
      <p:graphicFrame>
        <p:nvGraphicFramePr>
          <p:cNvPr id="80900" name="Object 4"/>
          <p:cNvGraphicFramePr>
            <a:graphicFrameLocks noGrp="1" noChangeAspect="1"/>
          </p:cNvGraphicFramePr>
          <p:nvPr>
            <p:ph sz="half" idx="2"/>
            <p:extLst>
              <p:ext uri="{D42A27DB-BD31-4B8C-83A1-F6EECF244321}">
                <p14:modId xmlns:p14="http://schemas.microsoft.com/office/powerpoint/2010/main" val="1592170923"/>
              </p:ext>
            </p:extLst>
          </p:nvPr>
        </p:nvGraphicFramePr>
        <p:xfrm>
          <a:off x="2114412" y="2106568"/>
          <a:ext cx="5481924" cy="3040238"/>
        </p:xfrm>
        <a:graphic>
          <a:graphicData uri="http://schemas.openxmlformats.org/presentationml/2006/ole">
            <mc:AlternateContent xmlns:mc="http://schemas.openxmlformats.org/markup-compatibility/2006">
              <mc:Choice xmlns:v="urn:schemas-microsoft-com:vml" Requires="v">
                <p:oleObj spid="_x0000_s12437" name="Visio" r:id="rId4" imgW="2530754" imgH="1403604" progId="Visio.Drawing.11">
                  <p:embed/>
                </p:oleObj>
              </mc:Choice>
              <mc:Fallback>
                <p:oleObj name="Visio" r:id="rId4" imgW="2530754" imgH="1403604" progId="Visio.Drawing.11">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4412" y="2106568"/>
                        <a:ext cx="5481924" cy="3040238"/>
                      </a:xfrm>
                      <a:prstGeom prst="rect">
                        <a:avLst/>
                      </a:prstGeom>
                      <a:noFill/>
                      <a:ln>
                        <a:noFill/>
                      </a:ln>
                      <a:effectLst/>
                      <a:extLst/>
                    </p:spPr>
                  </p:pic>
                </p:oleObj>
              </mc:Fallback>
            </mc:AlternateContent>
          </a:graphicData>
        </a:graphic>
      </p:graphicFrame>
      <p:sp>
        <p:nvSpPr>
          <p:cNvPr id="2" name="Footer Placeholder 1"/>
          <p:cNvSpPr>
            <a:spLocks noGrp="1"/>
          </p:cNvSpPr>
          <p:nvPr>
            <p:ph type="ftr" sz="quarter" idx="11"/>
          </p:nvPr>
        </p:nvSpPr>
        <p:spPr>
          <a:xfrm>
            <a:off x="0" y="6464565"/>
            <a:ext cx="4250530" cy="365125"/>
          </a:xfrm>
        </p:spPr>
        <p:txBody>
          <a:bodyPr/>
          <a:lstStyle/>
          <a:p>
            <a:pPr>
              <a:defRPr/>
            </a:pPr>
            <a:r>
              <a:rPr lang="it-IT" altLang="fa-IR" dirty="0"/>
              <a:t>Dynamic Source Routing (DSR)</a:t>
            </a:r>
          </a:p>
        </p:txBody>
      </p:sp>
      <p:sp>
        <p:nvSpPr>
          <p:cNvPr id="3" name="Slide Number Placeholder 2"/>
          <p:cNvSpPr>
            <a:spLocks noGrp="1"/>
          </p:cNvSpPr>
          <p:nvPr>
            <p:ph type="sldNum" sz="quarter" idx="12"/>
          </p:nvPr>
        </p:nvSpPr>
        <p:spPr>
          <a:xfrm>
            <a:off x="7730739" y="6225421"/>
            <a:ext cx="1413261" cy="604269"/>
          </a:xfrm>
        </p:spPr>
        <p:txBody>
          <a:bodyPr/>
          <a:lstStyle/>
          <a:p>
            <a:pPr>
              <a:defRPr/>
            </a:pPr>
            <a:fld id="{0035D287-4AE5-4C94-B3CA-47E7F3D6AC76}" type="slidenum">
              <a:rPr lang="it-IT" altLang="fa-IR" sz="1000" smtClean="0"/>
              <a:pPr>
                <a:defRPr/>
              </a:pPr>
              <a:t>25</a:t>
            </a:fld>
            <a:endParaRPr lang="it-IT" altLang="fa-IR" sz="1000" dirty="0"/>
          </a:p>
        </p:txBody>
      </p:sp>
      <p:sp>
        <p:nvSpPr>
          <p:cNvPr id="8" name="Rectangle 3"/>
          <p:cNvSpPr txBox="1">
            <a:spLocks noChangeArrowheads="1"/>
          </p:cNvSpPr>
          <p:nvPr/>
        </p:nvSpPr>
        <p:spPr>
          <a:xfrm>
            <a:off x="385130" y="5014416"/>
            <a:ext cx="8507412" cy="2159000"/>
          </a:xfrm>
          <a:prstGeom prst="rect">
            <a:avLst/>
          </a:prstGeom>
        </p:spPr>
        <p:txBody>
          <a:bodyPr vert="horz" lIns="91440" tIns="45720" rIns="91440" bIns="45720" rtlCol="0">
            <a:normAutofit/>
          </a:bodyPr>
          <a:lstStyle>
            <a:lvl1pPr marL="240030" indent="-240030" algn="l" defTabSz="6858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480060" indent="-240030" algn="l" defTabSz="6858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720090" indent="-240030" algn="l" defTabSz="6858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960120" indent="-240030" algn="l" defTabSz="6858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200150" indent="-240030" algn="l" defTabSz="6858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440180" indent="-240030" algn="l" defTabSz="6858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1680210" indent="-240030" algn="l" defTabSz="6858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1920240" indent="-240030" algn="l" defTabSz="685800" rtl="0" eaLnBrk="1" latinLnBrk="0" hangingPunct="1">
              <a:lnSpc>
                <a:spcPct val="111000"/>
              </a:lnSpc>
              <a:spcBef>
                <a:spcPts val="930"/>
              </a:spcBef>
              <a:buFont typeface="Corbel" panose="020B0503020204020204" pitchFamily="34" charset="0"/>
              <a:buChar char="–"/>
              <a:defRPr sz="1400" kern="1200" baseline="0">
                <a:solidFill>
                  <a:schemeClr val="accent1">
                    <a:lumMod val="75000"/>
                  </a:schemeClr>
                </a:solidFill>
                <a:latin typeface="+mn-lt"/>
                <a:ea typeface="+mn-ea"/>
                <a:cs typeface="+mn-cs"/>
              </a:defRPr>
            </a:lvl8pPr>
            <a:lvl9pPr marL="2160270" indent="-240030" algn="l" defTabSz="685800" rtl="0" eaLnBrk="1" latinLnBrk="0" hangingPunct="1">
              <a:lnSpc>
                <a:spcPct val="111000"/>
              </a:lnSpc>
              <a:spcBef>
                <a:spcPts val="930"/>
              </a:spcBef>
              <a:buFont typeface="Corbel" panose="020B0503020204020204" pitchFamily="34" charset="0"/>
              <a:buChar char="–"/>
              <a:defRPr sz="1400" i="1" kern="1200" baseline="0">
                <a:solidFill>
                  <a:schemeClr val="accent1">
                    <a:lumMod val="75000"/>
                  </a:schemeClr>
                </a:solidFill>
                <a:latin typeface="+mn-lt"/>
                <a:ea typeface="+mn-ea"/>
                <a:cs typeface="+mn-cs"/>
              </a:defRPr>
            </a:lvl9pPr>
          </a:lstStyle>
          <a:p>
            <a:pPr>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The route record in RREP, concatenation of </a:t>
            </a:r>
          </a:p>
          <a:p>
            <a:pPr marL="754380" lvl="1" indent="-514350">
              <a:buFont typeface="+mj-lt"/>
              <a:buAutoNum type="arabicParenR"/>
            </a:pPr>
            <a:r>
              <a:rPr lang="en-US" sz="2300" i="1" dirty="0">
                <a:latin typeface="Times New Roman" panose="02020603050405020304" pitchFamily="18" charset="0"/>
                <a:cs typeface="Times New Roman" panose="02020603050405020304" pitchFamily="18" charset="0"/>
              </a:rPr>
              <a:t>Route over which this copy of RREQ was forwarded to it </a:t>
            </a:r>
          </a:p>
          <a:p>
            <a:pPr marL="754380" lvl="1" indent="-514350">
              <a:buFont typeface="+mj-lt"/>
              <a:buAutoNum type="arabicParenR"/>
            </a:pPr>
            <a:r>
              <a:rPr lang="en-US" sz="2300" i="1" dirty="0">
                <a:latin typeface="Times New Roman" panose="02020603050405020304" pitchFamily="18" charset="0"/>
                <a:cs typeface="Times New Roman" panose="02020603050405020304" pitchFamily="18" charset="0"/>
              </a:rPr>
              <a:t>The route in its cache from itself to the target</a:t>
            </a:r>
            <a:endParaRPr lang="it-IT" altLang="fa-IR" sz="2300" i="1" dirty="0">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6CE9D6D7-0249-43ED-ACC3-1FE67AC3E9B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4138" y="-2876"/>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blinds(horizontal)">
                                      <p:cBhvr>
                                        <p:cTn id="10" dur="500"/>
                                        <p:tgtEl>
                                          <p:spTgt spid="8">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blinds(horizontal)">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8">
                                            <p:txEl>
                                              <p:pRg st="0" end="0"/>
                                            </p:txEl>
                                          </p:spTgt>
                                        </p:tgtEl>
                                      </p:cBhvr>
                                    </p:animEffect>
                                    <p:set>
                                      <p:cBhvr>
                                        <p:cTn id="18" dur="1" fill="hold">
                                          <p:stCondLst>
                                            <p:cond delay="499"/>
                                          </p:stCondLst>
                                        </p:cTn>
                                        <p:tgtEl>
                                          <p:spTgt spid="8">
                                            <p:txEl>
                                              <p:pRg st="0" end="0"/>
                                            </p:txEl>
                                          </p:spTgt>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8">
                                            <p:txEl>
                                              <p:pRg st="1" end="1"/>
                                            </p:txEl>
                                          </p:spTgt>
                                        </p:tgtEl>
                                      </p:cBhvr>
                                    </p:animEffect>
                                    <p:set>
                                      <p:cBhvr>
                                        <p:cTn id="21" dur="1" fill="hold">
                                          <p:stCondLst>
                                            <p:cond delay="499"/>
                                          </p:stCondLst>
                                        </p:cTn>
                                        <p:tgtEl>
                                          <p:spTgt spid="8">
                                            <p:txEl>
                                              <p:pRg st="1" end="1"/>
                                            </p:txEl>
                                          </p:spTgt>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8">
                                            <p:txEl>
                                              <p:pRg st="2" end="2"/>
                                            </p:txEl>
                                          </p:spTgt>
                                        </p:tgtEl>
                                      </p:cBhvr>
                                    </p:animEffect>
                                    <p:set>
                                      <p:cBhvr>
                                        <p:cTn id="24" dur="1" fill="hold">
                                          <p:stCondLst>
                                            <p:cond delay="499"/>
                                          </p:stCondLst>
                                        </p:cTn>
                                        <p:tgtEl>
                                          <p:spTgt spid="8">
                                            <p:txEl>
                                              <p:pRg st="2" end="2"/>
                                            </p:txEl>
                                          </p:spTgt>
                                        </p:tgtEl>
                                        <p:attrNameLst>
                                          <p:attrName>style.visibility</p:attrName>
                                        </p:attrNameLst>
                                      </p:cBhvr>
                                      <p:to>
                                        <p:strVal val="hidden"/>
                                      </p:to>
                                    </p:set>
                                  </p:childTnLst>
                                </p:cTn>
                              </p:par>
                              <p:par>
                                <p:cTn id="25" presetID="2" presetClass="exit" presetSubtype="4" fill="hold" nodeType="withEffect">
                                  <p:stCondLst>
                                    <p:cond delay="0"/>
                                  </p:stCondLst>
                                  <p:childTnLst>
                                    <p:anim calcmode="lin" valueType="num">
                                      <p:cBhvr additive="base">
                                        <p:cTn id="26" dur="500"/>
                                        <p:tgtEl>
                                          <p:spTgt spid="80900"/>
                                        </p:tgtEl>
                                        <p:attrNameLst>
                                          <p:attrName>ppt_x</p:attrName>
                                        </p:attrNameLst>
                                      </p:cBhvr>
                                      <p:tavLst>
                                        <p:tav tm="0">
                                          <p:val>
                                            <p:strVal val="ppt_x"/>
                                          </p:val>
                                        </p:tav>
                                        <p:tav tm="100000">
                                          <p:val>
                                            <p:strVal val="ppt_x"/>
                                          </p:val>
                                        </p:tav>
                                      </p:tavLst>
                                    </p:anim>
                                    <p:anim calcmode="lin" valueType="num">
                                      <p:cBhvr additive="base">
                                        <p:cTn id="27" dur="500"/>
                                        <p:tgtEl>
                                          <p:spTgt spid="80900"/>
                                        </p:tgtEl>
                                        <p:attrNameLst>
                                          <p:attrName>ppt_y</p:attrName>
                                        </p:attrNameLst>
                                      </p:cBhvr>
                                      <p:tavLst>
                                        <p:tav tm="0">
                                          <p:val>
                                            <p:strVal val="ppt_y"/>
                                          </p:val>
                                        </p:tav>
                                        <p:tav tm="100000">
                                          <p:val>
                                            <p:strVal val="1+ppt_h/2"/>
                                          </p:val>
                                        </p:tav>
                                      </p:tavLst>
                                    </p:anim>
                                    <p:set>
                                      <p:cBhvr>
                                        <p:cTn id="28" dur="1" fill="hold">
                                          <p:stCondLst>
                                            <p:cond delay="499"/>
                                          </p:stCondLst>
                                        </p:cTn>
                                        <p:tgtEl>
                                          <p:spTgt spid="80900"/>
                                        </p:tgtEl>
                                        <p:attrNameLst>
                                          <p:attrName>style.visibility</p:attrName>
                                        </p:attrNameLst>
                                      </p:cBhvr>
                                      <p:to>
                                        <p:strVal val="hidden"/>
                                      </p:to>
                                    </p:set>
                                  </p:childTnLst>
                                </p:cTn>
                              </p:par>
                              <p:par>
                                <p:cTn id="29" presetID="3" presetClass="entr" presetSubtype="10" fill="hold" grpId="0" nodeType="withEffect">
                                  <p:stCondLst>
                                    <p:cond delay="0"/>
                                  </p:stCondLst>
                                  <p:childTnLst>
                                    <p:set>
                                      <p:cBhvr>
                                        <p:cTn id="30" dur="1" fill="hold">
                                          <p:stCondLst>
                                            <p:cond delay="0"/>
                                          </p:stCondLst>
                                        </p:cTn>
                                        <p:tgtEl>
                                          <p:spTgt spid="80899">
                                            <p:txEl>
                                              <p:pRg st="0" end="0"/>
                                            </p:txEl>
                                          </p:spTgt>
                                        </p:tgtEl>
                                        <p:attrNameLst>
                                          <p:attrName>style.visibility</p:attrName>
                                        </p:attrNameLst>
                                      </p:cBhvr>
                                      <p:to>
                                        <p:strVal val="visible"/>
                                      </p:to>
                                    </p:set>
                                    <p:animEffect transition="in" filter="blinds(horizontal)">
                                      <p:cBhvr>
                                        <p:cTn id="31" dur="500"/>
                                        <p:tgtEl>
                                          <p:spTgt spid="80899">
                                            <p:txEl>
                                              <p:pRg st="0" end="0"/>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80899">
                                            <p:txEl>
                                              <p:pRg st="1" end="1"/>
                                            </p:txEl>
                                          </p:spTgt>
                                        </p:tgtEl>
                                        <p:attrNameLst>
                                          <p:attrName>style.visibility</p:attrName>
                                        </p:attrNameLst>
                                      </p:cBhvr>
                                      <p:to>
                                        <p:strVal val="visible"/>
                                      </p:to>
                                    </p:set>
                                    <p:animEffect transition="in" filter="blinds(horizontal)">
                                      <p:cBhvr>
                                        <p:cTn id="34" dur="500"/>
                                        <p:tgtEl>
                                          <p:spTgt spid="80899">
                                            <p:txEl>
                                              <p:pRg st="1" end="1"/>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80899">
                                            <p:txEl>
                                              <p:pRg st="2" end="2"/>
                                            </p:txEl>
                                          </p:spTgt>
                                        </p:tgtEl>
                                        <p:attrNameLst>
                                          <p:attrName>style.visibility</p:attrName>
                                        </p:attrNameLst>
                                      </p:cBhvr>
                                      <p:to>
                                        <p:strVal val="visible"/>
                                      </p:to>
                                    </p:set>
                                    <p:animEffect transition="in" filter="blinds(horizontal)">
                                      <p:cBhvr>
                                        <p:cTn id="37" dur="500"/>
                                        <p:tgtEl>
                                          <p:spTgt spid="80899">
                                            <p:txEl>
                                              <p:pRg st="2" end="2"/>
                                            </p:txEl>
                                          </p:spTgt>
                                        </p:tgtEl>
                                      </p:cBhvr>
                                    </p:animEffect>
                                  </p:childTnLst>
                                </p:cTn>
                              </p:par>
                              <p:par>
                                <p:cTn id="38" presetID="2" presetClass="entr" presetSubtype="9" fill="hold" nodeType="withEffect">
                                  <p:stCondLst>
                                    <p:cond delay="0"/>
                                  </p:stCondLst>
                                  <p:childTnLst>
                                    <p:set>
                                      <p:cBhvr>
                                        <p:cTn id="39" dur="1" fill="hold">
                                          <p:stCondLst>
                                            <p:cond delay="0"/>
                                          </p:stCondLst>
                                        </p:cTn>
                                        <p:tgtEl>
                                          <p:spTgt spid="80902"/>
                                        </p:tgtEl>
                                        <p:attrNameLst>
                                          <p:attrName>style.visibility</p:attrName>
                                        </p:attrNameLst>
                                      </p:cBhvr>
                                      <p:to>
                                        <p:strVal val="visible"/>
                                      </p:to>
                                    </p:set>
                                    <p:anim calcmode="lin" valueType="num">
                                      <p:cBhvr additive="base">
                                        <p:cTn id="40" dur="500" fill="hold"/>
                                        <p:tgtEl>
                                          <p:spTgt spid="80902"/>
                                        </p:tgtEl>
                                        <p:attrNameLst>
                                          <p:attrName>ppt_x</p:attrName>
                                        </p:attrNameLst>
                                      </p:cBhvr>
                                      <p:tavLst>
                                        <p:tav tm="0">
                                          <p:val>
                                            <p:strVal val="0-#ppt_w/2"/>
                                          </p:val>
                                        </p:tav>
                                        <p:tav tm="100000">
                                          <p:val>
                                            <p:strVal val="#ppt_x"/>
                                          </p:val>
                                        </p:tav>
                                      </p:tavLst>
                                    </p:anim>
                                    <p:anim calcmode="lin" valueType="num">
                                      <p:cBhvr additive="base">
                                        <p:cTn id="41" dur="500" fill="hold"/>
                                        <p:tgtEl>
                                          <p:spTgt spid="8090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uiExpand="1" build="p"/>
      <p:bldP spid="8" grpId="0" uiExpand="1" build="p"/>
      <p:bldP spid="8" grpId="1" uiExpand="1"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199" y="695228"/>
            <a:ext cx="8229600" cy="1143000"/>
          </a:xfrm>
        </p:spPr>
        <p:txBody>
          <a:bodyPr>
            <a:normAutofit/>
          </a:bodyPr>
          <a:lstStyle/>
          <a:p>
            <a:pPr algn="ctr">
              <a:lnSpc>
                <a:spcPct val="90000"/>
              </a:lnSpc>
            </a:pPr>
            <a:r>
              <a:rPr lang="it-IT" altLang="fa-IR" sz="3300" b="1" dirty="0">
                <a:latin typeface="Bookman Old Style" panose="02050604050505020204" pitchFamily="18" charset="0"/>
              </a:rPr>
              <a:t>Additional Route Discovery features</a:t>
            </a:r>
            <a:br>
              <a:rPr lang="it-IT" altLang="fa-IR" sz="3300" b="1" dirty="0">
                <a:latin typeface="Bookman Old Style" panose="02050604050505020204" pitchFamily="18" charset="0"/>
              </a:rPr>
            </a:br>
            <a:r>
              <a:rPr lang="it-IT" altLang="fa-IR" sz="3300" i="1" dirty="0">
                <a:latin typeface="Bookman Old Style" panose="02050604050505020204" pitchFamily="18" charset="0"/>
              </a:rPr>
              <a:t>Preventing Route Reply storms</a:t>
            </a:r>
          </a:p>
        </p:txBody>
      </p:sp>
      <p:sp>
        <p:nvSpPr>
          <p:cNvPr id="82947" name="Rectangle 3"/>
          <p:cNvSpPr>
            <a:spLocks noGrp="1" noChangeArrowheads="1"/>
          </p:cNvSpPr>
          <p:nvPr>
            <p:ph type="body" sz="half" idx="1"/>
          </p:nvPr>
        </p:nvSpPr>
        <p:spPr>
          <a:xfrm>
            <a:off x="588962" y="2292975"/>
            <a:ext cx="8159502" cy="4607910"/>
          </a:xfrm>
        </p:spPr>
        <p:txBody>
          <a:bodyPr rtlCol="0">
            <a:normAutofit/>
          </a:bodyPr>
          <a:lstStyle/>
          <a:p>
            <a:pPr eaLnBrk="1" fontAlgn="auto" hangingPunct="1">
              <a:lnSpc>
                <a:spcPct val="90000"/>
              </a:lnSpc>
              <a:spcAft>
                <a:spcPts val="0"/>
              </a:spcAft>
              <a:buClr>
                <a:schemeClr val="bg2">
                  <a:lumMod val="50000"/>
                </a:schemeClr>
              </a:buClr>
              <a:buFont typeface="Wingdings" panose="05000000000000000000" pitchFamily="2" charset="2"/>
              <a:buChar char="q"/>
              <a:defRPr/>
            </a:pPr>
            <a:r>
              <a:rPr lang="it-IT" altLang="fa-IR" sz="2600" dirty="0">
                <a:latin typeface="Times New Roman" pitchFamily="18" charset="0"/>
              </a:rPr>
              <a:t>Many RREP could be send to </a:t>
            </a:r>
            <a:r>
              <a:rPr lang="it-IT" altLang="fa-IR" sz="2600" b="1" dirty="0">
                <a:latin typeface="Times New Roman" pitchFamily="18" charset="0"/>
              </a:rPr>
              <a:t>A</a:t>
            </a:r>
            <a:r>
              <a:rPr lang="it-IT" altLang="fa-IR" sz="2600" dirty="0">
                <a:latin typeface="Times New Roman" pitchFamily="18" charset="0"/>
              </a:rPr>
              <a:t> from </a:t>
            </a:r>
            <a:r>
              <a:rPr lang="it-IT" altLang="fa-IR" sz="2600" b="1" dirty="0">
                <a:latin typeface="Times New Roman" pitchFamily="18" charset="0"/>
              </a:rPr>
              <a:t>A</a:t>
            </a:r>
            <a:r>
              <a:rPr lang="it-IT" altLang="fa-IR" sz="2600" dirty="0">
                <a:latin typeface="Times New Roman" pitchFamily="18" charset="0"/>
              </a:rPr>
              <a:t>’s neighbors</a:t>
            </a:r>
          </a:p>
          <a:p>
            <a:pPr lvl="1">
              <a:lnSpc>
                <a:spcPct val="90000"/>
              </a:lnSpc>
              <a:buClr>
                <a:schemeClr val="bg2">
                  <a:lumMod val="50000"/>
                </a:schemeClr>
              </a:buClr>
              <a:buFont typeface="Wingdings" panose="05000000000000000000" pitchFamily="2" charset="2"/>
              <a:buChar char="q"/>
              <a:defRPr/>
            </a:pPr>
            <a:r>
              <a:rPr lang="it-IT" altLang="fa-IR" sz="2200" dirty="0">
                <a:latin typeface="Times New Roman" pitchFamily="18" charset="0"/>
              </a:rPr>
              <a:t>bandwidth waste &amp; local congestion</a:t>
            </a:r>
          </a:p>
          <a:p>
            <a:pPr algn="just">
              <a:lnSpc>
                <a:spcPct val="90000"/>
              </a:lnSpc>
              <a:buClr>
                <a:schemeClr val="bg2">
                  <a:lumMod val="50000"/>
                </a:schemeClr>
              </a:buClr>
              <a:buFont typeface="Wingdings" panose="05000000000000000000" pitchFamily="2" charset="2"/>
              <a:buChar char="q"/>
              <a:defRPr/>
            </a:pPr>
            <a:r>
              <a:rPr lang="it-IT" altLang="fa-IR" sz="2600" dirty="0">
                <a:latin typeface="Times New Roman" pitchFamily="18" charset="0"/>
              </a:rPr>
              <a:t>A node sends RREP only if it does not overhear within a time that the originator begining a data transfer using a shorter route</a:t>
            </a:r>
          </a:p>
          <a:p>
            <a:pPr lvl="1">
              <a:lnSpc>
                <a:spcPct val="90000"/>
              </a:lnSpc>
              <a:buClr>
                <a:schemeClr val="bg2">
                  <a:lumMod val="50000"/>
                </a:schemeClr>
              </a:buClr>
              <a:buFont typeface="Wingdings" panose="05000000000000000000" pitchFamily="2" charset="2"/>
              <a:buChar char="q"/>
              <a:defRPr/>
            </a:pPr>
            <a:r>
              <a:rPr lang="it-IT" altLang="fa-IR" sz="2200" dirty="0">
                <a:latin typeface="Times New Roman" pitchFamily="18" charset="0"/>
              </a:rPr>
              <a:t>delay random period d = H(h - 1 + r)</a:t>
            </a:r>
          </a:p>
          <a:p>
            <a:pPr lvl="2">
              <a:lnSpc>
                <a:spcPct val="90000"/>
              </a:lnSpc>
              <a:buClr>
                <a:schemeClr val="bg2">
                  <a:lumMod val="50000"/>
                </a:schemeClr>
              </a:buClr>
              <a:buFont typeface="Wingdings" panose="05000000000000000000" pitchFamily="2" charset="2"/>
              <a:buChar char="ü"/>
              <a:defRPr/>
            </a:pPr>
            <a:r>
              <a:rPr lang="it-IT" altLang="fa-IR" sz="2000" dirty="0">
                <a:latin typeface="Times New Roman" pitchFamily="18" charset="0"/>
              </a:rPr>
              <a:t>expires faster for nodes with shorter route</a:t>
            </a:r>
          </a:p>
          <a:p>
            <a:pPr lvl="1">
              <a:lnSpc>
                <a:spcPct val="90000"/>
              </a:lnSpc>
              <a:buClr>
                <a:schemeClr val="bg2">
                  <a:lumMod val="50000"/>
                </a:schemeClr>
              </a:buClr>
              <a:buFont typeface="Wingdings" panose="05000000000000000000" pitchFamily="2" charset="2"/>
              <a:buChar char="q"/>
              <a:defRPr/>
            </a:pPr>
            <a:r>
              <a:rPr lang="it-IT" altLang="fa-IR" sz="2200" dirty="0">
                <a:latin typeface="Times New Roman" pitchFamily="18" charset="0"/>
              </a:rPr>
              <a:t>requires the promiscuous mode</a:t>
            </a:r>
            <a:endParaRPr lang="it-IT" altLang="fa-IR" sz="2400" dirty="0">
              <a:latin typeface="Times New Roman" pitchFamily="18" charset="0"/>
            </a:endParaRPr>
          </a:p>
          <a:p>
            <a:pPr lvl="2" eaLnBrk="1" fontAlgn="auto" hangingPunct="1">
              <a:lnSpc>
                <a:spcPct val="90000"/>
              </a:lnSpc>
              <a:spcAft>
                <a:spcPts val="0"/>
              </a:spcAft>
              <a:defRPr/>
            </a:pPr>
            <a:endParaRPr lang="it-IT" altLang="fa-IR" sz="2000" dirty="0">
              <a:latin typeface="Times New Roman" pitchFamily="18" charset="0"/>
            </a:endParaRPr>
          </a:p>
          <a:p>
            <a:pPr lvl="1" eaLnBrk="1" fontAlgn="auto" hangingPunct="1">
              <a:lnSpc>
                <a:spcPct val="90000"/>
              </a:lnSpc>
              <a:spcAft>
                <a:spcPts val="0"/>
              </a:spcAft>
              <a:defRPr/>
            </a:pPr>
            <a:endParaRPr lang="it-IT" altLang="fa-IR" sz="2400" dirty="0">
              <a:latin typeface="Times New Roman" pitchFamily="18" charset="0"/>
            </a:endParaRPr>
          </a:p>
        </p:txBody>
      </p:sp>
      <p:graphicFrame>
        <p:nvGraphicFramePr>
          <p:cNvPr id="82949" name="Object 5"/>
          <p:cNvGraphicFramePr>
            <a:graphicFrameLocks noGrp="1" noChangeAspect="1"/>
          </p:cNvGraphicFramePr>
          <p:nvPr>
            <p:ph sz="half" idx="2"/>
            <p:extLst>
              <p:ext uri="{D42A27DB-BD31-4B8C-83A1-F6EECF244321}">
                <p14:modId xmlns:p14="http://schemas.microsoft.com/office/powerpoint/2010/main" val="2673989937"/>
              </p:ext>
            </p:extLst>
          </p:nvPr>
        </p:nvGraphicFramePr>
        <p:xfrm>
          <a:off x="5671910" y="4653136"/>
          <a:ext cx="3500291" cy="2050898"/>
        </p:xfrm>
        <a:graphic>
          <a:graphicData uri="http://schemas.openxmlformats.org/presentationml/2006/ole">
            <mc:AlternateContent xmlns:mc="http://schemas.openxmlformats.org/markup-compatibility/2006">
              <mc:Choice xmlns:v="urn:schemas-microsoft-com:vml" Requires="v">
                <p:oleObj spid="_x0000_s13463" name="Visio" r:id="rId3" imgW="4431147" imgH="2594818" progId="Visio.Drawing.11">
                  <p:embed/>
                </p:oleObj>
              </mc:Choice>
              <mc:Fallback>
                <p:oleObj name="Visio" r:id="rId3" imgW="4431147" imgH="2594818" progId="Visio.Drawing.11">
                  <p:embed/>
                  <p:pic>
                    <p:nvPicPr>
                      <p:cNvPr id="0" name="Object 5"/>
                      <p:cNvPicPr>
                        <a:picLocks noGrp="1" noChangeAspect="1" noChangeArrowheads="1"/>
                      </p:cNvPicPr>
                      <p:nvPr/>
                    </p:nvPicPr>
                    <p:blipFill>
                      <a:blip r:embed="rId4"/>
                      <a:srcRect/>
                      <a:stretch>
                        <a:fillRect/>
                      </a:stretch>
                    </p:blipFill>
                    <p:spPr bwMode="auto">
                      <a:xfrm>
                        <a:off x="5671910" y="4653136"/>
                        <a:ext cx="3500291" cy="2050898"/>
                      </a:xfrm>
                      <a:prstGeom prst="rect">
                        <a:avLst/>
                      </a:prstGeom>
                      <a:noFill/>
                      <a:ln>
                        <a:noFill/>
                      </a:ln>
                      <a:effectLst/>
                    </p:spPr>
                  </p:pic>
                </p:oleObj>
              </mc:Fallback>
            </mc:AlternateContent>
          </a:graphicData>
        </a:graphic>
      </p:graphicFrame>
      <p:sp>
        <p:nvSpPr>
          <p:cNvPr id="2" name="Footer Placeholder 1"/>
          <p:cNvSpPr>
            <a:spLocks noGrp="1"/>
          </p:cNvSpPr>
          <p:nvPr>
            <p:ph type="ftr" sz="quarter" idx="11"/>
          </p:nvPr>
        </p:nvSpPr>
        <p:spPr>
          <a:xfrm>
            <a:off x="0" y="6486525"/>
            <a:ext cx="4250530" cy="365125"/>
          </a:xfrm>
        </p:spPr>
        <p:txBody>
          <a:bodyPr/>
          <a:lstStyle/>
          <a:p>
            <a:pPr>
              <a:defRPr/>
            </a:pPr>
            <a:r>
              <a:rPr lang="it-IT" altLang="fa-IR" dirty="0"/>
              <a:t>Dynamic Source Routing (DSR)</a:t>
            </a:r>
          </a:p>
        </p:txBody>
      </p:sp>
      <p:sp>
        <p:nvSpPr>
          <p:cNvPr id="3" name="Slide Number Placeholder 2"/>
          <p:cNvSpPr>
            <a:spLocks noGrp="1"/>
          </p:cNvSpPr>
          <p:nvPr>
            <p:ph type="sldNum" sz="quarter" idx="12"/>
          </p:nvPr>
        </p:nvSpPr>
        <p:spPr>
          <a:xfrm>
            <a:off x="7668344" y="6296616"/>
            <a:ext cx="1413261" cy="604269"/>
          </a:xfrm>
        </p:spPr>
        <p:txBody>
          <a:bodyPr/>
          <a:lstStyle/>
          <a:p>
            <a:pPr>
              <a:defRPr/>
            </a:pPr>
            <a:fld id="{0035D287-4AE5-4C94-B3CA-47E7F3D6AC76}" type="slidenum">
              <a:rPr lang="it-IT" altLang="fa-IR" sz="1000" smtClean="0"/>
              <a:pPr>
                <a:defRPr/>
              </a:pPr>
              <a:t>26</a:t>
            </a:fld>
            <a:endParaRPr lang="it-IT" altLang="fa-IR" sz="1000" dirty="0"/>
          </a:p>
        </p:txBody>
      </p:sp>
      <p:pic>
        <p:nvPicPr>
          <p:cNvPr id="1331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6056" y="3682579"/>
            <a:ext cx="3671887" cy="207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a:extLst>
              <a:ext uri="{FF2B5EF4-FFF2-40B4-BE49-F238E27FC236}">
                <a16:creationId xmlns:a16="http://schemas.microsoft.com/office/drawing/2014/main" id="{FB6FB651-A345-4959-ACF6-3658BD4EE2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4138" y="-2876"/>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nodeType="clickEffect">
                                  <p:stCondLst>
                                    <p:cond delay="0"/>
                                  </p:stCondLst>
                                  <p:childTnLst>
                                    <p:animEffect transition="out" filter="barn(inVertical)">
                                      <p:cBhvr>
                                        <p:cTn id="6" dur="500"/>
                                        <p:tgtEl>
                                          <p:spTgt spid="13317"/>
                                        </p:tgtEl>
                                      </p:cBhvr>
                                    </p:animEffect>
                                    <p:set>
                                      <p:cBhvr>
                                        <p:cTn id="7" dur="1" fill="hold">
                                          <p:stCondLst>
                                            <p:cond delay="499"/>
                                          </p:stCondLst>
                                        </p:cTn>
                                        <p:tgtEl>
                                          <p:spTgt spid="1331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2947">
                                            <p:txEl>
                                              <p:pRg st="2" end="2"/>
                                            </p:txEl>
                                          </p:spTgt>
                                        </p:tgtEl>
                                        <p:attrNameLst>
                                          <p:attrName>style.visibility</p:attrName>
                                        </p:attrNameLst>
                                      </p:cBhvr>
                                      <p:to>
                                        <p:strVal val="visible"/>
                                      </p:to>
                                    </p:set>
                                    <p:animEffect transition="in" filter="fade">
                                      <p:cBhvr>
                                        <p:cTn id="12" dur="500"/>
                                        <p:tgtEl>
                                          <p:spTgt spid="82947">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2947">
                                            <p:txEl>
                                              <p:pRg st="3" end="3"/>
                                            </p:txEl>
                                          </p:spTgt>
                                        </p:tgtEl>
                                        <p:attrNameLst>
                                          <p:attrName>style.visibility</p:attrName>
                                        </p:attrNameLst>
                                      </p:cBhvr>
                                      <p:to>
                                        <p:strVal val="visible"/>
                                      </p:to>
                                    </p:set>
                                    <p:animEffect transition="in" filter="fade">
                                      <p:cBhvr>
                                        <p:cTn id="15" dur="500"/>
                                        <p:tgtEl>
                                          <p:spTgt spid="82947">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2947">
                                            <p:txEl>
                                              <p:pRg st="4" end="4"/>
                                            </p:txEl>
                                          </p:spTgt>
                                        </p:tgtEl>
                                        <p:attrNameLst>
                                          <p:attrName>style.visibility</p:attrName>
                                        </p:attrNameLst>
                                      </p:cBhvr>
                                      <p:to>
                                        <p:strVal val="visible"/>
                                      </p:to>
                                    </p:set>
                                    <p:animEffect transition="in" filter="fade">
                                      <p:cBhvr>
                                        <p:cTn id="18" dur="500"/>
                                        <p:tgtEl>
                                          <p:spTgt spid="82947">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2947">
                                            <p:txEl>
                                              <p:pRg st="5" end="5"/>
                                            </p:txEl>
                                          </p:spTgt>
                                        </p:tgtEl>
                                        <p:attrNameLst>
                                          <p:attrName>style.visibility</p:attrName>
                                        </p:attrNameLst>
                                      </p:cBhvr>
                                      <p:to>
                                        <p:strVal val="visible"/>
                                      </p:to>
                                    </p:set>
                                    <p:animEffect transition="in" filter="fade">
                                      <p:cBhvr>
                                        <p:cTn id="21" dur="500"/>
                                        <p:tgtEl>
                                          <p:spTgt spid="82947">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82949"/>
                                        </p:tgtEl>
                                        <p:attrNameLst>
                                          <p:attrName>style.visibility</p:attrName>
                                        </p:attrNameLst>
                                      </p:cBhvr>
                                      <p:to>
                                        <p:strVal val="visible"/>
                                      </p:to>
                                    </p:set>
                                    <p:animEffect transition="in" filter="fade">
                                      <p:cBhvr>
                                        <p:cTn id="24" dur="500"/>
                                        <p:tgtEl>
                                          <p:spTgt spid="82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8C5E610E-EAA0-41F9-8B73-55B71729F2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4138" y="-2876"/>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0" name="Rectangle 2"/>
          <p:cNvSpPr>
            <a:spLocks noGrp="1" noChangeArrowheads="1"/>
          </p:cNvSpPr>
          <p:nvPr>
            <p:ph type="title"/>
          </p:nvPr>
        </p:nvSpPr>
        <p:spPr>
          <a:xfrm>
            <a:off x="470629" y="672862"/>
            <a:ext cx="8229600" cy="1143000"/>
          </a:xfrm>
        </p:spPr>
        <p:txBody>
          <a:bodyPr rtlCol="0">
            <a:noAutofit/>
          </a:bodyPr>
          <a:lstStyle/>
          <a:p>
            <a:pPr algn="ctr" eaLnBrk="1" fontAlgn="auto" hangingPunct="1">
              <a:spcAft>
                <a:spcPts val="0"/>
              </a:spcAft>
              <a:defRPr/>
            </a:pPr>
            <a:r>
              <a:rPr lang="it-IT" altLang="fa-IR" sz="3300" b="1" dirty="0">
                <a:latin typeface="Bookman Old Style" panose="02050604050505020204" pitchFamily="18" charset="0"/>
              </a:rPr>
              <a:t>Additional Route Discovery features</a:t>
            </a:r>
            <a:br>
              <a:rPr lang="it-IT" altLang="fa-IR" sz="3300" b="1" dirty="0">
                <a:latin typeface="Bookman Old Style" panose="02050604050505020204" pitchFamily="18" charset="0"/>
              </a:rPr>
            </a:br>
            <a:r>
              <a:rPr lang="it-IT" altLang="fa-IR" sz="3300" i="1" dirty="0">
                <a:latin typeface="Bookman Old Style" panose="02050604050505020204" pitchFamily="18" charset="0"/>
              </a:rPr>
              <a:t>Route Request Hop Limit</a:t>
            </a:r>
          </a:p>
        </p:txBody>
      </p:sp>
      <p:sp>
        <p:nvSpPr>
          <p:cNvPr id="83971" name="Rectangle 3"/>
          <p:cNvSpPr>
            <a:spLocks noGrp="1" noChangeArrowheads="1"/>
          </p:cNvSpPr>
          <p:nvPr>
            <p:ph type="body" sz="half" idx="1"/>
          </p:nvPr>
        </p:nvSpPr>
        <p:spPr>
          <a:xfrm>
            <a:off x="250825" y="2251322"/>
            <a:ext cx="8435975" cy="4274022"/>
          </a:xfrm>
        </p:spPr>
        <p:txBody>
          <a:bodyPr>
            <a:normAutofit fontScale="85000" lnSpcReduction="10000"/>
          </a:bodyPr>
          <a:lstStyle/>
          <a:p>
            <a:pPr lvl="1">
              <a:buClr>
                <a:schemeClr val="bg2">
                  <a:lumMod val="50000"/>
                </a:schemeClr>
              </a:buClr>
              <a:buFont typeface="Wingdings" panose="05000000000000000000" pitchFamily="2" charset="2"/>
              <a:buChar char="q"/>
            </a:pPr>
            <a:r>
              <a:rPr lang="it-IT" altLang="fa-IR" sz="3400" dirty="0">
                <a:latin typeface="Times New Roman" panose="02020603050405020304" pitchFamily="18" charset="0"/>
              </a:rPr>
              <a:t>Limiting the number of allowed hops for RREQs</a:t>
            </a:r>
          </a:p>
          <a:p>
            <a:pPr lvl="2">
              <a:buClr>
                <a:schemeClr val="bg2">
                  <a:lumMod val="50000"/>
                </a:schemeClr>
              </a:buClr>
              <a:buFont typeface="Wingdings" panose="05000000000000000000" pitchFamily="2" charset="2"/>
              <a:buChar char="q"/>
            </a:pPr>
            <a:r>
              <a:rPr lang="it-IT" altLang="fa-IR" sz="3100" i="0" dirty="0">
                <a:latin typeface="Times New Roman" panose="02020603050405020304" pitchFamily="18" charset="0"/>
              </a:rPr>
              <a:t>Non-propagating RREQ (hop limit = 0)</a:t>
            </a:r>
          </a:p>
          <a:p>
            <a:pPr lvl="3">
              <a:buClr>
                <a:schemeClr val="bg2">
                  <a:lumMod val="50000"/>
                </a:schemeClr>
              </a:buClr>
              <a:buFont typeface="Wingdings" panose="05000000000000000000" pitchFamily="2" charset="2"/>
              <a:buChar char="ü"/>
            </a:pPr>
            <a:r>
              <a:rPr lang="it-IT" altLang="fa-IR" sz="2600" i="1" dirty="0">
                <a:latin typeface="Times New Roman" panose="02020603050405020304" pitchFamily="18" charset="0"/>
              </a:rPr>
              <a:t>determining if the destination is a neighbor of originator</a:t>
            </a:r>
          </a:p>
          <a:p>
            <a:pPr lvl="3">
              <a:buClr>
                <a:schemeClr val="bg2">
                  <a:lumMod val="50000"/>
                </a:schemeClr>
              </a:buClr>
              <a:buFont typeface="Wingdings" panose="05000000000000000000" pitchFamily="2" charset="2"/>
              <a:buChar char="ü"/>
            </a:pPr>
            <a:r>
              <a:rPr lang="it-IT" altLang="fa-IR" sz="2600" i="1" dirty="0">
                <a:latin typeface="Times New Roman" panose="02020603050405020304" pitchFamily="18" charset="0"/>
              </a:rPr>
              <a:t>using a neighbor cache as an extension of the originator cache</a:t>
            </a:r>
          </a:p>
          <a:p>
            <a:pPr lvl="2">
              <a:buClr>
                <a:schemeClr val="bg2">
                  <a:lumMod val="50000"/>
                </a:schemeClr>
              </a:buClr>
              <a:buFont typeface="Wingdings" panose="05000000000000000000" pitchFamily="2" charset="2"/>
              <a:buChar char="q"/>
            </a:pPr>
            <a:r>
              <a:rPr lang="it-IT" altLang="fa-IR" sz="3100" i="0" dirty="0">
                <a:latin typeface="Times New Roman" panose="02020603050405020304" pitchFamily="18" charset="0"/>
              </a:rPr>
              <a:t>Expanding ring search </a:t>
            </a:r>
          </a:p>
          <a:p>
            <a:pPr marL="1234440" lvl="3" indent="-514350">
              <a:buClr>
                <a:schemeClr val="bg2">
                  <a:lumMod val="50000"/>
                </a:schemeClr>
              </a:buClr>
              <a:buFont typeface="+mj-lt"/>
              <a:buAutoNum type="arabicParenR"/>
            </a:pPr>
            <a:r>
              <a:rPr lang="it-IT" altLang="fa-IR" sz="2600" i="1" dirty="0">
                <a:latin typeface="Times New Roman" panose="02020603050405020304" pitchFamily="18" charset="0"/>
              </a:rPr>
              <a:t>non-propagating RREQ </a:t>
            </a:r>
          </a:p>
          <a:p>
            <a:pPr marL="1234440" lvl="3" indent="-514350">
              <a:buClr>
                <a:schemeClr val="bg2">
                  <a:lumMod val="50000"/>
                </a:schemeClr>
              </a:buClr>
              <a:buFont typeface="+mj-lt"/>
              <a:buAutoNum type="arabicParenR"/>
            </a:pPr>
            <a:r>
              <a:rPr lang="it-IT" altLang="fa-IR" sz="2600" i="1" dirty="0">
                <a:latin typeface="Times New Roman" panose="02020603050405020304" pitchFamily="18" charset="0"/>
              </a:rPr>
              <a:t>hop limit = 1</a:t>
            </a:r>
          </a:p>
          <a:p>
            <a:pPr marL="1234440" lvl="3" indent="-514350">
              <a:buClr>
                <a:schemeClr val="bg2">
                  <a:lumMod val="50000"/>
                </a:schemeClr>
              </a:buClr>
              <a:buFont typeface="+mj-lt"/>
              <a:buAutoNum type="arabicParenR"/>
            </a:pPr>
            <a:r>
              <a:rPr lang="it-IT" altLang="fa-IR" sz="2600" i="1" dirty="0">
                <a:latin typeface="Times New Roman" panose="02020603050405020304" pitchFamily="18" charset="0"/>
              </a:rPr>
              <a:t>hop limit doubled if no RREP</a:t>
            </a:r>
          </a:p>
          <a:p>
            <a:pPr lvl="3">
              <a:buClr>
                <a:schemeClr val="bg2">
                  <a:lumMod val="50000"/>
                </a:schemeClr>
              </a:buClr>
              <a:buFont typeface="Wingdings" panose="05000000000000000000" pitchFamily="2" charset="2"/>
              <a:buChar char="ü"/>
            </a:pPr>
            <a:r>
              <a:rPr lang="it-IT" altLang="fa-IR" sz="2600" i="1" dirty="0">
                <a:latin typeface="Times New Roman" panose="02020603050405020304" pitchFamily="18" charset="0"/>
              </a:rPr>
              <a:t>increases the average latency</a:t>
            </a:r>
          </a:p>
        </p:txBody>
      </p:sp>
      <p:graphicFrame>
        <p:nvGraphicFramePr>
          <p:cNvPr id="83972" name="Object 4"/>
          <p:cNvGraphicFramePr>
            <a:graphicFrameLocks noGrp="1" noChangeAspect="1"/>
          </p:cNvGraphicFramePr>
          <p:nvPr>
            <p:ph sz="half" idx="2"/>
            <p:extLst>
              <p:ext uri="{D42A27DB-BD31-4B8C-83A1-F6EECF244321}">
                <p14:modId xmlns:p14="http://schemas.microsoft.com/office/powerpoint/2010/main" val="1825948883"/>
              </p:ext>
            </p:extLst>
          </p:nvPr>
        </p:nvGraphicFramePr>
        <p:xfrm>
          <a:off x="5148064" y="4265243"/>
          <a:ext cx="3876228" cy="2260101"/>
        </p:xfrm>
        <a:graphic>
          <a:graphicData uri="http://schemas.openxmlformats.org/presentationml/2006/ole">
            <mc:AlternateContent xmlns:mc="http://schemas.openxmlformats.org/markup-compatibility/2006">
              <mc:Choice xmlns:v="urn:schemas-microsoft-com:vml" Requires="v">
                <p:oleObj spid="_x0000_s14485" name="Visio" r:id="rId4" imgW="4078224" imgH="2377745" progId="Visio.Drawing.11">
                  <p:embed/>
                </p:oleObj>
              </mc:Choice>
              <mc:Fallback>
                <p:oleObj name="Visio" r:id="rId4" imgW="4078224" imgH="2377745" progId="Visio.Drawing.11">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8064" y="4265243"/>
                        <a:ext cx="3876228" cy="2260101"/>
                      </a:xfrm>
                      <a:prstGeom prst="rect">
                        <a:avLst/>
                      </a:prstGeom>
                      <a:noFill/>
                      <a:ln>
                        <a:noFill/>
                      </a:ln>
                      <a:effectLst/>
                    </p:spPr>
                  </p:pic>
                </p:oleObj>
              </mc:Fallback>
            </mc:AlternateContent>
          </a:graphicData>
        </a:graphic>
      </p:graphicFrame>
      <p:sp>
        <p:nvSpPr>
          <p:cNvPr id="2" name="Footer Placeholder 1"/>
          <p:cNvSpPr>
            <a:spLocks noGrp="1"/>
          </p:cNvSpPr>
          <p:nvPr>
            <p:ph type="ftr" sz="quarter" idx="11"/>
          </p:nvPr>
        </p:nvSpPr>
        <p:spPr>
          <a:xfrm>
            <a:off x="19145" y="6453336"/>
            <a:ext cx="4250530" cy="365125"/>
          </a:xfrm>
        </p:spPr>
        <p:txBody>
          <a:bodyPr/>
          <a:lstStyle/>
          <a:p>
            <a:pPr>
              <a:defRPr/>
            </a:pPr>
            <a:r>
              <a:rPr lang="it-IT" altLang="fa-IR" dirty="0"/>
              <a:t>Dynamic Source Routing (DSR)</a:t>
            </a:r>
          </a:p>
        </p:txBody>
      </p:sp>
      <p:sp>
        <p:nvSpPr>
          <p:cNvPr id="3" name="Slide Number Placeholder 2"/>
          <p:cNvSpPr>
            <a:spLocks noGrp="1"/>
          </p:cNvSpPr>
          <p:nvPr>
            <p:ph type="sldNum" sz="quarter" idx="12"/>
          </p:nvPr>
        </p:nvSpPr>
        <p:spPr>
          <a:xfrm>
            <a:off x="7699980" y="6253731"/>
            <a:ext cx="1413261" cy="604269"/>
          </a:xfrm>
        </p:spPr>
        <p:txBody>
          <a:bodyPr/>
          <a:lstStyle/>
          <a:p>
            <a:pPr>
              <a:defRPr/>
            </a:pPr>
            <a:fld id="{0035D287-4AE5-4C94-B3CA-47E7F3D6AC76}" type="slidenum">
              <a:rPr lang="it-IT" altLang="fa-IR" sz="1000" smtClean="0"/>
              <a:pPr>
                <a:defRPr/>
              </a:pPr>
              <a:t>27</a:t>
            </a:fld>
            <a:endParaRPr lang="it-IT" altLang="fa-IR" sz="1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77438" y="682924"/>
            <a:ext cx="8229600" cy="1143000"/>
          </a:xfrm>
        </p:spPr>
        <p:txBody>
          <a:bodyPr>
            <a:normAutofit fontScale="90000"/>
          </a:bodyPr>
          <a:lstStyle/>
          <a:p>
            <a:pPr eaLnBrk="1" hangingPunct="1"/>
            <a:r>
              <a:rPr lang="it-IT" altLang="fa-IR" sz="4000" b="1" dirty="0">
                <a:latin typeface="Bookman Old Style" panose="02050604050505020204" pitchFamily="18" charset="0"/>
              </a:rPr>
              <a:t>Basic DSR Route Maintenance (1)</a:t>
            </a:r>
          </a:p>
        </p:txBody>
      </p:sp>
      <p:sp>
        <p:nvSpPr>
          <p:cNvPr id="73731" name="Rectangle 3"/>
          <p:cNvSpPr>
            <a:spLocks noGrp="1" noChangeArrowheads="1"/>
          </p:cNvSpPr>
          <p:nvPr>
            <p:ph type="body" sz="half" idx="1"/>
          </p:nvPr>
        </p:nvSpPr>
        <p:spPr>
          <a:xfrm>
            <a:off x="695937" y="2276872"/>
            <a:ext cx="7797803" cy="4392488"/>
          </a:xfrm>
        </p:spPr>
        <p:txBody>
          <a:bodyPr rtlCol="0">
            <a:normAutofit lnSpcReduction="10000"/>
          </a:bodyPr>
          <a:lstStyle/>
          <a:p>
            <a:pPr algn="just" eaLnBrk="1" fontAlgn="auto" hangingPunct="1">
              <a:spcAft>
                <a:spcPts val="0"/>
              </a:spcAft>
              <a:buClr>
                <a:schemeClr val="bg2">
                  <a:lumMod val="50000"/>
                </a:schemeClr>
              </a:buClr>
              <a:buFont typeface="Wingdings" panose="05000000000000000000" pitchFamily="2" charset="2"/>
              <a:buChar char="q"/>
              <a:defRPr/>
            </a:pPr>
            <a:r>
              <a:rPr lang="en-US" altLang="fa-IR" sz="3000" dirty="0">
                <a:latin typeface="Times New Roman" panose="02020603050405020304" pitchFamily="18" charset="0"/>
                <a:ea typeface="Tahoma" panose="020B0604030504040204" pitchFamily="34" charset="0"/>
                <a:cs typeface="Times New Roman" panose="02020603050405020304" pitchFamily="18" charset="0"/>
              </a:rPr>
              <a:t>Node transmitting the packet responsible for confirming the packet reception by next hop</a:t>
            </a:r>
          </a:p>
          <a:p>
            <a:pPr algn="just" eaLnBrk="1" fontAlgn="auto" hangingPunct="1">
              <a:spcAft>
                <a:spcPts val="0"/>
              </a:spcAft>
              <a:buClr>
                <a:schemeClr val="bg2">
                  <a:lumMod val="50000"/>
                </a:schemeClr>
              </a:buClr>
              <a:buFont typeface="Wingdings" panose="05000000000000000000" pitchFamily="2" charset="2"/>
              <a:buChar char="q"/>
              <a:defRPr/>
            </a:pPr>
            <a:r>
              <a:rPr lang="en-US" altLang="fa-IR" sz="3000" dirty="0">
                <a:latin typeface="Times New Roman" panose="02020603050405020304" pitchFamily="18" charset="0"/>
                <a:ea typeface="Tahoma" panose="020B0604030504040204" pitchFamily="34" charset="0"/>
                <a:cs typeface="Times New Roman" panose="02020603050405020304" pitchFamily="18" charset="0"/>
              </a:rPr>
              <a:t>Receipt confirmation</a:t>
            </a:r>
          </a:p>
          <a:p>
            <a:pPr lvl="1" algn="just">
              <a:spcAft>
                <a:spcPts val="0"/>
              </a:spcAft>
              <a:buClr>
                <a:schemeClr val="bg2">
                  <a:lumMod val="50000"/>
                </a:schemeClr>
              </a:buClr>
              <a:buFont typeface="Wingdings" panose="05000000000000000000" pitchFamily="2" charset="2"/>
              <a:buChar char="q"/>
              <a:defRPr/>
            </a:pPr>
            <a:r>
              <a:rPr lang="en-US" altLang="fa-IR" sz="2800" dirty="0">
                <a:latin typeface="Times New Roman" panose="02020603050405020304" pitchFamily="18" charset="0"/>
                <a:cs typeface="Times New Roman" panose="02020603050405020304" pitchFamily="18" charset="0"/>
              </a:rPr>
              <a:t>At no cost to DSR</a:t>
            </a:r>
          </a:p>
          <a:p>
            <a:pPr lvl="2" algn="just">
              <a:buClr>
                <a:schemeClr val="bg2">
                  <a:lumMod val="50000"/>
                </a:schemeClr>
              </a:buClr>
              <a:buFont typeface="Wingdings" panose="05000000000000000000" pitchFamily="2" charset="2"/>
              <a:buChar char="ü"/>
              <a:defRPr/>
            </a:pPr>
            <a:r>
              <a:rPr lang="en-US" altLang="fa-IR" sz="2000" dirty="0">
                <a:latin typeface="Times New Roman" panose="02020603050405020304" pitchFamily="18" charset="0"/>
                <a:cs typeface="Times New Roman" panose="02020603050405020304" pitchFamily="18" charset="0"/>
              </a:rPr>
              <a:t>lower layer protocol MAC (Link layer acknowledgment frame defined by IEEE 802.11)</a:t>
            </a:r>
          </a:p>
          <a:p>
            <a:pPr lvl="2" algn="just">
              <a:buClr>
                <a:schemeClr val="bg2">
                  <a:lumMod val="50000"/>
                </a:schemeClr>
              </a:buClr>
              <a:buFont typeface="Wingdings" panose="05000000000000000000" pitchFamily="2" charset="2"/>
              <a:buChar char="ü"/>
              <a:defRPr/>
            </a:pPr>
            <a:r>
              <a:rPr lang="en-US" altLang="fa-IR" sz="2000" dirty="0">
                <a:latin typeface="Times New Roman" panose="02020603050405020304" pitchFamily="18" charset="0"/>
                <a:cs typeface="Times New Roman" panose="02020603050405020304" pitchFamily="18" charset="0"/>
              </a:rPr>
              <a:t>Passive acknowledgment – overhearing</a:t>
            </a:r>
          </a:p>
          <a:p>
            <a:pPr lvl="1" algn="just">
              <a:spcAft>
                <a:spcPts val="0"/>
              </a:spcAft>
              <a:buClr>
                <a:schemeClr val="bg2">
                  <a:lumMod val="50000"/>
                </a:schemeClr>
              </a:buClr>
              <a:buFont typeface="Wingdings" panose="05000000000000000000" pitchFamily="2" charset="2"/>
              <a:buChar char="q"/>
              <a:defRPr/>
            </a:pPr>
            <a:r>
              <a:rPr lang="en-US" altLang="fa-IR" sz="2800" dirty="0">
                <a:latin typeface="Times New Roman" panose="02020603050405020304" pitchFamily="18" charset="0"/>
                <a:cs typeface="Times New Roman" panose="02020603050405020304" pitchFamily="18" charset="0"/>
              </a:rPr>
              <a:t>DSR-specific software </a:t>
            </a:r>
            <a:r>
              <a:rPr lang="en-US" altLang="fa-IR" sz="2800" dirty="0" err="1">
                <a:latin typeface="Times New Roman" panose="02020603050405020304" pitchFamily="18" charset="0"/>
                <a:cs typeface="Times New Roman" panose="02020603050405020304" pitchFamily="18" charset="0"/>
              </a:rPr>
              <a:t>ack</a:t>
            </a:r>
            <a:endParaRPr lang="en-US" altLang="fa-IR" sz="2800" dirty="0">
              <a:latin typeface="Times New Roman" panose="02020603050405020304" pitchFamily="18" charset="0"/>
              <a:cs typeface="Times New Roman" panose="02020603050405020304" pitchFamily="18" charset="0"/>
            </a:endParaRPr>
          </a:p>
          <a:p>
            <a:pPr lvl="2" algn="just" eaLnBrk="1" fontAlgn="auto" hangingPunct="1">
              <a:spcAft>
                <a:spcPts val="0"/>
              </a:spcAft>
              <a:buClr>
                <a:schemeClr val="bg2">
                  <a:lumMod val="50000"/>
                </a:schemeClr>
              </a:buClr>
              <a:buFont typeface="Wingdings" panose="05000000000000000000" pitchFamily="2" charset="2"/>
              <a:buChar char="ü"/>
              <a:defRPr/>
            </a:pPr>
            <a:r>
              <a:rPr lang="en-US" altLang="fa-IR" sz="2000" dirty="0">
                <a:latin typeface="Times New Roman" panose="02020603050405020304" pitchFamily="18" charset="0"/>
                <a:cs typeface="Times New Roman" panose="02020603050405020304" pitchFamily="18" charset="0"/>
              </a:rPr>
              <a:t>A bit set to packet header to request such an </a:t>
            </a:r>
            <a:r>
              <a:rPr lang="en-US" altLang="fa-IR" sz="2000" dirty="0" err="1">
                <a:latin typeface="Times New Roman" panose="02020603050405020304" pitchFamily="18" charset="0"/>
                <a:cs typeface="Times New Roman" panose="02020603050405020304" pitchFamily="18" charset="0"/>
              </a:rPr>
              <a:t>ack</a:t>
            </a:r>
            <a:endParaRPr lang="en-US" altLang="fa-IR" sz="20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0" y="6492875"/>
            <a:ext cx="4250530" cy="365125"/>
          </a:xfrm>
        </p:spPr>
        <p:txBody>
          <a:bodyPr/>
          <a:lstStyle/>
          <a:p>
            <a:pPr>
              <a:defRPr/>
            </a:pPr>
            <a:r>
              <a:rPr lang="it-IT" altLang="fa-IR" dirty="0"/>
              <a:t>Dynamic Source Routing (DSR)</a:t>
            </a:r>
          </a:p>
        </p:txBody>
      </p:sp>
      <p:sp>
        <p:nvSpPr>
          <p:cNvPr id="3" name="Slide Number Placeholder 2"/>
          <p:cNvSpPr>
            <a:spLocks noGrp="1"/>
          </p:cNvSpPr>
          <p:nvPr>
            <p:ph type="sldNum" sz="quarter" idx="12"/>
          </p:nvPr>
        </p:nvSpPr>
        <p:spPr>
          <a:xfrm>
            <a:off x="7619908" y="6190740"/>
            <a:ext cx="1413261" cy="604269"/>
          </a:xfrm>
        </p:spPr>
        <p:txBody>
          <a:bodyPr/>
          <a:lstStyle/>
          <a:p>
            <a:pPr>
              <a:defRPr/>
            </a:pPr>
            <a:fld id="{82A6FDEA-A5C9-4258-9729-EAB564348F42}" type="slidenum">
              <a:rPr lang="it-IT" altLang="fa-IR" sz="1000" smtClean="0"/>
              <a:pPr>
                <a:defRPr/>
              </a:pPr>
              <a:t>28</a:t>
            </a:fld>
            <a:endParaRPr lang="it-IT" altLang="fa-IR" sz="1000" dirty="0"/>
          </a:p>
        </p:txBody>
      </p:sp>
      <p:pic>
        <p:nvPicPr>
          <p:cNvPr id="6" name="Picture 2">
            <a:extLst>
              <a:ext uri="{FF2B5EF4-FFF2-40B4-BE49-F238E27FC236}">
                <a16:creationId xmlns:a16="http://schemas.microsoft.com/office/drawing/2014/main" id="{C1BBC08E-3E5D-42D0-9239-757774DA0D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4138" y="-2876"/>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blinds(horizontal)">
                                      <p:cBhvr>
                                        <p:cTn id="7" dur="500"/>
                                        <p:tgtEl>
                                          <p:spTgt spid="73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731">
                                            <p:txEl>
                                              <p:pRg st="1" end="1"/>
                                            </p:txEl>
                                          </p:spTgt>
                                        </p:tgtEl>
                                        <p:attrNameLst>
                                          <p:attrName>style.visibility</p:attrName>
                                        </p:attrNameLst>
                                      </p:cBhvr>
                                      <p:to>
                                        <p:strVal val="visible"/>
                                      </p:to>
                                    </p:set>
                                    <p:animEffect transition="in" filter="blinds(horizontal)">
                                      <p:cBhvr>
                                        <p:cTn id="12" dur="500"/>
                                        <p:tgtEl>
                                          <p:spTgt spid="73731">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3731">
                                            <p:txEl>
                                              <p:pRg st="2" end="2"/>
                                            </p:txEl>
                                          </p:spTgt>
                                        </p:tgtEl>
                                        <p:attrNameLst>
                                          <p:attrName>style.visibility</p:attrName>
                                        </p:attrNameLst>
                                      </p:cBhvr>
                                      <p:to>
                                        <p:strVal val="visible"/>
                                      </p:to>
                                    </p:set>
                                    <p:animEffect transition="in" filter="blinds(horizontal)">
                                      <p:cBhvr>
                                        <p:cTn id="15" dur="500"/>
                                        <p:tgtEl>
                                          <p:spTgt spid="73731">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3731">
                                            <p:txEl>
                                              <p:pRg st="3" end="3"/>
                                            </p:txEl>
                                          </p:spTgt>
                                        </p:tgtEl>
                                        <p:attrNameLst>
                                          <p:attrName>style.visibility</p:attrName>
                                        </p:attrNameLst>
                                      </p:cBhvr>
                                      <p:to>
                                        <p:strVal val="visible"/>
                                      </p:to>
                                    </p:set>
                                    <p:animEffect transition="in" filter="blinds(horizontal)">
                                      <p:cBhvr>
                                        <p:cTn id="18" dur="500"/>
                                        <p:tgtEl>
                                          <p:spTgt spid="73731">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3731">
                                            <p:txEl>
                                              <p:pRg st="4" end="4"/>
                                            </p:txEl>
                                          </p:spTgt>
                                        </p:tgtEl>
                                        <p:attrNameLst>
                                          <p:attrName>style.visibility</p:attrName>
                                        </p:attrNameLst>
                                      </p:cBhvr>
                                      <p:to>
                                        <p:strVal val="visible"/>
                                      </p:to>
                                    </p:set>
                                    <p:animEffect transition="in" filter="blinds(horizontal)">
                                      <p:cBhvr>
                                        <p:cTn id="21" dur="500"/>
                                        <p:tgtEl>
                                          <p:spTgt spid="73731">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73731">
                                            <p:txEl>
                                              <p:pRg st="5" end="5"/>
                                            </p:txEl>
                                          </p:spTgt>
                                        </p:tgtEl>
                                        <p:attrNameLst>
                                          <p:attrName>style.visibility</p:attrName>
                                        </p:attrNameLst>
                                      </p:cBhvr>
                                      <p:to>
                                        <p:strVal val="visible"/>
                                      </p:to>
                                    </p:set>
                                    <p:animEffect transition="in" filter="blinds(horizontal)">
                                      <p:cBhvr>
                                        <p:cTn id="24" dur="500"/>
                                        <p:tgtEl>
                                          <p:spTgt spid="73731">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73731">
                                            <p:txEl>
                                              <p:pRg st="6" end="6"/>
                                            </p:txEl>
                                          </p:spTgt>
                                        </p:tgtEl>
                                        <p:attrNameLst>
                                          <p:attrName>style.visibility</p:attrName>
                                        </p:attrNameLst>
                                      </p:cBhvr>
                                      <p:to>
                                        <p:strVal val="visible"/>
                                      </p:to>
                                    </p:set>
                                    <p:animEffect transition="in" filter="blinds(horizontal)">
                                      <p:cBhvr>
                                        <p:cTn id="27" dur="500"/>
                                        <p:tgtEl>
                                          <p:spTgt spid="737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96021" y="682924"/>
            <a:ext cx="8229600" cy="1143000"/>
          </a:xfrm>
        </p:spPr>
        <p:txBody>
          <a:bodyPr>
            <a:normAutofit fontScale="90000"/>
          </a:bodyPr>
          <a:lstStyle/>
          <a:p>
            <a:pPr eaLnBrk="1" hangingPunct="1"/>
            <a:r>
              <a:rPr lang="it-IT" altLang="fa-IR" sz="4000" b="1" dirty="0">
                <a:latin typeface="Bookman Old Style" panose="02050604050505020204" pitchFamily="18" charset="0"/>
              </a:rPr>
              <a:t>Basic DSR Route Maintenance (2)</a:t>
            </a:r>
            <a:br>
              <a:rPr lang="it-IT" altLang="fa-IR" sz="4000" b="1" dirty="0">
                <a:latin typeface="Bookman Old Style" panose="02050604050505020204" pitchFamily="18" charset="0"/>
              </a:rPr>
            </a:br>
            <a:endParaRPr lang="it-IT" altLang="fa-IR" sz="4000" b="1" dirty="0">
              <a:latin typeface="Bookman Old Style" panose="02050604050505020204" pitchFamily="18" charset="0"/>
            </a:endParaRPr>
          </a:p>
        </p:txBody>
      </p:sp>
      <p:sp>
        <p:nvSpPr>
          <p:cNvPr id="73731" name="Rectangle 3"/>
          <p:cNvSpPr>
            <a:spLocks noGrp="1" noChangeArrowheads="1"/>
          </p:cNvSpPr>
          <p:nvPr>
            <p:ph type="body" sz="half" idx="1"/>
          </p:nvPr>
        </p:nvSpPr>
        <p:spPr>
          <a:xfrm>
            <a:off x="695937" y="2276872"/>
            <a:ext cx="7797803" cy="4700617"/>
          </a:xfrm>
        </p:spPr>
        <p:txBody>
          <a:bodyPr rtlCol="0">
            <a:normAutofit/>
          </a:bodyPr>
          <a:lstStyle/>
          <a:p>
            <a:pPr algn="just">
              <a:spcAft>
                <a:spcPts val="0"/>
              </a:spcAft>
              <a:buClr>
                <a:schemeClr val="bg2">
                  <a:lumMod val="50000"/>
                </a:schemeClr>
              </a:buClr>
              <a:buFont typeface="Wingdings" panose="05000000000000000000" pitchFamily="2" charset="2"/>
              <a:buChar char="q"/>
              <a:defRPr/>
            </a:pPr>
            <a:r>
              <a:rPr lang="en-US" altLang="fa-IR" sz="3200" dirty="0">
                <a:latin typeface="Times New Roman" panose="02020603050405020304" pitchFamily="18" charset="0"/>
                <a:cs typeface="Times New Roman" panose="02020603050405020304" pitchFamily="18" charset="0"/>
              </a:rPr>
              <a:t>No receipt confirmation after the maximum number of retransmission</a:t>
            </a:r>
          </a:p>
          <a:p>
            <a:pPr lvl="2" algn="just">
              <a:spcAft>
                <a:spcPts val="0"/>
              </a:spcAft>
              <a:buClr>
                <a:schemeClr val="bg2">
                  <a:lumMod val="50000"/>
                </a:schemeClr>
              </a:buClr>
              <a:buFont typeface="Wingdings" panose="05000000000000000000" pitchFamily="2" charset="2"/>
              <a:buChar char="q"/>
              <a:defRPr/>
            </a:pPr>
            <a:r>
              <a:rPr lang="en-US" altLang="fa-IR" sz="2200" dirty="0">
                <a:latin typeface="Times New Roman" panose="02020603050405020304" pitchFamily="18" charset="0"/>
                <a:cs typeface="Times New Roman" panose="02020603050405020304" pitchFamily="18" charset="0"/>
              </a:rPr>
              <a:t> Route Error (RERR) message to the original sender identifying the broken link</a:t>
            </a:r>
          </a:p>
          <a:p>
            <a:pPr lvl="2" algn="just">
              <a:spcAft>
                <a:spcPts val="0"/>
              </a:spcAft>
              <a:buClr>
                <a:schemeClr val="bg2">
                  <a:lumMod val="50000"/>
                </a:schemeClr>
              </a:buClr>
              <a:buFont typeface="Wingdings" panose="05000000000000000000" pitchFamily="2" charset="2"/>
              <a:buChar char="q"/>
              <a:defRPr/>
            </a:pPr>
            <a:r>
              <a:rPr lang="en-US" altLang="fa-IR" sz="2200" dirty="0">
                <a:latin typeface="Times New Roman" panose="02020603050405020304" pitchFamily="18" charset="0"/>
                <a:cs typeface="Times New Roman" panose="02020603050405020304" pitchFamily="18" charset="0"/>
              </a:rPr>
              <a:t> Upon reception of RERR, the original sender removes this broken link from its cache</a:t>
            </a:r>
          </a:p>
        </p:txBody>
      </p:sp>
      <p:graphicFrame>
        <p:nvGraphicFramePr>
          <p:cNvPr id="73734" name="Object 6"/>
          <p:cNvGraphicFramePr>
            <a:graphicFrameLocks noGrp="1" noChangeAspect="1"/>
          </p:cNvGraphicFramePr>
          <p:nvPr>
            <p:ph sz="quarter" idx="2"/>
            <p:extLst>
              <p:ext uri="{D42A27DB-BD31-4B8C-83A1-F6EECF244321}">
                <p14:modId xmlns:p14="http://schemas.microsoft.com/office/powerpoint/2010/main" val="1054448493"/>
              </p:ext>
            </p:extLst>
          </p:nvPr>
        </p:nvGraphicFramePr>
        <p:xfrm>
          <a:off x="1475630" y="5013176"/>
          <a:ext cx="6408738" cy="1598613"/>
        </p:xfrm>
        <a:graphic>
          <a:graphicData uri="http://schemas.openxmlformats.org/presentationml/2006/ole">
            <mc:AlternateContent xmlns:mc="http://schemas.openxmlformats.org/markup-compatibility/2006">
              <mc:Choice xmlns:v="urn:schemas-microsoft-com:vml" Requires="v">
                <p:oleObj spid="_x0000_s55438" name="Visio" r:id="rId3" imgW="4467454" imgH="1114349" progId="Visio.Drawing.11">
                  <p:embed/>
                </p:oleObj>
              </mc:Choice>
              <mc:Fallback>
                <p:oleObj name="Visio" r:id="rId3" imgW="4467454" imgH="1114349"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30" y="5013176"/>
                        <a:ext cx="6408738" cy="1598613"/>
                      </a:xfrm>
                      <a:prstGeom prst="rect">
                        <a:avLst/>
                      </a:prstGeom>
                      <a:noFill/>
                      <a:ln>
                        <a:noFill/>
                      </a:ln>
                      <a:effectLst/>
                    </p:spPr>
                  </p:pic>
                </p:oleObj>
              </mc:Fallback>
            </mc:AlternateContent>
          </a:graphicData>
        </a:graphic>
      </p:graphicFrame>
      <p:sp>
        <p:nvSpPr>
          <p:cNvPr id="2" name="Footer Placeholder 1"/>
          <p:cNvSpPr>
            <a:spLocks noGrp="1"/>
          </p:cNvSpPr>
          <p:nvPr>
            <p:ph type="ftr" sz="quarter" idx="11"/>
          </p:nvPr>
        </p:nvSpPr>
        <p:spPr>
          <a:xfrm>
            <a:off x="0" y="6492875"/>
            <a:ext cx="4250530" cy="365125"/>
          </a:xfrm>
        </p:spPr>
        <p:txBody>
          <a:bodyPr/>
          <a:lstStyle/>
          <a:p>
            <a:pPr>
              <a:defRPr/>
            </a:pPr>
            <a:r>
              <a:rPr lang="it-IT" altLang="fa-IR" dirty="0"/>
              <a:t>Dynamic Source Routing (DSR)</a:t>
            </a:r>
          </a:p>
        </p:txBody>
      </p:sp>
      <p:sp>
        <p:nvSpPr>
          <p:cNvPr id="3" name="Slide Number Placeholder 2"/>
          <p:cNvSpPr>
            <a:spLocks noGrp="1"/>
          </p:cNvSpPr>
          <p:nvPr>
            <p:ph type="sldNum" sz="quarter" idx="12"/>
          </p:nvPr>
        </p:nvSpPr>
        <p:spPr>
          <a:xfrm>
            <a:off x="7619908" y="6190740"/>
            <a:ext cx="1413261" cy="604269"/>
          </a:xfrm>
        </p:spPr>
        <p:txBody>
          <a:bodyPr/>
          <a:lstStyle/>
          <a:p>
            <a:pPr>
              <a:defRPr/>
            </a:pPr>
            <a:fld id="{82A6FDEA-A5C9-4258-9729-EAB564348F42}" type="slidenum">
              <a:rPr lang="it-IT" altLang="fa-IR" sz="1000" smtClean="0"/>
              <a:pPr>
                <a:defRPr/>
              </a:pPr>
              <a:t>29</a:t>
            </a:fld>
            <a:endParaRPr lang="it-IT" altLang="fa-IR" sz="1000" dirty="0"/>
          </a:p>
        </p:txBody>
      </p:sp>
      <p:pic>
        <p:nvPicPr>
          <p:cNvPr id="7" name="Picture 2">
            <a:extLst>
              <a:ext uri="{FF2B5EF4-FFF2-40B4-BE49-F238E27FC236}">
                <a16:creationId xmlns:a16="http://schemas.microsoft.com/office/drawing/2014/main" id="{BBCC1453-1564-475B-AEE9-2A59E6FAB3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64138" y="-2876"/>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2927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
            <a:extLst>
              <a:ext uri="{FF2B5EF4-FFF2-40B4-BE49-F238E27FC236}">
                <a16:creationId xmlns:a16="http://schemas.microsoft.com/office/drawing/2014/main" id="{EE2F5E9D-D763-4738-9CFA-11326F6A649D}"/>
              </a:ext>
            </a:extLst>
          </p:cNvPr>
          <p:cNvSpPr txBox="1">
            <a:spLocks noChangeArrowheads="1"/>
          </p:cNvSpPr>
          <p:nvPr/>
        </p:nvSpPr>
        <p:spPr>
          <a:xfrm>
            <a:off x="395536" y="461351"/>
            <a:ext cx="8229600" cy="1143000"/>
          </a:xfrm>
          <a:prstGeom prst="rect">
            <a:avLst/>
          </a:prstGeom>
        </p:spPr>
        <p:txBody>
          <a:bodyPr vert="horz" lIns="91440" tIns="45720" rIns="91440" bIns="45720" rtlCol="0" anchor="t">
            <a:normAutofit/>
          </a:bodyPr>
          <a:lstStyle>
            <a:lvl1pPr algn="l" defTabSz="685800" rtl="0" eaLnBrk="1" latinLnBrk="0" hangingPunct="1">
              <a:lnSpc>
                <a:spcPct val="99000"/>
              </a:lnSpc>
              <a:spcBef>
                <a:spcPct val="0"/>
              </a:spcBef>
              <a:buNone/>
              <a:defRPr sz="3800" kern="1200">
                <a:solidFill>
                  <a:schemeClr val="tx2">
                    <a:lumMod val="75000"/>
                    <a:lumOff val="25000"/>
                  </a:schemeClr>
                </a:solidFill>
                <a:latin typeface="+mj-lt"/>
                <a:ea typeface="+mj-ea"/>
                <a:cs typeface="+mj-cs"/>
              </a:defRPr>
            </a:lvl1pPr>
          </a:lstStyle>
          <a:p>
            <a:pPr algn="ctr" fontAlgn="auto">
              <a:spcAft>
                <a:spcPts val="0"/>
              </a:spcAft>
            </a:pPr>
            <a:r>
              <a:rPr lang="en-US" altLang="en-US" sz="3200" b="1" dirty="0">
                <a:latin typeface="Bookman Old Style" panose="02050604050505020204" pitchFamily="18" charset="0"/>
              </a:rPr>
              <a:t>Mobile Ad Hoc Networks (MANET)</a:t>
            </a:r>
          </a:p>
          <a:p>
            <a:pPr algn="ctr" fontAlgn="auto">
              <a:spcAft>
                <a:spcPts val="0"/>
              </a:spcAft>
            </a:pPr>
            <a:r>
              <a:rPr lang="it-IT" altLang="fa-IR" sz="3200" i="1" dirty="0">
                <a:latin typeface="Bookman Old Style" panose="02050604050505020204" pitchFamily="18" charset="0"/>
              </a:rPr>
              <a:t>Applications</a:t>
            </a:r>
            <a:endParaRPr lang="en-US" altLang="fa-IR" sz="3200" b="1" dirty="0">
              <a:latin typeface="Bookman Old Style" panose="02050604050505020204" pitchFamily="18" charset="0"/>
            </a:endParaRPr>
          </a:p>
        </p:txBody>
      </p:sp>
      <p:grpSp>
        <p:nvGrpSpPr>
          <p:cNvPr id="24" name="Group 23">
            <a:extLst>
              <a:ext uri="{FF2B5EF4-FFF2-40B4-BE49-F238E27FC236}">
                <a16:creationId xmlns:a16="http://schemas.microsoft.com/office/drawing/2014/main" id="{45693E3D-D6D6-42A2-898C-C1EF9577F806}"/>
              </a:ext>
            </a:extLst>
          </p:cNvPr>
          <p:cNvGrpSpPr/>
          <p:nvPr/>
        </p:nvGrpSpPr>
        <p:grpSpPr>
          <a:xfrm>
            <a:off x="1547664" y="2420888"/>
            <a:ext cx="5869886" cy="4286256"/>
            <a:chOff x="1547813" y="692150"/>
            <a:chExt cx="7334250" cy="5657850"/>
          </a:xfrm>
        </p:grpSpPr>
        <p:pic>
          <p:nvPicPr>
            <p:cNvPr id="34" name="Picture 3">
              <a:extLst>
                <a:ext uri="{FF2B5EF4-FFF2-40B4-BE49-F238E27FC236}">
                  <a16:creationId xmlns:a16="http://schemas.microsoft.com/office/drawing/2014/main" id="{CED6B193-C6C8-42B1-A536-F393BABAAB82}"/>
                </a:ext>
              </a:extLst>
            </p:cNvPr>
            <p:cNvPicPr>
              <a:picLocks noChangeAspect="1" noChangeArrowheads="1"/>
            </p:cNvPicPr>
            <p:nvPr/>
          </p:nvPicPr>
          <p:blipFill>
            <a:blip r:embed="rId2" cstate="print"/>
            <a:srcRect/>
            <a:stretch>
              <a:fillRect/>
            </a:stretch>
          </p:blipFill>
          <p:spPr bwMode="auto">
            <a:xfrm>
              <a:off x="1547813" y="836613"/>
              <a:ext cx="6267450" cy="5513387"/>
            </a:xfrm>
            <a:prstGeom prst="rect">
              <a:avLst/>
            </a:prstGeom>
            <a:noFill/>
            <a:ln w="9525">
              <a:noFill/>
              <a:miter lim="800000"/>
              <a:headEnd/>
              <a:tailEnd/>
            </a:ln>
          </p:spPr>
        </p:pic>
        <p:pic>
          <p:nvPicPr>
            <p:cNvPr id="35" name="Picture 17" descr="web-mobile">
              <a:extLst>
                <a:ext uri="{FF2B5EF4-FFF2-40B4-BE49-F238E27FC236}">
                  <a16:creationId xmlns:a16="http://schemas.microsoft.com/office/drawing/2014/main" id="{8C32ADEE-FAE4-4F33-8B8B-8A6347C686BF}"/>
                </a:ext>
              </a:extLst>
            </p:cNvPr>
            <p:cNvPicPr>
              <a:picLocks noChangeAspect="1" noChangeArrowheads="1"/>
            </p:cNvPicPr>
            <p:nvPr/>
          </p:nvPicPr>
          <p:blipFill>
            <a:blip r:embed="rId3" cstate="print"/>
            <a:srcRect/>
            <a:stretch>
              <a:fillRect/>
            </a:stretch>
          </p:blipFill>
          <p:spPr bwMode="auto">
            <a:xfrm>
              <a:off x="6156325" y="692150"/>
              <a:ext cx="1355725" cy="1223963"/>
            </a:xfrm>
            <a:prstGeom prst="rect">
              <a:avLst/>
            </a:prstGeom>
            <a:noFill/>
            <a:ln w="9525">
              <a:noFill/>
              <a:miter lim="800000"/>
              <a:headEnd/>
              <a:tailEnd/>
            </a:ln>
          </p:spPr>
        </p:pic>
        <p:pic>
          <p:nvPicPr>
            <p:cNvPr id="36" name="Picture 18" descr="us-army2">
              <a:extLst>
                <a:ext uri="{FF2B5EF4-FFF2-40B4-BE49-F238E27FC236}">
                  <a16:creationId xmlns:a16="http://schemas.microsoft.com/office/drawing/2014/main" id="{CF41BE8D-8C2A-45AB-A4FD-985163274E10}"/>
                </a:ext>
              </a:extLst>
            </p:cNvPr>
            <p:cNvPicPr>
              <a:picLocks noChangeAspect="1" noChangeArrowheads="1"/>
            </p:cNvPicPr>
            <p:nvPr/>
          </p:nvPicPr>
          <p:blipFill>
            <a:blip r:embed="rId4" cstate="print"/>
            <a:srcRect/>
            <a:stretch>
              <a:fillRect/>
            </a:stretch>
          </p:blipFill>
          <p:spPr bwMode="auto">
            <a:xfrm>
              <a:off x="7451725" y="2565400"/>
              <a:ext cx="1430338" cy="1073150"/>
            </a:xfrm>
            <a:prstGeom prst="rect">
              <a:avLst/>
            </a:prstGeom>
            <a:noFill/>
            <a:ln w="9525">
              <a:noFill/>
              <a:miter lim="800000"/>
              <a:headEnd/>
              <a:tailEnd/>
            </a:ln>
          </p:spPr>
        </p:pic>
        <p:pic>
          <p:nvPicPr>
            <p:cNvPr id="37" name="Picture 19" descr="pompiers">
              <a:extLst>
                <a:ext uri="{FF2B5EF4-FFF2-40B4-BE49-F238E27FC236}">
                  <a16:creationId xmlns:a16="http://schemas.microsoft.com/office/drawing/2014/main" id="{57608E74-2CD8-4E11-9556-50AC2D78F396}"/>
                </a:ext>
              </a:extLst>
            </p:cNvPr>
            <p:cNvPicPr>
              <a:picLocks noChangeAspect="1" noChangeArrowheads="1"/>
            </p:cNvPicPr>
            <p:nvPr/>
          </p:nvPicPr>
          <p:blipFill>
            <a:blip r:embed="rId5" cstate="print"/>
            <a:srcRect/>
            <a:stretch>
              <a:fillRect/>
            </a:stretch>
          </p:blipFill>
          <p:spPr bwMode="auto">
            <a:xfrm>
              <a:off x="3786182" y="2000240"/>
              <a:ext cx="1377950" cy="1152525"/>
            </a:xfrm>
            <a:prstGeom prst="rect">
              <a:avLst/>
            </a:prstGeom>
            <a:noFill/>
            <a:ln w="9525">
              <a:noFill/>
              <a:miter lim="800000"/>
              <a:headEnd/>
              <a:tailEnd/>
            </a:ln>
          </p:spPr>
        </p:pic>
      </p:grpSp>
      <p:pic>
        <p:nvPicPr>
          <p:cNvPr id="8" name="Picture 2">
            <a:extLst>
              <a:ext uri="{FF2B5EF4-FFF2-40B4-BE49-F238E27FC236}">
                <a16:creationId xmlns:a16="http://schemas.microsoft.com/office/drawing/2014/main" id="{FDEFF925-7B58-4B28-99C0-CEDE0225CEC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4138" y="-2876"/>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621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heckerboard(across)">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71600" y="476672"/>
            <a:ext cx="7416824" cy="1560716"/>
          </a:xfrm>
        </p:spPr>
        <p:txBody>
          <a:bodyPr>
            <a:normAutofit/>
          </a:bodyPr>
          <a:lstStyle/>
          <a:p>
            <a:pPr algn="ctr"/>
            <a:r>
              <a:rPr lang="it-IT" altLang="fa-IR" sz="3200" b="1" dirty="0">
                <a:latin typeface="Bookman Old Style" panose="02050604050505020204" pitchFamily="18" charset="0"/>
              </a:rPr>
              <a:t>Basic DSR Route Maintenance (3)</a:t>
            </a:r>
          </a:p>
        </p:txBody>
      </p:sp>
      <p:sp>
        <p:nvSpPr>
          <p:cNvPr id="66563" name="Rectangle 3"/>
          <p:cNvSpPr>
            <a:spLocks noGrp="1" noChangeArrowheads="1"/>
          </p:cNvSpPr>
          <p:nvPr>
            <p:ph idx="1"/>
          </p:nvPr>
        </p:nvSpPr>
        <p:spPr>
          <a:xfrm>
            <a:off x="755576" y="2607791"/>
            <a:ext cx="7776864" cy="2765425"/>
          </a:xfrm>
        </p:spPr>
        <p:txBody>
          <a:bodyPr>
            <a:noAutofit/>
          </a:bodyPr>
          <a:lstStyle/>
          <a:p>
            <a:pPr marL="515938" indent="-515938" eaLnBrk="1" hangingPunct="1">
              <a:lnSpc>
                <a:spcPct val="90000"/>
              </a:lnSpc>
              <a:buClr>
                <a:schemeClr val="accent1">
                  <a:lumMod val="50000"/>
                </a:schemeClr>
              </a:buClr>
              <a:buFont typeface="Wingdings" panose="05000000000000000000" pitchFamily="2" charset="2"/>
              <a:buChar char="q"/>
            </a:pPr>
            <a:r>
              <a:rPr lang="en-US" altLang="fa-IR" sz="3200" dirty="0">
                <a:latin typeface="Times New Roman" panose="02020603050405020304" pitchFamily="18" charset="0"/>
                <a:cs typeface="Times New Roman" panose="02020603050405020304" pitchFamily="18" charset="0"/>
              </a:rPr>
              <a:t>When </a:t>
            </a:r>
            <a:r>
              <a:rPr lang="en-US" altLang="fa-IR" sz="3200" b="1" dirty="0">
                <a:latin typeface="Times New Roman" panose="02020603050405020304" pitchFamily="18" charset="0"/>
                <a:cs typeface="Times New Roman" panose="02020603050405020304" pitchFamily="18" charset="0"/>
              </a:rPr>
              <a:t>S</a:t>
            </a:r>
            <a:r>
              <a:rPr lang="en-US" altLang="fa-IR" sz="3200" dirty="0">
                <a:latin typeface="Times New Roman" panose="02020603050405020304" pitchFamily="18" charset="0"/>
                <a:cs typeface="Times New Roman" panose="02020603050405020304" pitchFamily="18" charset="0"/>
              </a:rPr>
              <a:t> receives a RERR</a:t>
            </a:r>
            <a:endParaRPr lang="en-US" altLang="fa-IR" sz="3200" b="1" dirty="0">
              <a:latin typeface="Times New Roman" panose="02020603050405020304" pitchFamily="18" charset="0"/>
              <a:cs typeface="Times New Roman" panose="02020603050405020304" pitchFamily="18" charset="0"/>
            </a:endParaRPr>
          </a:p>
          <a:p>
            <a:pPr lvl="1" algn="just">
              <a:lnSpc>
                <a:spcPct val="90000"/>
              </a:lnSpc>
              <a:buClr>
                <a:schemeClr val="accent1">
                  <a:lumMod val="50000"/>
                </a:schemeClr>
              </a:buClr>
              <a:buFont typeface="Wingdings" panose="05000000000000000000" pitchFamily="2" charset="2"/>
              <a:buChar char="ü"/>
            </a:pPr>
            <a:r>
              <a:rPr lang="en-US" sz="3000" b="1" i="1" dirty="0">
                <a:latin typeface="Times New Roman" panose="02020603050405020304" pitchFamily="18" charset="0"/>
                <a:cs typeface="Times New Roman" panose="02020603050405020304" pitchFamily="18" charset="0"/>
              </a:rPr>
              <a:t>S </a:t>
            </a:r>
            <a:r>
              <a:rPr lang="en-US" sz="3000" i="1" dirty="0">
                <a:latin typeface="Times New Roman" panose="02020603050405020304" pitchFamily="18" charset="0"/>
                <a:cs typeface="Times New Roman" panose="02020603050405020304" pitchFamily="18" charset="0"/>
              </a:rPr>
              <a:t>can attempt to use any other route it happens to know to </a:t>
            </a:r>
            <a:r>
              <a:rPr lang="en-US" sz="3000" b="1" i="1" dirty="0">
                <a:latin typeface="Times New Roman" panose="02020603050405020304" pitchFamily="18" charset="0"/>
                <a:cs typeface="Times New Roman" panose="02020603050405020304" pitchFamily="18" charset="0"/>
              </a:rPr>
              <a:t>D</a:t>
            </a:r>
            <a:endParaRPr lang="en-US" sz="3000" i="1" dirty="0">
              <a:latin typeface="Times New Roman" panose="02020603050405020304" pitchFamily="18" charset="0"/>
              <a:cs typeface="Times New Roman" panose="02020603050405020304" pitchFamily="18" charset="0"/>
            </a:endParaRPr>
          </a:p>
          <a:p>
            <a:pPr lvl="1">
              <a:lnSpc>
                <a:spcPct val="90000"/>
              </a:lnSpc>
              <a:buClr>
                <a:schemeClr val="accent1">
                  <a:lumMod val="50000"/>
                </a:schemeClr>
              </a:buClr>
              <a:buFont typeface="Wingdings" panose="05000000000000000000" pitchFamily="2" charset="2"/>
              <a:buChar char="ü"/>
            </a:pPr>
            <a:r>
              <a:rPr lang="en-US" sz="3000" b="1" i="1" dirty="0">
                <a:latin typeface="Times New Roman" panose="02020603050405020304" pitchFamily="18" charset="0"/>
                <a:cs typeface="Times New Roman" panose="02020603050405020304" pitchFamily="18" charset="0"/>
              </a:rPr>
              <a:t>S</a:t>
            </a:r>
            <a:r>
              <a:rPr lang="en-US" sz="3000" i="1" dirty="0">
                <a:latin typeface="Times New Roman" panose="02020603050405020304" pitchFamily="18" charset="0"/>
                <a:cs typeface="Times New Roman" panose="02020603050405020304" pitchFamily="18" charset="0"/>
              </a:rPr>
              <a:t> can invoke Route Discovery again to find a new route </a:t>
            </a:r>
            <a:endParaRPr lang="en-US" altLang="fa-IR" sz="3000" i="1" dirty="0">
              <a:latin typeface="Times New Roman" panose="02020603050405020304" pitchFamily="18" charset="0"/>
              <a:cs typeface="Times New Roman" panose="02020603050405020304" pitchFamily="18" charset="0"/>
            </a:endParaRPr>
          </a:p>
          <a:p>
            <a:pPr marL="755968" lvl="1" indent="-515938">
              <a:lnSpc>
                <a:spcPct val="90000"/>
              </a:lnSpc>
              <a:buClr>
                <a:schemeClr val="accent1">
                  <a:lumMod val="50000"/>
                </a:schemeClr>
              </a:buClr>
              <a:buFont typeface="Wingdings" panose="05000000000000000000" pitchFamily="2" charset="2"/>
              <a:buChar char="q"/>
            </a:pPr>
            <a:endParaRPr lang="en-US" altLang="fa-IR" sz="3000" dirty="0">
              <a:latin typeface="Times New Roman" panose="02020603050405020304" pitchFamily="18" charset="0"/>
            </a:endParaRPr>
          </a:p>
          <a:p>
            <a:pPr lvl="1" eaLnBrk="1" hangingPunct="1">
              <a:lnSpc>
                <a:spcPct val="90000"/>
              </a:lnSpc>
              <a:buClr>
                <a:schemeClr val="accent1">
                  <a:lumMod val="50000"/>
                </a:schemeClr>
              </a:buClr>
              <a:buFont typeface="Wingdings" panose="05000000000000000000" pitchFamily="2" charset="2"/>
              <a:buChar char="q"/>
            </a:pPr>
            <a:endParaRPr lang="it-IT" altLang="fa-IR" sz="3200" dirty="0">
              <a:latin typeface="Times New Roman" panose="02020603050405020304" pitchFamily="18" charset="0"/>
            </a:endParaRPr>
          </a:p>
        </p:txBody>
      </p:sp>
      <p:sp>
        <p:nvSpPr>
          <p:cNvPr id="11" name="Footer Placeholder 1"/>
          <p:cNvSpPr>
            <a:spLocks noGrp="1"/>
          </p:cNvSpPr>
          <p:nvPr>
            <p:ph type="ftr" sz="quarter" idx="11"/>
          </p:nvPr>
        </p:nvSpPr>
        <p:spPr>
          <a:xfrm>
            <a:off x="0" y="6492875"/>
            <a:ext cx="4250530" cy="365125"/>
          </a:xfrm>
        </p:spPr>
        <p:txBody>
          <a:bodyPr/>
          <a:lstStyle/>
          <a:p>
            <a:pPr>
              <a:defRPr/>
            </a:pPr>
            <a:r>
              <a:rPr lang="it-IT" altLang="fa-IR" dirty="0"/>
              <a:t>Dynamic Source Routing (DSR)</a:t>
            </a:r>
          </a:p>
        </p:txBody>
      </p:sp>
      <p:pic>
        <p:nvPicPr>
          <p:cNvPr id="5" name="Picture 2">
            <a:extLst>
              <a:ext uri="{FF2B5EF4-FFF2-40B4-BE49-F238E27FC236}">
                <a16:creationId xmlns:a16="http://schemas.microsoft.com/office/drawing/2014/main" id="{465413C2-A74B-4850-882F-13BBC84BA2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4138" y="-2876"/>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468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1686" y="2827755"/>
            <a:ext cx="4515253" cy="3913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362" name="Title 1"/>
          <p:cNvSpPr>
            <a:spLocks noGrp="1"/>
          </p:cNvSpPr>
          <p:nvPr>
            <p:ph type="title"/>
          </p:nvPr>
        </p:nvSpPr>
        <p:spPr>
          <a:xfrm>
            <a:off x="471984" y="612339"/>
            <a:ext cx="8363581" cy="1143000"/>
          </a:xfrm>
        </p:spPr>
        <p:txBody>
          <a:bodyPr>
            <a:noAutofit/>
          </a:bodyPr>
          <a:lstStyle/>
          <a:p>
            <a:pPr algn="ctr" eaLnBrk="1" hangingPunct="1"/>
            <a:r>
              <a:rPr lang="en-US" altLang="en-US" sz="3100" b="1" dirty="0">
                <a:latin typeface="Bookman Old Style" panose="02050604050505020204" pitchFamily="18" charset="0"/>
              </a:rPr>
              <a:t>Additional route maintenance features </a:t>
            </a:r>
            <a:br>
              <a:rPr lang="en-US" altLang="en-US" sz="3100" b="1" dirty="0">
                <a:latin typeface="Bookman Old Style" panose="02050604050505020204" pitchFamily="18" charset="0"/>
              </a:rPr>
            </a:br>
            <a:r>
              <a:rPr lang="en-US" altLang="en-US" sz="3200" i="1" dirty="0">
                <a:latin typeface="Bookman Old Style" panose="02050604050505020204" pitchFamily="18" charset="0"/>
              </a:rPr>
              <a:t>packet salvaging</a:t>
            </a:r>
          </a:p>
        </p:txBody>
      </p:sp>
      <p:sp>
        <p:nvSpPr>
          <p:cNvPr id="15363" name="Content Placeholder 2"/>
          <p:cNvSpPr>
            <a:spLocks noGrp="1"/>
          </p:cNvSpPr>
          <p:nvPr>
            <p:ph idx="1"/>
          </p:nvPr>
        </p:nvSpPr>
        <p:spPr>
          <a:xfrm>
            <a:off x="344907" y="2247412"/>
            <a:ext cx="8475565" cy="4533900"/>
          </a:xfrm>
        </p:spPr>
        <p:txBody>
          <a:bodyPr/>
          <a:lstStyle/>
          <a:p>
            <a:pPr algn="just" eaLnBrk="1" hangingPunct="1">
              <a:buClr>
                <a:schemeClr val="bg2">
                  <a:lumMod val="50000"/>
                </a:schemeClr>
              </a:buClr>
              <a:buFont typeface="Wingdings" panose="05000000000000000000" pitchFamily="2" charset="2"/>
              <a:buChar char="q"/>
            </a:pPr>
            <a:r>
              <a:rPr lang="en-US" altLang="en-US" sz="3200" dirty="0">
                <a:latin typeface="Times New Roman" panose="02020603050405020304" pitchFamily="18" charset="0"/>
                <a:cs typeface="+mj-cs"/>
              </a:rPr>
              <a:t>Salvage the data packet causing the RERR to avoid discarding it</a:t>
            </a:r>
          </a:p>
          <a:p>
            <a:pPr lvl="1" algn="just">
              <a:buClr>
                <a:schemeClr val="bg2">
                  <a:lumMod val="50000"/>
                </a:schemeClr>
              </a:buClr>
              <a:buFont typeface="Wingdings" panose="05000000000000000000" pitchFamily="2" charset="2"/>
              <a:buChar char="q"/>
            </a:pPr>
            <a:r>
              <a:rPr lang="fr-FR" altLang="en-US" sz="2800" dirty="0">
                <a:latin typeface="Times New Roman" panose="02020603050405020304" pitchFamily="18" charset="0"/>
                <a:cs typeface="+mj-cs"/>
              </a:rPr>
              <a:t>Method 1</a:t>
            </a:r>
          </a:p>
          <a:p>
            <a:pPr lvl="2" algn="just">
              <a:buClr>
                <a:schemeClr val="bg2">
                  <a:lumMod val="50000"/>
                </a:schemeClr>
              </a:buClr>
              <a:buFont typeface="Wingdings" panose="05000000000000000000" pitchFamily="2" charset="2"/>
              <a:buChar char="ü"/>
            </a:pPr>
            <a:r>
              <a:rPr lang="fr-FR" altLang="en-US" dirty="0">
                <a:cs typeface="+mj-cs"/>
              </a:rPr>
              <a:t>possible </a:t>
            </a:r>
            <a:r>
              <a:rPr lang="fr-FR" altLang="en-US" dirty="0" err="1">
                <a:cs typeface="+mj-cs"/>
              </a:rPr>
              <a:t>routing</a:t>
            </a:r>
            <a:r>
              <a:rPr lang="fr-FR" altLang="en-US" dirty="0">
                <a:cs typeface="+mj-cs"/>
              </a:rPr>
              <a:t> </a:t>
            </a:r>
            <a:r>
              <a:rPr lang="fr-FR" altLang="en-US" dirty="0" err="1">
                <a:cs typeface="+mj-cs"/>
              </a:rPr>
              <a:t>loop</a:t>
            </a:r>
            <a:r>
              <a:rPr lang="fr-FR" altLang="en-US" dirty="0">
                <a:cs typeface="+mj-cs"/>
              </a:rPr>
              <a:t> (</a:t>
            </a:r>
            <a:r>
              <a:rPr lang="fr-FR" altLang="en-US" dirty="0" err="1">
                <a:cs typeface="+mj-cs"/>
              </a:rPr>
              <a:t>avoided</a:t>
            </a:r>
            <a:r>
              <a:rPr lang="fr-FR" altLang="en-US" dirty="0">
                <a:cs typeface="+mj-cs"/>
              </a:rPr>
              <a:t> by </a:t>
            </a:r>
            <a:r>
              <a:rPr lang="fr-FR" altLang="en-US" dirty="0" err="1">
                <a:cs typeface="+mj-cs"/>
              </a:rPr>
              <a:t>marking</a:t>
            </a:r>
            <a:endParaRPr lang="fr-FR" altLang="en-US" dirty="0">
              <a:cs typeface="+mj-cs"/>
            </a:endParaRPr>
          </a:p>
          <a:p>
            <a:pPr marL="480060" lvl="2" indent="0" algn="just">
              <a:buClr>
                <a:schemeClr val="bg2">
                  <a:lumMod val="50000"/>
                </a:schemeClr>
              </a:buClr>
              <a:buNone/>
            </a:pPr>
            <a:r>
              <a:rPr lang="fr-FR" altLang="en-US" dirty="0">
                <a:cs typeface="+mj-cs"/>
              </a:rPr>
              <a:t> the </a:t>
            </a:r>
            <a:r>
              <a:rPr lang="fr-FR" altLang="en-US" dirty="0" err="1">
                <a:cs typeface="+mj-cs"/>
              </a:rPr>
              <a:t>salvaged</a:t>
            </a:r>
            <a:r>
              <a:rPr lang="fr-FR" altLang="en-US" dirty="0">
                <a:cs typeface="+mj-cs"/>
              </a:rPr>
              <a:t> </a:t>
            </a:r>
            <a:r>
              <a:rPr lang="fr-FR" altLang="en-US" dirty="0" err="1">
                <a:cs typeface="+mj-cs"/>
              </a:rPr>
              <a:t>packets</a:t>
            </a:r>
            <a:r>
              <a:rPr lang="fr-FR" altLang="en-US" dirty="0">
                <a:cs typeface="+mj-cs"/>
              </a:rPr>
              <a:t> to </a:t>
            </a:r>
            <a:r>
              <a:rPr lang="fr-FR" altLang="en-US" dirty="0" err="1">
                <a:cs typeface="+mj-cs"/>
              </a:rPr>
              <a:t>prevent</a:t>
            </a:r>
            <a:r>
              <a:rPr lang="fr-FR" altLang="en-US" dirty="0">
                <a:cs typeface="+mj-cs"/>
              </a:rPr>
              <a:t> </a:t>
            </a:r>
            <a:r>
              <a:rPr lang="fr-FR" altLang="en-US" dirty="0" err="1">
                <a:cs typeface="+mj-cs"/>
              </a:rPr>
              <a:t>from</a:t>
            </a:r>
            <a:r>
              <a:rPr lang="fr-FR" altLang="en-US" dirty="0">
                <a:cs typeface="+mj-cs"/>
              </a:rPr>
              <a:t> </a:t>
            </a:r>
            <a:r>
              <a:rPr lang="fr-FR" altLang="en-US" dirty="0" err="1">
                <a:cs typeface="+mj-cs"/>
              </a:rPr>
              <a:t>being</a:t>
            </a:r>
            <a:r>
              <a:rPr lang="fr-FR" altLang="en-US" dirty="0">
                <a:cs typeface="+mj-cs"/>
              </a:rPr>
              <a:t> </a:t>
            </a:r>
          </a:p>
          <a:p>
            <a:pPr marL="480060" lvl="2" indent="0" algn="just">
              <a:buClr>
                <a:schemeClr val="bg2">
                  <a:lumMod val="50000"/>
                </a:schemeClr>
              </a:buClr>
              <a:buNone/>
            </a:pPr>
            <a:r>
              <a:rPr lang="fr-FR" altLang="en-US" dirty="0" err="1">
                <a:cs typeface="+mj-cs"/>
              </a:rPr>
              <a:t>salvaged</a:t>
            </a:r>
            <a:r>
              <a:rPr lang="fr-FR" altLang="en-US" dirty="0">
                <a:cs typeface="+mj-cs"/>
              </a:rPr>
              <a:t> multiple times)</a:t>
            </a:r>
          </a:p>
          <a:p>
            <a:pPr lvl="1" algn="just">
              <a:buClr>
                <a:schemeClr val="bg2">
                  <a:lumMod val="50000"/>
                </a:schemeClr>
              </a:buClr>
              <a:buFont typeface="Wingdings" panose="05000000000000000000" pitchFamily="2" charset="2"/>
              <a:buChar char="q"/>
            </a:pPr>
            <a:r>
              <a:rPr lang="fr-FR" altLang="en-US" sz="2800" dirty="0">
                <a:latin typeface="Times New Roman" panose="02020603050405020304" pitchFamily="18" charset="0"/>
                <a:cs typeface="+mj-cs"/>
              </a:rPr>
              <a:t>Method 2</a:t>
            </a:r>
          </a:p>
          <a:p>
            <a:pPr lvl="2" algn="just">
              <a:buClr>
                <a:schemeClr val="bg2">
                  <a:lumMod val="50000"/>
                </a:schemeClr>
              </a:buClr>
              <a:buFont typeface="Wingdings" panose="05000000000000000000" pitchFamily="2" charset="2"/>
              <a:buChar char="ü"/>
            </a:pPr>
            <a:r>
              <a:rPr lang="fr-FR" altLang="en-US" dirty="0">
                <a:cs typeface="+mj-cs"/>
              </a:rPr>
              <a:t>no </a:t>
            </a:r>
            <a:r>
              <a:rPr lang="fr-FR" altLang="en-US" dirty="0" err="1">
                <a:cs typeface="+mj-cs"/>
              </a:rPr>
              <a:t>routing</a:t>
            </a:r>
            <a:r>
              <a:rPr lang="fr-FR" altLang="en-US" dirty="0">
                <a:cs typeface="+mj-cs"/>
              </a:rPr>
              <a:t> </a:t>
            </a:r>
            <a:r>
              <a:rPr lang="fr-FR" altLang="en-US" dirty="0" err="1">
                <a:cs typeface="+mj-cs"/>
              </a:rPr>
              <a:t>loop</a:t>
            </a:r>
            <a:r>
              <a:rPr lang="fr-FR" altLang="en-US" dirty="0">
                <a:cs typeface="+mj-cs"/>
              </a:rPr>
              <a:t> (source route </a:t>
            </a:r>
            <a:r>
              <a:rPr lang="fr-FR" altLang="en-US" dirty="0" err="1">
                <a:cs typeface="+mj-cs"/>
              </a:rPr>
              <a:t>rules</a:t>
            </a:r>
            <a:r>
              <a:rPr lang="fr-FR" altLang="en-US" dirty="0">
                <a:cs typeface="+mj-cs"/>
              </a:rPr>
              <a:t> </a:t>
            </a:r>
            <a:r>
              <a:rPr lang="fr-FR" altLang="en-US" dirty="0" err="1">
                <a:cs typeface="+mj-cs"/>
              </a:rPr>
              <a:t>verified</a:t>
            </a:r>
            <a:r>
              <a:rPr lang="fr-FR" altLang="en-US" dirty="0">
                <a:cs typeface="+mj-cs"/>
              </a:rPr>
              <a:t>)</a:t>
            </a:r>
          </a:p>
          <a:p>
            <a:pPr lvl="2" algn="just">
              <a:buClr>
                <a:schemeClr val="bg2">
                  <a:lumMod val="50000"/>
                </a:schemeClr>
              </a:buClr>
              <a:buFont typeface="Wingdings" panose="05000000000000000000" pitchFamily="2" charset="2"/>
              <a:buChar char="ü"/>
            </a:pPr>
            <a:r>
              <a:rPr lang="fr-FR" altLang="en-US" dirty="0">
                <a:cs typeface="+mj-cs"/>
              </a:rPr>
              <a:t>back-</a:t>
            </a:r>
            <a:r>
              <a:rPr lang="en-US" altLang="en-US" dirty="0">
                <a:cs typeface="+mj-cs"/>
              </a:rPr>
              <a:t>tracking</a:t>
            </a:r>
            <a:r>
              <a:rPr lang="fr-FR" altLang="en-US" dirty="0">
                <a:cs typeface="+mj-cs"/>
              </a:rPr>
              <a:t> not possible </a:t>
            </a:r>
            <a:endParaRPr lang="fa-IR" altLang="en-US" dirty="0">
              <a:cs typeface="+mj-cs"/>
            </a:endParaRPr>
          </a:p>
          <a:p>
            <a:pPr algn="just" eaLnBrk="1" hangingPunct="1">
              <a:buClr>
                <a:schemeClr val="bg2">
                  <a:lumMod val="50000"/>
                </a:schemeClr>
              </a:buClr>
              <a:buFont typeface="Wingdings" panose="05000000000000000000" pitchFamily="2" charset="2"/>
              <a:buChar char="q"/>
            </a:pPr>
            <a:endParaRPr lang="en-US" altLang="en-US" sz="3200" dirty="0">
              <a:latin typeface="Times New Roman" panose="02020603050405020304" pitchFamily="18" charset="0"/>
              <a:cs typeface="+mj-cs"/>
            </a:endParaRPr>
          </a:p>
          <a:p>
            <a:pPr algn="just" eaLnBrk="1" hangingPunct="1"/>
            <a:endParaRPr lang="en-US" altLang="en-US" sz="2600" dirty="0">
              <a:cs typeface="+mj-cs"/>
            </a:endParaRPr>
          </a:p>
        </p:txBody>
      </p:sp>
      <p:sp>
        <p:nvSpPr>
          <p:cNvPr id="2" name="Footer Placeholder 1"/>
          <p:cNvSpPr>
            <a:spLocks noGrp="1"/>
          </p:cNvSpPr>
          <p:nvPr>
            <p:ph type="ftr" sz="quarter" idx="11"/>
          </p:nvPr>
        </p:nvSpPr>
        <p:spPr>
          <a:xfrm>
            <a:off x="0" y="6492875"/>
            <a:ext cx="4250530" cy="365125"/>
          </a:xfrm>
        </p:spPr>
        <p:txBody>
          <a:bodyPr/>
          <a:lstStyle/>
          <a:p>
            <a:pPr>
              <a:defRPr/>
            </a:pPr>
            <a:r>
              <a:rPr lang="it-IT" altLang="fa-IR" dirty="0"/>
              <a:t>Dynamic Source Routing (DSR)</a:t>
            </a:r>
          </a:p>
        </p:txBody>
      </p:sp>
      <p:sp>
        <p:nvSpPr>
          <p:cNvPr id="3" name="Slide Number Placeholder 2"/>
          <p:cNvSpPr>
            <a:spLocks noGrp="1"/>
          </p:cNvSpPr>
          <p:nvPr>
            <p:ph type="sldNum" sz="quarter" idx="12"/>
          </p:nvPr>
        </p:nvSpPr>
        <p:spPr>
          <a:xfrm>
            <a:off x="7668344" y="6177043"/>
            <a:ext cx="1413261" cy="604269"/>
          </a:xfrm>
        </p:spPr>
        <p:txBody>
          <a:bodyPr/>
          <a:lstStyle/>
          <a:p>
            <a:pPr>
              <a:defRPr/>
            </a:pPr>
            <a:fld id="{06EDA354-5586-43AE-AC80-4AAB33D744C3}" type="slidenum">
              <a:rPr lang="it-IT" altLang="fa-IR" sz="1000" smtClean="0"/>
              <a:pPr>
                <a:defRPr/>
              </a:pPr>
              <a:t>31</a:t>
            </a:fld>
            <a:endParaRPr lang="it-IT" altLang="fa-IR" sz="1000" dirty="0"/>
          </a:p>
        </p:txBody>
      </p:sp>
      <p:pic>
        <p:nvPicPr>
          <p:cNvPr id="7" name="Picture 2">
            <a:extLst>
              <a:ext uri="{FF2B5EF4-FFF2-40B4-BE49-F238E27FC236}">
                <a16:creationId xmlns:a16="http://schemas.microsoft.com/office/drawing/2014/main" id="{2C8AC0AE-BF9B-4154-B588-519829812B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4138" y="-2876"/>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a:xfrm>
            <a:off x="323528" y="2348880"/>
            <a:ext cx="4405122" cy="4533900"/>
          </a:xfrm>
        </p:spPr>
        <p:txBody>
          <a:bodyPr>
            <a:normAutofit/>
          </a:bodyPr>
          <a:lstStyle/>
          <a:p>
            <a:pPr algn="just" eaLnBrk="1" hangingPunct="1">
              <a:buClr>
                <a:schemeClr val="bg2">
                  <a:lumMod val="50000"/>
                </a:schemeClr>
              </a:buClr>
              <a:buFont typeface="Wingdings" panose="05000000000000000000" pitchFamily="2" charset="2"/>
              <a:buChar char="q"/>
            </a:pPr>
            <a:r>
              <a:rPr lang="en-US" altLang="en-US" sz="2800" dirty="0">
                <a:latin typeface="Times New Roman" panose="02020603050405020304" pitchFamily="18" charset="0"/>
                <a:cs typeface="Times New Roman" panose="02020603050405020304" pitchFamily="18" charset="0"/>
              </a:rPr>
              <a:t>Automatically shortening a source route in use if one or more intermediate hops in the route become no longer necessary</a:t>
            </a:r>
          </a:p>
        </p:txBody>
      </p:sp>
      <p:sp>
        <p:nvSpPr>
          <p:cNvPr id="2" name="Footer Placeholder 1"/>
          <p:cNvSpPr>
            <a:spLocks noGrp="1"/>
          </p:cNvSpPr>
          <p:nvPr>
            <p:ph type="ftr" sz="quarter" idx="11"/>
          </p:nvPr>
        </p:nvSpPr>
        <p:spPr>
          <a:xfrm>
            <a:off x="0" y="6492875"/>
            <a:ext cx="4250530" cy="365125"/>
          </a:xfrm>
        </p:spPr>
        <p:txBody>
          <a:bodyPr/>
          <a:lstStyle/>
          <a:p>
            <a:pPr>
              <a:defRPr/>
            </a:pPr>
            <a:r>
              <a:rPr lang="it-IT" altLang="fa-IR" dirty="0"/>
              <a:t>Dynamic Source Routing (DSR)</a:t>
            </a:r>
          </a:p>
        </p:txBody>
      </p:sp>
      <p:sp>
        <p:nvSpPr>
          <p:cNvPr id="3" name="Slide Number Placeholder 2"/>
          <p:cNvSpPr>
            <a:spLocks noGrp="1"/>
          </p:cNvSpPr>
          <p:nvPr>
            <p:ph type="sldNum" sz="quarter" idx="12"/>
          </p:nvPr>
        </p:nvSpPr>
        <p:spPr>
          <a:xfrm>
            <a:off x="7730739" y="6234925"/>
            <a:ext cx="1413261" cy="604269"/>
          </a:xfrm>
        </p:spPr>
        <p:txBody>
          <a:bodyPr/>
          <a:lstStyle/>
          <a:p>
            <a:pPr>
              <a:defRPr/>
            </a:pPr>
            <a:fld id="{06EDA354-5586-43AE-AC80-4AAB33D744C3}" type="slidenum">
              <a:rPr lang="it-IT" altLang="fa-IR" sz="1000" smtClean="0"/>
              <a:pPr>
                <a:defRPr/>
              </a:pPr>
              <a:t>32</a:t>
            </a:fld>
            <a:endParaRPr lang="it-IT" altLang="fa-IR" sz="1000" dirty="0"/>
          </a:p>
        </p:txBody>
      </p:sp>
      <p:sp>
        <p:nvSpPr>
          <p:cNvPr id="4" name="Title 1"/>
          <p:cNvSpPr txBox="1">
            <a:spLocks/>
          </p:cNvSpPr>
          <p:nvPr/>
        </p:nvSpPr>
        <p:spPr bwMode="auto">
          <a:xfrm>
            <a:off x="553956" y="53203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9pPr>
          </a:lstStyle>
          <a:p>
            <a:pPr>
              <a:defRPr/>
            </a:pPr>
            <a:r>
              <a:rPr lang="en-US" sz="3100" b="1" dirty="0">
                <a:solidFill>
                  <a:schemeClr val="tx2">
                    <a:lumMod val="75000"/>
                    <a:lumOff val="25000"/>
                  </a:schemeClr>
                </a:solidFill>
                <a:effectLst/>
                <a:latin typeface="Bookman Old Style" panose="02050604050505020204" pitchFamily="18" charset="0"/>
              </a:rPr>
              <a:t>Additional route maintenance features</a:t>
            </a:r>
          </a:p>
          <a:p>
            <a:pPr>
              <a:defRPr/>
            </a:pPr>
            <a:r>
              <a:rPr lang="en-US" sz="3100" i="1" dirty="0">
                <a:solidFill>
                  <a:schemeClr val="tx2">
                    <a:lumMod val="75000"/>
                    <a:lumOff val="25000"/>
                  </a:schemeClr>
                </a:solidFill>
                <a:effectLst/>
                <a:latin typeface="Bookman Old Style" panose="02050604050505020204" pitchFamily="18" charset="0"/>
              </a:rPr>
              <a:t>Automatic Route Shortening</a:t>
            </a:r>
          </a:p>
        </p:txBody>
      </p:sp>
      <p:pic>
        <p:nvPicPr>
          <p:cNvPr id="174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54" y="4839580"/>
            <a:ext cx="4364600" cy="920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2483601"/>
            <a:ext cx="4011604" cy="40534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a:extLst>
              <a:ext uri="{FF2B5EF4-FFF2-40B4-BE49-F238E27FC236}">
                <a16:creationId xmlns:a16="http://schemas.microsoft.com/office/drawing/2014/main" id="{16CFBB78-C4AB-4FDD-B8A0-3BB12629E0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4138" y="-2876"/>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438055" y="2276872"/>
            <a:ext cx="8352928" cy="5686101"/>
          </a:xfrm>
        </p:spPr>
        <p:txBody>
          <a:bodyPr>
            <a:normAutofit/>
          </a:bodyPr>
          <a:lstStyle/>
          <a:p>
            <a:pPr algn="just" eaLnBrk="1" hangingPunct="1">
              <a:buClr>
                <a:schemeClr val="bg2">
                  <a:lumMod val="50000"/>
                </a:schemeClr>
              </a:buClr>
              <a:buFont typeface="Wingdings" panose="05000000000000000000" pitchFamily="2" charset="2"/>
              <a:buChar char="q"/>
            </a:pPr>
            <a:r>
              <a:rPr lang="en-US" altLang="en-US" sz="2600" dirty="0">
                <a:latin typeface="Times New Roman" panose="02020603050405020304" pitchFamily="18" charset="0"/>
                <a:cs typeface="Times New Roman" panose="02020603050405020304" pitchFamily="18" charset="0"/>
              </a:rPr>
              <a:t>Prevent stale information in caches of nodes around the source from generating RREPs with the same invalid link</a:t>
            </a:r>
          </a:p>
        </p:txBody>
      </p:sp>
      <p:sp>
        <p:nvSpPr>
          <p:cNvPr id="2" name="Footer Placeholder 1"/>
          <p:cNvSpPr>
            <a:spLocks noGrp="1"/>
          </p:cNvSpPr>
          <p:nvPr>
            <p:ph type="ftr" sz="quarter" idx="11"/>
          </p:nvPr>
        </p:nvSpPr>
        <p:spPr>
          <a:xfrm>
            <a:off x="27711" y="6463567"/>
            <a:ext cx="4250530" cy="365125"/>
          </a:xfrm>
        </p:spPr>
        <p:txBody>
          <a:bodyPr/>
          <a:lstStyle/>
          <a:p>
            <a:pPr>
              <a:defRPr/>
            </a:pPr>
            <a:r>
              <a:rPr lang="it-IT" altLang="fa-IR" dirty="0"/>
              <a:t>Dynamic Source Routing (DSR)</a:t>
            </a:r>
          </a:p>
        </p:txBody>
      </p:sp>
      <p:sp>
        <p:nvSpPr>
          <p:cNvPr id="3" name="Slide Number Placeholder 2"/>
          <p:cNvSpPr>
            <a:spLocks noGrp="1"/>
          </p:cNvSpPr>
          <p:nvPr>
            <p:ph type="sldNum" sz="quarter" idx="12"/>
          </p:nvPr>
        </p:nvSpPr>
        <p:spPr>
          <a:xfrm>
            <a:off x="7730739" y="6224423"/>
            <a:ext cx="1413261" cy="604269"/>
          </a:xfrm>
        </p:spPr>
        <p:txBody>
          <a:bodyPr/>
          <a:lstStyle/>
          <a:p>
            <a:pPr>
              <a:defRPr/>
            </a:pPr>
            <a:fld id="{06EDA354-5586-43AE-AC80-4AAB33D744C3}" type="slidenum">
              <a:rPr lang="it-IT" altLang="fa-IR" sz="1000" smtClean="0"/>
              <a:pPr>
                <a:defRPr/>
              </a:pPr>
              <a:t>33</a:t>
            </a:fld>
            <a:endParaRPr lang="it-IT" altLang="fa-IR" sz="1000" dirty="0"/>
          </a:p>
        </p:txBody>
      </p:sp>
      <p:sp>
        <p:nvSpPr>
          <p:cNvPr id="4" name="Title 1"/>
          <p:cNvSpPr txBox="1">
            <a:spLocks/>
          </p:cNvSpPr>
          <p:nvPr/>
        </p:nvSpPr>
        <p:spPr bwMode="auto">
          <a:xfrm>
            <a:off x="457200" y="520456"/>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9pPr>
          </a:lstStyle>
          <a:p>
            <a:pPr>
              <a:defRPr/>
            </a:pPr>
            <a:r>
              <a:rPr lang="en-US" sz="3100" b="1" dirty="0">
                <a:solidFill>
                  <a:schemeClr val="tx2">
                    <a:lumMod val="75000"/>
                    <a:lumOff val="25000"/>
                  </a:schemeClr>
                </a:solidFill>
                <a:effectLst/>
                <a:latin typeface="Bookman Old Style" panose="02050604050505020204" pitchFamily="18" charset="0"/>
              </a:rPr>
              <a:t>Additional route maintenance features </a:t>
            </a:r>
            <a:r>
              <a:rPr lang="en-US" sz="3100" i="1" dirty="0">
                <a:solidFill>
                  <a:schemeClr val="tx2">
                    <a:lumMod val="75000"/>
                    <a:lumOff val="25000"/>
                  </a:schemeClr>
                </a:solidFill>
                <a:effectLst/>
                <a:latin typeface="Bookman Old Style" panose="02050604050505020204" pitchFamily="18" charset="0"/>
              </a:rPr>
              <a:t>increasing spreading of RERR (1)</a:t>
            </a:r>
          </a:p>
        </p:txBody>
      </p:sp>
      <p:pic>
        <p:nvPicPr>
          <p:cNvPr id="1843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3276440"/>
            <a:ext cx="4055677" cy="3388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a:extLst>
              <a:ext uri="{FF2B5EF4-FFF2-40B4-BE49-F238E27FC236}">
                <a16:creationId xmlns:a16="http://schemas.microsoft.com/office/drawing/2014/main" id="{FFF2B4BB-655E-4F88-8145-7D60B7BD75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4138" y="-2876"/>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438055" y="2276872"/>
            <a:ext cx="8352928" cy="5686101"/>
          </a:xfrm>
        </p:spPr>
        <p:txBody>
          <a:bodyPr>
            <a:normAutofit/>
          </a:bodyPr>
          <a:lstStyle/>
          <a:p>
            <a:pPr algn="just" eaLnBrk="1" hangingPunct="1">
              <a:buClr>
                <a:schemeClr val="bg2">
                  <a:lumMod val="50000"/>
                </a:schemeClr>
              </a:buClr>
              <a:buFont typeface="Wingdings" panose="05000000000000000000" pitchFamily="2" charset="2"/>
              <a:buChar char="q"/>
            </a:pPr>
            <a:r>
              <a:rPr lang="en-US" altLang="en-US" sz="3000" dirty="0">
                <a:latin typeface="Times New Roman" panose="02020603050405020304" pitchFamily="18" charset="0"/>
                <a:cs typeface="Times New Roman" panose="02020603050405020304" pitchFamily="18" charset="0"/>
              </a:rPr>
              <a:t>Node </a:t>
            </a:r>
            <a:r>
              <a:rPr lang="en-US" altLang="en-US" sz="3000" b="1" dirty="0">
                <a:latin typeface="Times New Roman" panose="02020603050405020304" pitchFamily="18" charset="0"/>
                <a:cs typeface="Times New Roman" panose="02020603050405020304" pitchFamily="18" charset="0"/>
              </a:rPr>
              <a:t>S </a:t>
            </a:r>
            <a:r>
              <a:rPr lang="en-US" altLang="en-US" sz="3000" dirty="0">
                <a:latin typeface="Times New Roman" panose="02020603050405020304" pitchFamily="18" charset="0"/>
                <a:cs typeface="Times New Roman" panose="02020603050405020304" pitchFamily="18" charset="0"/>
              </a:rPr>
              <a:t>receiving the RERR forwards the RERR over the same source route resulted in RERR.</a:t>
            </a:r>
          </a:p>
          <a:p>
            <a:pPr lvl="1" algn="just">
              <a:buClr>
                <a:schemeClr val="bg2">
                  <a:lumMod val="50000"/>
                </a:schemeClr>
              </a:buClr>
              <a:buFont typeface="Wingdings" panose="05000000000000000000" pitchFamily="2" charset="2"/>
              <a:buChar char="ü"/>
            </a:pPr>
            <a:r>
              <a:rPr lang="en-US" altLang="en-US" sz="2600" dirty="0">
                <a:latin typeface="Times New Roman" panose="02020603050405020304" pitchFamily="18" charset="0"/>
                <a:cs typeface="Times New Roman" panose="02020603050405020304" pitchFamily="18" charset="0"/>
              </a:rPr>
              <a:t>Guarantee that the RERR reaches the node generating the RREP containing the broken link.</a:t>
            </a:r>
          </a:p>
          <a:p>
            <a:pPr lvl="1" algn="just">
              <a:buClr>
                <a:schemeClr val="bg2">
                  <a:lumMod val="50000"/>
                </a:schemeClr>
              </a:buClr>
              <a:buFont typeface="Wingdings" panose="05000000000000000000" pitchFamily="2" charset="2"/>
              <a:buChar char="ü"/>
            </a:pPr>
            <a:r>
              <a:rPr lang="en-US" altLang="en-US" sz="2600" dirty="0">
                <a:latin typeface="Times New Roman" panose="02020603050405020304" pitchFamily="18" charset="0"/>
                <a:cs typeface="Times New Roman" panose="02020603050405020304" pitchFamily="18" charset="0"/>
              </a:rPr>
              <a:t>Prevent the contamination of a future Route Discovery with the same broken link.</a:t>
            </a:r>
          </a:p>
        </p:txBody>
      </p:sp>
      <p:sp>
        <p:nvSpPr>
          <p:cNvPr id="2" name="Footer Placeholder 1"/>
          <p:cNvSpPr>
            <a:spLocks noGrp="1"/>
          </p:cNvSpPr>
          <p:nvPr>
            <p:ph type="ftr" sz="quarter" idx="11"/>
          </p:nvPr>
        </p:nvSpPr>
        <p:spPr>
          <a:xfrm>
            <a:off x="27711" y="6463567"/>
            <a:ext cx="4250530" cy="365125"/>
          </a:xfrm>
        </p:spPr>
        <p:txBody>
          <a:bodyPr/>
          <a:lstStyle/>
          <a:p>
            <a:pPr>
              <a:defRPr/>
            </a:pPr>
            <a:r>
              <a:rPr lang="it-IT" altLang="fa-IR" dirty="0"/>
              <a:t>Dynamic Source Routing (DSR)</a:t>
            </a:r>
          </a:p>
        </p:txBody>
      </p:sp>
      <p:sp>
        <p:nvSpPr>
          <p:cNvPr id="3" name="Slide Number Placeholder 2"/>
          <p:cNvSpPr>
            <a:spLocks noGrp="1"/>
          </p:cNvSpPr>
          <p:nvPr>
            <p:ph type="sldNum" sz="quarter" idx="12"/>
          </p:nvPr>
        </p:nvSpPr>
        <p:spPr>
          <a:xfrm>
            <a:off x="7730739" y="6224423"/>
            <a:ext cx="1413261" cy="604269"/>
          </a:xfrm>
        </p:spPr>
        <p:txBody>
          <a:bodyPr/>
          <a:lstStyle/>
          <a:p>
            <a:pPr>
              <a:defRPr/>
            </a:pPr>
            <a:fld id="{06EDA354-5586-43AE-AC80-4AAB33D744C3}" type="slidenum">
              <a:rPr lang="it-IT" altLang="fa-IR" sz="1000" smtClean="0"/>
              <a:pPr>
                <a:defRPr/>
              </a:pPr>
              <a:t>34</a:t>
            </a:fld>
            <a:endParaRPr lang="it-IT" altLang="fa-IR" sz="1000" dirty="0"/>
          </a:p>
        </p:txBody>
      </p:sp>
      <p:sp>
        <p:nvSpPr>
          <p:cNvPr id="4" name="Title 1"/>
          <p:cNvSpPr txBox="1">
            <a:spLocks/>
          </p:cNvSpPr>
          <p:nvPr/>
        </p:nvSpPr>
        <p:spPr bwMode="auto">
          <a:xfrm>
            <a:off x="457200" y="571091"/>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9pPr>
          </a:lstStyle>
          <a:p>
            <a:pPr>
              <a:defRPr/>
            </a:pPr>
            <a:r>
              <a:rPr lang="en-US" sz="3100" b="1" dirty="0">
                <a:solidFill>
                  <a:schemeClr val="tx2">
                    <a:lumMod val="75000"/>
                    <a:lumOff val="25000"/>
                  </a:schemeClr>
                </a:solidFill>
                <a:effectLst/>
                <a:latin typeface="Bookman Old Style" panose="02050604050505020204" pitchFamily="18" charset="0"/>
              </a:rPr>
              <a:t>Additional route maintenance features </a:t>
            </a:r>
            <a:r>
              <a:rPr lang="en-US" sz="3100" i="1" dirty="0">
                <a:solidFill>
                  <a:schemeClr val="tx2">
                    <a:lumMod val="75000"/>
                    <a:lumOff val="25000"/>
                  </a:schemeClr>
                </a:solidFill>
                <a:effectLst/>
                <a:latin typeface="Bookman Old Style" panose="02050604050505020204" pitchFamily="18" charset="0"/>
              </a:rPr>
              <a:t>increasing spreading of RERR (2)</a:t>
            </a:r>
          </a:p>
        </p:txBody>
      </p:sp>
      <p:pic>
        <p:nvPicPr>
          <p:cNvPr id="6" name="Picture 2">
            <a:extLst>
              <a:ext uri="{FF2B5EF4-FFF2-40B4-BE49-F238E27FC236}">
                <a16:creationId xmlns:a16="http://schemas.microsoft.com/office/drawing/2014/main" id="{5788D390-2817-4840-A17D-4E1F0013E3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4138" y="-2876"/>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84434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539552" y="2324100"/>
            <a:ext cx="8229600" cy="4533900"/>
          </a:xfrm>
        </p:spPr>
        <p:txBody>
          <a:bodyPr>
            <a:normAutofit/>
          </a:bodyPr>
          <a:lstStyle/>
          <a:p>
            <a:pPr algn="just" eaLnBrk="1" hangingPunct="1">
              <a:buClr>
                <a:schemeClr val="bg2">
                  <a:lumMod val="50000"/>
                </a:schemeClr>
              </a:buClr>
              <a:buFont typeface="Wingdings" panose="05000000000000000000" pitchFamily="2" charset="2"/>
              <a:buChar char="q"/>
            </a:pPr>
            <a:r>
              <a:rPr lang="en-US" altLang="en-US" sz="2800" dirty="0">
                <a:latin typeface="Times New Roman" panose="02020603050405020304" pitchFamily="18" charset="0"/>
                <a:cs typeface="Times New Roman" panose="02020603050405020304" pitchFamily="18" charset="0"/>
              </a:rPr>
              <a:t>Caching the negative information of a broken link (or highly variable link) during an </a:t>
            </a:r>
            <a:r>
              <a:rPr lang="en-US" altLang="en-US" sz="2800" u="sng" dirty="0">
                <a:latin typeface="Times New Roman" panose="02020603050405020304" pitchFamily="18" charset="0"/>
                <a:cs typeface="Times New Roman" panose="02020603050405020304" pitchFamily="18" charset="0"/>
              </a:rPr>
              <a:t>expiration timer </a:t>
            </a:r>
            <a:r>
              <a:rPr lang="en-US" altLang="en-US" sz="2800" dirty="0">
                <a:latin typeface="Times New Roman" panose="02020603050405020304" pitchFamily="18" charset="0"/>
                <a:cs typeface="Times New Roman" panose="02020603050405020304" pitchFamily="18" charset="0"/>
              </a:rPr>
              <a:t>instead of just removing entries with the broken/variable link from its route cache</a:t>
            </a:r>
          </a:p>
          <a:p>
            <a:pPr lvl="1" algn="just" eaLnBrk="1" hangingPunct="1"/>
            <a:r>
              <a:rPr lang="en-US" altLang="en-US" sz="2600" dirty="0">
                <a:latin typeface="Times New Roman" panose="02020603050405020304" pitchFamily="18" charset="0"/>
                <a:cs typeface="Times New Roman" panose="02020603050405020304" pitchFamily="18" charset="0"/>
              </a:rPr>
              <a:t>Do not accept RREPs containing the bad link</a:t>
            </a:r>
          </a:p>
          <a:p>
            <a:pPr algn="just">
              <a:buClr>
                <a:schemeClr val="bg2">
                  <a:lumMod val="50000"/>
                </a:schemeClr>
              </a:buClr>
              <a:buFont typeface="Wingdings" panose="05000000000000000000" pitchFamily="2" charset="2"/>
              <a:buChar char="q"/>
            </a:pPr>
            <a:r>
              <a:rPr lang="en-US" altLang="en-US" sz="2800" dirty="0">
                <a:latin typeface="Times New Roman" panose="02020603050405020304" pitchFamily="18" charset="0"/>
                <a:cs typeface="Times New Roman" panose="02020603050405020304" pitchFamily="18" charset="0"/>
              </a:rPr>
              <a:t> Expiration timer allows reusing links beginning to work again</a:t>
            </a:r>
          </a:p>
          <a:p>
            <a:pPr lvl="1" algn="just" eaLnBrk="1" hangingPunct="1">
              <a:buClr>
                <a:schemeClr val="bg2">
                  <a:lumMod val="50000"/>
                </a:schemeClr>
              </a:buClr>
            </a:pPr>
            <a:endParaRPr lang="en-US" altLang="en-US" sz="2600" dirty="0"/>
          </a:p>
          <a:p>
            <a:pPr marL="0" indent="0" algn="just" eaLnBrk="1" hangingPunct="1">
              <a:buNone/>
            </a:pPr>
            <a:endParaRPr lang="en-US" altLang="en-US" sz="2800" dirty="0"/>
          </a:p>
          <a:p>
            <a:pPr algn="just" eaLnBrk="1" hangingPunct="1"/>
            <a:endParaRPr lang="en-US" altLang="en-US" sz="2600" dirty="0"/>
          </a:p>
        </p:txBody>
      </p:sp>
      <p:sp>
        <p:nvSpPr>
          <p:cNvPr id="2" name="Footer Placeholder 1"/>
          <p:cNvSpPr>
            <a:spLocks noGrp="1"/>
          </p:cNvSpPr>
          <p:nvPr>
            <p:ph type="ftr" sz="quarter" idx="11"/>
          </p:nvPr>
        </p:nvSpPr>
        <p:spPr>
          <a:xfrm>
            <a:off x="0" y="6474124"/>
            <a:ext cx="4250530" cy="365125"/>
          </a:xfrm>
        </p:spPr>
        <p:txBody>
          <a:bodyPr/>
          <a:lstStyle/>
          <a:p>
            <a:pPr>
              <a:defRPr/>
            </a:pPr>
            <a:r>
              <a:rPr lang="it-IT" altLang="fa-IR" dirty="0"/>
              <a:t>Dynamic Source Routing (DSR)</a:t>
            </a:r>
          </a:p>
        </p:txBody>
      </p:sp>
      <p:sp>
        <p:nvSpPr>
          <p:cNvPr id="3" name="Slide Number Placeholder 2"/>
          <p:cNvSpPr>
            <a:spLocks noGrp="1"/>
          </p:cNvSpPr>
          <p:nvPr>
            <p:ph type="sldNum" sz="quarter" idx="12"/>
          </p:nvPr>
        </p:nvSpPr>
        <p:spPr>
          <a:xfrm>
            <a:off x="7730739" y="6258957"/>
            <a:ext cx="1413261" cy="604269"/>
          </a:xfrm>
        </p:spPr>
        <p:txBody>
          <a:bodyPr/>
          <a:lstStyle/>
          <a:p>
            <a:pPr>
              <a:defRPr/>
            </a:pPr>
            <a:fld id="{06EDA354-5586-43AE-AC80-4AAB33D744C3}" type="slidenum">
              <a:rPr lang="it-IT" altLang="fa-IR" sz="1000" smtClean="0"/>
              <a:pPr>
                <a:defRPr/>
              </a:pPr>
              <a:t>35</a:t>
            </a:fld>
            <a:endParaRPr lang="it-IT" altLang="fa-IR" sz="1000" dirty="0"/>
          </a:p>
        </p:txBody>
      </p:sp>
      <p:sp>
        <p:nvSpPr>
          <p:cNvPr id="4" name="Title 1"/>
          <p:cNvSpPr txBox="1">
            <a:spLocks/>
          </p:cNvSpPr>
          <p:nvPr/>
        </p:nvSpPr>
        <p:spPr bwMode="auto">
          <a:xfrm>
            <a:off x="598167" y="54868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9pPr>
          </a:lstStyle>
          <a:p>
            <a:pPr algn="l">
              <a:defRPr/>
            </a:pPr>
            <a:r>
              <a:rPr lang="en-US" sz="3100" b="1" dirty="0">
                <a:solidFill>
                  <a:schemeClr val="tx2">
                    <a:lumMod val="75000"/>
                    <a:lumOff val="25000"/>
                  </a:schemeClr>
                </a:solidFill>
                <a:effectLst/>
                <a:latin typeface="Bookman Old Style" panose="02050604050505020204" pitchFamily="18" charset="0"/>
              </a:rPr>
              <a:t>Additional route maintenance features</a:t>
            </a:r>
          </a:p>
          <a:p>
            <a:pPr>
              <a:defRPr/>
            </a:pPr>
            <a:r>
              <a:rPr lang="en-US" sz="3100" i="1" dirty="0">
                <a:solidFill>
                  <a:schemeClr val="tx2">
                    <a:lumMod val="75000"/>
                    <a:lumOff val="25000"/>
                  </a:schemeClr>
                </a:solidFill>
                <a:effectLst/>
                <a:latin typeface="Bookman Old Style" panose="02050604050505020204" pitchFamily="18" charset="0"/>
              </a:rPr>
              <a:t>caching negative information </a:t>
            </a:r>
          </a:p>
        </p:txBody>
      </p:sp>
      <p:pic>
        <p:nvPicPr>
          <p:cNvPr id="6" name="Picture 2">
            <a:extLst>
              <a:ext uri="{FF2B5EF4-FFF2-40B4-BE49-F238E27FC236}">
                <a16:creationId xmlns:a16="http://schemas.microsoft.com/office/drawing/2014/main" id="{0AD47125-D3D9-4862-AADB-CDE6F4A1AC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4138" y="-2876"/>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4221088"/>
            <a:ext cx="4176217" cy="226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58" name="Content Placeholder 2"/>
          <p:cNvSpPr>
            <a:spLocks noGrp="1"/>
          </p:cNvSpPr>
          <p:nvPr>
            <p:ph idx="1"/>
          </p:nvPr>
        </p:nvSpPr>
        <p:spPr>
          <a:xfrm>
            <a:off x="590872" y="2351484"/>
            <a:ext cx="8229600" cy="4533900"/>
          </a:xfrm>
        </p:spPr>
        <p:txBody>
          <a:bodyPr>
            <a:normAutofit/>
          </a:bodyPr>
          <a:lstStyle/>
          <a:p>
            <a:pPr lvl="1" algn="just" eaLnBrk="1" hangingPunct="1"/>
            <a:endParaRPr lang="en-US" altLang="en-US" sz="2600" dirty="0"/>
          </a:p>
          <a:p>
            <a:pPr marL="0" indent="0" algn="just" eaLnBrk="1" hangingPunct="1">
              <a:buNone/>
            </a:pPr>
            <a:endParaRPr lang="en-US" altLang="en-US" sz="2800" dirty="0"/>
          </a:p>
          <a:p>
            <a:pPr algn="just" eaLnBrk="1" hangingPunct="1"/>
            <a:endParaRPr lang="en-US" altLang="en-US" sz="2600" dirty="0"/>
          </a:p>
        </p:txBody>
      </p:sp>
      <p:sp>
        <p:nvSpPr>
          <p:cNvPr id="2" name="Footer Placeholder 1"/>
          <p:cNvSpPr>
            <a:spLocks noGrp="1"/>
          </p:cNvSpPr>
          <p:nvPr>
            <p:ph type="ftr" sz="quarter" idx="11"/>
          </p:nvPr>
        </p:nvSpPr>
        <p:spPr>
          <a:xfrm>
            <a:off x="0" y="6474124"/>
            <a:ext cx="4250530" cy="365125"/>
          </a:xfrm>
        </p:spPr>
        <p:txBody>
          <a:bodyPr/>
          <a:lstStyle/>
          <a:p>
            <a:pPr>
              <a:defRPr/>
            </a:pPr>
            <a:r>
              <a:rPr lang="it-IT" altLang="fa-IR" dirty="0"/>
              <a:t>Dynamic Source Routing (DSR)</a:t>
            </a:r>
          </a:p>
        </p:txBody>
      </p:sp>
      <p:sp>
        <p:nvSpPr>
          <p:cNvPr id="3" name="Slide Number Placeholder 2"/>
          <p:cNvSpPr>
            <a:spLocks noGrp="1"/>
          </p:cNvSpPr>
          <p:nvPr>
            <p:ph type="sldNum" sz="quarter" idx="12"/>
          </p:nvPr>
        </p:nvSpPr>
        <p:spPr>
          <a:xfrm>
            <a:off x="7730739" y="6258957"/>
            <a:ext cx="1413261" cy="604269"/>
          </a:xfrm>
        </p:spPr>
        <p:txBody>
          <a:bodyPr/>
          <a:lstStyle/>
          <a:p>
            <a:pPr>
              <a:defRPr/>
            </a:pPr>
            <a:fld id="{06EDA354-5586-43AE-AC80-4AAB33D744C3}" type="slidenum">
              <a:rPr lang="it-IT" altLang="fa-IR" sz="1000" smtClean="0"/>
              <a:pPr>
                <a:defRPr/>
              </a:pPr>
              <a:t>36</a:t>
            </a:fld>
            <a:endParaRPr lang="it-IT" altLang="fa-IR" sz="1000" dirty="0"/>
          </a:p>
        </p:txBody>
      </p:sp>
      <p:sp>
        <p:nvSpPr>
          <p:cNvPr id="4" name="Title 1"/>
          <p:cNvSpPr txBox="1">
            <a:spLocks/>
          </p:cNvSpPr>
          <p:nvPr/>
        </p:nvSpPr>
        <p:spPr bwMode="auto">
          <a:xfrm>
            <a:off x="611560" y="404664"/>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9pPr>
          </a:lstStyle>
          <a:p>
            <a:pPr algn="l">
              <a:defRPr/>
            </a:pPr>
            <a:r>
              <a:rPr lang="en-US" sz="3100" b="1" dirty="0">
                <a:solidFill>
                  <a:schemeClr val="tx2">
                    <a:lumMod val="75000"/>
                    <a:lumOff val="25000"/>
                  </a:schemeClr>
                </a:solidFill>
                <a:effectLst/>
                <a:latin typeface="Bookman Old Style" panose="02050604050505020204" pitchFamily="18" charset="0"/>
              </a:rPr>
              <a:t>Support for heterogeneous networks</a:t>
            </a:r>
          </a:p>
        </p:txBody>
      </p:sp>
      <p:sp>
        <p:nvSpPr>
          <p:cNvPr id="7" name="Content Placeholder 2"/>
          <p:cNvSpPr txBox="1">
            <a:spLocks/>
          </p:cNvSpPr>
          <p:nvPr/>
        </p:nvSpPr>
        <p:spPr>
          <a:xfrm>
            <a:off x="369192" y="2239746"/>
            <a:ext cx="8379272" cy="4533900"/>
          </a:xfrm>
          <a:prstGeom prst="rect">
            <a:avLst/>
          </a:prstGeom>
        </p:spPr>
        <p:txBody>
          <a:bodyPr vert="horz" lIns="91440" tIns="45720" rIns="91440" bIns="45720" rtlCol="0">
            <a:normAutofit/>
          </a:bodyPr>
          <a:lstStyle>
            <a:lvl1pPr marL="240030" indent="-240030" algn="l" defTabSz="6858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480060" indent="-240030" algn="l" defTabSz="6858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720090" indent="-240030" algn="l" defTabSz="6858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960120" indent="-240030" algn="l" defTabSz="6858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200150" indent="-240030" algn="l" defTabSz="6858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440180" indent="-240030" algn="l" defTabSz="6858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1680210" indent="-240030" algn="l" defTabSz="6858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1920240" indent="-240030" algn="l" defTabSz="685800" rtl="0" eaLnBrk="1" latinLnBrk="0" hangingPunct="1">
              <a:lnSpc>
                <a:spcPct val="111000"/>
              </a:lnSpc>
              <a:spcBef>
                <a:spcPts val="930"/>
              </a:spcBef>
              <a:buFont typeface="Corbel" panose="020B0503020204020204" pitchFamily="34" charset="0"/>
              <a:buChar char="–"/>
              <a:defRPr sz="1400" kern="1200" baseline="0">
                <a:solidFill>
                  <a:schemeClr val="accent1">
                    <a:lumMod val="75000"/>
                  </a:schemeClr>
                </a:solidFill>
                <a:latin typeface="+mn-lt"/>
                <a:ea typeface="+mn-ea"/>
                <a:cs typeface="+mn-cs"/>
              </a:defRPr>
            </a:lvl8pPr>
            <a:lvl9pPr marL="2160270" indent="-240030" algn="l" defTabSz="685800" rtl="0" eaLnBrk="1" latinLnBrk="0" hangingPunct="1">
              <a:lnSpc>
                <a:spcPct val="111000"/>
              </a:lnSpc>
              <a:spcBef>
                <a:spcPts val="930"/>
              </a:spcBef>
              <a:buFont typeface="Corbel" panose="020B0503020204020204" pitchFamily="34" charset="0"/>
              <a:buChar char="–"/>
              <a:defRPr sz="1400" i="1" kern="1200" baseline="0">
                <a:solidFill>
                  <a:schemeClr val="accent1">
                    <a:lumMod val="75000"/>
                  </a:schemeClr>
                </a:solidFill>
                <a:latin typeface="+mn-lt"/>
                <a:ea typeface="+mn-ea"/>
                <a:cs typeface="+mn-cs"/>
              </a:defRPr>
            </a:lvl9pPr>
          </a:lstStyle>
          <a:p>
            <a:pPr marL="708660" lvl="1" indent="-457200" fontAlgn="auto">
              <a:spcAft>
                <a:spcPts val="0"/>
              </a:spcAft>
              <a:buClr>
                <a:schemeClr val="bg2">
                  <a:lumMod val="50000"/>
                </a:schemeClr>
              </a:buClr>
              <a:buFont typeface="Wingdings" panose="05000000000000000000" pitchFamily="2" charset="2"/>
              <a:buChar char="q"/>
              <a:defRPr/>
            </a:pPr>
            <a:r>
              <a:rPr lang="da-DK" altLang="fa-IR" sz="2800" dirty="0">
                <a:latin typeface="Times New Roman" panose="02020603050405020304" pitchFamily="18" charset="0"/>
                <a:cs typeface="Times New Roman" panose="02020603050405020304" pitchFamily="18" charset="0"/>
              </a:rPr>
              <a:t>A subset of nodes with two types of interfaces</a:t>
            </a:r>
          </a:p>
          <a:p>
            <a:pPr marL="948690" lvl="2" indent="-457200" fontAlgn="auto">
              <a:spcAft>
                <a:spcPts val="0"/>
              </a:spcAft>
              <a:buClr>
                <a:schemeClr val="bg2">
                  <a:lumMod val="50000"/>
                </a:schemeClr>
              </a:buClr>
              <a:buFont typeface="Wingdings" panose="05000000000000000000" pitchFamily="2" charset="2"/>
              <a:buChar char="q"/>
              <a:defRPr/>
            </a:pPr>
            <a:r>
              <a:rPr lang="da-DK" altLang="fa-IR" sz="2400" i="0" dirty="0">
                <a:latin typeface="Times New Roman" panose="02020603050405020304" pitchFamily="18" charset="0"/>
                <a:cs typeface="Times New Roman" panose="02020603050405020304" pitchFamily="18" charset="0"/>
              </a:rPr>
              <a:t>short range &amp; long range (generally lower speed)</a:t>
            </a:r>
          </a:p>
          <a:p>
            <a:pPr marL="948690" lvl="2" indent="-457200" fontAlgn="auto">
              <a:spcAft>
                <a:spcPts val="0"/>
              </a:spcAft>
              <a:buClr>
                <a:schemeClr val="bg2">
                  <a:lumMod val="50000"/>
                </a:schemeClr>
              </a:buClr>
              <a:buFont typeface="Wingdings" panose="05000000000000000000" pitchFamily="2" charset="2"/>
              <a:buChar char="q"/>
              <a:defRPr/>
            </a:pPr>
            <a:r>
              <a:rPr lang="da-DK" altLang="fa-IR" sz="2400" i="0" dirty="0">
                <a:latin typeface="Times New Roman" panose="02020603050405020304" pitchFamily="18" charset="0"/>
                <a:cs typeface="Times New Roman" panose="02020603050405020304" pitchFamily="18" charset="0"/>
              </a:rPr>
              <a:t>e.g. a group of soldiers communicating among themeselves using short-range radios and with other groups through truck-mounted higher power radios</a:t>
            </a:r>
          </a:p>
          <a:p>
            <a:pPr marL="0" indent="0" algn="just" fontAlgn="auto">
              <a:spcAft>
                <a:spcPts val="0"/>
              </a:spcAft>
              <a:buClr>
                <a:schemeClr val="bg2">
                  <a:lumMod val="50000"/>
                </a:schemeClr>
              </a:buClr>
              <a:buNone/>
            </a:pPr>
            <a:endParaRPr lang="en-US" altLang="en-US" sz="2600" dirty="0"/>
          </a:p>
          <a:p>
            <a:pPr marL="0" indent="0" algn="just" fontAlgn="auto">
              <a:spcAft>
                <a:spcPts val="0"/>
              </a:spcAft>
              <a:buFont typeface="Corbel" panose="020B0503020204020204" pitchFamily="34" charset="0"/>
              <a:buNone/>
            </a:pPr>
            <a:endParaRPr lang="en-US" altLang="en-US" sz="2800" dirty="0"/>
          </a:p>
          <a:p>
            <a:pPr algn="just" fontAlgn="auto">
              <a:spcAft>
                <a:spcPts val="0"/>
              </a:spcAft>
            </a:pPr>
            <a:endParaRPr lang="en-US" altLang="en-US" sz="2600" dirty="0"/>
          </a:p>
        </p:txBody>
      </p:sp>
      <p:sp>
        <p:nvSpPr>
          <p:cNvPr id="8" name="Content Placeholder 2"/>
          <p:cNvSpPr txBox="1">
            <a:spLocks/>
          </p:cNvSpPr>
          <p:nvPr/>
        </p:nvSpPr>
        <p:spPr>
          <a:xfrm>
            <a:off x="-1444333" y="5105264"/>
            <a:ext cx="8229600" cy="4533900"/>
          </a:xfrm>
          <a:prstGeom prst="rect">
            <a:avLst/>
          </a:prstGeom>
        </p:spPr>
        <p:txBody>
          <a:bodyPr vert="horz" lIns="91440" tIns="45720" rIns="91440" bIns="45720" rtlCol="0">
            <a:normAutofit/>
          </a:bodyPr>
          <a:lstStyle>
            <a:lvl1pPr marL="240030" indent="-240030" algn="l" defTabSz="6858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480060" indent="-240030" algn="l" defTabSz="6858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720090" indent="-240030" algn="l" defTabSz="6858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960120" indent="-240030" algn="l" defTabSz="6858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200150" indent="-240030" algn="l" defTabSz="6858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440180" indent="-240030" algn="l" defTabSz="6858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1680210" indent="-240030" algn="l" defTabSz="6858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1920240" indent="-240030" algn="l" defTabSz="685800" rtl="0" eaLnBrk="1" latinLnBrk="0" hangingPunct="1">
              <a:lnSpc>
                <a:spcPct val="111000"/>
              </a:lnSpc>
              <a:spcBef>
                <a:spcPts val="930"/>
              </a:spcBef>
              <a:buFont typeface="Corbel" panose="020B0503020204020204" pitchFamily="34" charset="0"/>
              <a:buChar char="–"/>
              <a:defRPr sz="1400" kern="1200" baseline="0">
                <a:solidFill>
                  <a:schemeClr val="accent1">
                    <a:lumMod val="75000"/>
                  </a:schemeClr>
                </a:solidFill>
                <a:latin typeface="+mn-lt"/>
                <a:ea typeface="+mn-ea"/>
                <a:cs typeface="+mn-cs"/>
              </a:defRPr>
            </a:lvl8pPr>
            <a:lvl9pPr marL="2160270" indent="-240030" algn="l" defTabSz="685800" rtl="0" eaLnBrk="1" latinLnBrk="0" hangingPunct="1">
              <a:lnSpc>
                <a:spcPct val="111000"/>
              </a:lnSpc>
              <a:spcBef>
                <a:spcPts val="930"/>
              </a:spcBef>
              <a:buFont typeface="Corbel" panose="020B0503020204020204" pitchFamily="34" charset="0"/>
              <a:buChar char="–"/>
              <a:defRPr sz="1400" i="1" kern="1200" baseline="0">
                <a:solidFill>
                  <a:schemeClr val="accent1">
                    <a:lumMod val="75000"/>
                  </a:schemeClr>
                </a:solidFill>
                <a:latin typeface="+mn-lt"/>
                <a:ea typeface="+mn-ea"/>
                <a:cs typeface="+mn-cs"/>
              </a:defRPr>
            </a:lvl9pPr>
          </a:lstStyle>
          <a:p>
            <a:pPr lvl="1" algn="just" fontAlgn="auto">
              <a:spcAft>
                <a:spcPts val="0"/>
              </a:spcAft>
            </a:pPr>
            <a:endParaRPr lang="en-US" altLang="en-US" sz="2600"/>
          </a:p>
          <a:p>
            <a:pPr marL="0" indent="0" algn="just" fontAlgn="auto">
              <a:spcAft>
                <a:spcPts val="0"/>
              </a:spcAft>
              <a:buFont typeface="Corbel" panose="020B0503020204020204" pitchFamily="34" charset="0"/>
              <a:buNone/>
            </a:pPr>
            <a:endParaRPr lang="en-US" altLang="en-US" sz="2800"/>
          </a:p>
          <a:p>
            <a:pPr algn="just" fontAlgn="auto">
              <a:spcAft>
                <a:spcPts val="0"/>
              </a:spcAft>
            </a:pPr>
            <a:endParaRPr lang="en-US" altLang="en-US" sz="2600" dirty="0"/>
          </a:p>
        </p:txBody>
      </p:sp>
      <p:sp>
        <p:nvSpPr>
          <p:cNvPr id="12" name="Content Placeholder 2"/>
          <p:cNvSpPr txBox="1">
            <a:spLocks/>
          </p:cNvSpPr>
          <p:nvPr/>
        </p:nvSpPr>
        <p:spPr>
          <a:xfrm>
            <a:off x="540752" y="4653136"/>
            <a:ext cx="4823336" cy="4533900"/>
          </a:xfrm>
          <a:prstGeom prst="rect">
            <a:avLst/>
          </a:prstGeom>
        </p:spPr>
        <p:txBody>
          <a:bodyPr vert="horz" lIns="91440" tIns="45720" rIns="91440" bIns="45720" rtlCol="0">
            <a:normAutofit/>
          </a:bodyPr>
          <a:lstStyle>
            <a:lvl1pPr marL="240030" indent="-240030" algn="l" defTabSz="6858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480060" indent="-240030" algn="l" defTabSz="6858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720090" indent="-240030" algn="l" defTabSz="6858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960120" indent="-240030" algn="l" defTabSz="6858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200150" indent="-240030" algn="l" defTabSz="6858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440180" indent="-240030" algn="l" defTabSz="6858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1680210" indent="-240030" algn="l" defTabSz="6858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1920240" indent="-240030" algn="l" defTabSz="685800" rtl="0" eaLnBrk="1" latinLnBrk="0" hangingPunct="1">
              <a:lnSpc>
                <a:spcPct val="111000"/>
              </a:lnSpc>
              <a:spcBef>
                <a:spcPts val="930"/>
              </a:spcBef>
              <a:buFont typeface="Corbel" panose="020B0503020204020204" pitchFamily="34" charset="0"/>
              <a:buChar char="–"/>
              <a:defRPr sz="1400" kern="1200" baseline="0">
                <a:solidFill>
                  <a:schemeClr val="accent1">
                    <a:lumMod val="75000"/>
                  </a:schemeClr>
                </a:solidFill>
                <a:latin typeface="+mn-lt"/>
                <a:ea typeface="+mn-ea"/>
                <a:cs typeface="+mn-cs"/>
              </a:defRPr>
            </a:lvl8pPr>
            <a:lvl9pPr marL="2160270" indent="-240030" algn="l" defTabSz="685800" rtl="0" eaLnBrk="1" latinLnBrk="0" hangingPunct="1">
              <a:lnSpc>
                <a:spcPct val="111000"/>
              </a:lnSpc>
              <a:spcBef>
                <a:spcPts val="930"/>
              </a:spcBef>
              <a:buFont typeface="Corbel" panose="020B0503020204020204" pitchFamily="34" charset="0"/>
              <a:buChar char="–"/>
              <a:defRPr sz="1400" i="1" kern="1200" baseline="0">
                <a:solidFill>
                  <a:schemeClr val="accent1">
                    <a:lumMod val="75000"/>
                  </a:schemeClr>
                </a:solidFill>
                <a:latin typeface="+mn-lt"/>
                <a:ea typeface="+mn-ea"/>
                <a:cs typeface="+mn-cs"/>
              </a:defRPr>
            </a:lvl9pPr>
          </a:lstStyle>
          <a:p>
            <a:pPr marL="1188720" lvl="3" indent="-457200" fontAlgn="auto">
              <a:spcAft>
                <a:spcPts val="0"/>
              </a:spcAft>
              <a:buClr>
                <a:schemeClr val="bg2">
                  <a:lumMod val="50000"/>
                </a:schemeClr>
              </a:buClr>
              <a:buFont typeface="Wingdings" panose="05000000000000000000" pitchFamily="2" charset="2"/>
              <a:buChar char="q"/>
              <a:defRPr/>
            </a:pPr>
            <a:r>
              <a:rPr lang="da-DK" altLang="fa-IR" sz="2000" i="1" dirty="0">
                <a:latin typeface="Times New Roman" panose="02020603050405020304" pitchFamily="18" charset="0"/>
                <a:cs typeface="Times New Roman" panose="02020603050405020304" pitchFamily="18" charset="0"/>
              </a:rPr>
              <a:t>communicating with nodes further away without requiring large number of hops</a:t>
            </a:r>
          </a:p>
          <a:p>
            <a:pPr marL="1188720" lvl="3" indent="-457200" fontAlgn="auto">
              <a:spcAft>
                <a:spcPts val="0"/>
              </a:spcAft>
              <a:buClr>
                <a:schemeClr val="bg2">
                  <a:lumMod val="50000"/>
                </a:schemeClr>
              </a:buClr>
              <a:buFont typeface="Wingdings" panose="05000000000000000000" pitchFamily="2" charset="2"/>
              <a:buChar char="q"/>
              <a:defRPr/>
            </a:pPr>
            <a:r>
              <a:rPr lang="da-DK" altLang="fa-IR" sz="2000" i="1" dirty="0">
                <a:latin typeface="Times New Roman" panose="02020603050405020304" pitchFamily="18" charset="0"/>
                <a:cs typeface="Times New Roman" panose="02020603050405020304" pitchFamily="18" charset="0"/>
              </a:rPr>
              <a:t>span gaps between different groups to avoid network partition</a:t>
            </a:r>
          </a:p>
          <a:p>
            <a:pPr marL="0" indent="0" algn="just" fontAlgn="auto">
              <a:spcAft>
                <a:spcPts val="0"/>
              </a:spcAft>
              <a:buNone/>
            </a:pPr>
            <a:endParaRPr lang="en-US" altLang="en-US" sz="2600" dirty="0"/>
          </a:p>
        </p:txBody>
      </p:sp>
      <p:pic>
        <p:nvPicPr>
          <p:cNvPr id="10" name="Picture 2">
            <a:extLst>
              <a:ext uri="{FF2B5EF4-FFF2-40B4-BE49-F238E27FC236}">
                <a16:creationId xmlns:a16="http://schemas.microsoft.com/office/drawing/2014/main" id="{78DC3CB8-57AA-4D1E-AA1B-9573977867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4138" y="-2876"/>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67618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2"/>
              <p:cNvSpPr txBox="1">
                <a:spLocks/>
              </p:cNvSpPr>
              <p:nvPr/>
            </p:nvSpPr>
            <p:spPr>
              <a:xfrm>
                <a:off x="251520" y="2239746"/>
                <a:ext cx="8640960" cy="4533900"/>
              </a:xfrm>
              <a:prstGeom prst="rect">
                <a:avLst/>
              </a:prstGeom>
            </p:spPr>
            <p:txBody>
              <a:bodyPr vert="horz" lIns="91440" tIns="45720" rIns="91440" bIns="45720" rtlCol="0">
                <a:normAutofit/>
              </a:bodyPr>
              <a:lstStyle>
                <a:lvl1pPr marL="240030" indent="-240030" algn="l" defTabSz="6858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480060" indent="-240030" algn="l" defTabSz="6858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720090" indent="-240030" algn="l" defTabSz="6858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960120" indent="-240030" algn="l" defTabSz="6858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200150" indent="-240030" algn="l" defTabSz="6858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440180" indent="-240030" algn="l" defTabSz="6858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1680210" indent="-240030" algn="l" defTabSz="6858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1920240" indent="-240030" algn="l" defTabSz="685800" rtl="0" eaLnBrk="1" latinLnBrk="0" hangingPunct="1">
                  <a:lnSpc>
                    <a:spcPct val="111000"/>
                  </a:lnSpc>
                  <a:spcBef>
                    <a:spcPts val="930"/>
                  </a:spcBef>
                  <a:buFont typeface="Corbel" panose="020B0503020204020204" pitchFamily="34" charset="0"/>
                  <a:buChar char="–"/>
                  <a:defRPr sz="1400" kern="1200" baseline="0">
                    <a:solidFill>
                      <a:schemeClr val="accent1">
                        <a:lumMod val="75000"/>
                      </a:schemeClr>
                    </a:solidFill>
                    <a:latin typeface="+mn-lt"/>
                    <a:ea typeface="+mn-ea"/>
                    <a:cs typeface="+mn-cs"/>
                  </a:defRPr>
                </a:lvl8pPr>
                <a:lvl9pPr marL="2160270" indent="-240030" algn="l" defTabSz="685800" rtl="0" eaLnBrk="1" latinLnBrk="0" hangingPunct="1">
                  <a:lnSpc>
                    <a:spcPct val="111000"/>
                  </a:lnSpc>
                  <a:spcBef>
                    <a:spcPts val="930"/>
                  </a:spcBef>
                  <a:buFont typeface="Corbel" panose="020B0503020204020204" pitchFamily="34" charset="0"/>
                  <a:buChar char="–"/>
                  <a:defRPr sz="1400" i="1" kern="1200" baseline="0">
                    <a:solidFill>
                      <a:schemeClr val="accent1">
                        <a:lumMod val="75000"/>
                      </a:schemeClr>
                    </a:solidFill>
                    <a:latin typeface="+mn-lt"/>
                    <a:ea typeface="+mn-ea"/>
                    <a:cs typeface="+mn-cs"/>
                  </a:defRPr>
                </a:lvl9pPr>
              </a:lstStyle>
              <a:p>
                <a:pPr marL="708660" lvl="1" indent="-457200" fontAlgn="auto">
                  <a:spcAft>
                    <a:spcPts val="0"/>
                  </a:spcAft>
                  <a:buClr>
                    <a:schemeClr val="bg2">
                      <a:lumMod val="50000"/>
                    </a:schemeClr>
                  </a:buClr>
                  <a:buFont typeface="Wingdings" panose="05000000000000000000" pitchFamily="2" charset="2"/>
                  <a:buChar char="q"/>
                  <a:defRPr/>
                </a:pPr>
                <a:r>
                  <a:rPr lang="da-DK" altLang="fa-IR" sz="2400" dirty="0">
                    <a:latin typeface="Times New Roman" panose="02020603050405020304" pitchFamily="18" charset="0"/>
                    <a:cs typeface="Times New Roman" panose="02020603050405020304" pitchFamily="18" charset="0"/>
                  </a:rPr>
                  <a:t>Each node chooses only one of its interfaces as home address</a:t>
                </a:r>
              </a:p>
              <a:p>
                <a:pPr marL="948690" lvl="2" indent="-457200" fontAlgn="auto">
                  <a:spcAft>
                    <a:spcPts val="0"/>
                  </a:spcAft>
                  <a:buClr>
                    <a:schemeClr val="bg2">
                      <a:lumMod val="50000"/>
                    </a:schemeClr>
                  </a:buClr>
                  <a:buFont typeface="Wingdings" panose="05000000000000000000" pitchFamily="2" charset="2"/>
                  <a:buChar char="q"/>
                  <a:defRPr/>
                </a:pPr>
                <a:r>
                  <a:rPr lang="da-DK" altLang="fa-IR" sz="2000" i="0" dirty="0">
                    <a:latin typeface="Times New Roman" panose="02020603050405020304" pitchFamily="18" charset="0"/>
                    <a:cs typeface="Times New Roman" panose="02020603050405020304" pitchFamily="18" charset="0"/>
                  </a:rPr>
                  <a:t>treat the overall network as a single routing domain</a:t>
                </a:r>
              </a:p>
              <a:p>
                <a:pPr marL="948690" lvl="2" indent="-457200" fontAlgn="auto">
                  <a:spcAft>
                    <a:spcPts val="0"/>
                  </a:spcAft>
                  <a:buClr>
                    <a:schemeClr val="bg2">
                      <a:lumMod val="50000"/>
                    </a:schemeClr>
                  </a:buClr>
                  <a:buFont typeface="Wingdings" panose="05000000000000000000" pitchFamily="2" charset="2"/>
                  <a:buChar char="q"/>
                  <a:defRPr/>
                </a:pPr>
                <a:r>
                  <a:rPr lang="da-DK" altLang="fa-IR" sz="2000" i="0" dirty="0">
                    <a:latin typeface="Times New Roman" panose="02020603050405020304" pitchFamily="18" charset="0"/>
                    <a:cs typeface="Times New Roman" panose="02020603050405020304" pitchFamily="18" charset="0"/>
                  </a:rPr>
                  <a:t>interfaces distinguished using a locally unique interface index</a:t>
                </a:r>
              </a:p>
              <a:p>
                <a:pPr marL="948690" lvl="2" indent="-457200" fontAlgn="auto">
                  <a:spcAft>
                    <a:spcPts val="0"/>
                  </a:spcAft>
                  <a:buClr>
                    <a:schemeClr val="bg2">
                      <a:lumMod val="50000"/>
                    </a:schemeClr>
                  </a:buClr>
                  <a:buFont typeface="Wingdings" panose="05000000000000000000" pitchFamily="2" charset="2"/>
                  <a:buChar char="q"/>
                  <a:defRPr/>
                </a:pPr>
                <a:r>
                  <a:rPr lang="da-DK" altLang="fa-IR" sz="2000" i="0" dirty="0">
                    <a:latin typeface="Times New Roman" panose="02020603050405020304" pitchFamily="18" charset="0"/>
                    <a:cs typeface="Times New Roman" panose="02020603050405020304" pitchFamily="18" charset="0"/>
                  </a:rPr>
                  <a:t>interface index as part of each hop in the sourece route (</a:t>
                </a:r>
                <a14:m>
                  <m:oMath xmlns:m="http://schemas.openxmlformats.org/officeDocument/2006/math">
                    <m:sSub>
                      <m:sSubPr>
                        <m:ctrlPr>
                          <a:rPr lang="da-DK" altLang="fa-IR" sz="2000" i="1" smtClean="0">
                            <a:latin typeface="Cambria Math" panose="02040503050406030204" pitchFamily="18" charset="0"/>
                            <a:cs typeface="Times New Roman" panose="02020603050405020304" pitchFamily="18" charset="0"/>
                          </a:rPr>
                        </m:ctrlPr>
                      </m:sSubPr>
                      <m:e>
                        <m:r>
                          <m:rPr>
                            <m:sty m:val="p"/>
                          </m:rPr>
                          <a:rPr lang="en-US" altLang="fa-IR" sz="2000" b="0" i="0" smtClean="0">
                            <a:latin typeface="Cambria Math" panose="02040503050406030204" pitchFamily="18" charset="0"/>
                            <a:cs typeface="Times New Roman" panose="02020603050405020304" pitchFamily="18" charset="0"/>
                          </a:rPr>
                          <m:t>N</m:t>
                        </m:r>
                      </m:e>
                      <m:sub>
                        <m:r>
                          <m:rPr>
                            <m:sty m:val="p"/>
                          </m:rPr>
                          <a:rPr lang="en-US" altLang="fa-IR" sz="2000" b="0" i="0" smtClean="0">
                            <a:latin typeface="Cambria Math" panose="02040503050406030204" pitchFamily="18" charset="0"/>
                            <a:cs typeface="Times New Roman" panose="02020603050405020304" pitchFamily="18" charset="0"/>
                          </a:rPr>
                          <m:t>k</m:t>
                        </m:r>
                      </m:sub>
                    </m:sSub>
                    <m:r>
                      <a:rPr lang="en-US" altLang="fa-IR" sz="2000" b="0" i="0" smtClean="0">
                        <a:latin typeface="Cambria Math" panose="02040503050406030204" pitchFamily="18" charset="0"/>
                        <a:cs typeface="Times New Roman" panose="02020603050405020304" pitchFamily="18" charset="0"/>
                      </a:rPr>
                      <m:t>/</m:t>
                    </m:r>
                    <m:sSub>
                      <m:sSubPr>
                        <m:ctrlPr>
                          <a:rPr lang="da-DK" altLang="fa-IR" sz="2000" i="1">
                            <a:latin typeface="Cambria Math" panose="02040503050406030204" pitchFamily="18" charset="0"/>
                            <a:cs typeface="Times New Roman" panose="02020603050405020304" pitchFamily="18" charset="0"/>
                          </a:rPr>
                        </m:ctrlPr>
                      </m:sSubPr>
                      <m:e>
                        <m:r>
                          <m:rPr>
                            <m:sty m:val="p"/>
                          </m:rPr>
                          <a:rPr lang="en-US" altLang="fa-IR" sz="2000" b="0" i="0" smtClean="0">
                            <a:latin typeface="Cambria Math" panose="02040503050406030204" pitchFamily="18" charset="0"/>
                            <a:cs typeface="Times New Roman" panose="02020603050405020304" pitchFamily="18" charset="0"/>
                          </a:rPr>
                          <m:t>i</m:t>
                        </m:r>
                      </m:e>
                      <m:sub>
                        <m:r>
                          <m:rPr>
                            <m:sty m:val="p"/>
                          </m:rPr>
                          <a:rPr lang="en-US" altLang="fa-IR" sz="2000" i="0">
                            <a:latin typeface="Cambria Math" panose="02040503050406030204" pitchFamily="18" charset="0"/>
                            <a:cs typeface="Times New Roman" panose="02020603050405020304" pitchFamily="18" charset="0"/>
                          </a:rPr>
                          <m:t>k</m:t>
                        </m:r>
                      </m:sub>
                    </m:sSub>
                  </m:oMath>
                </a14:m>
                <a:r>
                  <a:rPr lang="da-DK" altLang="fa-IR" sz="2000" i="0" dirty="0">
                    <a:latin typeface="Times New Roman" panose="02020603050405020304" pitchFamily="18" charset="0"/>
                    <a:cs typeface="Times New Roman" panose="02020603050405020304" pitchFamily="18" charset="0"/>
                  </a:rPr>
                  <a:t> indicates that the node </a:t>
                </a:r>
                <a14:m>
                  <m:oMath xmlns:m="http://schemas.openxmlformats.org/officeDocument/2006/math">
                    <m:sSub>
                      <m:sSubPr>
                        <m:ctrlPr>
                          <a:rPr lang="da-DK" altLang="fa-IR" sz="2000" i="1">
                            <a:latin typeface="Cambria Math" panose="02040503050406030204" pitchFamily="18" charset="0"/>
                            <a:cs typeface="Times New Roman" panose="02020603050405020304" pitchFamily="18" charset="0"/>
                          </a:rPr>
                        </m:ctrlPr>
                      </m:sSubPr>
                      <m:e>
                        <m:r>
                          <m:rPr>
                            <m:sty m:val="p"/>
                          </m:rPr>
                          <a:rPr lang="en-US" altLang="fa-IR" sz="2000" i="0">
                            <a:latin typeface="Cambria Math" panose="02040503050406030204" pitchFamily="18" charset="0"/>
                            <a:cs typeface="Times New Roman" panose="02020603050405020304" pitchFamily="18" charset="0"/>
                          </a:rPr>
                          <m:t>N</m:t>
                        </m:r>
                      </m:e>
                      <m:sub>
                        <m:r>
                          <m:rPr>
                            <m:sty m:val="p"/>
                          </m:rPr>
                          <a:rPr lang="en-US" altLang="fa-IR" sz="2000" i="0">
                            <a:latin typeface="Cambria Math" panose="02040503050406030204" pitchFamily="18" charset="0"/>
                            <a:cs typeface="Times New Roman" panose="02020603050405020304" pitchFamily="18" charset="0"/>
                          </a:rPr>
                          <m:t>k</m:t>
                        </m:r>
                      </m:sub>
                    </m:sSub>
                  </m:oMath>
                </a14:m>
                <a:r>
                  <a:rPr lang="da-DK" altLang="fa-IR" sz="2000" i="0" dirty="0">
                    <a:latin typeface="Times New Roman" panose="02020603050405020304" pitchFamily="18" charset="0"/>
                    <a:cs typeface="Times New Roman" panose="02020603050405020304" pitchFamily="18" charset="0"/>
                  </a:rPr>
                  <a:t> must transmit packet using network interface </a:t>
                </a:r>
                <a14:m>
                  <m:oMath xmlns:m="http://schemas.openxmlformats.org/officeDocument/2006/math">
                    <m:sSub>
                      <m:sSubPr>
                        <m:ctrlPr>
                          <a:rPr lang="da-DK" altLang="fa-IR" sz="2000" i="1">
                            <a:latin typeface="Cambria Math" panose="02040503050406030204" pitchFamily="18" charset="0"/>
                            <a:cs typeface="Times New Roman" panose="02020603050405020304" pitchFamily="18" charset="0"/>
                          </a:rPr>
                        </m:ctrlPr>
                      </m:sSubPr>
                      <m:e>
                        <m:r>
                          <m:rPr>
                            <m:sty m:val="p"/>
                          </m:rPr>
                          <a:rPr lang="en-US" altLang="fa-IR" sz="2000" i="0">
                            <a:latin typeface="Cambria Math" panose="02040503050406030204" pitchFamily="18" charset="0"/>
                            <a:cs typeface="Times New Roman" panose="02020603050405020304" pitchFamily="18" charset="0"/>
                          </a:rPr>
                          <m:t>i</m:t>
                        </m:r>
                      </m:e>
                      <m:sub>
                        <m:r>
                          <m:rPr>
                            <m:sty m:val="p"/>
                          </m:rPr>
                          <a:rPr lang="en-US" altLang="fa-IR" sz="2000" i="0">
                            <a:latin typeface="Cambria Math" panose="02040503050406030204" pitchFamily="18" charset="0"/>
                            <a:cs typeface="Times New Roman" panose="02020603050405020304" pitchFamily="18" charset="0"/>
                          </a:rPr>
                          <m:t>k</m:t>
                        </m:r>
                      </m:sub>
                    </m:sSub>
                  </m:oMath>
                </a14:m>
                <a:r>
                  <a:rPr lang="da-DK" altLang="fa-IR" sz="2000" i="0" dirty="0">
                    <a:latin typeface="Times New Roman" panose="02020603050405020304" pitchFamily="18" charset="0"/>
                    <a:cs typeface="Times New Roman" panose="02020603050405020304" pitchFamily="18" charset="0"/>
                  </a:rPr>
                  <a:t> to deliver the packet to the next hop </a:t>
                </a:r>
                <a14:m>
                  <m:oMath xmlns:m="http://schemas.openxmlformats.org/officeDocument/2006/math">
                    <m:sSub>
                      <m:sSubPr>
                        <m:ctrlPr>
                          <a:rPr lang="da-DK" altLang="fa-IR" sz="2000" i="1">
                            <a:latin typeface="Cambria Math" panose="02040503050406030204" pitchFamily="18" charset="0"/>
                            <a:cs typeface="Times New Roman" panose="02020603050405020304" pitchFamily="18" charset="0"/>
                          </a:rPr>
                        </m:ctrlPr>
                      </m:sSubPr>
                      <m:e>
                        <m:r>
                          <m:rPr>
                            <m:sty m:val="p"/>
                          </m:rPr>
                          <a:rPr lang="en-US" altLang="fa-IR" sz="2000" i="0">
                            <a:latin typeface="Cambria Math" panose="02040503050406030204" pitchFamily="18" charset="0"/>
                            <a:cs typeface="Times New Roman" panose="02020603050405020304" pitchFamily="18" charset="0"/>
                          </a:rPr>
                          <m:t>N</m:t>
                        </m:r>
                      </m:e>
                      <m:sub>
                        <m:r>
                          <m:rPr>
                            <m:sty m:val="p"/>
                          </m:rPr>
                          <a:rPr lang="en-US" altLang="fa-IR" sz="2000" i="0">
                            <a:latin typeface="Cambria Math" panose="02040503050406030204" pitchFamily="18" charset="0"/>
                            <a:cs typeface="Times New Roman" panose="02020603050405020304" pitchFamily="18" charset="0"/>
                          </a:rPr>
                          <m:t>k</m:t>
                        </m:r>
                        <m:r>
                          <a:rPr lang="en-US" altLang="fa-IR" sz="2000" b="0" i="0" smtClean="0">
                            <a:latin typeface="Cambria Math" panose="02040503050406030204" pitchFamily="18" charset="0"/>
                            <a:cs typeface="Times New Roman" panose="02020603050405020304" pitchFamily="18" charset="0"/>
                          </a:rPr>
                          <m:t>+</m:t>
                        </m:r>
                        <m:r>
                          <a:rPr lang="en-US" altLang="fa-IR" sz="2000" b="0" i="0" smtClean="0">
                            <a:latin typeface="Cambria Math" panose="02040503050406030204" pitchFamily="18" charset="0"/>
                            <a:cs typeface="Times New Roman" panose="02020603050405020304" pitchFamily="18" charset="0"/>
                          </a:rPr>
                          <m:t>1</m:t>
                        </m:r>
                      </m:sub>
                    </m:sSub>
                  </m:oMath>
                </a14:m>
                <a:r>
                  <a:rPr lang="da-DK" altLang="fa-IR" sz="2000" i="0" dirty="0">
                    <a:latin typeface="Times New Roman" panose="02020603050405020304" pitchFamily="18" charset="0"/>
                    <a:cs typeface="Times New Roman" panose="02020603050405020304" pitchFamily="18" charset="0"/>
                  </a:rPr>
                  <a:t>) </a:t>
                </a:r>
              </a:p>
              <a:p>
                <a:pPr marL="948690" lvl="2" indent="-457200" fontAlgn="auto">
                  <a:spcAft>
                    <a:spcPts val="0"/>
                  </a:spcAft>
                  <a:buClr>
                    <a:schemeClr val="bg2">
                      <a:lumMod val="50000"/>
                    </a:schemeClr>
                  </a:buClr>
                  <a:buFont typeface="Wingdings" panose="05000000000000000000" pitchFamily="2" charset="2"/>
                  <a:buChar char="q"/>
                  <a:defRPr/>
                </a:pPr>
                <a:endParaRPr lang="da-DK" altLang="fa-IR" sz="2000" i="0" dirty="0">
                  <a:latin typeface="Times New Roman" panose="02020603050405020304" pitchFamily="18" charset="0"/>
                  <a:cs typeface="Times New Roman" panose="02020603050405020304" pitchFamily="18" charset="0"/>
                </a:endParaRPr>
              </a:p>
              <a:p>
                <a:pPr marL="948690" lvl="2" indent="-457200" fontAlgn="auto">
                  <a:spcAft>
                    <a:spcPts val="0"/>
                  </a:spcAft>
                  <a:buClr>
                    <a:schemeClr val="bg2">
                      <a:lumMod val="50000"/>
                    </a:schemeClr>
                  </a:buClr>
                  <a:buFont typeface="Wingdings" panose="05000000000000000000" pitchFamily="2" charset="2"/>
                  <a:buChar char="q"/>
                  <a:defRPr/>
                </a:pPr>
                <a:endParaRPr lang="da-DK" altLang="fa-IR" sz="2000" dirty="0">
                  <a:latin typeface="Times New Roman" pitchFamily="18" charset="0"/>
                </a:endParaRPr>
              </a:p>
              <a:p>
                <a:pPr marL="1188720" lvl="3" indent="-457200" fontAlgn="auto">
                  <a:spcAft>
                    <a:spcPts val="0"/>
                  </a:spcAft>
                  <a:buClr>
                    <a:schemeClr val="bg2">
                      <a:lumMod val="50000"/>
                    </a:schemeClr>
                  </a:buClr>
                  <a:buFont typeface="Wingdings" panose="05000000000000000000" pitchFamily="2" charset="2"/>
                  <a:buChar char="ü"/>
                  <a:defRPr/>
                </a:pPr>
                <a:endParaRPr lang="da-DK" altLang="fa-IR" sz="1800" dirty="0">
                  <a:latin typeface="Times New Roman" pitchFamily="18" charset="0"/>
                </a:endParaRPr>
              </a:p>
              <a:p>
                <a:pPr marL="1188720" lvl="3" indent="-457200" fontAlgn="auto">
                  <a:spcAft>
                    <a:spcPts val="0"/>
                  </a:spcAft>
                  <a:buClr>
                    <a:schemeClr val="bg2">
                      <a:lumMod val="50000"/>
                    </a:schemeClr>
                  </a:buClr>
                  <a:buFont typeface="Wingdings" panose="05000000000000000000" pitchFamily="2" charset="2"/>
                  <a:buChar char="ü"/>
                  <a:defRPr/>
                </a:pPr>
                <a:r>
                  <a:rPr lang="da-DK" altLang="fa-IR" sz="1800" b="1" i="1" dirty="0">
                    <a:latin typeface="Times New Roman" pitchFamily="18" charset="0"/>
                  </a:rPr>
                  <a:t>Source route: </a:t>
                </a:r>
                <a:r>
                  <a:rPr lang="da-DK" altLang="fa-IR" sz="1800" i="1" dirty="0">
                    <a:latin typeface="Times New Roman" pitchFamily="18" charset="0"/>
                  </a:rPr>
                  <a:t>A/1→B/1→C/4→D/1        </a:t>
                </a:r>
                <a:r>
                  <a:rPr lang="da-DK" altLang="fa-IR" sz="1800" b="1" i="1" dirty="0">
                    <a:latin typeface="Times New Roman" pitchFamily="18" charset="0"/>
                  </a:rPr>
                  <a:t>Reverse route: </a:t>
                </a:r>
                <a:r>
                  <a:rPr lang="da-DK" altLang="fa-IR" sz="1800" i="1" dirty="0">
                    <a:latin typeface="Times New Roman" pitchFamily="18" charset="0"/>
                  </a:rPr>
                  <a:t>D/1→C/4→B/2→A/1</a:t>
                </a:r>
                <a:endParaRPr lang="da-DK" altLang="fa-IR" sz="1800" i="1" dirty="0">
                  <a:latin typeface="Times New Roman" panose="02020603050405020304" pitchFamily="18" charset="0"/>
                  <a:cs typeface="Times New Roman" panose="02020603050405020304" pitchFamily="18" charset="0"/>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251520" y="2239746"/>
                <a:ext cx="8640960" cy="4533900"/>
              </a:xfrm>
              <a:prstGeom prst="rect">
                <a:avLst/>
              </a:prstGeom>
              <a:blipFill>
                <a:blip r:embed="rId2"/>
                <a:stretch>
                  <a:fillRect t="-806" r="-141"/>
                </a:stretch>
              </a:blipFill>
            </p:spPr>
            <p:txBody>
              <a:bodyPr/>
              <a:lstStyle/>
              <a:p>
                <a:r>
                  <a:rPr lang="en-US">
                    <a:noFill/>
                  </a:rPr>
                  <a:t> </a:t>
                </a:r>
              </a:p>
            </p:txBody>
          </p:sp>
        </mc:Fallback>
      </mc:AlternateContent>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691680" y="4759125"/>
            <a:ext cx="6563587" cy="1364882"/>
          </a:xfrm>
          <a:prstGeom prst="rect">
            <a:avLst/>
          </a:prstGeom>
          <a:noFill/>
        </p:spPr>
      </p:pic>
      <p:sp>
        <p:nvSpPr>
          <p:cNvPr id="2" name="Footer Placeholder 1"/>
          <p:cNvSpPr>
            <a:spLocks noGrp="1"/>
          </p:cNvSpPr>
          <p:nvPr>
            <p:ph type="ftr" sz="quarter" idx="11"/>
          </p:nvPr>
        </p:nvSpPr>
        <p:spPr>
          <a:xfrm>
            <a:off x="0" y="6474124"/>
            <a:ext cx="4250530" cy="365125"/>
          </a:xfrm>
        </p:spPr>
        <p:txBody>
          <a:bodyPr/>
          <a:lstStyle/>
          <a:p>
            <a:pPr>
              <a:defRPr/>
            </a:pPr>
            <a:r>
              <a:rPr lang="it-IT" altLang="fa-IR" dirty="0"/>
              <a:t>Dynamic Source Routing (DSR)</a:t>
            </a:r>
          </a:p>
        </p:txBody>
      </p:sp>
      <p:sp>
        <p:nvSpPr>
          <p:cNvPr id="3" name="Slide Number Placeholder 2"/>
          <p:cNvSpPr>
            <a:spLocks noGrp="1"/>
          </p:cNvSpPr>
          <p:nvPr>
            <p:ph type="sldNum" sz="quarter" idx="12"/>
          </p:nvPr>
        </p:nvSpPr>
        <p:spPr>
          <a:xfrm>
            <a:off x="7730739" y="6258957"/>
            <a:ext cx="1413261" cy="604269"/>
          </a:xfrm>
        </p:spPr>
        <p:txBody>
          <a:bodyPr/>
          <a:lstStyle/>
          <a:p>
            <a:pPr>
              <a:defRPr/>
            </a:pPr>
            <a:fld id="{06EDA354-5586-43AE-AC80-4AAB33D744C3}" type="slidenum">
              <a:rPr lang="it-IT" altLang="fa-IR" sz="1000" smtClean="0"/>
              <a:pPr>
                <a:defRPr/>
              </a:pPr>
              <a:t>37</a:t>
            </a:fld>
            <a:endParaRPr lang="it-IT" altLang="fa-IR" sz="1000" dirty="0"/>
          </a:p>
        </p:txBody>
      </p:sp>
      <p:sp>
        <p:nvSpPr>
          <p:cNvPr id="4" name="Title 1"/>
          <p:cNvSpPr txBox="1">
            <a:spLocks/>
          </p:cNvSpPr>
          <p:nvPr/>
        </p:nvSpPr>
        <p:spPr bwMode="auto">
          <a:xfrm>
            <a:off x="611560" y="404664"/>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9pPr>
          </a:lstStyle>
          <a:p>
            <a:pPr algn="l">
              <a:defRPr/>
            </a:pPr>
            <a:r>
              <a:rPr lang="en-US" sz="3100" b="1" dirty="0">
                <a:solidFill>
                  <a:schemeClr val="tx2">
                    <a:lumMod val="75000"/>
                    <a:lumOff val="25000"/>
                  </a:schemeClr>
                </a:solidFill>
                <a:effectLst/>
                <a:latin typeface="Bookman Old Style" panose="02050604050505020204" pitchFamily="18" charset="0"/>
              </a:rPr>
              <a:t>Support for heterogeneous networks</a:t>
            </a:r>
          </a:p>
        </p:txBody>
      </p:sp>
      <p:sp>
        <p:nvSpPr>
          <p:cNvPr id="8" name="Content Placeholder 2"/>
          <p:cNvSpPr txBox="1">
            <a:spLocks/>
          </p:cNvSpPr>
          <p:nvPr/>
        </p:nvSpPr>
        <p:spPr>
          <a:xfrm>
            <a:off x="-1444333" y="5105264"/>
            <a:ext cx="8229600" cy="4533900"/>
          </a:xfrm>
          <a:prstGeom prst="rect">
            <a:avLst/>
          </a:prstGeom>
        </p:spPr>
        <p:txBody>
          <a:bodyPr vert="horz" lIns="91440" tIns="45720" rIns="91440" bIns="45720" rtlCol="0">
            <a:normAutofit/>
          </a:bodyPr>
          <a:lstStyle>
            <a:lvl1pPr marL="240030" indent="-240030" algn="l" defTabSz="6858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480060" indent="-240030" algn="l" defTabSz="6858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720090" indent="-240030" algn="l" defTabSz="6858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960120" indent="-240030" algn="l" defTabSz="6858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200150" indent="-240030" algn="l" defTabSz="6858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440180" indent="-240030" algn="l" defTabSz="6858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1680210" indent="-240030" algn="l" defTabSz="6858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1920240" indent="-240030" algn="l" defTabSz="685800" rtl="0" eaLnBrk="1" latinLnBrk="0" hangingPunct="1">
              <a:lnSpc>
                <a:spcPct val="111000"/>
              </a:lnSpc>
              <a:spcBef>
                <a:spcPts val="930"/>
              </a:spcBef>
              <a:buFont typeface="Corbel" panose="020B0503020204020204" pitchFamily="34" charset="0"/>
              <a:buChar char="–"/>
              <a:defRPr sz="1400" kern="1200" baseline="0">
                <a:solidFill>
                  <a:schemeClr val="accent1">
                    <a:lumMod val="75000"/>
                  </a:schemeClr>
                </a:solidFill>
                <a:latin typeface="+mn-lt"/>
                <a:ea typeface="+mn-ea"/>
                <a:cs typeface="+mn-cs"/>
              </a:defRPr>
            </a:lvl8pPr>
            <a:lvl9pPr marL="2160270" indent="-240030" algn="l" defTabSz="685800" rtl="0" eaLnBrk="1" latinLnBrk="0" hangingPunct="1">
              <a:lnSpc>
                <a:spcPct val="111000"/>
              </a:lnSpc>
              <a:spcBef>
                <a:spcPts val="930"/>
              </a:spcBef>
              <a:buFont typeface="Corbel" panose="020B0503020204020204" pitchFamily="34" charset="0"/>
              <a:buChar char="–"/>
              <a:defRPr sz="1400" i="1" kern="1200" baseline="0">
                <a:solidFill>
                  <a:schemeClr val="accent1">
                    <a:lumMod val="75000"/>
                  </a:schemeClr>
                </a:solidFill>
                <a:latin typeface="+mn-lt"/>
                <a:ea typeface="+mn-ea"/>
                <a:cs typeface="+mn-cs"/>
              </a:defRPr>
            </a:lvl9pPr>
          </a:lstStyle>
          <a:p>
            <a:pPr lvl="1" algn="just" fontAlgn="auto">
              <a:spcAft>
                <a:spcPts val="0"/>
              </a:spcAft>
            </a:pPr>
            <a:endParaRPr lang="en-US" altLang="en-US" sz="2600"/>
          </a:p>
          <a:p>
            <a:pPr marL="0" indent="0" algn="just" fontAlgn="auto">
              <a:spcAft>
                <a:spcPts val="0"/>
              </a:spcAft>
              <a:buFont typeface="Corbel" panose="020B0503020204020204" pitchFamily="34" charset="0"/>
              <a:buNone/>
            </a:pPr>
            <a:endParaRPr lang="en-US" altLang="en-US" sz="2800"/>
          </a:p>
          <a:p>
            <a:pPr algn="just" fontAlgn="auto">
              <a:spcAft>
                <a:spcPts val="0"/>
              </a:spcAft>
            </a:pPr>
            <a:endParaRPr lang="en-US" altLang="en-US" sz="2600" dirty="0"/>
          </a:p>
        </p:txBody>
      </p:sp>
      <p:pic>
        <p:nvPicPr>
          <p:cNvPr id="9" name="Picture 2">
            <a:extLst>
              <a:ext uri="{FF2B5EF4-FFF2-40B4-BE49-F238E27FC236}">
                <a16:creationId xmlns:a16="http://schemas.microsoft.com/office/drawing/2014/main" id="{F2482188-3F01-43D9-ABE4-1FD19ED52C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4138" y="-2876"/>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99399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251520" y="2207468"/>
            <a:ext cx="8640960" cy="4533900"/>
          </a:xfrm>
          <a:prstGeom prst="rect">
            <a:avLst/>
          </a:prstGeom>
        </p:spPr>
        <p:txBody>
          <a:bodyPr vert="horz" lIns="91440" tIns="45720" rIns="91440" bIns="45720" rtlCol="0">
            <a:normAutofit/>
          </a:bodyPr>
          <a:lstStyle>
            <a:lvl1pPr marL="240030" indent="-240030" algn="l" defTabSz="6858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480060" indent="-240030" algn="l" defTabSz="6858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720090" indent="-240030" algn="l" defTabSz="6858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960120" indent="-240030" algn="l" defTabSz="6858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200150" indent="-240030" algn="l" defTabSz="6858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440180" indent="-240030" algn="l" defTabSz="6858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1680210" indent="-240030" algn="l" defTabSz="6858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1920240" indent="-240030" algn="l" defTabSz="685800" rtl="0" eaLnBrk="1" latinLnBrk="0" hangingPunct="1">
              <a:lnSpc>
                <a:spcPct val="111000"/>
              </a:lnSpc>
              <a:spcBef>
                <a:spcPts val="930"/>
              </a:spcBef>
              <a:buFont typeface="Corbel" panose="020B0503020204020204" pitchFamily="34" charset="0"/>
              <a:buChar char="–"/>
              <a:defRPr sz="1400" kern="1200" baseline="0">
                <a:solidFill>
                  <a:schemeClr val="accent1">
                    <a:lumMod val="75000"/>
                  </a:schemeClr>
                </a:solidFill>
                <a:latin typeface="+mn-lt"/>
                <a:ea typeface="+mn-ea"/>
                <a:cs typeface="+mn-cs"/>
              </a:defRPr>
            </a:lvl8pPr>
            <a:lvl9pPr marL="2160270" indent="-240030" algn="l" defTabSz="685800" rtl="0" eaLnBrk="1" latinLnBrk="0" hangingPunct="1">
              <a:lnSpc>
                <a:spcPct val="111000"/>
              </a:lnSpc>
              <a:spcBef>
                <a:spcPts val="930"/>
              </a:spcBef>
              <a:buFont typeface="Corbel" panose="020B0503020204020204" pitchFamily="34" charset="0"/>
              <a:buChar char="–"/>
              <a:defRPr sz="1400" i="1" kern="1200" baseline="0">
                <a:solidFill>
                  <a:schemeClr val="accent1">
                    <a:lumMod val="75000"/>
                  </a:schemeClr>
                </a:solidFill>
                <a:latin typeface="+mn-lt"/>
                <a:ea typeface="+mn-ea"/>
                <a:cs typeface="+mn-cs"/>
              </a:defRPr>
            </a:lvl9pPr>
          </a:lstStyle>
          <a:p>
            <a:pPr marL="708660" lvl="1" indent="-457200" fontAlgn="auto">
              <a:spcAft>
                <a:spcPts val="0"/>
              </a:spcAft>
              <a:buClr>
                <a:schemeClr val="bg2">
                  <a:lumMod val="50000"/>
                </a:schemeClr>
              </a:buClr>
              <a:buFont typeface="Wingdings" panose="05000000000000000000" pitchFamily="2" charset="2"/>
              <a:buChar char="q"/>
              <a:defRPr/>
            </a:pPr>
            <a:r>
              <a:rPr lang="da-DK" altLang="fa-IR" sz="2400" dirty="0">
                <a:latin typeface="Times New Roman" panose="02020603050405020304" pitchFamily="18" charset="0"/>
                <a:cs typeface="Times New Roman" panose="02020603050405020304" pitchFamily="18" charset="0"/>
              </a:rPr>
              <a:t>Seamless interoperation between MANET and Internet</a:t>
            </a:r>
          </a:p>
          <a:p>
            <a:pPr marL="948690" lvl="2" indent="-457200" fontAlgn="auto">
              <a:spcAft>
                <a:spcPts val="0"/>
              </a:spcAft>
              <a:buClr>
                <a:schemeClr val="bg2">
                  <a:lumMod val="50000"/>
                </a:schemeClr>
              </a:buClr>
              <a:buFont typeface="Wingdings" panose="05000000000000000000" pitchFamily="2" charset="2"/>
              <a:buChar char="q"/>
              <a:defRPr/>
            </a:pPr>
            <a:r>
              <a:rPr lang="da-DK" altLang="fa-IR" sz="2200" i="0" dirty="0">
                <a:latin typeface="Times New Roman" panose="02020603050405020304" pitchFamily="18" charset="0"/>
                <a:cs typeface="Times New Roman" panose="02020603050405020304" pitchFamily="18" charset="0"/>
              </a:rPr>
              <a:t>allow transparent routing of packets between MANET and Internet</a:t>
            </a:r>
          </a:p>
          <a:p>
            <a:pPr marL="948690" lvl="2" indent="-457200" fontAlgn="auto">
              <a:spcAft>
                <a:spcPts val="0"/>
              </a:spcAft>
              <a:buClr>
                <a:schemeClr val="bg2">
                  <a:lumMod val="50000"/>
                </a:schemeClr>
              </a:buClr>
              <a:buFont typeface="Wingdings" panose="05000000000000000000" pitchFamily="2" charset="2"/>
              <a:buChar char="q"/>
              <a:defRPr/>
            </a:pPr>
            <a:r>
              <a:rPr lang="da-DK" altLang="fa-IR" sz="2200" i="0" dirty="0">
                <a:latin typeface="Times New Roman" panose="02020603050405020304" pitchFamily="18" charset="0"/>
                <a:cs typeface="Times New Roman" panose="02020603050405020304" pitchFamily="18" charset="0"/>
              </a:rPr>
              <a:t>Support the mobility of nodes between MANET and Internet</a:t>
            </a:r>
          </a:p>
          <a:p>
            <a:pPr marL="948690" lvl="2" indent="-457200" fontAlgn="auto">
              <a:spcAft>
                <a:spcPts val="0"/>
              </a:spcAft>
              <a:buClr>
                <a:schemeClr val="bg2">
                  <a:lumMod val="50000"/>
                </a:schemeClr>
              </a:buClr>
              <a:buFont typeface="Wingdings" panose="05000000000000000000" pitchFamily="2" charset="2"/>
              <a:buChar char="q"/>
              <a:defRPr/>
            </a:pPr>
            <a:r>
              <a:rPr lang="da-DK" altLang="fa-IR" sz="2200" i="0" dirty="0">
                <a:latin typeface="Times New Roman" panose="02020603050405020304" pitchFamily="18" charset="0"/>
                <a:cs typeface="Times New Roman" panose="02020603050405020304" pitchFamily="18" charset="0"/>
              </a:rPr>
              <a:t>one or more gateway nodes </a:t>
            </a:r>
          </a:p>
          <a:p>
            <a:pPr marL="1188720" lvl="3" indent="-457200" fontAlgn="auto">
              <a:spcAft>
                <a:spcPts val="0"/>
              </a:spcAft>
              <a:buClr>
                <a:schemeClr val="bg2">
                  <a:lumMod val="50000"/>
                </a:schemeClr>
              </a:buClr>
              <a:buFont typeface="Wingdings" panose="05000000000000000000" pitchFamily="2" charset="2"/>
              <a:buChar char="q"/>
              <a:defRPr/>
            </a:pPr>
            <a:r>
              <a:rPr lang="da-DK" altLang="fa-IR" sz="2000" i="0" dirty="0">
                <a:latin typeface="Times New Roman" panose="02020603050405020304" pitchFamily="18" charset="0"/>
                <a:cs typeface="Times New Roman" panose="02020603050405020304" pitchFamily="18" charset="0"/>
              </a:rPr>
              <a:t>nodes in MANET connected also to Internet which participate in MANET through DSR and in Internet through IP routing</a:t>
            </a:r>
          </a:p>
          <a:p>
            <a:pPr marL="1428750" lvl="4" indent="-457200" fontAlgn="auto">
              <a:spcAft>
                <a:spcPts val="0"/>
              </a:spcAft>
              <a:buClr>
                <a:schemeClr val="bg2">
                  <a:lumMod val="50000"/>
                </a:schemeClr>
              </a:buClr>
              <a:buFont typeface="Wingdings" panose="05000000000000000000" pitchFamily="2" charset="2"/>
              <a:buChar char="ü"/>
              <a:defRPr/>
            </a:pPr>
            <a:r>
              <a:rPr lang="da-DK" altLang="fa-IR" sz="2000" dirty="0">
                <a:latin typeface="Times New Roman" panose="02020603050405020304" pitchFamily="18" charset="0"/>
                <a:cs typeface="Times New Roman" panose="02020603050405020304" pitchFamily="18" charset="0"/>
              </a:rPr>
              <a:t>d</a:t>
            </a:r>
            <a:r>
              <a:rPr lang="da-DK" altLang="fa-IR" sz="2000" i="1" dirty="0">
                <a:latin typeface="Times New Roman" panose="02020603050405020304" pitchFamily="18" charset="0"/>
                <a:cs typeface="Times New Roman" panose="02020603050405020304" pitchFamily="18" charset="0"/>
              </a:rPr>
              <a:t>ynamically enlarge the coverage range around a wireless Internet base station through MANET</a:t>
            </a:r>
          </a:p>
          <a:p>
            <a:pPr marL="1428750" lvl="4" indent="-457200" fontAlgn="auto">
              <a:spcAft>
                <a:spcPts val="0"/>
              </a:spcAft>
              <a:buClr>
                <a:schemeClr val="bg2">
                  <a:lumMod val="50000"/>
                </a:schemeClr>
              </a:buClr>
              <a:buFont typeface="Wingdings" panose="05000000000000000000" pitchFamily="2" charset="2"/>
              <a:buChar char="ü"/>
              <a:defRPr/>
            </a:pPr>
            <a:r>
              <a:rPr lang="da-DK" altLang="fa-IR" sz="2000" dirty="0">
                <a:latin typeface="Times New Roman" panose="02020603050405020304" pitchFamily="18" charset="0"/>
                <a:cs typeface="Times New Roman" panose="02020603050405020304" pitchFamily="18" charset="0"/>
              </a:rPr>
              <a:t>act as a Mobile IP home/foreign agent</a:t>
            </a:r>
            <a:endParaRPr lang="da-DK" altLang="fa-IR" sz="2000" i="1" dirty="0">
              <a:latin typeface="Times New Roman" panose="02020603050405020304" pitchFamily="18" charset="0"/>
              <a:cs typeface="Times New Roman" panose="02020603050405020304" pitchFamily="18" charset="0"/>
            </a:endParaRPr>
          </a:p>
          <a:p>
            <a:pPr marL="1428750" lvl="4" indent="-457200" fontAlgn="auto">
              <a:spcAft>
                <a:spcPts val="0"/>
              </a:spcAft>
              <a:buClr>
                <a:schemeClr val="bg2">
                  <a:lumMod val="50000"/>
                </a:schemeClr>
              </a:buClr>
              <a:buFont typeface="Wingdings" panose="05000000000000000000" pitchFamily="2" charset="2"/>
              <a:buChar char="ü"/>
              <a:defRPr/>
            </a:pPr>
            <a:endParaRPr lang="da-DK" altLang="fa-IR" sz="2000" i="1" dirty="0">
              <a:latin typeface="Times New Roman" panose="02020603050405020304" pitchFamily="18" charset="0"/>
              <a:cs typeface="Times New Roman" panose="02020603050405020304" pitchFamily="18" charset="0"/>
            </a:endParaRPr>
          </a:p>
          <a:p>
            <a:pPr marL="1428750" lvl="4" indent="-457200" fontAlgn="auto">
              <a:spcAft>
                <a:spcPts val="0"/>
              </a:spcAft>
              <a:buClr>
                <a:schemeClr val="bg2">
                  <a:lumMod val="50000"/>
                </a:schemeClr>
              </a:buClr>
              <a:buFont typeface="Wingdings" panose="05000000000000000000" pitchFamily="2" charset="2"/>
              <a:buChar char="ü"/>
              <a:defRPr/>
            </a:pPr>
            <a:endParaRPr lang="da-DK" altLang="fa-IR" sz="2000" i="1" dirty="0">
              <a:latin typeface="Times New Roman" panose="02020603050405020304" pitchFamily="18" charset="0"/>
              <a:cs typeface="Times New Roman" panose="02020603050405020304" pitchFamily="18" charset="0"/>
            </a:endParaRPr>
          </a:p>
          <a:p>
            <a:pPr marL="708660" lvl="1" indent="-457200" fontAlgn="auto">
              <a:spcAft>
                <a:spcPts val="0"/>
              </a:spcAft>
              <a:buClr>
                <a:schemeClr val="bg2">
                  <a:lumMod val="50000"/>
                </a:schemeClr>
              </a:buClr>
              <a:buFont typeface="Wingdings" panose="05000000000000000000" pitchFamily="2" charset="2"/>
              <a:buChar char="q"/>
              <a:defRPr/>
            </a:pPr>
            <a:endParaRPr lang="da-DK" altLang="fa-IR" sz="2400" i="1"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a:xfrm>
            <a:off x="7730739" y="6258957"/>
            <a:ext cx="1413261" cy="604269"/>
          </a:xfrm>
        </p:spPr>
        <p:txBody>
          <a:bodyPr/>
          <a:lstStyle/>
          <a:p>
            <a:pPr>
              <a:defRPr/>
            </a:pPr>
            <a:fld id="{06EDA354-5586-43AE-AC80-4AAB33D744C3}" type="slidenum">
              <a:rPr lang="it-IT" altLang="fa-IR" sz="1000" smtClean="0"/>
              <a:pPr>
                <a:defRPr/>
              </a:pPr>
              <a:t>38</a:t>
            </a:fld>
            <a:endParaRPr lang="it-IT" altLang="fa-IR" sz="1000" dirty="0"/>
          </a:p>
        </p:txBody>
      </p:sp>
      <p:sp>
        <p:nvSpPr>
          <p:cNvPr id="4" name="Title 1"/>
          <p:cNvSpPr txBox="1">
            <a:spLocks/>
          </p:cNvSpPr>
          <p:nvPr/>
        </p:nvSpPr>
        <p:spPr bwMode="auto">
          <a:xfrm>
            <a:off x="611560" y="404664"/>
            <a:ext cx="828092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9pPr>
          </a:lstStyle>
          <a:p>
            <a:pPr algn="l">
              <a:defRPr/>
            </a:pPr>
            <a:r>
              <a:rPr lang="en-US" sz="2800" b="1" dirty="0">
                <a:solidFill>
                  <a:schemeClr val="tx2">
                    <a:lumMod val="75000"/>
                    <a:lumOff val="25000"/>
                  </a:schemeClr>
                </a:solidFill>
                <a:effectLst/>
                <a:latin typeface="Bookman Old Style" panose="02050604050505020204" pitchFamily="18" charset="0"/>
              </a:rPr>
              <a:t>Internet interconnection and Mobile IP (1)</a:t>
            </a:r>
          </a:p>
        </p:txBody>
      </p:sp>
      <p:sp>
        <p:nvSpPr>
          <p:cNvPr id="8" name="Content Placeholder 2"/>
          <p:cNvSpPr txBox="1">
            <a:spLocks/>
          </p:cNvSpPr>
          <p:nvPr/>
        </p:nvSpPr>
        <p:spPr>
          <a:xfrm>
            <a:off x="-1444333" y="5105264"/>
            <a:ext cx="8229600" cy="4533900"/>
          </a:xfrm>
          <a:prstGeom prst="rect">
            <a:avLst/>
          </a:prstGeom>
        </p:spPr>
        <p:txBody>
          <a:bodyPr vert="horz" lIns="91440" tIns="45720" rIns="91440" bIns="45720" rtlCol="0">
            <a:normAutofit/>
          </a:bodyPr>
          <a:lstStyle>
            <a:lvl1pPr marL="240030" indent="-240030" algn="l" defTabSz="6858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480060" indent="-240030" algn="l" defTabSz="6858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720090" indent="-240030" algn="l" defTabSz="6858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960120" indent="-240030" algn="l" defTabSz="6858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200150" indent="-240030" algn="l" defTabSz="6858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440180" indent="-240030" algn="l" defTabSz="6858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1680210" indent="-240030" algn="l" defTabSz="6858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1920240" indent="-240030" algn="l" defTabSz="685800" rtl="0" eaLnBrk="1" latinLnBrk="0" hangingPunct="1">
              <a:lnSpc>
                <a:spcPct val="111000"/>
              </a:lnSpc>
              <a:spcBef>
                <a:spcPts val="930"/>
              </a:spcBef>
              <a:buFont typeface="Corbel" panose="020B0503020204020204" pitchFamily="34" charset="0"/>
              <a:buChar char="–"/>
              <a:defRPr sz="1400" kern="1200" baseline="0">
                <a:solidFill>
                  <a:schemeClr val="accent1">
                    <a:lumMod val="75000"/>
                  </a:schemeClr>
                </a:solidFill>
                <a:latin typeface="+mn-lt"/>
                <a:ea typeface="+mn-ea"/>
                <a:cs typeface="+mn-cs"/>
              </a:defRPr>
            </a:lvl8pPr>
            <a:lvl9pPr marL="2160270" indent="-240030" algn="l" defTabSz="685800" rtl="0" eaLnBrk="1" latinLnBrk="0" hangingPunct="1">
              <a:lnSpc>
                <a:spcPct val="111000"/>
              </a:lnSpc>
              <a:spcBef>
                <a:spcPts val="930"/>
              </a:spcBef>
              <a:buFont typeface="Corbel" panose="020B0503020204020204" pitchFamily="34" charset="0"/>
              <a:buChar char="–"/>
              <a:defRPr sz="1400" i="1" kern="1200" baseline="0">
                <a:solidFill>
                  <a:schemeClr val="accent1">
                    <a:lumMod val="75000"/>
                  </a:schemeClr>
                </a:solidFill>
                <a:latin typeface="+mn-lt"/>
                <a:ea typeface="+mn-ea"/>
                <a:cs typeface="+mn-cs"/>
              </a:defRPr>
            </a:lvl9pPr>
          </a:lstStyle>
          <a:p>
            <a:pPr lvl="1" algn="just" fontAlgn="auto">
              <a:spcAft>
                <a:spcPts val="0"/>
              </a:spcAft>
            </a:pPr>
            <a:endParaRPr lang="en-US" altLang="en-US" sz="2600"/>
          </a:p>
          <a:p>
            <a:pPr marL="0" indent="0" algn="just" fontAlgn="auto">
              <a:spcAft>
                <a:spcPts val="0"/>
              </a:spcAft>
              <a:buFont typeface="Corbel" panose="020B0503020204020204" pitchFamily="34" charset="0"/>
              <a:buNone/>
            </a:pPr>
            <a:endParaRPr lang="en-US" altLang="en-US" sz="2800"/>
          </a:p>
          <a:p>
            <a:pPr algn="just" fontAlgn="auto">
              <a:spcAft>
                <a:spcPts val="0"/>
              </a:spcAft>
            </a:pPr>
            <a:endParaRPr lang="en-US" altLang="en-US" sz="2600" dirty="0"/>
          </a:p>
        </p:txBody>
      </p:sp>
      <p:pic>
        <p:nvPicPr>
          <p:cNvPr id="1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611560" y="2197061"/>
            <a:ext cx="8208912" cy="4523383"/>
          </a:xfrm>
          <a:noFill/>
        </p:spPr>
      </p:pic>
      <p:sp>
        <p:nvSpPr>
          <p:cNvPr id="2" name="Footer Placeholder 1"/>
          <p:cNvSpPr>
            <a:spLocks noGrp="1"/>
          </p:cNvSpPr>
          <p:nvPr>
            <p:ph type="ftr" sz="quarter" idx="11"/>
          </p:nvPr>
        </p:nvSpPr>
        <p:spPr>
          <a:xfrm>
            <a:off x="0" y="6474124"/>
            <a:ext cx="4250530" cy="365125"/>
          </a:xfrm>
        </p:spPr>
        <p:txBody>
          <a:bodyPr/>
          <a:lstStyle/>
          <a:p>
            <a:pPr>
              <a:defRPr/>
            </a:pPr>
            <a:r>
              <a:rPr lang="it-IT" altLang="fa-IR" dirty="0"/>
              <a:t>Dynamic Source Routing (DSR)</a:t>
            </a:r>
          </a:p>
        </p:txBody>
      </p:sp>
      <p:pic>
        <p:nvPicPr>
          <p:cNvPr id="9" name="Picture 2">
            <a:extLst>
              <a:ext uri="{FF2B5EF4-FFF2-40B4-BE49-F238E27FC236}">
                <a16:creationId xmlns:a16="http://schemas.microsoft.com/office/drawing/2014/main" id="{C91B1504-7D55-4214-878F-3FA4AEB7D4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4138" y="-2876"/>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134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251520" y="2213207"/>
            <a:ext cx="8712968" cy="4533900"/>
          </a:xfrm>
          <a:prstGeom prst="rect">
            <a:avLst/>
          </a:prstGeom>
        </p:spPr>
        <p:txBody>
          <a:bodyPr vert="horz" lIns="91440" tIns="45720" rIns="91440" bIns="45720" rtlCol="0">
            <a:normAutofit fontScale="92500" lnSpcReduction="20000"/>
          </a:bodyPr>
          <a:lstStyle>
            <a:lvl1pPr marL="240030" indent="-240030" algn="l" defTabSz="6858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480060" indent="-240030" algn="l" defTabSz="6858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720090" indent="-240030" algn="l" defTabSz="6858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960120" indent="-240030" algn="l" defTabSz="6858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200150" indent="-240030" algn="l" defTabSz="6858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440180" indent="-240030" algn="l" defTabSz="6858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1680210" indent="-240030" algn="l" defTabSz="6858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1920240" indent="-240030" algn="l" defTabSz="685800" rtl="0" eaLnBrk="1" latinLnBrk="0" hangingPunct="1">
              <a:lnSpc>
                <a:spcPct val="111000"/>
              </a:lnSpc>
              <a:spcBef>
                <a:spcPts val="930"/>
              </a:spcBef>
              <a:buFont typeface="Corbel" panose="020B0503020204020204" pitchFamily="34" charset="0"/>
              <a:buChar char="–"/>
              <a:defRPr sz="1400" kern="1200" baseline="0">
                <a:solidFill>
                  <a:schemeClr val="accent1">
                    <a:lumMod val="75000"/>
                  </a:schemeClr>
                </a:solidFill>
                <a:latin typeface="+mn-lt"/>
                <a:ea typeface="+mn-ea"/>
                <a:cs typeface="+mn-cs"/>
              </a:defRPr>
            </a:lvl8pPr>
            <a:lvl9pPr marL="2160270" indent="-240030" algn="l" defTabSz="685800" rtl="0" eaLnBrk="1" latinLnBrk="0" hangingPunct="1">
              <a:lnSpc>
                <a:spcPct val="111000"/>
              </a:lnSpc>
              <a:spcBef>
                <a:spcPts val="930"/>
              </a:spcBef>
              <a:buFont typeface="Corbel" panose="020B0503020204020204" pitchFamily="34" charset="0"/>
              <a:buChar char="–"/>
              <a:defRPr sz="1400" i="1" kern="1200" baseline="0">
                <a:solidFill>
                  <a:schemeClr val="accent1">
                    <a:lumMod val="75000"/>
                  </a:schemeClr>
                </a:solidFill>
                <a:latin typeface="+mn-lt"/>
                <a:ea typeface="+mn-ea"/>
                <a:cs typeface="+mn-cs"/>
              </a:defRPr>
            </a:lvl9pPr>
          </a:lstStyle>
          <a:p>
            <a:pPr marL="708660" lvl="1" indent="-457200" fontAlgn="auto">
              <a:spcAft>
                <a:spcPts val="0"/>
              </a:spcAft>
              <a:buClr>
                <a:schemeClr val="bg2">
                  <a:lumMod val="50000"/>
                </a:schemeClr>
              </a:buClr>
              <a:buFont typeface="Wingdings" panose="05000000000000000000" pitchFamily="2" charset="2"/>
              <a:buChar char="q"/>
              <a:defRPr/>
            </a:pPr>
            <a:r>
              <a:rPr lang="da-DK" altLang="fa-IR" sz="2400" dirty="0">
                <a:latin typeface="Times New Roman" panose="02020603050405020304" pitchFamily="18" charset="0"/>
                <a:cs typeface="Times New Roman" panose="02020603050405020304" pitchFamily="18" charset="0"/>
              </a:rPr>
              <a:t>2 special reserved </a:t>
            </a:r>
            <a:r>
              <a:rPr lang="da-DK" altLang="fa-IR" sz="2400" b="1" dirty="0">
                <a:latin typeface="Times New Roman" panose="02020603050405020304" pitchFamily="18" charset="0"/>
                <a:cs typeface="Times New Roman" panose="02020603050405020304" pitchFamily="18" charset="0"/>
              </a:rPr>
              <a:t>interface indexes </a:t>
            </a:r>
            <a:r>
              <a:rPr lang="da-DK" altLang="fa-IR" sz="2400" dirty="0">
                <a:latin typeface="Times New Roman" panose="02020603050405020304" pitchFamily="18" charset="0"/>
                <a:cs typeface="Times New Roman" panose="02020603050405020304" pitchFamily="18" charset="0"/>
              </a:rPr>
              <a:t>for gateway nodes </a:t>
            </a:r>
          </a:p>
          <a:p>
            <a:pPr marL="948690" lvl="2" indent="-457200" fontAlgn="auto">
              <a:spcAft>
                <a:spcPts val="0"/>
              </a:spcAft>
              <a:buClr>
                <a:schemeClr val="bg2">
                  <a:lumMod val="50000"/>
                </a:schemeClr>
              </a:buClr>
              <a:buFont typeface="Wingdings" panose="05000000000000000000" pitchFamily="2" charset="2"/>
              <a:buChar char="q"/>
              <a:defRPr/>
            </a:pPr>
            <a:r>
              <a:rPr lang="da-DK" altLang="fa-IR" sz="2200" i="0" dirty="0">
                <a:latin typeface="Times New Roman" panose="02020603050405020304" pitchFamily="18" charset="0"/>
                <a:cs typeface="Times New Roman" panose="02020603050405020304" pitchFamily="18" charset="0"/>
              </a:rPr>
              <a:t>Gateway node with two separate physical interfaces </a:t>
            </a:r>
          </a:p>
          <a:p>
            <a:pPr marL="1188720" lvl="3" indent="-457200" fontAlgn="auto">
              <a:spcAft>
                <a:spcPts val="0"/>
              </a:spcAft>
              <a:buClr>
                <a:schemeClr val="bg2">
                  <a:lumMod val="50000"/>
                </a:schemeClr>
              </a:buClr>
              <a:buFont typeface="Wingdings" panose="05000000000000000000" pitchFamily="2" charset="2"/>
              <a:buChar char="ü"/>
              <a:defRPr/>
            </a:pPr>
            <a:r>
              <a:rPr lang="da-DK" altLang="fa-IR" sz="1900" i="1" dirty="0">
                <a:latin typeface="Times New Roman" panose="02020603050405020304" pitchFamily="18" charset="0"/>
                <a:cs typeface="Times New Roman" panose="02020603050405020304" pitchFamily="18" charset="0"/>
              </a:rPr>
              <a:t>reserved interface indexes identify the physical Internet interface</a:t>
            </a:r>
          </a:p>
          <a:p>
            <a:pPr marL="948690" lvl="2" indent="-457200" fontAlgn="auto">
              <a:spcAft>
                <a:spcPts val="0"/>
              </a:spcAft>
              <a:buClr>
                <a:schemeClr val="bg2">
                  <a:lumMod val="50000"/>
                </a:schemeClr>
              </a:buClr>
              <a:buFont typeface="Wingdings" panose="05000000000000000000" pitchFamily="2" charset="2"/>
              <a:buChar char="q"/>
              <a:defRPr/>
            </a:pPr>
            <a:r>
              <a:rPr lang="da-DK" altLang="fa-IR" sz="2200" i="0" dirty="0">
                <a:latin typeface="Times New Roman" panose="02020603050405020304" pitchFamily="18" charset="0"/>
                <a:cs typeface="Times New Roman" panose="02020603050405020304" pitchFamily="18" charset="0"/>
              </a:rPr>
              <a:t>Gateway node with single physical network interface</a:t>
            </a:r>
          </a:p>
          <a:p>
            <a:pPr marL="1188720" lvl="3" indent="-457200" fontAlgn="auto">
              <a:spcAft>
                <a:spcPts val="0"/>
              </a:spcAft>
              <a:buClr>
                <a:schemeClr val="bg2">
                  <a:lumMod val="50000"/>
                </a:schemeClr>
              </a:buClr>
              <a:buFont typeface="Wingdings" panose="05000000000000000000" pitchFamily="2" charset="2"/>
              <a:buChar char="ü"/>
              <a:defRPr/>
            </a:pPr>
            <a:r>
              <a:rPr lang="da-DK" altLang="fa-IR" sz="1900" i="1" dirty="0">
                <a:latin typeface="Times New Roman" panose="02020603050405020304" pitchFamily="18" charset="0"/>
                <a:cs typeface="Times New Roman" panose="02020603050405020304" pitchFamily="18" charset="0"/>
              </a:rPr>
              <a:t>reserved interface indexes identify the logical Internet interfaces</a:t>
            </a:r>
          </a:p>
          <a:p>
            <a:pPr marL="708660" lvl="1" indent="-457200" fontAlgn="auto">
              <a:spcAft>
                <a:spcPts val="0"/>
              </a:spcAft>
              <a:buClr>
                <a:schemeClr val="bg2">
                  <a:lumMod val="50000"/>
                </a:schemeClr>
              </a:buClr>
              <a:buFont typeface="Wingdings" panose="05000000000000000000" pitchFamily="2" charset="2"/>
              <a:buChar char="q"/>
              <a:defRPr/>
            </a:pPr>
            <a:r>
              <a:rPr lang="en-US" altLang="fa-IR" sz="2400" dirty="0">
                <a:latin typeface="Times New Roman" panose="02020603050405020304" pitchFamily="18" charset="0"/>
                <a:cs typeface="Times New Roman" panose="02020603050405020304" pitchFamily="18" charset="0"/>
              </a:rPr>
              <a:t>I</a:t>
            </a:r>
            <a:r>
              <a:rPr lang="da-DK" altLang="fa-IR" sz="2400" dirty="0">
                <a:latin typeface="Times New Roman" panose="02020603050405020304" pitchFamily="18" charset="0"/>
                <a:cs typeface="Times New Roman" panose="02020603050405020304" pitchFamily="18" charset="0"/>
              </a:rPr>
              <a:t>nterface index value for a network interface of a </a:t>
            </a:r>
            <a:r>
              <a:rPr lang="da-DK" altLang="fa-IR" sz="2400" i="0" dirty="0">
                <a:latin typeface="Times New Roman" panose="02020603050405020304" pitchFamily="18" charset="0"/>
                <a:cs typeface="Times New Roman" panose="02020603050405020304" pitchFamily="18" charset="0"/>
              </a:rPr>
              <a:t>gateway node</a:t>
            </a:r>
          </a:p>
          <a:p>
            <a:pPr marL="948690" lvl="2" indent="-457200" fontAlgn="auto">
              <a:spcAft>
                <a:spcPts val="0"/>
              </a:spcAft>
              <a:buClr>
                <a:schemeClr val="bg2">
                  <a:lumMod val="50000"/>
                </a:schemeClr>
              </a:buClr>
              <a:buFont typeface="Wingdings" panose="05000000000000000000" pitchFamily="2" charset="2"/>
              <a:buChar char="q"/>
              <a:defRPr/>
            </a:pPr>
            <a:r>
              <a:rPr lang="da-DK" altLang="fa-IR" sz="2000" i="0" dirty="0">
                <a:latin typeface="Times New Roman" panose="02020603050405020304" pitchFamily="18" charset="0"/>
                <a:cs typeface="Times New Roman" panose="02020603050405020304" pitchFamily="18" charset="0"/>
              </a:rPr>
              <a:t>if a Mobile IP mobility agent on that interface: IF_INDEX_MA</a:t>
            </a:r>
          </a:p>
          <a:p>
            <a:pPr marL="1188720" lvl="3" indent="-457200" fontAlgn="auto">
              <a:spcAft>
                <a:spcPts val="0"/>
              </a:spcAft>
              <a:buClr>
                <a:schemeClr val="bg2">
                  <a:lumMod val="50000"/>
                </a:schemeClr>
              </a:buClr>
              <a:buFont typeface="Wingdings" panose="05000000000000000000" pitchFamily="2" charset="2"/>
              <a:buChar char="q"/>
              <a:defRPr/>
            </a:pPr>
            <a:r>
              <a:rPr lang="da-DK" altLang="fa-IR" sz="1800" i="1" dirty="0">
                <a:latin typeface="Times New Roman" panose="02020603050405020304" pitchFamily="18" charset="0"/>
                <a:cs typeface="Times New Roman" panose="02020603050405020304" pitchFamily="18" charset="0"/>
              </a:rPr>
              <a:t>Allow mobility agents to advertise their existence with no cost</a:t>
            </a:r>
          </a:p>
          <a:p>
            <a:pPr marL="1188720" lvl="3" indent="-457200" fontAlgn="auto">
              <a:spcAft>
                <a:spcPts val="0"/>
              </a:spcAft>
              <a:buClr>
                <a:schemeClr val="bg2">
                  <a:lumMod val="50000"/>
                </a:schemeClr>
              </a:buClr>
              <a:buFont typeface="Wingdings" panose="05000000000000000000" pitchFamily="2" charset="2"/>
              <a:buChar char="q"/>
              <a:defRPr/>
            </a:pPr>
            <a:r>
              <a:rPr lang="da-DK" altLang="fa-IR" sz="1800" i="1" dirty="0">
                <a:latin typeface="Times New Roman" panose="02020603050405020304" pitchFamily="18" charset="0"/>
                <a:cs typeface="Times New Roman" panose="02020603050405020304" pitchFamily="18" charset="0"/>
              </a:rPr>
              <a:t>A node receiving a routing header containing the interface index IF_INDEX_MA can send a unicast Mobile IP Agent SOLICITATION to the corresponding address in the routing header to obtain complete information about Mobile IP services</a:t>
            </a:r>
          </a:p>
          <a:p>
            <a:pPr marL="948690" lvl="2" indent="-457200" fontAlgn="auto">
              <a:spcAft>
                <a:spcPts val="0"/>
              </a:spcAft>
              <a:buClr>
                <a:schemeClr val="bg2">
                  <a:lumMod val="50000"/>
                </a:schemeClr>
              </a:buClr>
              <a:buFont typeface="Wingdings" panose="05000000000000000000" pitchFamily="2" charset="2"/>
              <a:buChar char="q"/>
              <a:defRPr/>
            </a:pPr>
            <a:r>
              <a:rPr lang="da-DK" altLang="fa-IR" sz="2000" i="0" dirty="0">
                <a:latin typeface="Times New Roman" panose="02020603050405020304" pitchFamily="18" charset="0"/>
                <a:cs typeface="Times New Roman" panose="02020603050405020304" pitchFamily="18" charset="0"/>
              </a:rPr>
              <a:t>otherwise: IF_INDEX_Router</a:t>
            </a:r>
          </a:p>
          <a:p>
            <a:pPr marL="948690" lvl="2" indent="-457200" fontAlgn="auto">
              <a:spcAft>
                <a:spcPts val="0"/>
              </a:spcAft>
              <a:buClr>
                <a:schemeClr val="bg2">
                  <a:lumMod val="50000"/>
                </a:schemeClr>
              </a:buClr>
              <a:buFont typeface="Wingdings" panose="05000000000000000000" pitchFamily="2" charset="2"/>
              <a:buChar char="q"/>
              <a:defRPr/>
            </a:pPr>
            <a:endParaRPr lang="da-DK" altLang="fa-IR" sz="2200" i="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0" y="6474124"/>
            <a:ext cx="4250530" cy="365125"/>
          </a:xfrm>
        </p:spPr>
        <p:txBody>
          <a:bodyPr/>
          <a:lstStyle/>
          <a:p>
            <a:pPr>
              <a:defRPr/>
            </a:pPr>
            <a:r>
              <a:rPr lang="it-IT" altLang="fa-IR" dirty="0"/>
              <a:t>Dynamic Source Routing (DSR)</a:t>
            </a:r>
          </a:p>
        </p:txBody>
      </p:sp>
      <p:sp>
        <p:nvSpPr>
          <p:cNvPr id="3" name="Slide Number Placeholder 2"/>
          <p:cNvSpPr>
            <a:spLocks noGrp="1"/>
          </p:cNvSpPr>
          <p:nvPr>
            <p:ph type="sldNum" sz="quarter" idx="12"/>
          </p:nvPr>
        </p:nvSpPr>
        <p:spPr>
          <a:xfrm>
            <a:off x="7730739" y="6258957"/>
            <a:ext cx="1413261" cy="604269"/>
          </a:xfrm>
        </p:spPr>
        <p:txBody>
          <a:bodyPr/>
          <a:lstStyle/>
          <a:p>
            <a:pPr>
              <a:defRPr/>
            </a:pPr>
            <a:fld id="{06EDA354-5586-43AE-AC80-4AAB33D744C3}" type="slidenum">
              <a:rPr lang="it-IT" altLang="fa-IR" sz="1000" smtClean="0"/>
              <a:pPr>
                <a:defRPr/>
              </a:pPr>
              <a:t>39</a:t>
            </a:fld>
            <a:endParaRPr lang="it-IT" altLang="fa-IR" sz="1000" dirty="0"/>
          </a:p>
        </p:txBody>
      </p:sp>
      <p:sp>
        <p:nvSpPr>
          <p:cNvPr id="4" name="Title 1"/>
          <p:cNvSpPr txBox="1">
            <a:spLocks/>
          </p:cNvSpPr>
          <p:nvPr/>
        </p:nvSpPr>
        <p:spPr bwMode="auto">
          <a:xfrm>
            <a:off x="611560" y="404664"/>
            <a:ext cx="828092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9pPr>
          </a:lstStyle>
          <a:p>
            <a:pPr algn="l">
              <a:defRPr/>
            </a:pPr>
            <a:r>
              <a:rPr lang="en-US" sz="2800" b="1" dirty="0">
                <a:solidFill>
                  <a:schemeClr val="tx2">
                    <a:lumMod val="75000"/>
                    <a:lumOff val="25000"/>
                  </a:schemeClr>
                </a:solidFill>
                <a:effectLst/>
                <a:latin typeface="Bookman Old Style" panose="02050604050505020204" pitchFamily="18" charset="0"/>
              </a:rPr>
              <a:t>Internet interconnection and Mobile IP (2)</a:t>
            </a:r>
          </a:p>
        </p:txBody>
      </p:sp>
      <p:sp>
        <p:nvSpPr>
          <p:cNvPr id="8" name="Content Placeholder 2"/>
          <p:cNvSpPr txBox="1">
            <a:spLocks/>
          </p:cNvSpPr>
          <p:nvPr/>
        </p:nvSpPr>
        <p:spPr>
          <a:xfrm>
            <a:off x="-1444333" y="5105264"/>
            <a:ext cx="8229600" cy="4533900"/>
          </a:xfrm>
          <a:prstGeom prst="rect">
            <a:avLst/>
          </a:prstGeom>
        </p:spPr>
        <p:txBody>
          <a:bodyPr vert="horz" lIns="91440" tIns="45720" rIns="91440" bIns="45720" rtlCol="0">
            <a:normAutofit/>
          </a:bodyPr>
          <a:lstStyle>
            <a:lvl1pPr marL="240030" indent="-240030" algn="l" defTabSz="6858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480060" indent="-240030" algn="l" defTabSz="6858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720090" indent="-240030" algn="l" defTabSz="6858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960120" indent="-240030" algn="l" defTabSz="6858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200150" indent="-240030" algn="l" defTabSz="6858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440180" indent="-240030" algn="l" defTabSz="6858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1680210" indent="-240030" algn="l" defTabSz="6858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1920240" indent="-240030" algn="l" defTabSz="685800" rtl="0" eaLnBrk="1" latinLnBrk="0" hangingPunct="1">
              <a:lnSpc>
                <a:spcPct val="111000"/>
              </a:lnSpc>
              <a:spcBef>
                <a:spcPts val="930"/>
              </a:spcBef>
              <a:buFont typeface="Corbel" panose="020B0503020204020204" pitchFamily="34" charset="0"/>
              <a:buChar char="–"/>
              <a:defRPr sz="1400" kern="1200" baseline="0">
                <a:solidFill>
                  <a:schemeClr val="accent1">
                    <a:lumMod val="75000"/>
                  </a:schemeClr>
                </a:solidFill>
                <a:latin typeface="+mn-lt"/>
                <a:ea typeface="+mn-ea"/>
                <a:cs typeface="+mn-cs"/>
              </a:defRPr>
            </a:lvl8pPr>
            <a:lvl9pPr marL="2160270" indent="-240030" algn="l" defTabSz="685800" rtl="0" eaLnBrk="1" latinLnBrk="0" hangingPunct="1">
              <a:lnSpc>
                <a:spcPct val="111000"/>
              </a:lnSpc>
              <a:spcBef>
                <a:spcPts val="930"/>
              </a:spcBef>
              <a:buFont typeface="Corbel" panose="020B0503020204020204" pitchFamily="34" charset="0"/>
              <a:buChar char="–"/>
              <a:defRPr sz="1400" i="1" kern="1200" baseline="0">
                <a:solidFill>
                  <a:schemeClr val="accent1">
                    <a:lumMod val="75000"/>
                  </a:schemeClr>
                </a:solidFill>
                <a:latin typeface="+mn-lt"/>
                <a:ea typeface="+mn-ea"/>
                <a:cs typeface="+mn-cs"/>
              </a:defRPr>
            </a:lvl9pPr>
          </a:lstStyle>
          <a:p>
            <a:pPr lvl="1" algn="just" fontAlgn="auto">
              <a:spcAft>
                <a:spcPts val="0"/>
              </a:spcAft>
            </a:pPr>
            <a:endParaRPr lang="en-US" altLang="en-US" sz="2600"/>
          </a:p>
          <a:p>
            <a:pPr marL="0" indent="0" algn="just" fontAlgn="auto">
              <a:spcAft>
                <a:spcPts val="0"/>
              </a:spcAft>
              <a:buFont typeface="Corbel" panose="020B0503020204020204" pitchFamily="34" charset="0"/>
              <a:buNone/>
            </a:pPr>
            <a:endParaRPr lang="en-US" altLang="en-US" sz="2800"/>
          </a:p>
          <a:p>
            <a:pPr algn="just" fontAlgn="auto">
              <a:spcAft>
                <a:spcPts val="0"/>
              </a:spcAft>
            </a:pPr>
            <a:endParaRPr lang="en-US" altLang="en-US" sz="2600" dirty="0"/>
          </a:p>
        </p:txBody>
      </p:sp>
      <p:pic>
        <p:nvPicPr>
          <p:cNvPr id="9" name="Picture 2">
            <a:extLst>
              <a:ext uri="{FF2B5EF4-FFF2-40B4-BE49-F238E27FC236}">
                <a16:creationId xmlns:a16="http://schemas.microsoft.com/office/drawing/2014/main" id="{B1CC0A96-13DE-4075-9B3E-5E81C3EE37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4138" y="-2876"/>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3504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bg>
      <p:bgPr>
        <a:solidFill>
          <a:schemeClr val="bg2">
            <a:alpha val="0"/>
          </a:schemeClr>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21476" y="475999"/>
            <a:ext cx="5256584" cy="5903984"/>
          </a:xfrm>
          <a:solidFill>
            <a:schemeClr val="accent1">
              <a:lumMod val="75000"/>
            </a:schemeClr>
          </a:solidFill>
        </p:spPr>
        <p:txBody>
          <a:bodyPr rtlCol="0">
            <a:normAutofit/>
          </a:bodyPr>
          <a:lstStyle/>
          <a:p>
            <a:pPr algn="ctr" eaLnBrk="1" fontAlgn="auto" hangingPunct="1">
              <a:spcAft>
                <a:spcPts val="0"/>
              </a:spcAft>
              <a:defRPr/>
            </a:pPr>
            <a:br>
              <a:rPr lang="en-US" altLang="fa-IR" sz="5000" b="1" i="1" dirty="0">
                <a:solidFill>
                  <a:schemeClr val="tx1"/>
                </a:solidFill>
              </a:rPr>
            </a:br>
            <a:br>
              <a:rPr lang="en-US" altLang="fa-IR" sz="5000" b="1" i="1" dirty="0">
                <a:solidFill>
                  <a:schemeClr val="tx1"/>
                </a:solidFill>
              </a:rPr>
            </a:br>
            <a:r>
              <a:rPr lang="en-US" altLang="fa-IR" sz="5000" b="1" i="1" dirty="0">
                <a:solidFill>
                  <a:schemeClr val="tx1"/>
                </a:solidFill>
              </a:rPr>
              <a:t>D</a:t>
            </a:r>
            <a:r>
              <a:rPr lang="en-US" altLang="fa-IR" sz="5000" i="1" dirty="0">
                <a:solidFill>
                  <a:schemeClr val="tx1"/>
                </a:solidFill>
              </a:rPr>
              <a:t>ynamic </a:t>
            </a:r>
            <a:br>
              <a:rPr lang="en-US" altLang="fa-IR" sz="5000" i="1" dirty="0">
                <a:solidFill>
                  <a:schemeClr val="tx1"/>
                </a:solidFill>
              </a:rPr>
            </a:br>
            <a:r>
              <a:rPr lang="en-US" altLang="fa-IR" sz="5000" b="1" i="1" dirty="0">
                <a:solidFill>
                  <a:schemeClr val="tx1"/>
                </a:solidFill>
              </a:rPr>
              <a:t>S</a:t>
            </a:r>
            <a:r>
              <a:rPr lang="en-US" altLang="fa-IR" sz="5000" i="1" dirty="0">
                <a:solidFill>
                  <a:schemeClr val="tx1"/>
                </a:solidFill>
              </a:rPr>
              <a:t>ource </a:t>
            </a:r>
            <a:r>
              <a:rPr lang="en-US" altLang="fa-IR" sz="5000" b="1" i="1" dirty="0">
                <a:solidFill>
                  <a:schemeClr val="tx1"/>
                </a:solidFill>
              </a:rPr>
              <a:t>R</a:t>
            </a:r>
            <a:r>
              <a:rPr lang="en-US" altLang="fa-IR" sz="5000" i="1" dirty="0">
                <a:solidFill>
                  <a:schemeClr val="tx1"/>
                </a:solidFill>
              </a:rPr>
              <a:t>outing Protocol</a:t>
            </a:r>
            <a:br>
              <a:rPr lang="en-US" altLang="fa-IR" sz="5000" i="1" dirty="0">
                <a:solidFill>
                  <a:schemeClr val="tx1"/>
                </a:solidFill>
              </a:rPr>
            </a:br>
            <a:br>
              <a:rPr lang="en-US" altLang="fa-IR" sz="5000" i="1" dirty="0">
                <a:solidFill>
                  <a:schemeClr val="tx1"/>
                </a:solidFill>
              </a:rPr>
            </a:br>
            <a:r>
              <a:rPr lang="en-US" altLang="fa-IR" sz="4400" i="1" dirty="0">
                <a:solidFill>
                  <a:schemeClr val="tx1"/>
                </a:solidFill>
              </a:rPr>
              <a:t> </a:t>
            </a:r>
          </a:p>
        </p:txBody>
      </p:sp>
      <p:sp>
        <p:nvSpPr>
          <p:cNvPr id="2" name="TextBox 1"/>
          <p:cNvSpPr txBox="1"/>
          <p:nvPr/>
        </p:nvSpPr>
        <p:spPr>
          <a:xfrm>
            <a:off x="5940152" y="2276872"/>
            <a:ext cx="3203848" cy="1477328"/>
          </a:xfrm>
          <a:prstGeom prst="rect">
            <a:avLst/>
          </a:prstGeom>
          <a:noFill/>
        </p:spPr>
        <p:txBody>
          <a:bodyPr wrap="square" rtlCol="0">
            <a:spAutoFit/>
          </a:bodyPr>
          <a:lstStyle/>
          <a:p>
            <a:r>
              <a:rPr lang="en-US" b="1" dirty="0"/>
              <a:t>Course title: </a:t>
            </a:r>
          </a:p>
          <a:p>
            <a:r>
              <a:rPr lang="en-US" dirty="0"/>
              <a:t>Wireless &amp; Mobile Networks  </a:t>
            </a:r>
          </a:p>
          <a:p>
            <a:endParaRPr lang="en-US" dirty="0"/>
          </a:p>
          <a:p>
            <a:r>
              <a:rPr lang="en-US" b="1" dirty="0"/>
              <a:t>Professor: </a:t>
            </a:r>
          </a:p>
          <a:p>
            <a:r>
              <a:rPr lang="en-US" dirty="0"/>
              <a:t>Dr. Zeinab MOVAHEDI</a:t>
            </a:r>
          </a:p>
        </p:txBody>
      </p:sp>
      <p:pic>
        <p:nvPicPr>
          <p:cNvPr id="5" name="Picture 2">
            <a:extLst>
              <a:ext uri="{FF2B5EF4-FFF2-40B4-BE49-F238E27FC236}">
                <a16:creationId xmlns:a16="http://schemas.microsoft.com/office/drawing/2014/main" id="{03A80CCA-1DCF-40C5-829C-29E8C8A771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1124744"/>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1000" fill="hold"/>
                                        <p:tgtEl>
                                          <p:spTgt spid="2050"/>
                                        </p:tgtEl>
                                        <p:attrNameLst>
                                          <p:attrName>ppt_x</p:attrName>
                                        </p:attrNameLst>
                                      </p:cBhvr>
                                      <p:tavLst>
                                        <p:tav tm="0">
                                          <p:val>
                                            <p:strVal val="#ppt_x-.2"/>
                                          </p:val>
                                        </p:tav>
                                        <p:tav tm="100000">
                                          <p:val>
                                            <p:strVal val="#ppt_x"/>
                                          </p:val>
                                        </p:tav>
                                      </p:tavLst>
                                    </p:anim>
                                    <p:anim calcmode="lin" valueType="num">
                                      <p:cBhvr>
                                        <p:cTn id="8" dur="1000" fill="hold"/>
                                        <p:tgtEl>
                                          <p:spTgt spid="2050"/>
                                        </p:tgtEl>
                                        <p:attrNameLst>
                                          <p:attrName>ppt_y</p:attrName>
                                        </p:attrNameLst>
                                      </p:cBhvr>
                                      <p:tavLst>
                                        <p:tav tm="0">
                                          <p:val>
                                            <p:strVal val="#ppt_y"/>
                                          </p:val>
                                        </p:tav>
                                        <p:tav tm="100000">
                                          <p:val>
                                            <p:strVal val="#ppt_y"/>
                                          </p:val>
                                        </p:tav>
                                      </p:tavLst>
                                    </p:anim>
                                    <p:animEffect transition="in" filter="wipe(right)" prLst="gradientSize: 0.1">
                                      <p:cBhvr>
                                        <p:cTn id="9"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395536" y="2213207"/>
            <a:ext cx="8568952" cy="4533900"/>
          </a:xfrm>
          <a:prstGeom prst="rect">
            <a:avLst/>
          </a:prstGeom>
        </p:spPr>
        <p:txBody>
          <a:bodyPr vert="horz" lIns="91440" tIns="45720" rIns="91440" bIns="45720" rtlCol="0">
            <a:normAutofit/>
          </a:bodyPr>
          <a:lstStyle>
            <a:lvl1pPr marL="240030" indent="-240030" algn="l" defTabSz="6858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480060" indent="-240030" algn="l" defTabSz="6858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720090" indent="-240030" algn="l" defTabSz="6858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960120" indent="-240030" algn="l" defTabSz="6858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200150" indent="-240030" algn="l" defTabSz="6858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440180" indent="-240030" algn="l" defTabSz="6858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1680210" indent="-240030" algn="l" defTabSz="6858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1920240" indent="-240030" algn="l" defTabSz="685800" rtl="0" eaLnBrk="1" latinLnBrk="0" hangingPunct="1">
              <a:lnSpc>
                <a:spcPct val="111000"/>
              </a:lnSpc>
              <a:spcBef>
                <a:spcPts val="930"/>
              </a:spcBef>
              <a:buFont typeface="Corbel" panose="020B0503020204020204" pitchFamily="34" charset="0"/>
              <a:buChar char="–"/>
              <a:defRPr sz="1400" kern="1200" baseline="0">
                <a:solidFill>
                  <a:schemeClr val="accent1">
                    <a:lumMod val="75000"/>
                  </a:schemeClr>
                </a:solidFill>
                <a:latin typeface="+mn-lt"/>
                <a:ea typeface="+mn-ea"/>
                <a:cs typeface="+mn-cs"/>
              </a:defRPr>
            </a:lvl8pPr>
            <a:lvl9pPr marL="2160270" indent="-240030" algn="l" defTabSz="685800" rtl="0" eaLnBrk="1" latinLnBrk="0" hangingPunct="1">
              <a:lnSpc>
                <a:spcPct val="111000"/>
              </a:lnSpc>
              <a:spcBef>
                <a:spcPts val="930"/>
              </a:spcBef>
              <a:buFont typeface="Corbel" panose="020B0503020204020204" pitchFamily="34" charset="0"/>
              <a:buChar char="–"/>
              <a:defRPr sz="1400" i="1" kern="1200" baseline="0">
                <a:solidFill>
                  <a:schemeClr val="accent1">
                    <a:lumMod val="75000"/>
                  </a:schemeClr>
                </a:solidFill>
                <a:latin typeface="+mn-lt"/>
                <a:ea typeface="+mn-ea"/>
                <a:cs typeface="+mn-cs"/>
              </a:defRPr>
            </a:lvl9pPr>
          </a:lstStyle>
          <a:p>
            <a:pPr marL="512763" lvl="1" indent="-454025" fontAlgn="auto">
              <a:spcAft>
                <a:spcPts val="0"/>
              </a:spcAft>
              <a:buClr>
                <a:schemeClr val="bg2">
                  <a:lumMod val="50000"/>
                </a:schemeClr>
              </a:buClr>
              <a:buFont typeface="Wingdings" panose="05000000000000000000" pitchFamily="2" charset="2"/>
              <a:buChar char="q"/>
              <a:defRPr/>
            </a:pPr>
            <a:r>
              <a:rPr lang="da-DK" altLang="fa-IR" sz="2800" i="0" dirty="0">
                <a:latin typeface="Times New Roman" panose="02020603050405020304" pitchFamily="18" charset="0"/>
                <a:cs typeface="Times New Roman" panose="02020603050405020304" pitchFamily="18" charset="0"/>
              </a:rPr>
              <a:t>When a gateway node receives a RREQ</a:t>
            </a:r>
          </a:p>
          <a:p>
            <a:pPr marL="948690" lvl="2" indent="-457200" algn="just" fontAlgn="auto">
              <a:spcAft>
                <a:spcPts val="0"/>
              </a:spcAft>
              <a:buClr>
                <a:schemeClr val="bg2">
                  <a:lumMod val="50000"/>
                </a:schemeClr>
              </a:buClr>
              <a:buFont typeface="Wingdings" panose="05000000000000000000" pitchFamily="2" charset="2"/>
              <a:buChar char="q"/>
              <a:defRPr/>
            </a:pPr>
            <a:r>
              <a:rPr lang="da-DK" altLang="fa-IR" sz="2400" i="0" dirty="0">
                <a:latin typeface="Times New Roman" panose="02020603050405020304" pitchFamily="18" charset="0"/>
                <a:cs typeface="Times New Roman" panose="02020603050405020304" pitchFamily="18" charset="0"/>
              </a:rPr>
              <a:t>generates a RREP with its reserved interface index to Internet if it belives it can reach the destination through its Internet connection</a:t>
            </a:r>
          </a:p>
          <a:p>
            <a:pPr marL="948690" lvl="2" indent="-457200" algn="just" fontAlgn="auto">
              <a:spcAft>
                <a:spcPts val="0"/>
              </a:spcAft>
              <a:buClr>
                <a:schemeClr val="bg2">
                  <a:lumMod val="50000"/>
                </a:schemeClr>
              </a:buClr>
              <a:buFont typeface="Wingdings" panose="05000000000000000000" pitchFamily="2" charset="2"/>
              <a:buChar char="q"/>
              <a:defRPr/>
            </a:pPr>
            <a:r>
              <a:rPr lang="da-DK" altLang="fa-IR" sz="2400" i="0" dirty="0">
                <a:latin typeface="Times New Roman" panose="02020603050405020304" pitchFamily="18" charset="0"/>
                <a:cs typeface="Times New Roman" panose="02020603050405020304" pitchFamily="18" charset="0"/>
              </a:rPr>
              <a:t>originator may receive a RREP from both the gateway and the destination if it is present in the MANET</a:t>
            </a:r>
          </a:p>
          <a:p>
            <a:pPr marL="948690" lvl="2" indent="-457200" algn="just" fontAlgn="auto">
              <a:spcAft>
                <a:spcPts val="0"/>
              </a:spcAft>
              <a:buClr>
                <a:schemeClr val="bg2">
                  <a:lumMod val="50000"/>
                </a:schemeClr>
              </a:buClr>
              <a:buFont typeface="Wingdings" panose="05000000000000000000" pitchFamily="2" charset="2"/>
              <a:buChar char="q"/>
              <a:defRPr/>
            </a:pPr>
            <a:r>
              <a:rPr lang="da-DK" altLang="fa-IR" sz="2400" i="0" dirty="0">
                <a:latin typeface="Times New Roman" panose="02020603050405020304" pitchFamily="18" charset="0"/>
                <a:cs typeface="Times New Roman" panose="02020603050405020304" pitchFamily="18" charset="0"/>
              </a:rPr>
              <a:t>originator should prefer cached routes not traversing a hop with interface index IF_INDEX_MA or IF_INDEX_ROUTER</a:t>
            </a:r>
          </a:p>
        </p:txBody>
      </p:sp>
      <p:sp>
        <p:nvSpPr>
          <p:cNvPr id="2" name="Footer Placeholder 1"/>
          <p:cNvSpPr>
            <a:spLocks noGrp="1"/>
          </p:cNvSpPr>
          <p:nvPr>
            <p:ph type="ftr" sz="quarter" idx="11"/>
          </p:nvPr>
        </p:nvSpPr>
        <p:spPr>
          <a:xfrm>
            <a:off x="0" y="6474124"/>
            <a:ext cx="4250530" cy="365125"/>
          </a:xfrm>
        </p:spPr>
        <p:txBody>
          <a:bodyPr/>
          <a:lstStyle/>
          <a:p>
            <a:pPr>
              <a:defRPr/>
            </a:pPr>
            <a:r>
              <a:rPr lang="it-IT" altLang="fa-IR" dirty="0"/>
              <a:t>Dynamic Source Routing (DSR)</a:t>
            </a:r>
          </a:p>
        </p:txBody>
      </p:sp>
      <p:sp>
        <p:nvSpPr>
          <p:cNvPr id="3" name="Slide Number Placeholder 2"/>
          <p:cNvSpPr>
            <a:spLocks noGrp="1"/>
          </p:cNvSpPr>
          <p:nvPr>
            <p:ph type="sldNum" sz="quarter" idx="12"/>
          </p:nvPr>
        </p:nvSpPr>
        <p:spPr>
          <a:xfrm>
            <a:off x="7730739" y="6258957"/>
            <a:ext cx="1413261" cy="604269"/>
          </a:xfrm>
        </p:spPr>
        <p:txBody>
          <a:bodyPr/>
          <a:lstStyle/>
          <a:p>
            <a:pPr>
              <a:defRPr/>
            </a:pPr>
            <a:fld id="{06EDA354-5586-43AE-AC80-4AAB33D744C3}" type="slidenum">
              <a:rPr lang="it-IT" altLang="fa-IR" sz="1000" smtClean="0"/>
              <a:pPr>
                <a:defRPr/>
              </a:pPr>
              <a:t>40</a:t>
            </a:fld>
            <a:endParaRPr lang="it-IT" altLang="fa-IR" sz="1000" dirty="0"/>
          </a:p>
        </p:txBody>
      </p:sp>
      <p:sp>
        <p:nvSpPr>
          <p:cNvPr id="4" name="Title 1"/>
          <p:cNvSpPr txBox="1">
            <a:spLocks/>
          </p:cNvSpPr>
          <p:nvPr/>
        </p:nvSpPr>
        <p:spPr bwMode="auto">
          <a:xfrm>
            <a:off x="611560" y="404664"/>
            <a:ext cx="828092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9pPr>
          </a:lstStyle>
          <a:p>
            <a:pPr algn="l">
              <a:defRPr/>
            </a:pPr>
            <a:r>
              <a:rPr lang="en-US" sz="2800" b="1" dirty="0">
                <a:solidFill>
                  <a:schemeClr val="tx2">
                    <a:lumMod val="75000"/>
                    <a:lumOff val="25000"/>
                  </a:schemeClr>
                </a:solidFill>
                <a:effectLst/>
                <a:latin typeface="Bookman Old Style" panose="02050604050505020204" pitchFamily="18" charset="0"/>
              </a:rPr>
              <a:t>Internet interconnection and Mobile IP (3)</a:t>
            </a:r>
          </a:p>
        </p:txBody>
      </p:sp>
      <p:sp>
        <p:nvSpPr>
          <p:cNvPr id="8" name="Content Placeholder 2"/>
          <p:cNvSpPr txBox="1">
            <a:spLocks/>
          </p:cNvSpPr>
          <p:nvPr/>
        </p:nvSpPr>
        <p:spPr>
          <a:xfrm>
            <a:off x="-1444333" y="5105264"/>
            <a:ext cx="8229600" cy="4533900"/>
          </a:xfrm>
          <a:prstGeom prst="rect">
            <a:avLst/>
          </a:prstGeom>
        </p:spPr>
        <p:txBody>
          <a:bodyPr vert="horz" lIns="91440" tIns="45720" rIns="91440" bIns="45720" rtlCol="0">
            <a:normAutofit/>
          </a:bodyPr>
          <a:lstStyle>
            <a:lvl1pPr marL="240030" indent="-240030" algn="l" defTabSz="6858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480060" indent="-240030" algn="l" defTabSz="6858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720090" indent="-240030" algn="l" defTabSz="6858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960120" indent="-240030" algn="l" defTabSz="6858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200150" indent="-240030" algn="l" defTabSz="6858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440180" indent="-240030" algn="l" defTabSz="6858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1680210" indent="-240030" algn="l" defTabSz="6858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1920240" indent="-240030" algn="l" defTabSz="685800" rtl="0" eaLnBrk="1" latinLnBrk="0" hangingPunct="1">
              <a:lnSpc>
                <a:spcPct val="111000"/>
              </a:lnSpc>
              <a:spcBef>
                <a:spcPts val="930"/>
              </a:spcBef>
              <a:buFont typeface="Corbel" panose="020B0503020204020204" pitchFamily="34" charset="0"/>
              <a:buChar char="–"/>
              <a:defRPr sz="1400" kern="1200" baseline="0">
                <a:solidFill>
                  <a:schemeClr val="accent1">
                    <a:lumMod val="75000"/>
                  </a:schemeClr>
                </a:solidFill>
                <a:latin typeface="+mn-lt"/>
                <a:ea typeface="+mn-ea"/>
                <a:cs typeface="+mn-cs"/>
              </a:defRPr>
            </a:lvl8pPr>
            <a:lvl9pPr marL="2160270" indent="-240030" algn="l" defTabSz="685800" rtl="0" eaLnBrk="1" latinLnBrk="0" hangingPunct="1">
              <a:lnSpc>
                <a:spcPct val="111000"/>
              </a:lnSpc>
              <a:spcBef>
                <a:spcPts val="930"/>
              </a:spcBef>
              <a:buFont typeface="Corbel" panose="020B0503020204020204" pitchFamily="34" charset="0"/>
              <a:buChar char="–"/>
              <a:defRPr sz="1400" i="1" kern="1200" baseline="0">
                <a:solidFill>
                  <a:schemeClr val="accent1">
                    <a:lumMod val="75000"/>
                  </a:schemeClr>
                </a:solidFill>
                <a:latin typeface="+mn-lt"/>
                <a:ea typeface="+mn-ea"/>
                <a:cs typeface="+mn-cs"/>
              </a:defRPr>
            </a:lvl9pPr>
          </a:lstStyle>
          <a:p>
            <a:pPr lvl="1" algn="just" fontAlgn="auto">
              <a:spcAft>
                <a:spcPts val="0"/>
              </a:spcAft>
            </a:pPr>
            <a:endParaRPr lang="en-US" altLang="en-US" sz="2600"/>
          </a:p>
          <a:p>
            <a:pPr marL="0" indent="0" algn="just" fontAlgn="auto">
              <a:spcAft>
                <a:spcPts val="0"/>
              </a:spcAft>
              <a:buFont typeface="Corbel" panose="020B0503020204020204" pitchFamily="34" charset="0"/>
              <a:buNone/>
            </a:pPr>
            <a:endParaRPr lang="en-US" altLang="en-US" sz="2800"/>
          </a:p>
          <a:p>
            <a:pPr algn="just" fontAlgn="auto">
              <a:spcAft>
                <a:spcPts val="0"/>
              </a:spcAft>
            </a:pPr>
            <a:endParaRPr lang="en-US" altLang="en-US" sz="2600" dirty="0"/>
          </a:p>
        </p:txBody>
      </p:sp>
      <p:pic>
        <p:nvPicPr>
          <p:cNvPr id="9" name="Picture 2">
            <a:extLst>
              <a:ext uri="{FF2B5EF4-FFF2-40B4-BE49-F238E27FC236}">
                <a16:creationId xmlns:a16="http://schemas.microsoft.com/office/drawing/2014/main" id="{FA43BB98-1CD1-4626-907F-403391F15B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4138" y="-2876"/>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75355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594298" y="2213207"/>
            <a:ext cx="8226174" cy="4260917"/>
          </a:xfrm>
          <a:prstGeom prst="rect">
            <a:avLst/>
          </a:prstGeom>
        </p:spPr>
        <p:txBody>
          <a:bodyPr vert="horz" lIns="91440" tIns="45720" rIns="91440" bIns="45720" rtlCol="0">
            <a:noAutofit/>
          </a:bodyPr>
          <a:lstStyle>
            <a:lvl1pPr marL="240030" indent="-240030" algn="l" defTabSz="6858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480060" indent="-240030" algn="l" defTabSz="6858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720090" indent="-240030" algn="l" defTabSz="6858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960120" indent="-240030" algn="l" defTabSz="6858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200150" indent="-240030" algn="l" defTabSz="6858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440180" indent="-240030" algn="l" defTabSz="6858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1680210" indent="-240030" algn="l" defTabSz="6858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1920240" indent="-240030" algn="l" defTabSz="685800" rtl="0" eaLnBrk="1" latinLnBrk="0" hangingPunct="1">
              <a:lnSpc>
                <a:spcPct val="111000"/>
              </a:lnSpc>
              <a:spcBef>
                <a:spcPts val="930"/>
              </a:spcBef>
              <a:buFont typeface="Corbel" panose="020B0503020204020204" pitchFamily="34" charset="0"/>
              <a:buChar char="–"/>
              <a:defRPr sz="1400" kern="1200" baseline="0">
                <a:solidFill>
                  <a:schemeClr val="accent1">
                    <a:lumMod val="75000"/>
                  </a:schemeClr>
                </a:solidFill>
                <a:latin typeface="+mn-lt"/>
                <a:ea typeface="+mn-ea"/>
                <a:cs typeface="+mn-cs"/>
              </a:defRPr>
            </a:lvl8pPr>
            <a:lvl9pPr marL="2160270" indent="-240030" algn="l" defTabSz="685800" rtl="0" eaLnBrk="1" latinLnBrk="0" hangingPunct="1">
              <a:lnSpc>
                <a:spcPct val="111000"/>
              </a:lnSpc>
              <a:spcBef>
                <a:spcPts val="930"/>
              </a:spcBef>
              <a:buFont typeface="Corbel" panose="020B0503020204020204" pitchFamily="34" charset="0"/>
              <a:buChar char="–"/>
              <a:defRPr sz="1400" i="1" kern="1200" baseline="0">
                <a:solidFill>
                  <a:schemeClr val="accent1">
                    <a:lumMod val="75000"/>
                  </a:schemeClr>
                </a:solidFill>
                <a:latin typeface="+mn-lt"/>
                <a:ea typeface="+mn-ea"/>
                <a:cs typeface="+mn-cs"/>
              </a:defRPr>
            </a:lvl9pPr>
          </a:lstStyle>
          <a:p>
            <a:pPr marL="401638" indent="-401638" algn="just">
              <a:buClr>
                <a:schemeClr val="bg2">
                  <a:lumMod val="50000"/>
                </a:schemeClr>
              </a:buClr>
              <a:buFont typeface="Wingdings" panose="05000000000000000000" pitchFamily="2" charset="2"/>
              <a:buChar char="q"/>
            </a:pPr>
            <a:r>
              <a:rPr lang="en-US" altLang="en-US" sz="2600" dirty="0">
                <a:latin typeface="Times New Roman" panose="02020603050405020304" pitchFamily="18" charset="0"/>
                <a:cs typeface="Times New Roman" panose="02020603050405020304" pitchFamily="18" charset="0"/>
              </a:rPr>
              <a:t>DSR piggybacks the data of the multicast application inside a RREQ targeted at the multicast address </a:t>
            </a:r>
          </a:p>
          <a:p>
            <a:pPr marL="641668" lvl="1" indent="-401638" algn="just">
              <a:buClr>
                <a:schemeClr val="bg2">
                  <a:lumMod val="50000"/>
                </a:schemeClr>
              </a:buClr>
              <a:buFont typeface="Wingdings" panose="05000000000000000000" pitchFamily="2" charset="2"/>
              <a:buChar char="q"/>
            </a:pPr>
            <a:r>
              <a:rPr lang="en-US" altLang="en-US" sz="2200" dirty="0">
                <a:latin typeface="Times New Roman" panose="02020603050405020304" pitchFamily="18" charset="0"/>
                <a:cs typeface="Times New Roman" panose="02020603050405020304" pitchFamily="18" charset="0"/>
              </a:rPr>
              <a:t>the RREQ is propagated to all nodes within the specified hop count (TTL) of the originator</a:t>
            </a:r>
          </a:p>
          <a:p>
            <a:pPr marL="641668" lvl="1" indent="-401638" algn="just">
              <a:buClr>
                <a:schemeClr val="bg2">
                  <a:lumMod val="50000"/>
                </a:schemeClr>
              </a:buClr>
              <a:buFont typeface="Wingdings" panose="05000000000000000000" pitchFamily="2" charset="2"/>
              <a:buChar char="q"/>
            </a:pPr>
            <a:r>
              <a:rPr lang="en-US" altLang="en-US" sz="2200" dirty="0">
                <a:latin typeface="Times New Roman" panose="02020603050405020304" pitchFamily="18" charset="0"/>
                <a:cs typeface="Times New Roman" panose="02020603050405020304" pitchFamily="18" charset="0"/>
              </a:rPr>
              <a:t>each receiving node individually examines the destination address of the packet and discards the packet if this node is not subscribed to that multicast address </a:t>
            </a:r>
          </a:p>
          <a:p>
            <a:pPr marL="401638" indent="-401638" algn="just">
              <a:buClr>
                <a:schemeClr val="bg2">
                  <a:lumMod val="50000"/>
                </a:schemeClr>
              </a:buClr>
              <a:buFont typeface="Wingdings" panose="05000000000000000000" pitchFamily="2" charset="2"/>
              <a:buChar char="q"/>
            </a:pPr>
            <a:r>
              <a:rPr lang="en-US" altLang="en-US" sz="2600" dirty="0">
                <a:latin typeface="Times New Roman" panose="02020603050405020304" pitchFamily="18" charset="0"/>
                <a:cs typeface="Times New Roman" panose="02020603050405020304" pitchFamily="18" charset="0"/>
              </a:rPr>
              <a:t>An approximation of multicast routing</a:t>
            </a:r>
          </a:p>
          <a:p>
            <a:pPr marL="641668" lvl="1" indent="-401638" algn="just">
              <a:buClr>
                <a:schemeClr val="bg2">
                  <a:lumMod val="50000"/>
                </a:schemeClr>
              </a:buClr>
              <a:buFont typeface="Wingdings" panose="05000000000000000000" pitchFamily="2" charset="2"/>
              <a:buChar char="q"/>
            </a:pPr>
            <a:r>
              <a:rPr lang="en-US" altLang="en-US" sz="2200" dirty="0">
                <a:latin typeface="Times New Roman" panose="02020603050405020304" pitchFamily="18" charset="0"/>
                <a:cs typeface="Times New Roman" panose="02020603050405020304" pitchFamily="18" charset="0"/>
              </a:rPr>
              <a:t>Does not support pruning of the broadcast tree to conserve network resources </a:t>
            </a:r>
            <a:endParaRPr lang="fa-IR" altLang="en-US" sz="22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0" y="6474124"/>
            <a:ext cx="4250530" cy="365125"/>
          </a:xfrm>
        </p:spPr>
        <p:txBody>
          <a:bodyPr/>
          <a:lstStyle/>
          <a:p>
            <a:pPr>
              <a:defRPr/>
            </a:pPr>
            <a:r>
              <a:rPr lang="it-IT" altLang="fa-IR" dirty="0"/>
              <a:t>Dynamic Source Routing (DSR)</a:t>
            </a:r>
          </a:p>
        </p:txBody>
      </p:sp>
      <p:sp>
        <p:nvSpPr>
          <p:cNvPr id="3" name="Slide Number Placeholder 2"/>
          <p:cNvSpPr>
            <a:spLocks noGrp="1"/>
          </p:cNvSpPr>
          <p:nvPr>
            <p:ph type="sldNum" sz="quarter" idx="12"/>
          </p:nvPr>
        </p:nvSpPr>
        <p:spPr>
          <a:xfrm>
            <a:off x="7730739" y="6258957"/>
            <a:ext cx="1413261" cy="604269"/>
          </a:xfrm>
        </p:spPr>
        <p:txBody>
          <a:bodyPr/>
          <a:lstStyle/>
          <a:p>
            <a:pPr>
              <a:defRPr/>
            </a:pPr>
            <a:fld id="{06EDA354-5586-43AE-AC80-4AAB33D744C3}" type="slidenum">
              <a:rPr lang="it-IT" altLang="fa-IR" sz="1000" smtClean="0"/>
              <a:pPr>
                <a:defRPr/>
              </a:pPr>
              <a:t>41</a:t>
            </a:fld>
            <a:endParaRPr lang="it-IT" altLang="fa-IR" sz="1000" dirty="0"/>
          </a:p>
        </p:txBody>
      </p:sp>
      <p:sp>
        <p:nvSpPr>
          <p:cNvPr id="4" name="Title 1"/>
          <p:cNvSpPr txBox="1">
            <a:spLocks/>
          </p:cNvSpPr>
          <p:nvPr/>
        </p:nvSpPr>
        <p:spPr bwMode="auto">
          <a:xfrm>
            <a:off x="467544" y="404664"/>
            <a:ext cx="828092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9pPr>
          </a:lstStyle>
          <a:p>
            <a:pPr>
              <a:defRPr/>
            </a:pPr>
            <a:r>
              <a:rPr lang="en-US" sz="3200" b="1" dirty="0">
                <a:solidFill>
                  <a:schemeClr val="tx2">
                    <a:lumMod val="75000"/>
                    <a:lumOff val="25000"/>
                  </a:schemeClr>
                </a:solidFill>
                <a:effectLst/>
                <a:latin typeface="Bookman Old Style" panose="02050604050505020204" pitchFamily="18" charset="0"/>
              </a:rPr>
              <a:t>Multicast routing with DSR</a:t>
            </a:r>
          </a:p>
        </p:txBody>
      </p:sp>
      <p:sp>
        <p:nvSpPr>
          <p:cNvPr id="8" name="Content Placeholder 2"/>
          <p:cNvSpPr txBox="1">
            <a:spLocks/>
          </p:cNvSpPr>
          <p:nvPr/>
        </p:nvSpPr>
        <p:spPr>
          <a:xfrm>
            <a:off x="-1444333" y="5105264"/>
            <a:ext cx="8229600" cy="4533900"/>
          </a:xfrm>
          <a:prstGeom prst="rect">
            <a:avLst/>
          </a:prstGeom>
        </p:spPr>
        <p:txBody>
          <a:bodyPr vert="horz" lIns="91440" tIns="45720" rIns="91440" bIns="45720" rtlCol="0">
            <a:normAutofit/>
          </a:bodyPr>
          <a:lstStyle>
            <a:lvl1pPr marL="240030" indent="-240030" algn="l" defTabSz="6858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480060" indent="-240030" algn="l" defTabSz="6858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720090" indent="-240030" algn="l" defTabSz="6858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960120" indent="-240030" algn="l" defTabSz="6858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200150" indent="-240030" algn="l" defTabSz="6858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440180" indent="-240030" algn="l" defTabSz="6858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1680210" indent="-240030" algn="l" defTabSz="6858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1920240" indent="-240030" algn="l" defTabSz="685800" rtl="0" eaLnBrk="1" latinLnBrk="0" hangingPunct="1">
              <a:lnSpc>
                <a:spcPct val="111000"/>
              </a:lnSpc>
              <a:spcBef>
                <a:spcPts val="930"/>
              </a:spcBef>
              <a:buFont typeface="Corbel" panose="020B0503020204020204" pitchFamily="34" charset="0"/>
              <a:buChar char="–"/>
              <a:defRPr sz="1400" kern="1200" baseline="0">
                <a:solidFill>
                  <a:schemeClr val="accent1">
                    <a:lumMod val="75000"/>
                  </a:schemeClr>
                </a:solidFill>
                <a:latin typeface="+mn-lt"/>
                <a:ea typeface="+mn-ea"/>
                <a:cs typeface="+mn-cs"/>
              </a:defRPr>
            </a:lvl8pPr>
            <a:lvl9pPr marL="2160270" indent="-240030" algn="l" defTabSz="685800" rtl="0" eaLnBrk="1" latinLnBrk="0" hangingPunct="1">
              <a:lnSpc>
                <a:spcPct val="111000"/>
              </a:lnSpc>
              <a:spcBef>
                <a:spcPts val="930"/>
              </a:spcBef>
              <a:buFont typeface="Corbel" panose="020B0503020204020204" pitchFamily="34" charset="0"/>
              <a:buChar char="–"/>
              <a:defRPr sz="1400" i="1" kern="1200" baseline="0">
                <a:solidFill>
                  <a:schemeClr val="accent1">
                    <a:lumMod val="75000"/>
                  </a:schemeClr>
                </a:solidFill>
                <a:latin typeface="+mn-lt"/>
                <a:ea typeface="+mn-ea"/>
                <a:cs typeface="+mn-cs"/>
              </a:defRPr>
            </a:lvl9pPr>
          </a:lstStyle>
          <a:p>
            <a:pPr lvl="1" algn="just" fontAlgn="auto">
              <a:spcAft>
                <a:spcPts val="0"/>
              </a:spcAft>
            </a:pPr>
            <a:endParaRPr lang="en-US" altLang="en-US" sz="2600"/>
          </a:p>
          <a:p>
            <a:pPr marL="0" indent="0" algn="just" fontAlgn="auto">
              <a:spcAft>
                <a:spcPts val="0"/>
              </a:spcAft>
              <a:buFont typeface="Corbel" panose="020B0503020204020204" pitchFamily="34" charset="0"/>
              <a:buNone/>
            </a:pPr>
            <a:endParaRPr lang="en-US" altLang="en-US" sz="2800"/>
          </a:p>
          <a:p>
            <a:pPr algn="just" fontAlgn="auto">
              <a:spcAft>
                <a:spcPts val="0"/>
              </a:spcAft>
            </a:pPr>
            <a:endParaRPr lang="en-US" altLang="en-US" sz="2600" dirty="0"/>
          </a:p>
        </p:txBody>
      </p:sp>
      <p:pic>
        <p:nvPicPr>
          <p:cNvPr id="9" name="Picture 2">
            <a:extLst>
              <a:ext uri="{FF2B5EF4-FFF2-40B4-BE49-F238E27FC236}">
                <a16:creationId xmlns:a16="http://schemas.microsoft.com/office/drawing/2014/main" id="{90E084FF-6E6B-41B0-B484-35C6846865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4138" y="-2876"/>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74751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594298" y="2213207"/>
            <a:ext cx="8226174" cy="4260917"/>
          </a:xfrm>
          <a:prstGeom prst="rect">
            <a:avLst/>
          </a:prstGeom>
        </p:spPr>
        <p:txBody>
          <a:bodyPr vert="horz" lIns="91440" tIns="45720" rIns="91440" bIns="45720" rtlCol="0">
            <a:noAutofit/>
          </a:bodyPr>
          <a:lstStyle>
            <a:lvl1pPr marL="240030" indent="-240030" algn="l" defTabSz="6858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480060" indent="-240030" algn="l" defTabSz="6858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720090" indent="-240030" algn="l" defTabSz="6858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960120" indent="-240030" algn="l" defTabSz="6858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200150" indent="-240030" algn="l" defTabSz="6858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440180" indent="-240030" algn="l" defTabSz="6858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1680210" indent="-240030" algn="l" defTabSz="6858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1920240" indent="-240030" algn="l" defTabSz="685800" rtl="0" eaLnBrk="1" latinLnBrk="0" hangingPunct="1">
              <a:lnSpc>
                <a:spcPct val="111000"/>
              </a:lnSpc>
              <a:spcBef>
                <a:spcPts val="930"/>
              </a:spcBef>
              <a:buFont typeface="Corbel" panose="020B0503020204020204" pitchFamily="34" charset="0"/>
              <a:buChar char="–"/>
              <a:defRPr sz="1400" kern="1200" baseline="0">
                <a:solidFill>
                  <a:schemeClr val="accent1">
                    <a:lumMod val="75000"/>
                  </a:schemeClr>
                </a:solidFill>
                <a:latin typeface="+mn-lt"/>
                <a:ea typeface="+mn-ea"/>
                <a:cs typeface="+mn-cs"/>
              </a:defRPr>
            </a:lvl8pPr>
            <a:lvl9pPr marL="2160270" indent="-240030" algn="l" defTabSz="685800" rtl="0" eaLnBrk="1" latinLnBrk="0" hangingPunct="1">
              <a:lnSpc>
                <a:spcPct val="111000"/>
              </a:lnSpc>
              <a:spcBef>
                <a:spcPts val="930"/>
              </a:spcBef>
              <a:buFont typeface="Corbel" panose="020B0503020204020204" pitchFamily="34" charset="0"/>
              <a:buChar char="–"/>
              <a:defRPr sz="1400" i="1" kern="1200" baseline="0">
                <a:solidFill>
                  <a:schemeClr val="accent1">
                    <a:lumMod val="75000"/>
                  </a:schemeClr>
                </a:solidFill>
                <a:latin typeface="+mn-lt"/>
                <a:ea typeface="+mn-ea"/>
                <a:cs typeface="+mn-cs"/>
              </a:defRPr>
            </a:lvl9pPr>
          </a:lstStyle>
          <a:p>
            <a:pPr marL="398463" indent="-398463">
              <a:buClr>
                <a:schemeClr val="bg2">
                  <a:lumMod val="50000"/>
                </a:schemeClr>
              </a:buClr>
              <a:buFont typeface="Wingdings" panose="05000000000000000000" pitchFamily="2" charset="2"/>
              <a:buChar char="q"/>
            </a:pPr>
            <a:r>
              <a:rPr lang="da-DK" altLang="fa-IR" sz="2800" dirty="0">
                <a:solidFill>
                  <a:schemeClr val="tx1"/>
                </a:solidFill>
                <a:latin typeface="Times New Roman" panose="02020603050405020304" pitchFamily="18" charset="0"/>
              </a:rPr>
              <a:t>Simulation</a:t>
            </a:r>
          </a:p>
          <a:p>
            <a:pPr marL="574675" lvl="1" indent="-334963">
              <a:buClr>
                <a:schemeClr val="bg2">
                  <a:lumMod val="50000"/>
                </a:schemeClr>
              </a:buClr>
              <a:buFont typeface="Wingdings" panose="05000000000000000000" pitchFamily="2" charset="2"/>
              <a:buChar char="q"/>
            </a:pPr>
            <a:r>
              <a:rPr lang="da-DK" altLang="fa-IR" sz="2200" dirty="0">
                <a:solidFill>
                  <a:schemeClr val="tx1"/>
                </a:solidFill>
                <a:latin typeface="Times New Roman" panose="02020603050405020304" pitchFamily="18" charset="0"/>
              </a:rPr>
              <a:t>ns-2</a:t>
            </a:r>
            <a:endParaRPr lang="da-DK" altLang="fa-IR" sz="2200" dirty="0">
              <a:solidFill>
                <a:schemeClr val="accent2"/>
              </a:solidFill>
              <a:latin typeface="Times New Roman" panose="02020603050405020304" pitchFamily="18" charset="0"/>
            </a:endParaRPr>
          </a:p>
        </p:txBody>
      </p:sp>
      <p:sp>
        <p:nvSpPr>
          <p:cNvPr id="2" name="Footer Placeholder 1"/>
          <p:cNvSpPr>
            <a:spLocks noGrp="1"/>
          </p:cNvSpPr>
          <p:nvPr>
            <p:ph type="ftr" sz="quarter" idx="11"/>
          </p:nvPr>
        </p:nvSpPr>
        <p:spPr>
          <a:xfrm>
            <a:off x="0" y="6474124"/>
            <a:ext cx="4250530" cy="365125"/>
          </a:xfrm>
        </p:spPr>
        <p:txBody>
          <a:bodyPr/>
          <a:lstStyle/>
          <a:p>
            <a:pPr>
              <a:defRPr/>
            </a:pPr>
            <a:r>
              <a:rPr lang="it-IT" altLang="fa-IR" dirty="0"/>
              <a:t>Dynamic Source Routing (DSR)</a:t>
            </a:r>
          </a:p>
        </p:txBody>
      </p:sp>
      <p:sp>
        <p:nvSpPr>
          <p:cNvPr id="3" name="Slide Number Placeholder 2"/>
          <p:cNvSpPr>
            <a:spLocks noGrp="1"/>
          </p:cNvSpPr>
          <p:nvPr>
            <p:ph type="sldNum" sz="quarter" idx="12"/>
          </p:nvPr>
        </p:nvSpPr>
        <p:spPr>
          <a:xfrm>
            <a:off x="7730739" y="6258957"/>
            <a:ext cx="1413261" cy="604269"/>
          </a:xfrm>
        </p:spPr>
        <p:txBody>
          <a:bodyPr/>
          <a:lstStyle/>
          <a:p>
            <a:pPr>
              <a:defRPr/>
            </a:pPr>
            <a:fld id="{06EDA354-5586-43AE-AC80-4AAB33D744C3}" type="slidenum">
              <a:rPr lang="it-IT" altLang="fa-IR" sz="1000" smtClean="0"/>
              <a:pPr>
                <a:defRPr/>
              </a:pPr>
              <a:t>42</a:t>
            </a:fld>
            <a:endParaRPr lang="it-IT" altLang="fa-IR" sz="1000" dirty="0"/>
          </a:p>
        </p:txBody>
      </p:sp>
      <p:sp>
        <p:nvSpPr>
          <p:cNvPr id="4" name="Title 1"/>
          <p:cNvSpPr txBox="1">
            <a:spLocks/>
          </p:cNvSpPr>
          <p:nvPr/>
        </p:nvSpPr>
        <p:spPr bwMode="auto">
          <a:xfrm>
            <a:off x="395536" y="404664"/>
            <a:ext cx="828092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9pPr>
          </a:lstStyle>
          <a:p>
            <a:pPr>
              <a:defRPr/>
            </a:pPr>
            <a:r>
              <a:rPr lang="en-US" sz="3200" b="1" dirty="0">
                <a:solidFill>
                  <a:schemeClr val="tx2">
                    <a:lumMod val="75000"/>
                    <a:lumOff val="25000"/>
                  </a:schemeClr>
                </a:solidFill>
                <a:effectLst/>
                <a:latin typeface="Bookman Old Style" panose="02050604050505020204" pitchFamily="18" charset="0"/>
              </a:rPr>
              <a:t>DSR Evaluation</a:t>
            </a:r>
          </a:p>
        </p:txBody>
      </p:sp>
      <p:sp>
        <p:nvSpPr>
          <p:cNvPr id="8" name="Content Placeholder 2"/>
          <p:cNvSpPr txBox="1">
            <a:spLocks/>
          </p:cNvSpPr>
          <p:nvPr/>
        </p:nvSpPr>
        <p:spPr>
          <a:xfrm>
            <a:off x="-1444333" y="5105264"/>
            <a:ext cx="8229600" cy="4533900"/>
          </a:xfrm>
          <a:prstGeom prst="rect">
            <a:avLst/>
          </a:prstGeom>
        </p:spPr>
        <p:txBody>
          <a:bodyPr vert="horz" lIns="91440" tIns="45720" rIns="91440" bIns="45720" rtlCol="0">
            <a:normAutofit/>
          </a:bodyPr>
          <a:lstStyle>
            <a:lvl1pPr marL="240030" indent="-240030" algn="l" defTabSz="6858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480060" indent="-240030" algn="l" defTabSz="6858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720090" indent="-240030" algn="l" defTabSz="6858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960120" indent="-240030" algn="l" defTabSz="6858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200150" indent="-240030" algn="l" defTabSz="6858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440180" indent="-240030" algn="l" defTabSz="6858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1680210" indent="-240030" algn="l" defTabSz="6858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1920240" indent="-240030" algn="l" defTabSz="685800" rtl="0" eaLnBrk="1" latinLnBrk="0" hangingPunct="1">
              <a:lnSpc>
                <a:spcPct val="111000"/>
              </a:lnSpc>
              <a:spcBef>
                <a:spcPts val="930"/>
              </a:spcBef>
              <a:buFont typeface="Corbel" panose="020B0503020204020204" pitchFamily="34" charset="0"/>
              <a:buChar char="–"/>
              <a:defRPr sz="1400" kern="1200" baseline="0">
                <a:solidFill>
                  <a:schemeClr val="accent1">
                    <a:lumMod val="75000"/>
                  </a:schemeClr>
                </a:solidFill>
                <a:latin typeface="+mn-lt"/>
                <a:ea typeface="+mn-ea"/>
                <a:cs typeface="+mn-cs"/>
              </a:defRPr>
            </a:lvl8pPr>
            <a:lvl9pPr marL="2160270" indent="-240030" algn="l" defTabSz="685800" rtl="0" eaLnBrk="1" latinLnBrk="0" hangingPunct="1">
              <a:lnSpc>
                <a:spcPct val="111000"/>
              </a:lnSpc>
              <a:spcBef>
                <a:spcPts val="930"/>
              </a:spcBef>
              <a:buFont typeface="Corbel" panose="020B0503020204020204" pitchFamily="34" charset="0"/>
              <a:buChar char="–"/>
              <a:defRPr sz="1400" i="1" kern="1200" baseline="0">
                <a:solidFill>
                  <a:schemeClr val="accent1">
                    <a:lumMod val="75000"/>
                  </a:schemeClr>
                </a:solidFill>
                <a:latin typeface="+mn-lt"/>
                <a:ea typeface="+mn-ea"/>
                <a:cs typeface="+mn-cs"/>
              </a:defRPr>
            </a:lvl9pPr>
          </a:lstStyle>
          <a:p>
            <a:pPr lvl="1" algn="just" fontAlgn="auto">
              <a:spcAft>
                <a:spcPts val="0"/>
              </a:spcAft>
            </a:pPr>
            <a:endParaRPr lang="en-US" altLang="en-US" sz="2600"/>
          </a:p>
          <a:p>
            <a:pPr marL="0" indent="0" algn="just" fontAlgn="auto">
              <a:spcAft>
                <a:spcPts val="0"/>
              </a:spcAft>
              <a:buFont typeface="Corbel" panose="020B0503020204020204" pitchFamily="34" charset="0"/>
              <a:buNone/>
            </a:pPr>
            <a:endParaRPr lang="en-US" altLang="en-US" sz="2800"/>
          </a:p>
          <a:p>
            <a:pPr algn="just" fontAlgn="auto">
              <a:spcAft>
                <a:spcPts val="0"/>
              </a:spcAft>
            </a:pPr>
            <a:endParaRPr lang="en-US" altLang="en-US" sz="2600" dirty="0"/>
          </a:p>
        </p:txBody>
      </p:sp>
      <p:graphicFrame>
        <p:nvGraphicFramePr>
          <p:cNvPr id="5" name="Table 4"/>
          <p:cNvGraphicFramePr>
            <a:graphicFrameLocks noGrp="1"/>
          </p:cNvGraphicFramePr>
          <p:nvPr>
            <p:extLst>
              <p:ext uri="{D42A27DB-BD31-4B8C-83A1-F6EECF244321}">
                <p14:modId xmlns:p14="http://schemas.microsoft.com/office/powerpoint/2010/main" val="4279609190"/>
              </p:ext>
            </p:extLst>
          </p:nvPr>
        </p:nvGraphicFramePr>
        <p:xfrm>
          <a:off x="3059832" y="2132856"/>
          <a:ext cx="5254300" cy="4587240"/>
        </p:xfrm>
        <a:graphic>
          <a:graphicData uri="http://schemas.openxmlformats.org/drawingml/2006/table">
            <a:tbl>
              <a:tblPr firstRow="1" bandRow="1">
                <a:tableStyleId>{F5AB1C69-6EDB-4FF4-983F-18BD219EF322}</a:tableStyleId>
              </a:tblPr>
              <a:tblGrid>
                <a:gridCol w="2627150">
                  <a:extLst>
                    <a:ext uri="{9D8B030D-6E8A-4147-A177-3AD203B41FA5}">
                      <a16:colId xmlns:a16="http://schemas.microsoft.com/office/drawing/2014/main" val="20000"/>
                    </a:ext>
                  </a:extLst>
                </a:gridCol>
                <a:gridCol w="2627150">
                  <a:extLst>
                    <a:ext uri="{9D8B030D-6E8A-4147-A177-3AD203B41FA5}">
                      <a16:colId xmlns:a16="http://schemas.microsoft.com/office/drawing/2014/main" val="20001"/>
                    </a:ext>
                  </a:extLst>
                </a:gridCol>
              </a:tblGrid>
              <a:tr h="376610">
                <a:tc>
                  <a:txBody>
                    <a:bodyPr/>
                    <a:lstStyle/>
                    <a:p>
                      <a:r>
                        <a:rPr lang="en-US" sz="2000" b="1" kern="1200" dirty="0">
                          <a:solidFill>
                            <a:schemeClr val="tx1"/>
                          </a:solidFill>
                          <a:latin typeface="Times New Roman" panose="02020603050405020304" pitchFamily="18" charset="0"/>
                          <a:ea typeface="+mn-ea"/>
                          <a:cs typeface="Times New Roman" panose="02020603050405020304" pitchFamily="18" charset="0"/>
                        </a:rPr>
                        <a:t>Parameter </a:t>
                      </a:r>
                    </a:p>
                  </a:txBody>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Value </a:t>
                      </a:r>
                    </a:p>
                  </a:txBody>
                  <a:tcPr/>
                </a:tc>
                <a:extLst>
                  <a:ext uri="{0D108BD9-81ED-4DB2-BD59-A6C34878D82A}">
                    <a16:rowId xmlns:a16="http://schemas.microsoft.com/office/drawing/2014/main" val="10000"/>
                  </a:ext>
                </a:extLst>
              </a:tr>
              <a:tr h="376610">
                <a:tc>
                  <a:txBody>
                    <a:bodyPr/>
                    <a:lstStyle/>
                    <a:p>
                      <a:r>
                        <a:rPr lang="en-US" sz="1900" dirty="0">
                          <a:latin typeface="Times New Roman" panose="02020603050405020304" pitchFamily="18" charset="0"/>
                          <a:cs typeface="Times New Roman" panose="02020603050405020304" pitchFamily="18" charset="0"/>
                        </a:rPr>
                        <a:t>Number of nodes</a:t>
                      </a:r>
                    </a:p>
                  </a:txBody>
                  <a:tcPr/>
                </a:tc>
                <a:tc>
                  <a:txBody>
                    <a:bodyPr/>
                    <a:lstStyle/>
                    <a:p>
                      <a:pPr marL="0" algn="l" defTabSz="685800" rtl="0" eaLnBrk="1" latinLnBrk="0" hangingPunct="1"/>
                      <a:r>
                        <a:rPr lang="en-US" sz="1900" kern="1200" dirty="0">
                          <a:solidFill>
                            <a:schemeClr val="dk1"/>
                          </a:solidFill>
                          <a:latin typeface="Times New Roman" panose="02020603050405020304" pitchFamily="18" charset="0"/>
                          <a:ea typeface="+mn-ea"/>
                          <a:cs typeface="Times New Roman" panose="02020603050405020304" pitchFamily="18" charset="0"/>
                        </a:rPr>
                        <a:t>50</a:t>
                      </a:r>
                    </a:p>
                  </a:txBody>
                  <a:tcPr/>
                </a:tc>
                <a:extLst>
                  <a:ext uri="{0D108BD9-81ED-4DB2-BD59-A6C34878D82A}">
                    <a16:rowId xmlns:a16="http://schemas.microsoft.com/office/drawing/2014/main" val="10001"/>
                  </a:ext>
                </a:extLst>
              </a:tr>
              <a:tr h="376610">
                <a:tc>
                  <a:txBody>
                    <a:bodyPr/>
                    <a:lstStyle/>
                    <a:p>
                      <a:pPr marL="0" algn="l" defTabSz="685800" rtl="0" eaLnBrk="1" latinLnBrk="0" hangingPunct="1"/>
                      <a:r>
                        <a:rPr lang="en-US" sz="1900" kern="1200" dirty="0">
                          <a:solidFill>
                            <a:schemeClr val="dk1"/>
                          </a:solidFill>
                          <a:latin typeface="Times New Roman" panose="02020603050405020304" pitchFamily="18" charset="0"/>
                          <a:ea typeface="+mn-ea"/>
                          <a:cs typeface="Times New Roman" panose="02020603050405020304" pitchFamily="18" charset="0"/>
                        </a:rPr>
                        <a:t>Simulation area</a:t>
                      </a:r>
                    </a:p>
                  </a:txBody>
                  <a:tcPr/>
                </a:tc>
                <a:tc>
                  <a:txBody>
                    <a:bodyPr/>
                    <a:lstStyle/>
                    <a:p>
                      <a:pPr marL="0" algn="l" defTabSz="685800" rtl="0" eaLnBrk="1" latinLnBrk="0" hangingPunct="1"/>
                      <a:r>
                        <a:rPr lang="en-US" sz="1900" kern="1200" dirty="0">
                          <a:solidFill>
                            <a:schemeClr val="dk1"/>
                          </a:solidFill>
                          <a:latin typeface="Times New Roman" panose="02020603050405020304" pitchFamily="18" charset="0"/>
                          <a:ea typeface="+mn-ea"/>
                          <a:cs typeface="Times New Roman" panose="02020603050405020304" pitchFamily="18" charset="0"/>
                        </a:rPr>
                        <a:t>1500*300 m2</a:t>
                      </a:r>
                    </a:p>
                  </a:txBody>
                  <a:tcPr/>
                </a:tc>
                <a:extLst>
                  <a:ext uri="{0D108BD9-81ED-4DB2-BD59-A6C34878D82A}">
                    <a16:rowId xmlns:a16="http://schemas.microsoft.com/office/drawing/2014/main" val="10002"/>
                  </a:ext>
                </a:extLst>
              </a:tr>
              <a:tr h="376610">
                <a:tc>
                  <a:txBody>
                    <a:bodyPr/>
                    <a:lstStyle/>
                    <a:p>
                      <a:pPr marL="0" algn="l" defTabSz="685800" rtl="0" eaLnBrk="1" latinLnBrk="0" hangingPunct="1"/>
                      <a:r>
                        <a:rPr lang="en-US" sz="1900" kern="1200" dirty="0">
                          <a:solidFill>
                            <a:schemeClr val="dk1"/>
                          </a:solidFill>
                          <a:latin typeface="Times New Roman" panose="02020603050405020304" pitchFamily="18" charset="0"/>
                          <a:ea typeface="+mn-ea"/>
                          <a:cs typeface="Times New Roman" panose="02020603050405020304" pitchFamily="18" charset="0"/>
                        </a:rPr>
                        <a:t>Number of connections </a:t>
                      </a:r>
                    </a:p>
                  </a:txBody>
                  <a:tcPr/>
                </a:tc>
                <a:tc>
                  <a:txBody>
                    <a:bodyPr/>
                    <a:lstStyle/>
                    <a:p>
                      <a:pPr marL="0" algn="l" defTabSz="685800" rtl="0" eaLnBrk="1" latinLnBrk="0" hangingPunct="1"/>
                      <a:r>
                        <a:rPr lang="en-US" sz="1900" kern="1200" dirty="0">
                          <a:solidFill>
                            <a:schemeClr val="dk1"/>
                          </a:solidFill>
                          <a:latin typeface="Times New Roman" panose="02020603050405020304" pitchFamily="18" charset="0"/>
                          <a:ea typeface="+mn-ea"/>
                          <a:cs typeface="Times New Roman" panose="02020603050405020304" pitchFamily="18" charset="0"/>
                        </a:rPr>
                        <a:t>10, </a:t>
                      </a:r>
                      <a:r>
                        <a:rPr lang="en-US" sz="1900" b="1" kern="1200" dirty="0">
                          <a:solidFill>
                            <a:schemeClr val="dk1"/>
                          </a:solidFill>
                          <a:latin typeface="Times New Roman" panose="02020603050405020304" pitchFamily="18" charset="0"/>
                          <a:ea typeface="+mn-ea"/>
                          <a:cs typeface="Times New Roman" panose="02020603050405020304" pitchFamily="18" charset="0"/>
                        </a:rPr>
                        <a:t>20</a:t>
                      </a:r>
                      <a:r>
                        <a:rPr lang="en-US" sz="1900" kern="1200" dirty="0">
                          <a:solidFill>
                            <a:schemeClr val="dk1"/>
                          </a:solidFill>
                          <a:latin typeface="Times New Roman" panose="02020603050405020304" pitchFamily="18" charset="0"/>
                          <a:ea typeface="+mn-ea"/>
                          <a:cs typeface="Times New Roman" panose="02020603050405020304" pitchFamily="18" charset="0"/>
                        </a:rPr>
                        <a:t>, 30</a:t>
                      </a:r>
                    </a:p>
                  </a:txBody>
                  <a:tcPr/>
                </a:tc>
                <a:extLst>
                  <a:ext uri="{0D108BD9-81ED-4DB2-BD59-A6C34878D82A}">
                    <a16:rowId xmlns:a16="http://schemas.microsoft.com/office/drawing/2014/main" val="10003"/>
                  </a:ext>
                </a:extLst>
              </a:tr>
              <a:tr h="376610">
                <a:tc>
                  <a:txBody>
                    <a:bodyPr/>
                    <a:lstStyle/>
                    <a:p>
                      <a:pPr marL="0" algn="l" defTabSz="685800" rtl="0" eaLnBrk="1" latinLnBrk="0" hangingPunct="1"/>
                      <a:r>
                        <a:rPr lang="en-US" sz="1900" kern="1200" dirty="0">
                          <a:solidFill>
                            <a:schemeClr val="dk1"/>
                          </a:solidFill>
                          <a:latin typeface="Times New Roman" panose="02020603050405020304" pitchFamily="18" charset="0"/>
                          <a:ea typeface="+mn-ea"/>
                          <a:cs typeface="Times New Roman" panose="02020603050405020304" pitchFamily="18" charset="0"/>
                        </a:rPr>
                        <a:t>Traffic type</a:t>
                      </a:r>
                    </a:p>
                  </a:txBody>
                  <a:tcPr/>
                </a:tc>
                <a:tc>
                  <a:txBody>
                    <a:bodyPr/>
                    <a:lstStyle/>
                    <a:p>
                      <a:pPr marL="0" algn="l" defTabSz="685800" rtl="0" eaLnBrk="1" latinLnBrk="0" hangingPunct="1"/>
                      <a:r>
                        <a:rPr lang="en-US" sz="1900" kern="1200" dirty="0">
                          <a:solidFill>
                            <a:schemeClr val="dk1"/>
                          </a:solidFill>
                          <a:latin typeface="Times New Roman" panose="02020603050405020304" pitchFamily="18" charset="0"/>
                          <a:ea typeface="+mn-ea"/>
                          <a:cs typeface="Times New Roman" panose="02020603050405020304" pitchFamily="18" charset="0"/>
                        </a:rPr>
                        <a:t>CBR</a:t>
                      </a:r>
                    </a:p>
                  </a:txBody>
                  <a:tcPr/>
                </a:tc>
                <a:extLst>
                  <a:ext uri="{0D108BD9-81ED-4DB2-BD59-A6C34878D82A}">
                    <a16:rowId xmlns:a16="http://schemas.microsoft.com/office/drawing/2014/main" val="10004"/>
                  </a:ext>
                </a:extLst>
              </a:tr>
              <a:tr h="37661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900" kern="1200" dirty="0">
                          <a:solidFill>
                            <a:schemeClr val="dk1"/>
                          </a:solidFill>
                          <a:latin typeface="Times New Roman" panose="02020603050405020304" pitchFamily="18" charset="0"/>
                          <a:ea typeface="+mn-ea"/>
                          <a:cs typeface="Times New Roman" panose="02020603050405020304" pitchFamily="18" charset="0"/>
                        </a:rPr>
                        <a:t>Traffic rate</a:t>
                      </a:r>
                    </a:p>
                  </a:txBody>
                  <a:tcPr/>
                </a:tc>
                <a:tc>
                  <a:txBody>
                    <a:bodyPr/>
                    <a:lstStyle/>
                    <a:p>
                      <a:pPr marL="0" algn="l" defTabSz="685800" rtl="0" eaLnBrk="1" latinLnBrk="0" hangingPunct="1"/>
                      <a:r>
                        <a:rPr lang="en-US" sz="1900" kern="1200" dirty="0">
                          <a:solidFill>
                            <a:schemeClr val="dk1"/>
                          </a:solidFill>
                          <a:latin typeface="Times New Roman" panose="02020603050405020304" pitchFamily="18" charset="0"/>
                          <a:ea typeface="+mn-ea"/>
                          <a:cs typeface="Times New Roman" panose="02020603050405020304" pitchFamily="18" charset="0"/>
                        </a:rPr>
                        <a:t>4 packets/s</a:t>
                      </a:r>
                    </a:p>
                  </a:txBody>
                  <a:tcPr/>
                </a:tc>
                <a:extLst>
                  <a:ext uri="{0D108BD9-81ED-4DB2-BD59-A6C34878D82A}">
                    <a16:rowId xmlns:a16="http://schemas.microsoft.com/office/drawing/2014/main" val="10005"/>
                  </a:ext>
                </a:extLst>
              </a:tr>
              <a:tr h="376610">
                <a:tc>
                  <a:txBody>
                    <a:bodyPr/>
                    <a:lstStyle/>
                    <a:p>
                      <a:pPr marL="0" algn="l" defTabSz="685800" rtl="0" eaLnBrk="1" latinLnBrk="0" hangingPunct="1"/>
                      <a:r>
                        <a:rPr lang="en-US" sz="1900" kern="1200" dirty="0">
                          <a:solidFill>
                            <a:schemeClr val="dk1"/>
                          </a:solidFill>
                          <a:latin typeface="Times New Roman" panose="02020603050405020304" pitchFamily="18" charset="0"/>
                          <a:ea typeface="+mn-ea"/>
                          <a:cs typeface="Times New Roman" panose="02020603050405020304" pitchFamily="18" charset="0"/>
                        </a:rPr>
                        <a:t>Simulation time</a:t>
                      </a:r>
                    </a:p>
                  </a:txBody>
                  <a:tcPr/>
                </a:tc>
                <a:tc>
                  <a:txBody>
                    <a:bodyPr/>
                    <a:lstStyle/>
                    <a:p>
                      <a:pPr marL="0" algn="l" defTabSz="685800" rtl="0" eaLnBrk="1" latinLnBrk="0" hangingPunct="1"/>
                      <a:r>
                        <a:rPr lang="en-US" sz="1900" kern="1200" dirty="0">
                          <a:solidFill>
                            <a:schemeClr val="dk1"/>
                          </a:solidFill>
                          <a:latin typeface="Times New Roman" panose="02020603050405020304" pitchFamily="18" charset="0"/>
                          <a:ea typeface="+mn-ea"/>
                          <a:cs typeface="Times New Roman" panose="02020603050405020304" pitchFamily="18" charset="0"/>
                        </a:rPr>
                        <a:t>900 s</a:t>
                      </a:r>
                    </a:p>
                  </a:txBody>
                  <a:tcPr/>
                </a:tc>
                <a:extLst>
                  <a:ext uri="{0D108BD9-81ED-4DB2-BD59-A6C34878D82A}">
                    <a16:rowId xmlns:a16="http://schemas.microsoft.com/office/drawing/2014/main" val="10006"/>
                  </a:ext>
                </a:extLst>
              </a:tr>
              <a:tr h="376610">
                <a:tc>
                  <a:txBody>
                    <a:bodyPr/>
                    <a:lstStyle/>
                    <a:p>
                      <a:pPr marL="0" algn="l" defTabSz="685800" rtl="0" eaLnBrk="1" latinLnBrk="0" hangingPunct="1"/>
                      <a:r>
                        <a:rPr lang="en-US" sz="1900" kern="1200" dirty="0">
                          <a:solidFill>
                            <a:schemeClr val="dk1"/>
                          </a:solidFill>
                          <a:latin typeface="Times New Roman" panose="02020603050405020304" pitchFamily="18" charset="0"/>
                          <a:ea typeface="+mn-ea"/>
                          <a:cs typeface="Times New Roman" panose="02020603050405020304" pitchFamily="18" charset="0"/>
                        </a:rPr>
                        <a:t>Mobility model</a:t>
                      </a:r>
                    </a:p>
                  </a:txBody>
                  <a:tcPr/>
                </a:tc>
                <a:tc>
                  <a:txBody>
                    <a:bodyPr/>
                    <a:lstStyle/>
                    <a:p>
                      <a:pPr marL="0" algn="l" defTabSz="685800" rtl="0" eaLnBrk="1" latinLnBrk="0" hangingPunct="1"/>
                      <a:r>
                        <a:rPr lang="en-US" sz="1900" kern="1200" dirty="0">
                          <a:solidFill>
                            <a:schemeClr val="dk1"/>
                          </a:solidFill>
                          <a:latin typeface="Times New Roman" panose="02020603050405020304" pitchFamily="18" charset="0"/>
                          <a:ea typeface="+mn-ea"/>
                          <a:cs typeface="Times New Roman" panose="02020603050405020304" pitchFamily="18" charset="0"/>
                        </a:rPr>
                        <a:t>RWP</a:t>
                      </a:r>
                    </a:p>
                  </a:txBody>
                  <a:tcPr/>
                </a:tc>
                <a:extLst>
                  <a:ext uri="{0D108BD9-81ED-4DB2-BD59-A6C34878D82A}">
                    <a16:rowId xmlns:a16="http://schemas.microsoft.com/office/drawing/2014/main" val="10007"/>
                  </a:ext>
                </a:extLst>
              </a:tr>
              <a:tr h="376610">
                <a:tc>
                  <a:txBody>
                    <a:bodyPr/>
                    <a:lstStyle/>
                    <a:p>
                      <a:pPr marL="0" algn="l" defTabSz="685800" rtl="0" eaLnBrk="1" latinLnBrk="0" hangingPunct="1"/>
                      <a:r>
                        <a:rPr lang="en-US" sz="1900" kern="1200" dirty="0">
                          <a:solidFill>
                            <a:schemeClr val="dk1"/>
                          </a:solidFill>
                          <a:latin typeface="Times New Roman" panose="02020603050405020304" pitchFamily="18" charset="0"/>
                          <a:ea typeface="+mn-ea"/>
                          <a:cs typeface="Times New Roman" panose="02020603050405020304" pitchFamily="18" charset="0"/>
                        </a:rPr>
                        <a:t>Nodes speed</a:t>
                      </a:r>
                    </a:p>
                  </a:txBody>
                  <a:tcPr/>
                </a:tc>
                <a:tc>
                  <a:txBody>
                    <a:bodyPr/>
                    <a:lstStyle/>
                    <a:p>
                      <a:pPr marL="0" algn="l" defTabSz="685800" rtl="0" eaLnBrk="1" latinLnBrk="0" hangingPunct="1"/>
                      <a:r>
                        <a:rPr lang="en-US" sz="1900" kern="1200" dirty="0">
                          <a:solidFill>
                            <a:schemeClr val="dk1"/>
                          </a:solidFill>
                          <a:latin typeface="Times New Roman" panose="02020603050405020304" pitchFamily="18" charset="0"/>
                          <a:ea typeface="+mn-ea"/>
                          <a:cs typeface="Times New Roman" panose="02020603050405020304" pitchFamily="18" charset="0"/>
                        </a:rPr>
                        <a:t>1 m/s, 20 m/s</a:t>
                      </a:r>
                    </a:p>
                  </a:txBody>
                  <a:tcPr/>
                </a:tc>
                <a:extLst>
                  <a:ext uri="{0D108BD9-81ED-4DB2-BD59-A6C34878D82A}">
                    <a16:rowId xmlns:a16="http://schemas.microsoft.com/office/drawing/2014/main" val="10008"/>
                  </a:ext>
                </a:extLst>
              </a:tr>
              <a:tr h="376610">
                <a:tc>
                  <a:txBody>
                    <a:bodyPr/>
                    <a:lstStyle/>
                    <a:p>
                      <a:pPr marL="0" algn="l" defTabSz="685800" rtl="0" eaLnBrk="1" latinLnBrk="0" hangingPunct="1"/>
                      <a:r>
                        <a:rPr lang="en-US" sz="1900" kern="1200" dirty="0">
                          <a:solidFill>
                            <a:schemeClr val="dk1"/>
                          </a:solidFill>
                          <a:latin typeface="Times New Roman" panose="02020603050405020304" pitchFamily="18" charset="0"/>
                          <a:ea typeface="+mn-ea"/>
                          <a:cs typeface="Times New Roman" panose="02020603050405020304" pitchFamily="18" charset="0"/>
                        </a:rPr>
                        <a:t>Radio characteristics </a:t>
                      </a:r>
                    </a:p>
                  </a:txBody>
                  <a:tcPr/>
                </a:tc>
                <a:tc>
                  <a:txBody>
                    <a:bodyPr/>
                    <a:lstStyle/>
                    <a:p>
                      <a:pPr marL="0" algn="l" defTabSz="685800" rtl="0" eaLnBrk="1" latinLnBrk="0" hangingPunct="1"/>
                      <a:r>
                        <a:rPr lang="da-DK" altLang="fa-IR" sz="1900" kern="1200" dirty="0">
                          <a:solidFill>
                            <a:schemeClr val="dk1"/>
                          </a:solidFill>
                          <a:latin typeface="Times New Roman" panose="02020603050405020304" pitchFamily="18" charset="0"/>
                          <a:ea typeface="+mn-ea"/>
                          <a:cs typeface="Times New Roman" panose="02020603050405020304" pitchFamily="18" charset="0"/>
                        </a:rPr>
                        <a:t>Lucent WaveLAN</a:t>
                      </a:r>
                      <a:endParaRPr lang="en-US" sz="1900"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9"/>
                  </a:ext>
                </a:extLst>
              </a:tr>
              <a:tr h="376610">
                <a:tc>
                  <a:txBody>
                    <a:bodyPr/>
                    <a:lstStyle/>
                    <a:p>
                      <a:pPr marL="0" algn="l" defTabSz="685800" rtl="0" eaLnBrk="1" latinLnBrk="0" hangingPunct="1"/>
                      <a:r>
                        <a:rPr lang="en-US" sz="1900" kern="1200" dirty="0">
                          <a:solidFill>
                            <a:schemeClr val="dk1"/>
                          </a:solidFill>
                          <a:latin typeface="Times New Roman" panose="02020603050405020304" pitchFamily="18" charset="0"/>
                          <a:ea typeface="+mn-ea"/>
                          <a:cs typeface="Times New Roman" panose="02020603050405020304" pitchFamily="18" charset="0"/>
                        </a:rPr>
                        <a:t>MAC layer</a:t>
                      </a:r>
                    </a:p>
                  </a:txBody>
                  <a:tcPr/>
                </a:tc>
                <a:tc>
                  <a:txBody>
                    <a:bodyPr/>
                    <a:lstStyle/>
                    <a:p>
                      <a:pPr marL="0" algn="l" defTabSz="685800" rtl="0" eaLnBrk="1" latinLnBrk="0" hangingPunct="1"/>
                      <a:r>
                        <a:rPr lang="en-US" sz="1900" kern="1200" dirty="0">
                          <a:solidFill>
                            <a:schemeClr val="dk1"/>
                          </a:solidFill>
                          <a:latin typeface="Times New Roman" panose="02020603050405020304" pitchFamily="18" charset="0"/>
                          <a:ea typeface="+mn-ea"/>
                          <a:cs typeface="Times New Roman" panose="02020603050405020304" pitchFamily="18" charset="0"/>
                        </a:rPr>
                        <a:t>IEEE 802.11</a:t>
                      </a:r>
                    </a:p>
                  </a:txBody>
                  <a:tcPr/>
                </a:tc>
                <a:extLst>
                  <a:ext uri="{0D108BD9-81ED-4DB2-BD59-A6C34878D82A}">
                    <a16:rowId xmlns:a16="http://schemas.microsoft.com/office/drawing/2014/main" val="10010"/>
                  </a:ext>
                </a:extLst>
              </a:tr>
              <a:tr h="376610">
                <a:tc>
                  <a:txBody>
                    <a:bodyPr/>
                    <a:lstStyle/>
                    <a:p>
                      <a:pPr marL="0" algn="l" defTabSz="685800" rtl="0" eaLnBrk="1" latinLnBrk="0" hangingPunct="1"/>
                      <a:r>
                        <a:rPr lang="en-US" sz="1900" kern="1200" dirty="0">
                          <a:solidFill>
                            <a:schemeClr val="dk1"/>
                          </a:solidFill>
                          <a:latin typeface="Times New Roman" panose="02020603050405020304" pitchFamily="18" charset="0"/>
                          <a:ea typeface="+mn-ea"/>
                          <a:cs typeface="Times New Roman" panose="02020603050405020304" pitchFamily="18" charset="0"/>
                        </a:rPr>
                        <a:t>Number of runs</a:t>
                      </a:r>
                    </a:p>
                  </a:txBody>
                  <a:tcPr/>
                </a:tc>
                <a:tc>
                  <a:txBody>
                    <a:bodyPr/>
                    <a:lstStyle/>
                    <a:p>
                      <a:pPr marL="0" algn="l" defTabSz="685800" rtl="0" eaLnBrk="1" latinLnBrk="0" hangingPunct="1"/>
                      <a:r>
                        <a:rPr lang="en-US" sz="1900" kern="1200" dirty="0">
                          <a:solidFill>
                            <a:schemeClr val="dk1"/>
                          </a:solidFill>
                          <a:latin typeface="Times New Roman" panose="02020603050405020304" pitchFamily="18" charset="0"/>
                          <a:ea typeface="+mn-ea"/>
                          <a:cs typeface="Times New Roman" panose="02020603050405020304" pitchFamily="18" charset="0"/>
                        </a:rPr>
                        <a:t>10</a:t>
                      </a:r>
                    </a:p>
                  </a:txBody>
                  <a:tcPr/>
                </a:tc>
                <a:extLst>
                  <a:ext uri="{0D108BD9-81ED-4DB2-BD59-A6C34878D82A}">
                    <a16:rowId xmlns:a16="http://schemas.microsoft.com/office/drawing/2014/main" val="10011"/>
                  </a:ext>
                </a:extLst>
              </a:tr>
            </a:tbl>
          </a:graphicData>
        </a:graphic>
      </p:graphicFrame>
      <p:pic>
        <p:nvPicPr>
          <p:cNvPr id="9" name="Picture 2">
            <a:extLst>
              <a:ext uri="{FF2B5EF4-FFF2-40B4-BE49-F238E27FC236}">
                <a16:creationId xmlns:a16="http://schemas.microsoft.com/office/drawing/2014/main" id="{F3E7A4D5-B453-4620-BE53-3F4113E982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4138" y="-2876"/>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47128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0" y="6474124"/>
            <a:ext cx="4250530" cy="365125"/>
          </a:xfrm>
        </p:spPr>
        <p:txBody>
          <a:bodyPr/>
          <a:lstStyle/>
          <a:p>
            <a:pPr>
              <a:defRPr/>
            </a:pPr>
            <a:r>
              <a:rPr lang="it-IT" altLang="fa-IR" dirty="0"/>
              <a:t>Dynamic Source Routing (DSR)</a:t>
            </a:r>
          </a:p>
        </p:txBody>
      </p:sp>
      <p:sp>
        <p:nvSpPr>
          <p:cNvPr id="3" name="Slide Number Placeholder 2"/>
          <p:cNvSpPr>
            <a:spLocks noGrp="1"/>
          </p:cNvSpPr>
          <p:nvPr>
            <p:ph type="sldNum" sz="quarter" idx="12"/>
          </p:nvPr>
        </p:nvSpPr>
        <p:spPr>
          <a:xfrm>
            <a:off x="7730739" y="6258957"/>
            <a:ext cx="1413261" cy="604269"/>
          </a:xfrm>
        </p:spPr>
        <p:txBody>
          <a:bodyPr/>
          <a:lstStyle/>
          <a:p>
            <a:pPr>
              <a:defRPr/>
            </a:pPr>
            <a:fld id="{06EDA354-5586-43AE-AC80-4AAB33D744C3}" type="slidenum">
              <a:rPr lang="it-IT" altLang="fa-IR" sz="1000" smtClean="0"/>
              <a:pPr>
                <a:defRPr/>
              </a:pPr>
              <a:t>43</a:t>
            </a:fld>
            <a:endParaRPr lang="it-IT" altLang="fa-IR" sz="1000" dirty="0"/>
          </a:p>
        </p:txBody>
      </p:sp>
      <p:sp>
        <p:nvSpPr>
          <p:cNvPr id="4" name="Title 1"/>
          <p:cNvSpPr txBox="1">
            <a:spLocks/>
          </p:cNvSpPr>
          <p:nvPr/>
        </p:nvSpPr>
        <p:spPr bwMode="auto">
          <a:xfrm>
            <a:off x="395536" y="404664"/>
            <a:ext cx="828092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9pPr>
          </a:lstStyle>
          <a:p>
            <a:pPr>
              <a:defRPr/>
            </a:pPr>
            <a:r>
              <a:rPr lang="en-US" sz="3200" b="1" dirty="0">
                <a:solidFill>
                  <a:schemeClr val="tx2">
                    <a:lumMod val="75000"/>
                    <a:lumOff val="25000"/>
                  </a:schemeClr>
                </a:solidFill>
                <a:effectLst/>
                <a:latin typeface="Bookman Old Style" panose="02050604050505020204" pitchFamily="18" charset="0"/>
              </a:rPr>
              <a:t>DSR Evaluation: simulation results</a:t>
            </a:r>
          </a:p>
        </p:txBody>
      </p:sp>
      <p:sp>
        <p:nvSpPr>
          <p:cNvPr id="8" name="Content Placeholder 2"/>
          <p:cNvSpPr txBox="1">
            <a:spLocks/>
          </p:cNvSpPr>
          <p:nvPr/>
        </p:nvSpPr>
        <p:spPr>
          <a:xfrm>
            <a:off x="-1444333" y="5105264"/>
            <a:ext cx="8229600" cy="4533900"/>
          </a:xfrm>
          <a:prstGeom prst="rect">
            <a:avLst/>
          </a:prstGeom>
        </p:spPr>
        <p:txBody>
          <a:bodyPr vert="horz" lIns="91440" tIns="45720" rIns="91440" bIns="45720" rtlCol="0">
            <a:normAutofit/>
          </a:bodyPr>
          <a:lstStyle>
            <a:lvl1pPr marL="240030" indent="-240030" algn="l" defTabSz="6858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480060" indent="-240030" algn="l" defTabSz="6858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720090" indent="-240030" algn="l" defTabSz="6858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960120" indent="-240030" algn="l" defTabSz="6858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200150" indent="-240030" algn="l" defTabSz="6858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440180" indent="-240030" algn="l" defTabSz="6858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1680210" indent="-240030" algn="l" defTabSz="6858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1920240" indent="-240030" algn="l" defTabSz="685800" rtl="0" eaLnBrk="1" latinLnBrk="0" hangingPunct="1">
              <a:lnSpc>
                <a:spcPct val="111000"/>
              </a:lnSpc>
              <a:spcBef>
                <a:spcPts val="930"/>
              </a:spcBef>
              <a:buFont typeface="Corbel" panose="020B0503020204020204" pitchFamily="34" charset="0"/>
              <a:buChar char="–"/>
              <a:defRPr sz="1400" kern="1200" baseline="0">
                <a:solidFill>
                  <a:schemeClr val="accent1">
                    <a:lumMod val="75000"/>
                  </a:schemeClr>
                </a:solidFill>
                <a:latin typeface="+mn-lt"/>
                <a:ea typeface="+mn-ea"/>
                <a:cs typeface="+mn-cs"/>
              </a:defRPr>
            </a:lvl8pPr>
            <a:lvl9pPr marL="2160270" indent="-240030" algn="l" defTabSz="685800" rtl="0" eaLnBrk="1" latinLnBrk="0" hangingPunct="1">
              <a:lnSpc>
                <a:spcPct val="111000"/>
              </a:lnSpc>
              <a:spcBef>
                <a:spcPts val="930"/>
              </a:spcBef>
              <a:buFont typeface="Corbel" panose="020B0503020204020204" pitchFamily="34" charset="0"/>
              <a:buChar char="–"/>
              <a:defRPr sz="1400" i="1" kern="1200" baseline="0">
                <a:solidFill>
                  <a:schemeClr val="accent1">
                    <a:lumMod val="75000"/>
                  </a:schemeClr>
                </a:solidFill>
                <a:latin typeface="+mn-lt"/>
                <a:ea typeface="+mn-ea"/>
                <a:cs typeface="+mn-cs"/>
              </a:defRPr>
            </a:lvl9pPr>
          </a:lstStyle>
          <a:p>
            <a:pPr lvl="1" algn="just" fontAlgn="auto">
              <a:spcAft>
                <a:spcPts val="0"/>
              </a:spcAft>
            </a:pPr>
            <a:endParaRPr lang="en-US" altLang="en-US" sz="2600"/>
          </a:p>
          <a:p>
            <a:pPr marL="0" indent="0" algn="just" fontAlgn="auto">
              <a:spcAft>
                <a:spcPts val="0"/>
              </a:spcAft>
              <a:buFont typeface="Corbel" panose="020B0503020204020204" pitchFamily="34" charset="0"/>
              <a:buNone/>
            </a:pPr>
            <a:endParaRPr lang="en-US" altLang="en-US" sz="2800"/>
          </a:p>
          <a:p>
            <a:pPr algn="just" fontAlgn="auto">
              <a:spcAft>
                <a:spcPts val="0"/>
              </a:spcAft>
            </a:pPr>
            <a:endParaRPr lang="en-US" altLang="en-US" sz="2600" dirty="0"/>
          </a:p>
        </p:txBody>
      </p:sp>
      <p:pic>
        <p:nvPicPr>
          <p:cNvPr id="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07504" y="2420888"/>
            <a:ext cx="4544576" cy="3651250"/>
          </a:xfrm>
          <a:noFill/>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a:xfrm>
            <a:off x="4499992" y="2420888"/>
            <a:ext cx="4524374" cy="3651250"/>
          </a:xfrm>
          <a:prstGeom prst="rect">
            <a:avLst/>
          </a:prstGeom>
          <a:noFill/>
        </p:spPr>
      </p:pic>
      <p:pic>
        <p:nvPicPr>
          <p:cNvPr id="11" name="Picture 2">
            <a:extLst>
              <a:ext uri="{FF2B5EF4-FFF2-40B4-BE49-F238E27FC236}">
                <a16:creationId xmlns:a16="http://schemas.microsoft.com/office/drawing/2014/main" id="{28306A04-F6F7-4914-8F09-9853AE16BD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4138" y="-2876"/>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49242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0" y="6474124"/>
            <a:ext cx="4250530" cy="365125"/>
          </a:xfrm>
        </p:spPr>
        <p:txBody>
          <a:bodyPr/>
          <a:lstStyle/>
          <a:p>
            <a:pPr>
              <a:defRPr/>
            </a:pPr>
            <a:r>
              <a:rPr lang="it-IT" altLang="fa-IR" dirty="0"/>
              <a:t>Dynamic Source Routing (DSR)</a:t>
            </a:r>
          </a:p>
        </p:txBody>
      </p:sp>
      <p:sp>
        <p:nvSpPr>
          <p:cNvPr id="3" name="Slide Number Placeholder 2"/>
          <p:cNvSpPr>
            <a:spLocks noGrp="1"/>
          </p:cNvSpPr>
          <p:nvPr>
            <p:ph type="sldNum" sz="quarter" idx="12"/>
          </p:nvPr>
        </p:nvSpPr>
        <p:spPr>
          <a:xfrm>
            <a:off x="7730739" y="6258957"/>
            <a:ext cx="1413261" cy="604269"/>
          </a:xfrm>
        </p:spPr>
        <p:txBody>
          <a:bodyPr/>
          <a:lstStyle/>
          <a:p>
            <a:pPr>
              <a:defRPr/>
            </a:pPr>
            <a:fld id="{06EDA354-5586-43AE-AC80-4AAB33D744C3}" type="slidenum">
              <a:rPr lang="it-IT" altLang="fa-IR" sz="1000" smtClean="0"/>
              <a:pPr>
                <a:defRPr/>
              </a:pPr>
              <a:t>44</a:t>
            </a:fld>
            <a:endParaRPr lang="it-IT" altLang="fa-IR" sz="1000" dirty="0"/>
          </a:p>
        </p:txBody>
      </p:sp>
      <p:sp>
        <p:nvSpPr>
          <p:cNvPr id="4" name="Title 1"/>
          <p:cNvSpPr txBox="1">
            <a:spLocks/>
          </p:cNvSpPr>
          <p:nvPr/>
        </p:nvSpPr>
        <p:spPr bwMode="auto">
          <a:xfrm>
            <a:off x="395536" y="404664"/>
            <a:ext cx="828092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9pPr>
          </a:lstStyle>
          <a:p>
            <a:pPr>
              <a:defRPr/>
            </a:pPr>
            <a:r>
              <a:rPr lang="en-US" sz="3200" b="1" dirty="0">
                <a:solidFill>
                  <a:schemeClr val="tx2">
                    <a:lumMod val="75000"/>
                    <a:lumOff val="25000"/>
                  </a:schemeClr>
                </a:solidFill>
                <a:effectLst/>
                <a:latin typeface="Bookman Old Style" panose="02050604050505020204" pitchFamily="18" charset="0"/>
              </a:rPr>
              <a:t>DSR Evaluation: simulation results</a:t>
            </a:r>
          </a:p>
        </p:txBody>
      </p:sp>
      <p:sp>
        <p:nvSpPr>
          <p:cNvPr id="8" name="Content Placeholder 2"/>
          <p:cNvSpPr txBox="1">
            <a:spLocks/>
          </p:cNvSpPr>
          <p:nvPr/>
        </p:nvSpPr>
        <p:spPr>
          <a:xfrm>
            <a:off x="-1444333" y="5105264"/>
            <a:ext cx="8229600" cy="4533900"/>
          </a:xfrm>
          <a:prstGeom prst="rect">
            <a:avLst/>
          </a:prstGeom>
        </p:spPr>
        <p:txBody>
          <a:bodyPr vert="horz" lIns="91440" tIns="45720" rIns="91440" bIns="45720" rtlCol="0">
            <a:normAutofit/>
          </a:bodyPr>
          <a:lstStyle>
            <a:lvl1pPr marL="240030" indent="-240030" algn="l" defTabSz="6858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480060" indent="-240030" algn="l" defTabSz="6858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720090" indent="-240030" algn="l" defTabSz="6858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960120" indent="-240030" algn="l" defTabSz="6858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200150" indent="-240030" algn="l" defTabSz="6858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440180" indent="-240030" algn="l" defTabSz="6858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1680210" indent="-240030" algn="l" defTabSz="6858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1920240" indent="-240030" algn="l" defTabSz="685800" rtl="0" eaLnBrk="1" latinLnBrk="0" hangingPunct="1">
              <a:lnSpc>
                <a:spcPct val="111000"/>
              </a:lnSpc>
              <a:spcBef>
                <a:spcPts val="930"/>
              </a:spcBef>
              <a:buFont typeface="Corbel" panose="020B0503020204020204" pitchFamily="34" charset="0"/>
              <a:buChar char="–"/>
              <a:defRPr sz="1400" kern="1200" baseline="0">
                <a:solidFill>
                  <a:schemeClr val="accent1">
                    <a:lumMod val="75000"/>
                  </a:schemeClr>
                </a:solidFill>
                <a:latin typeface="+mn-lt"/>
                <a:ea typeface="+mn-ea"/>
                <a:cs typeface="+mn-cs"/>
              </a:defRPr>
            </a:lvl8pPr>
            <a:lvl9pPr marL="2160270" indent="-240030" algn="l" defTabSz="685800" rtl="0" eaLnBrk="1" latinLnBrk="0" hangingPunct="1">
              <a:lnSpc>
                <a:spcPct val="111000"/>
              </a:lnSpc>
              <a:spcBef>
                <a:spcPts val="930"/>
              </a:spcBef>
              <a:buFont typeface="Corbel" panose="020B0503020204020204" pitchFamily="34" charset="0"/>
              <a:buChar char="–"/>
              <a:defRPr sz="1400" i="1" kern="1200" baseline="0">
                <a:solidFill>
                  <a:schemeClr val="accent1">
                    <a:lumMod val="75000"/>
                  </a:schemeClr>
                </a:solidFill>
                <a:latin typeface="+mn-lt"/>
                <a:ea typeface="+mn-ea"/>
                <a:cs typeface="+mn-cs"/>
              </a:defRPr>
            </a:lvl9pPr>
          </a:lstStyle>
          <a:p>
            <a:pPr lvl="1" algn="just" fontAlgn="auto">
              <a:spcAft>
                <a:spcPts val="0"/>
              </a:spcAft>
            </a:pPr>
            <a:endParaRPr lang="en-US" altLang="en-US" sz="2600"/>
          </a:p>
          <a:p>
            <a:pPr marL="0" indent="0" algn="just" fontAlgn="auto">
              <a:spcAft>
                <a:spcPts val="0"/>
              </a:spcAft>
              <a:buFont typeface="Corbel" panose="020B0503020204020204" pitchFamily="34" charset="0"/>
              <a:buNone/>
            </a:pPr>
            <a:endParaRPr lang="en-US" altLang="en-US" sz="2800"/>
          </a:p>
          <a:p>
            <a:pPr algn="just" fontAlgn="auto">
              <a:spcAft>
                <a:spcPts val="0"/>
              </a:spcAft>
            </a:pPr>
            <a:endParaRPr lang="en-US" altLang="en-US" sz="2600" dirty="0"/>
          </a:p>
        </p:txBody>
      </p:sp>
      <p:sp>
        <p:nvSpPr>
          <p:cNvPr id="5" name="Content Placeholder 4"/>
          <p:cNvSpPr>
            <a:spLocks noGrp="1"/>
          </p:cNvSpPr>
          <p:nvPr>
            <p:ph idx="1"/>
          </p:nvPr>
        </p:nvSpPr>
        <p:spPr/>
        <p:txBody>
          <a:bodyPr/>
          <a:lstStyle/>
          <a:p>
            <a:endParaRPr lang="en-US"/>
          </a:p>
        </p:txBody>
      </p:sp>
      <p:pic>
        <p:nvPicPr>
          <p:cNvPr id="11"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a:xfrm>
            <a:off x="122875" y="2492896"/>
            <a:ext cx="4430651" cy="3651250"/>
          </a:xfrm>
          <a:prstGeom prst="rect">
            <a:avLst/>
          </a:prstGeom>
          <a:noFill/>
        </p:spPr>
      </p:pic>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a:xfrm>
            <a:off x="4553526" y="2492896"/>
            <a:ext cx="4531332" cy="3651250"/>
          </a:xfrm>
          <a:prstGeom prst="rect">
            <a:avLst/>
          </a:prstGeom>
          <a:noFill/>
        </p:spPr>
      </p:pic>
      <p:pic>
        <p:nvPicPr>
          <p:cNvPr id="9" name="Picture 2">
            <a:extLst>
              <a:ext uri="{FF2B5EF4-FFF2-40B4-BE49-F238E27FC236}">
                <a16:creationId xmlns:a16="http://schemas.microsoft.com/office/drawing/2014/main" id="{EEB4F314-758E-4FF8-9B39-17CD66F557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4138" y="-2876"/>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63569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0" y="6474124"/>
            <a:ext cx="4250530" cy="365125"/>
          </a:xfrm>
        </p:spPr>
        <p:txBody>
          <a:bodyPr/>
          <a:lstStyle/>
          <a:p>
            <a:pPr>
              <a:defRPr/>
            </a:pPr>
            <a:r>
              <a:rPr lang="it-IT" altLang="fa-IR" dirty="0"/>
              <a:t>Dynamic Source Routing (DSR)</a:t>
            </a:r>
          </a:p>
        </p:txBody>
      </p:sp>
      <p:sp>
        <p:nvSpPr>
          <p:cNvPr id="3" name="Slide Number Placeholder 2"/>
          <p:cNvSpPr>
            <a:spLocks noGrp="1"/>
          </p:cNvSpPr>
          <p:nvPr>
            <p:ph type="sldNum" sz="quarter" idx="12"/>
          </p:nvPr>
        </p:nvSpPr>
        <p:spPr>
          <a:xfrm>
            <a:off x="7730739" y="6258957"/>
            <a:ext cx="1413261" cy="604269"/>
          </a:xfrm>
        </p:spPr>
        <p:txBody>
          <a:bodyPr/>
          <a:lstStyle/>
          <a:p>
            <a:pPr>
              <a:defRPr/>
            </a:pPr>
            <a:fld id="{06EDA354-5586-43AE-AC80-4AAB33D744C3}" type="slidenum">
              <a:rPr lang="it-IT" altLang="fa-IR" sz="1000" smtClean="0"/>
              <a:pPr>
                <a:defRPr/>
              </a:pPr>
              <a:t>45</a:t>
            </a:fld>
            <a:endParaRPr lang="it-IT" altLang="fa-IR" sz="1000" dirty="0"/>
          </a:p>
        </p:txBody>
      </p:sp>
      <p:sp>
        <p:nvSpPr>
          <p:cNvPr id="4" name="Title 1"/>
          <p:cNvSpPr txBox="1">
            <a:spLocks/>
          </p:cNvSpPr>
          <p:nvPr/>
        </p:nvSpPr>
        <p:spPr bwMode="auto">
          <a:xfrm>
            <a:off x="467544" y="332656"/>
            <a:ext cx="828092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9pPr>
          </a:lstStyle>
          <a:p>
            <a:pPr>
              <a:defRPr/>
            </a:pPr>
            <a:r>
              <a:rPr lang="en-US" sz="3200" b="1" dirty="0">
                <a:solidFill>
                  <a:schemeClr val="tx2">
                    <a:lumMod val="75000"/>
                    <a:lumOff val="25000"/>
                  </a:schemeClr>
                </a:solidFill>
                <a:effectLst/>
                <a:latin typeface="Bookman Old Style" panose="02050604050505020204" pitchFamily="18" charset="0"/>
              </a:rPr>
              <a:t>DSR Evaluation: testbed scenario</a:t>
            </a:r>
          </a:p>
        </p:txBody>
      </p:sp>
      <p:sp>
        <p:nvSpPr>
          <p:cNvPr id="8" name="Content Placeholder 2"/>
          <p:cNvSpPr txBox="1">
            <a:spLocks/>
          </p:cNvSpPr>
          <p:nvPr/>
        </p:nvSpPr>
        <p:spPr>
          <a:xfrm>
            <a:off x="-1444333" y="5105264"/>
            <a:ext cx="8229600" cy="4533900"/>
          </a:xfrm>
          <a:prstGeom prst="rect">
            <a:avLst/>
          </a:prstGeom>
        </p:spPr>
        <p:txBody>
          <a:bodyPr vert="horz" lIns="91440" tIns="45720" rIns="91440" bIns="45720" rtlCol="0">
            <a:normAutofit/>
          </a:bodyPr>
          <a:lstStyle>
            <a:lvl1pPr marL="240030" indent="-240030" algn="l" defTabSz="6858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480060" indent="-240030" algn="l" defTabSz="6858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720090" indent="-240030" algn="l" defTabSz="6858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960120" indent="-240030" algn="l" defTabSz="6858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200150" indent="-240030" algn="l" defTabSz="6858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440180" indent="-240030" algn="l" defTabSz="6858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1680210" indent="-240030" algn="l" defTabSz="6858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1920240" indent="-240030" algn="l" defTabSz="685800" rtl="0" eaLnBrk="1" latinLnBrk="0" hangingPunct="1">
              <a:lnSpc>
                <a:spcPct val="111000"/>
              </a:lnSpc>
              <a:spcBef>
                <a:spcPts val="930"/>
              </a:spcBef>
              <a:buFont typeface="Corbel" panose="020B0503020204020204" pitchFamily="34" charset="0"/>
              <a:buChar char="–"/>
              <a:defRPr sz="1400" kern="1200" baseline="0">
                <a:solidFill>
                  <a:schemeClr val="accent1">
                    <a:lumMod val="75000"/>
                  </a:schemeClr>
                </a:solidFill>
                <a:latin typeface="+mn-lt"/>
                <a:ea typeface="+mn-ea"/>
                <a:cs typeface="+mn-cs"/>
              </a:defRPr>
            </a:lvl8pPr>
            <a:lvl9pPr marL="2160270" indent="-240030" algn="l" defTabSz="685800" rtl="0" eaLnBrk="1" latinLnBrk="0" hangingPunct="1">
              <a:lnSpc>
                <a:spcPct val="111000"/>
              </a:lnSpc>
              <a:spcBef>
                <a:spcPts val="930"/>
              </a:spcBef>
              <a:buFont typeface="Corbel" panose="020B0503020204020204" pitchFamily="34" charset="0"/>
              <a:buChar char="–"/>
              <a:defRPr sz="1400" i="1" kern="1200" baseline="0">
                <a:solidFill>
                  <a:schemeClr val="accent1">
                    <a:lumMod val="75000"/>
                  </a:schemeClr>
                </a:solidFill>
                <a:latin typeface="+mn-lt"/>
                <a:ea typeface="+mn-ea"/>
                <a:cs typeface="+mn-cs"/>
              </a:defRPr>
            </a:lvl9pPr>
          </a:lstStyle>
          <a:p>
            <a:pPr lvl="1" algn="just" fontAlgn="auto">
              <a:spcAft>
                <a:spcPts val="0"/>
              </a:spcAft>
            </a:pPr>
            <a:endParaRPr lang="en-US" altLang="en-US" sz="2600"/>
          </a:p>
          <a:p>
            <a:pPr marL="0" indent="0" algn="just" fontAlgn="auto">
              <a:spcAft>
                <a:spcPts val="0"/>
              </a:spcAft>
              <a:buFont typeface="Corbel" panose="020B0503020204020204" pitchFamily="34" charset="0"/>
              <a:buNone/>
            </a:pPr>
            <a:endParaRPr lang="en-US" altLang="en-US" sz="2800"/>
          </a:p>
          <a:p>
            <a:pPr algn="just" fontAlgn="auto">
              <a:spcAft>
                <a:spcPts val="0"/>
              </a:spcAft>
            </a:pPr>
            <a:endParaRPr lang="en-US" altLang="en-US" sz="2600" dirty="0"/>
          </a:p>
        </p:txBody>
      </p:sp>
      <p:sp>
        <p:nvSpPr>
          <p:cNvPr id="10" name="Content Placeholder 2"/>
          <p:cNvSpPr txBox="1">
            <a:spLocks/>
          </p:cNvSpPr>
          <p:nvPr/>
        </p:nvSpPr>
        <p:spPr>
          <a:xfrm>
            <a:off x="598948" y="2213207"/>
            <a:ext cx="8221524" cy="4260917"/>
          </a:xfrm>
          <a:prstGeom prst="rect">
            <a:avLst/>
          </a:prstGeom>
        </p:spPr>
        <p:txBody>
          <a:bodyPr vert="horz" lIns="91440" tIns="45720" rIns="91440" bIns="45720" rtlCol="0">
            <a:noAutofit/>
          </a:bodyPr>
          <a:lstStyle>
            <a:lvl1pPr marL="240030" indent="-240030" algn="l" defTabSz="6858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480060" indent="-240030" algn="l" defTabSz="6858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720090" indent="-240030" algn="l" defTabSz="6858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960120" indent="-240030" algn="l" defTabSz="6858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200150" indent="-240030" algn="l" defTabSz="6858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440180" indent="-240030" algn="l" defTabSz="6858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1680210" indent="-240030" algn="l" defTabSz="6858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1920240" indent="-240030" algn="l" defTabSz="685800" rtl="0" eaLnBrk="1" latinLnBrk="0" hangingPunct="1">
              <a:lnSpc>
                <a:spcPct val="111000"/>
              </a:lnSpc>
              <a:spcBef>
                <a:spcPts val="930"/>
              </a:spcBef>
              <a:buFont typeface="Corbel" panose="020B0503020204020204" pitchFamily="34" charset="0"/>
              <a:buChar char="–"/>
              <a:defRPr sz="1400" kern="1200" baseline="0">
                <a:solidFill>
                  <a:schemeClr val="accent1">
                    <a:lumMod val="75000"/>
                  </a:schemeClr>
                </a:solidFill>
                <a:latin typeface="+mn-lt"/>
                <a:ea typeface="+mn-ea"/>
                <a:cs typeface="+mn-cs"/>
              </a:defRPr>
            </a:lvl8pPr>
            <a:lvl9pPr marL="2160270" indent="-240030" algn="l" defTabSz="685800" rtl="0" eaLnBrk="1" latinLnBrk="0" hangingPunct="1">
              <a:lnSpc>
                <a:spcPct val="111000"/>
              </a:lnSpc>
              <a:spcBef>
                <a:spcPts val="930"/>
              </a:spcBef>
              <a:buFont typeface="Corbel" panose="020B0503020204020204" pitchFamily="34" charset="0"/>
              <a:buChar char="–"/>
              <a:defRPr sz="1400" i="1" kern="1200" baseline="0">
                <a:solidFill>
                  <a:schemeClr val="accent1">
                    <a:lumMod val="75000"/>
                  </a:schemeClr>
                </a:solidFill>
                <a:latin typeface="+mn-lt"/>
                <a:ea typeface="+mn-ea"/>
                <a:cs typeface="+mn-cs"/>
              </a:defRPr>
            </a:lvl9pPr>
          </a:lstStyle>
          <a:p>
            <a:pPr marL="398463" indent="-398463">
              <a:lnSpc>
                <a:spcPct val="100000"/>
              </a:lnSpc>
              <a:buClr>
                <a:schemeClr val="bg2">
                  <a:lumMod val="50000"/>
                </a:schemeClr>
              </a:buClr>
              <a:buFont typeface="Wingdings" panose="05000000000000000000" pitchFamily="2" charset="2"/>
              <a:buChar char="q"/>
            </a:pPr>
            <a:r>
              <a:rPr lang="da-DK" altLang="fa-IR" sz="2600" dirty="0">
                <a:solidFill>
                  <a:schemeClr val="tx1"/>
                </a:solidFill>
                <a:latin typeface="Times New Roman" panose="02020603050405020304" pitchFamily="18" charset="0"/>
              </a:rPr>
              <a:t>freeBSD version of Unix</a:t>
            </a:r>
          </a:p>
          <a:p>
            <a:pPr marL="398463" indent="-398463">
              <a:lnSpc>
                <a:spcPct val="100000"/>
              </a:lnSpc>
              <a:buClr>
                <a:schemeClr val="bg2">
                  <a:lumMod val="50000"/>
                </a:schemeClr>
              </a:buClr>
              <a:buFont typeface="Wingdings" panose="05000000000000000000" pitchFamily="2" charset="2"/>
              <a:buChar char="q"/>
            </a:pPr>
            <a:r>
              <a:rPr lang="da-DK" altLang="fa-IR" sz="2600" dirty="0">
                <a:solidFill>
                  <a:schemeClr val="tx1"/>
                </a:solidFill>
                <a:latin typeface="Times New Roman" panose="02020603050405020304" pitchFamily="18" charset="0"/>
              </a:rPr>
              <a:t>DSR packets encoded as option of IP header</a:t>
            </a:r>
          </a:p>
          <a:p>
            <a:pPr marL="398463" indent="-398463">
              <a:lnSpc>
                <a:spcPct val="100000"/>
              </a:lnSpc>
              <a:buClr>
                <a:schemeClr val="bg2">
                  <a:lumMod val="50000"/>
                </a:schemeClr>
              </a:buClr>
              <a:buFont typeface="Wingdings" panose="05000000000000000000" pitchFamily="2" charset="2"/>
              <a:buChar char="q"/>
            </a:pPr>
            <a:r>
              <a:rPr lang="da-DK" altLang="fa-IR" sz="2600" dirty="0">
                <a:solidFill>
                  <a:schemeClr val="tx1"/>
                </a:solidFill>
                <a:latin typeface="Times New Roman" panose="02020603050405020304" pitchFamily="18" charset="0"/>
              </a:rPr>
              <a:t>Carnegie Mellon University</a:t>
            </a:r>
          </a:p>
          <a:p>
            <a:pPr marL="398463" indent="-398463">
              <a:lnSpc>
                <a:spcPct val="100000"/>
              </a:lnSpc>
              <a:buClr>
                <a:schemeClr val="bg2">
                  <a:lumMod val="50000"/>
                </a:schemeClr>
              </a:buClr>
              <a:buFont typeface="Wingdings" panose="05000000000000000000" pitchFamily="2" charset="2"/>
              <a:buChar char="q"/>
            </a:pPr>
            <a:r>
              <a:rPr lang="da-DK" altLang="fa-IR" sz="2600" dirty="0">
                <a:solidFill>
                  <a:schemeClr val="tx1"/>
                </a:solidFill>
                <a:latin typeface="Times New Roman" panose="02020603050405020304" pitchFamily="18" charset="0"/>
              </a:rPr>
              <a:t>Daily during 4 months</a:t>
            </a:r>
          </a:p>
          <a:p>
            <a:pPr marL="398463" indent="-398463">
              <a:lnSpc>
                <a:spcPct val="100000"/>
              </a:lnSpc>
              <a:buClr>
                <a:schemeClr val="bg2">
                  <a:lumMod val="50000"/>
                </a:schemeClr>
              </a:buClr>
              <a:buFont typeface="Wingdings" panose="05000000000000000000" pitchFamily="2" charset="2"/>
              <a:buChar char="q"/>
            </a:pPr>
            <a:r>
              <a:rPr lang="da-DK" altLang="fa-IR" sz="2600" dirty="0">
                <a:solidFill>
                  <a:schemeClr val="tx1"/>
                </a:solidFill>
                <a:latin typeface="Times New Roman" panose="02020603050405020304" pitchFamily="18" charset="0"/>
              </a:rPr>
              <a:t>5 mobile nodes moving at 10 m/s in an area open to other vehicles with several stop signes</a:t>
            </a:r>
          </a:p>
          <a:p>
            <a:pPr marL="398463" indent="-398463">
              <a:lnSpc>
                <a:spcPct val="100000"/>
              </a:lnSpc>
              <a:buClr>
                <a:schemeClr val="bg2">
                  <a:lumMod val="50000"/>
                </a:schemeClr>
              </a:buClr>
              <a:buFont typeface="Wingdings" panose="05000000000000000000" pitchFamily="2" charset="2"/>
              <a:buChar char="q"/>
            </a:pPr>
            <a:r>
              <a:rPr lang="da-DK" altLang="fa-IR" sz="2600" dirty="0">
                <a:solidFill>
                  <a:schemeClr val="tx1"/>
                </a:solidFill>
                <a:latin typeface="Times New Roman" panose="02020603050405020304" pitchFamily="18" charset="0"/>
              </a:rPr>
              <a:t>2 stationary nodes separated by 700 m (3 hops)</a:t>
            </a:r>
          </a:p>
          <a:p>
            <a:pPr marL="398463" indent="-398463">
              <a:lnSpc>
                <a:spcPct val="100000"/>
              </a:lnSpc>
              <a:buClr>
                <a:schemeClr val="bg2">
                  <a:lumMod val="50000"/>
                </a:schemeClr>
              </a:buClr>
              <a:buFont typeface="Wingdings" panose="05000000000000000000" pitchFamily="2" charset="2"/>
              <a:buChar char="q"/>
            </a:pPr>
            <a:r>
              <a:rPr lang="da-DK" altLang="fa-IR" sz="2600" dirty="0">
                <a:solidFill>
                  <a:schemeClr val="tx1"/>
                </a:solidFill>
                <a:latin typeface="Times New Roman" panose="02020603050405020304" pitchFamily="18" charset="0"/>
              </a:rPr>
              <a:t>Bulk file transfer, telnet, CBR (video &amp; voice), real-time position reporting packets</a:t>
            </a:r>
          </a:p>
          <a:p>
            <a:pPr marL="398463" indent="-398463">
              <a:lnSpc>
                <a:spcPct val="100000"/>
              </a:lnSpc>
              <a:buClr>
                <a:schemeClr val="bg2">
                  <a:lumMod val="50000"/>
                </a:schemeClr>
              </a:buClr>
              <a:buFont typeface="Wingdings" panose="05000000000000000000" pitchFamily="2" charset="2"/>
              <a:buChar char="q"/>
            </a:pPr>
            <a:endParaRPr lang="da-DK" altLang="fa-IR" sz="2600" dirty="0">
              <a:solidFill>
                <a:schemeClr val="accent2"/>
              </a:solidFill>
              <a:latin typeface="Times New Roman" panose="02020603050405020304" pitchFamily="18"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3140" y="1236112"/>
            <a:ext cx="6417332" cy="5603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a:extLst>
              <a:ext uri="{FF2B5EF4-FFF2-40B4-BE49-F238E27FC236}">
                <a16:creationId xmlns:a16="http://schemas.microsoft.com/office/drawing/2014/main" id="{3F6A5C75-29B7-49EE-A2E7-4ADB653329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4138" y="-2876"/>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441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0" y="6474124"/>
            <a:ext cx="4250530" cy="365125"/>
          </a:xfrm>
        </p:spPr>
        <p:txBody>
          <a:bodyPr/>
          <a:lstStyle/>
          <a:p>
            <a:pPr>
              <a:defRPr/>
            </a:pPr>
            <a:r>
              <a:rPr lang="it-IT" altLang="fa-IR" dirty="0"/>
              <a:t>Dynamic Source Routing (DSR)</a:t>
            </a:r>
          </a:p>
        </p:txBody>
      </p:sp>
      <p:sp>
        <p:nvSpPr>
          <p:cNvPr id="3" name="Slide Number Placeholder 2"/>
          <p:cNvSpPr>
            <a:spLocks noGrp="1"/>
          </p:cNvSpPr>
          <p:nvPr>
            <p:ph type="sldNum" sz="quarter" idx="12"/>
          </p:nvPr>
        </p:nvSpPr>
        <p:spPr>
          <a:xfrm>
            <a:off x="7730739" y="6258957"/>
            <a:ext cx="1413261" cy="604269"/>
          </a:xfrm>
        </p:spPr>
        <p:txBody>
          <a:bodyPr/>
          <a:lstStyle/>
          <a:p>
            <a:pPr>
              <a:defRPr/>
            </a:pPr>
            <a:fld id="{06EDA354-5586-43AE-AC80-4AAB33D744C3}" type="slidenum">
              <a:rPr lang="it-IT" altLang="fa-IR" sz="1000" smtClean="0"/>
              <a:pPr>
                <a:defRPr/>
              </a:pPr>
              <a:t>46</a:t>
            </a:fld>
            <a:endParaRPr lang="it-IT" altLang="fa-IR" sz="1000" dirty="0"/>
          </a:p>
        </p:txBody>
      </p:sp>
      <p:sp>
        <p:nvSpPr>
          <p:cNvPr id="4" name="Title 1"/>
          <p:cNvSpPr txBox="1">
            <a:spLocks/>
          </p:cNvSpPr>
          <p:nvPr/>
        </p:nvSpPr>
        <p:spPr bwMode="auto">
          <a:xfrm>
            <a:off x="110070" y="2887542"/>
            <a:ext cx="828092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9pPr>
          </a:lstStyle>
          <a:p>
            <a:pPr>
              <a:defRPr/>
            </a:pPr>
            <a:r>
              <a:rPr lang="en-US" sz="3200" i="1" dirty="0">
                <a:solidFill>
                  <a:schemeClr val="tx2">
                    <a:lumMod val="75000"/>
                    <a:lumOff val="25000"/>
                  </a:schemeClr>
                </a:solidFill>
                <a:effectLst/>
                <a:latin typeface="Bookman Old Style" panose="02050604050505020204" pitchFamily="18" charset="0"/>
              </a:rPr>
              <a:t>OPEN DISCUSSION</a:t>
            </a:r>
          </a:p>
        </p:txBody>
      </p:sp>
      <p:sp>
        <p:nvSpPr>
          <p:cNvPr id="8" name="Content Placeholder 2"/>
          <p:cNvSpPr txBox="1">
            <a:spLocks/>
          </p:cNvSpPr>
          <p:nvPr/>
        </p:nvSpPr>
        <p:spPr>
          <a:xfrm>
            <a:off x="-1444333" y="5105264"/>
            <a:ext cx="8229600" cy="4533900"/>
          </a:xfrm>
          <a:prstGeom prst="rect">
            <a:avLst/>
          </a:prstGeom>
        </p:spPr>
        <p:txBody>
          <a:bodyPr vert="horz" lIns="91440" tIns="45720" rIns="91440" bIns="45720" rtlCol="0">
            <a:normAutofit/>
          </a:bodyPr>
          <a:lstStyle>
            <a:lvl1pPr marL="240030" indent="-240030" algn="l" defTabSz="6858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480060" indent="-240030" algn="l" defTabSz="6858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720090" indent="-240030" algn="l" defTabSz="6858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960120" indent="-240030" algn="l" defTabSz="6858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200150" indent="-240030" algn="l" defTabSz="6858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440180" indent="-240030" algn="l" defTabSz="6858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1680210" indent="-240030" algn="l" defTabSz="6858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1920240" indent="-240030" algn="l" defTabSz="685800" rtl="0" eaLnBrk="1" latinLnBrk="0" hangingPunct="1">
              <a:lnSpc>
                <a:spcPct val="111000"/>
              </a:lnSpc>
              <a:spcBef>
                <a:spcPts val="930"/>
              </a:spcBef>
              <a:buFont typeface="Corbel" panose="020B0503020204020204" pitchFamily="34" charset="0"/>
              <a:buChar char="–"/>
              <a:defRPr sz="1400" kern="1200" baseline="0">
                <a:solidFill>
                  <a:schemeClr val="accent1">
                    <a:lumMod val="75000"/>
                  </a:schemeClr>
                </a:solidFill>
                <a:latin typeface="+mn-lt"/>
                <a:ea typeface="+mn-ea"/>
                <a:cs typeface="+mn-cs"/>
              </a:defRPr>
            </a:lvl8pPr>
            <a:lvl9pPr marL="2160270" indent="-240030" algn="l" defTabSz="685800" rtl="0" eaLnBrk="1" latinLnBrk="0" hangingPunct="1">
              <a:lnSpc>
                <a:spcPct val="111000"/>
              </a:lnSpc>
              <a:spcBef>
                <a:spcPts val="930"/>
              </a:spcBef>
              <a:buFont typeface="Corbel" panose="020B0503020204020204" pitchFamily="34" charset="0"/>
              <a:buChar char="–"/>
              <a:defRPr sz="1400" i="1" kern="1200" baseline="0">
                <a:solidFill>
                  <a:schemeClr val="accent1">
                    <a:lumMod val="75000"/>
                  </a:schemeClr>
                </a:solidFill>
                <a:latin typeface="+mn-lt"/>
                <a:ea typeface="+mn-ea"/>
                <a:cs typeface="+mn-cs"/>
              </a:defRPr>
            </a:lvl9pPr>
          </a:lstStyle>
          <a:p>
            <a:pPr lvl="1" algn="just" fontAlgn="auto">
              <a:spcAft>
                <a:spcPts val="0"/>
              </a:spcAft>
            </a:pPr>
            <a:endParaRPr lang="en-US" altLang="en-US" sz="2600"/>
          </a:p>
          <a:p>
            <a:pPr marL="0" indent="0" algn="just" fontAlgn="auto">
              <a:spcAft>
                <a:spcPts val="0"/>
              </a:spcAft>
              <a:buFont typeface="Corbel" panose="020B0503020204020204" pitchFamily="34" charset="0"/>
              <a:buNone/>
            </a:pPr>
            <a:endParaRPr lang="en-US" altLang="en-US" sz="2800"/>
          </a:p>
          <a:p>
            <a:pPr algn="just" fontAlgn="auto">
              <a:spcAft>
                <a:spcPts val="0"/>
              </a:spcAft>
            </a:pPr>
            <a:endParaRPr lang="en-US" altLang="en-US" sz="2600" dirty="0"/>
          </a:p>
        </p:txBody>
      </p:sp>
      <p:sp>
        <p:nvSpPr>
          <p:cNvPr id="15" name="Title 1"/>
          <p:cNvSpPr txBox="1">
            <a:spLocks/>
          </p:cNvSpPr>
          <p:nvPr/>
        </p:nvSpPr>
        <p:spPr bwMode="auto">
          <a:xfrm>
            <a:off x="2051720" y="764704"/>
            <a:ext cx="89900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9pPr>
          </a:lstStyle>
          <a:p>
            <a:pPr algn="l">
              <a:defRPr/>
            </a:pPr>
            <a:r>
              <a:rPr lang="en-US" sz="3200" b="1" dirty="0">
                <a:solidFill>
                  <a:schemeClr val="tx2">
                    <a:lumMod val="75000"/>
                    <a:lumOff val="25000"/>
                  </a:schemeClr>
                </a:solidFill>
                <a:effectLst/>
                <a:latin typeface="Bookman Old Style" panose="02050604050505020204" pitchFamily="18" charset="0"/>
              </a:rPr>
              <a:t>DYNAMIC SOURCE ROUTING </a:t>
            </a:r>
          </a:p>
          <a:p>
            <a:pPr algn="l">
              <a:defRPr/>
            </a:pPr>
            <a:r>
              <a:rPr lang="en-US" sz="3200" b="1" dirty="0">
                <a:solidFill>
                  <a:schemeClr val="tx2">
                    <a:lumMod val="75000"/>
                    <a:lumOff val="25000"/>
                  </a:schemeClr>
                </a:solidFill>
                <a:effectLst/>
                <a:latin typeface="Bookman Old Style" panose="02050604050505020204" pitchFamily="18" charset="0"/>
              </a:rPr>
              <a:t>(DSR) PROTOCOL</a:t>
            </a:r>
          </a:p>
        </p:txBody>
      </p:sp>
      <p:pic>
        <p:nvPicPr>
          <p:cNvPr id="7" name="Picture 2">
            <a:extLst>
              <a:ext uri="{FF2B5EF4-FFF2-40B4-BE49-F238E27FC236}">
                <a16:creationId xmlns:a16="http://schemas.microsoft.com/office/drawing/2014/main" id="{158C6727-70A4-4F8D-AFD0-970094BC0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4138" y="-2876"/>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5399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95536" y="461351"/>
            <a:ext cx="8229600" cy="1143000"/>
          </a:xfrm>
        </p:spPr>
        <p:txBody>
          <a:bodyPr/>
          <a:lstStyle/>
          <a:p>
            <a:pPr algn="ctr" eaLnBrk="1" hangingPunct="1"/>
            <a:r>
              <a:rPr lang="en-US" altLang="fa-IR" sz="3200" b="1" dirty="0">
                <a:latin typeface="Bookman Old Style" panose="02050604050505020204" pitchFamily="18" charset="0"/>
              </a:rPr>
              <a:t>Features of DSR (1)</a:t>
            </a:r>
            <a:endParaRPr lang="en-US" altLang="fa-IR" dirty="0">
              <a:latin typeface="Bookman Old Style" panose="02050604050505020204" pitchFamily="18" charset="0"/>
            </a:endParaRPr>
          </a:p>
        </p:txBody>
      </p:sp>
      <p:sp>
        <p:nvSpPr>
          <p:cNvPr id="4102" name="Rectangle 3"/>
          <p:cNvSpPr>
            <a:spLocks noGrp="1" noChangeArrowheads="1"/>
          </p:cNvSpPr>
          <p:nvPr>
            <p:ph type="body" sz="half" idx="4294967295"/>
          </p:nvPr>
        </p:nvSpPr>
        <p:spPr>
          <a:xfrm>
            <a:off x="0" y="4508500"/>
            <a:ext cx="4038600" cy="4533900"/>
          </a:xfrm>
        </p:spPr>
        <p:txBody>
          <a:bodyPr/>
          <a:lstStyle/>
          <a:p>
            <a:pPr eaLnBrk="1" hangingPunct="1"/>
            <a:endParaRPr lang="en-US" altLang="fa-IR" sz="2800"/>
          </a:p>
          <a:p>
            <a:pPr eaLnBrk="1" hangingPunct="1"/>
            <a:endParaRPr lang="it-IT" altLang="fa-IR" sz="2800"/>
          </a:p>
        </p:txBody>
      </p:sp>
      <p:sp>
        <p:nvSpPr>
          <p:cNvPr id="28678" name="Rectangle 6"/>
          <p:cNvSpPr>
            <a:spLocks noGrp="1" noChangeArrowheads="1"/>
          </p:cNvSpPr>
          <p:nvPr>
            <p:ph type="body" sz="half" idx="4294967295"/>
          </p:nvPr>
        </p:nvSpPr>
        <p:spPr>
          <a:xfrm>
            <a:off x="736812" y="2313558"/>
            <a:ext cx="8291512" cy="3757314"/>
          </a:xfrm>
        </p:spPr>
        <p:txBody>
          <a:bodyPr>
            <a:normAutofit fontScale="92500" lnSpcReduction="10000"/>
          </a:bodyPr>
          <a:lstStyle/>
          <a:p>
            <a:pPr marL="457200" indent="-457200" eaLnBrk="1" hangingPunct="1">
              <a:buFont typeface="Wingdings" panose="05000000000000000000" pitchFamily="2" charset="2"/>
              <a:buChar char="q"/>
            </a:pPr>
            <a:r>
              <a:rPr lang="en-US" altLang="fa-IR" sz="3700" dirty="0">
                <a:latin typeface="Times New Roman" panose="02020603050405020304" pitchFamily="18" charset="0"/>
                <a:cs typeface="Times New Roman" panose="02020603050405020304" pitchFamily="18" charset="0"/>
              </a:rPr>
              <a:t>Specially designed for MANETs	</a:t>
            </a:r>
          </a:p>
          <a:p>
            <a:pPr marL="457200" indent="-457200" eaLnBrk="1" hangingPunct="1">
              <a:buFont typeface="Wingdings" panose="05000000000000000000" pitchFamily="2" charset="2"/>
              <a:buChar char="q"/>
            </a:pPr>
            <a:r>
              <a:rPr lang="en-US" sz="3700" dirty="0">
                <a:latin typeface="Times New Roman" panose="02020603050405020304" pitchFamily="18" charset="0"/>
                <a:cs typeface="Times New Roman" panose="02020603050405020304" pitchFamily="18" charset="0"/>
              </a:rPr>
              <a:t>Dynamically discover a </a:t>
            </a:r>
            <a:r>
              <a:rPr lang="en-US" sz="3700" i="1" u="sng" dirty="0">
                <a:latin typeface="Times New Roman" panose="02020603050405020304" pitchFamily="18" charset="0"/>
                <a:cs typeface="Times New Roman" panose="02020603050405020304" pitchFamily="18" charset="0"/>
              </a:rPr>
              <a:t>source route</a:t>
            </a:r>
            <a:r>
              <a:rPr lang="en-US" sz="3700" dirty="0">
                <a:latin typeface="Times New Roman" panose="02020603050405020304" pitchFamily="18" charset="0"/>
                <a:cs typeface="Times New Roman" panose="02020603050405020304" pitchFamily="18" charset="0"/>
              </a:rPr>
              <a:t> to any destination.</a:t>
            </a:r>
            <a:endParaRPr lang="en-US" sz="3700" i="1" u="sng" dirty="0">
              <a:latin typeface="Times New Roman" panose="02020603050405020304" pitchFamily="18" charset="0"/>
              <a:cs typeface="Times New Roman" panose="02020603050405020304" pitchFamily="18" charset="0"/>
            </a:endParaRPr>
          </a:p>
          <a:p>
            <a:pPr marL="697230" lvl="2" indent="-457200">
              <a:buFont typeface="Wingdings" panose="05000000000000000000" pitchFamily="2" charset="2"/>
              <a:buChar char="q"/>
            </a:pPr>
            <a:r>
              <a:rPr lang="en-US" altLang="fa-IR" sz="2900" i="1" dirty="0">
                <a:latin typeface="Times New Roman" panose="02020603050405020304" pitchFamily="18" charset="0"/>
              </a:rPr>
              <a:t>Loop free routing</a:t>
            </a:r>
          </a:p>
          <a:p>
            <a:pPr marL="697230" lvl="2" indent="-457200">
              <a:buFont typeface="Wingdings" panose="05000000000000000000" pitchFamily="2" charset="2"/>
              <a:buChar char="q"/>
            </a:pPr>
            <a:r>
              <a:rPr lang="en-US" altLang="fa-IR" sz="2900" i="1" dirty="0">
                <a:latin typeface="Times New Roman" panose="02020603050405020304" pitchFamily="18" charset="0"/>
              </a:rPr>
              <a:t>No routing information in the intermediate nodes</a:t>
            </a:r>
          </a:p>
          <a:p>
            <a:pPr marL="697230" lvl="2" indent="-457200">
              <a:buFont typeface="Wingdings" panose="05000000000000000000" pitchFamily="2" charset="2"/>
              <a:buChar char="q"/>
            </a:pPr>
            <a:r>
              <a:rPr lang="en-US" sz="2800" i="1" dirty="0">
                <a:latin typeface="Times New Roman" panose="02020603050405020304" pitchFamily="18" charset="0"/>
              </a:rPr>
              <a:t>This routing information can be cached by o</a:t>
            </a:r>
            <a:r>
              <a:rPr lang="en-US" altLang="fa-IR" sz="2800" i="1" dirty="0">
                <a:latin typeface="Times New Roman" panose="02020603050405020304" pitchFamily="18" charset="0"/>
              </a:rPr>
              <a:t>ther </a:t>
            </a:r>
            <a:r>
              <a:rPr lang="en-US" sz="2800" i="1" dirty="0">
                <a:latin typeface="Times New Roman" panose="02020603050405020304" pitchFamily="18" charset="0"/>
              </a:rPr>
              <a:t>nodes forwarding or overhearing any of these packets</a:t>
            </a:r>
            <a:endParaRPr lang="en-US" altLang="en-US" sz="2800" i="1" dirty="0">
              <a:latin typeface="Times New Roman" panose="02020603050405020304" pitchFamily="18" charset="0"/>
            </a:endParaRPr>
          </a:p>
        </p:txBody>
      </p:sp>
      <p:sp>
        <p:nvSpPr>
          <p:cNvPr id="10" name="Footer Placeholder 1"/>
          <p:cNvSpPr>
            <a:spLocks noGrp="1"/>
          </p:cNvSpPr>
          <p:nvPr>
            <p:ph type="ftr" sz="quarter" idx="11"/>
          </p:nvPr>
        </p:nvSpPr>
        <p:spPr>
          <a:xfrm>
            <a:off x="0" y="6492875"/>
            <a:ext cx="4250530" cy="365125"/>
          </a:xfrm>
        </p:spPr>
        <p:txBody>
          <a:bodyPr/>
          <a:lstStyle/>
          <a:p>
            <a:pPr>
              <a:defRPr/>
            </a:pPr>
            <a:r>
              <a:rPr lang="it-IT" altLang="fa-IR" dirty="0"/>
              <a:t>Dynamic Source Routing (DSR)</a:t>
            </a:r>
          </a:p>
        </p:txBody>
      </p:sp>
      <p:sp>
        <p:nvSpPr>
          <p:cNvPr id="5" name="Rounded Rectangle 4"/>
          <p:cNvSpPr/>
          <p:nvPr/>
        </p:nvSpPr>
        <p:spPr>
          <a:xfrm>
            <a:off x="1259632" y="3356992"/>
            <a:ext cx="7272808" cy="33642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699" name="Object 27"/>
          <p:cNvGraphicFramePr>
            <a:graphicFrameLocks noGrp="1" noChangeAspect="1"/>
          </p:cNvGraphicFramePr>
          <p:nvPr>
            <p:ph sz="half" idx="1"/>
            <p:extLst>
              <p:ext uri="{D42A27DB-BD31-4B8C-83A1-F6EECF244321}">
                <p14:modId xmlns:p14="http://schemas.microsoft.com/office/powerpoint/2010/main" val="983114411"/>
              </p:ext>
            </p:extLst>
          </p:nvPr>
        </p:nvGraphicFramePr>
        <p:xfrm>
          <a:off x="1860674" y="4200998"/>
          <a:ext cx="2927350" cy="2027237"/>
        </p:xfrm>
        <a:graphic>
          <a:graphicData uri="http://schemas.openxmlformats.org/presentationml/2006/ole">
            <mc:AlternateContent xmlns:mc="http://schemas.openxmlformats.org/markup-compatibility/2006">
              <mc:Choice xmlns:v="urn:schemas-microsoft-com:vml" Requires="v">
                <p:oleObj spid="_x0000_s4539" name="Visio" r:id="rId3" imgW="2926994" imgH="2026920" progId="Visio.Drawing.11">
                  <p:embed/>
                </p:oleObj>
              </mc:Choice>
              <mc:Fallback>
                <p:oleObj name="Visio" r:id="rId3" imgW="2926994" imgH="2026920" progId="Visio.Drawing.11">
                  <p:embed/>
                  <p:pic>
                    <p:nvPicPr>
                      <p:cNvPr id="0" name="Object 2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0674" y="4200998"/>
                        <a:ext cx="2927350" cy="202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728" name="Object 56"/>
          <p:cNvGraphicFramePr>
            <a:graphicFrameLocks noGrp="1" noChangeAspect="1"/>
          </p:cNvGraphicFramePr>
          <p:nvPr>
            <p:ph sz="quarter" idx="3"/>
            <p:extLst>
              <p:ext uri="{D42A27DB-BD31-4B8C-83A1-F6EECF244321}">
                <p14:modId xmlns:p14="http://schemas.microsoft.com/office/powerpoint/2010/main" val="3277991690"/>
              </p:ext>
            </p:extLst>
          </p:nvPr>
        </p:nvGraphicFramePr>
        <p:xfrm>
          <a:off x="5796136" y="4451776"/>
          <a:ext cx="1844062" cy="1525680"/>
        </p:xfrm>
        <a:graphic>
          <a:graphicData uri="http://schemas.openxmlformats.org/presentationml/2006/ole">
            <mc:AlternateContent xmlns:mc="http://schemas.openxmlformats.org/markup-compatibility/2006">
              <mc:Choice xmlns:v="urn:schemas-microsoft-com:vml" Requires="v">
                <p:oleObj spid="_x0000_s4540" name="Visio" r:id="rId5" imgW="1177747" imgH="975360" progId="Visio.Drawing.11">
                  <p:embed/>
                </p:oleObj>
              </mc:Choice>
              <mc:Fallback>
                <p:oleObj name="Visio" r:id="rId5" imgW="1177747" imgH="975360" progId="Visio.Drawing.11">
                  <p:embed/>
                  <p:pic>
                    <p:nvPicPr>
                      <p:cNvPr id="0" name="Object 56"/>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6136" y="4451776"/>
                        <a:ext cx="1844062" cy="1525680"/>
                      </a:xfrm>
                      <a:prstGeom prst="rect">
                        <a:avLst/>
                      </a:prstGeom>
                      <a:noFill/>
                      <a:ln>
                        <a:noFill/>
                      </a:ln>
                      <a:effectLst/>
                      <a:extLst/>
                    </p:spPr>
                  </p:pic>
                </p:oleObj>
              </mc:Fallback>
            </mc:AlternateContent>
          </a:graphicData>
        </a:graphic>
      </p:graphicFrame>
      <p:graphicFrame>
        <p:nvGraphicFramePr>
          <p:cNvPr id="28719" name="Object 47"/>
          <p:cNvGraphicFramePr>
            <a:graphicFrameLocks noGrp="1" noChangeAspect="1"/>
          </p:cNvGraphicFramePr>
          <p:nvPr>
            <p:ph sz="quarter" idx="2"/>
            <p:extLst>
              <p:ext uri="{D42A27DB-BD31-4B8C-83A1-F6EECF244321}">
                <p14:modId xmlns:p14="http://schemas.microsoft.com/office/powerpoint/2010/main" val="2878189647"/>
              </p:ext>
            </p:extLst>
          </p:nvPr>
        </p:nvGraphicFramePr>
        <p:xfrm>
          <a:off x="6071943" y="3597400"/>
          <a:ext cx="1846263" cy="811213"/>
        </p:xfrm>
        <a:graphic>
          <a:graphicData uri="http://schemas.openxmlformats.org/presentationml/2006/ole">
            <mc:AlternateContent xmlns:mc="http://schemas.openxmlformats.org/markup-compatibility/2006">
              <mc:Choice xmlns:v="urn:schemas-microsoft-com:vml" Requires="v">
                <p:oleObj spid="_x0000_s4541" name="Visio" r:id="rId7" imgW="1846783" imgH="810463" progId="Visio.Drawing.11">
                  <p:embed/>
                </p:oleObj>
              </mc:Choice>
              <mc:Fallback>
                <p:oleObj name="Visio" r:id="rId7" imgW="1846783" imgH="810463" progId="Visio.Drawing.11">
                  <p:embed/>
                  <p:pic>
                    <p:nvPicPr>
                      <p:cNvPr id="0" name="Object 47"/>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71943" y="3597400"/>
                        <a:ext cx="1846263"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1" name="Picture 2">
            <a:extLst>
              <a:ext uri="{FF2B5EF4-FFF2-40B4-BE49-F238E27FC236}">
                <a16:creationId xmlns:a16="http://schemas.microsoft.com/office/drawing/2014/main" id="{035500E0-2C5D-4101-9C55-ED71ED754C2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64138" y="-2876"/>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8">
                                            <p:txEl>
                                              <p:pRg st="0" end="0"/>
                                            </p:txEl>
                                          </p:spTgt>
                                        </p:tgtEl>
                                        <p:attrNameLst>
                                          <p:attrName>style.visibility</p:attrName>
                                        </p:attrNameLst>
                                      </p:cBhvr>
                                      <p:to>
                                        <p:strVal val="visible"/>
                                      </p:to>
                                    </p:set>
                                    <p:animEffect transition="in" filter="blinds(horizontal)">
                                      <p:cBhvr>
                                        <p:cTn id="7" dur="500"/>
                                        <p:tgtEl>
                                          <p:spTgt spid="286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678">
                                            <p:txEl>
                                              <p:pRg st="1" end="1"/>
                                            </p:txEl>
                                          </p:spTgt>
                                        </p:tgtEl>
                                        <p:attrNameLst>
                                          <p:attrName>style.visibility</p:attrName>
                                        </p:attrNameLst>
                                      </p:cBhvr>
                                      <p:to>
                                        <p:strVal val="visible"/>
                                      </p:to>
                                    </p:set>
                                    <p:animEffect transition="in" filter="blinds(horizontal)">
                                      <p:cBhvr>
                                        <p:cTn id="12" dur="500"/>
                                        <p:tgtEl>
                                          <p:spTgt spid="28678">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8678">
                                            <p:txEl>
                                              <p:pRg st="2" end="2"/>
                                            </p:txEl>
                                          </p:spTgt>
                                        </p:tgtEl>
                                        <p:attrNameLst>
                                          <p:attrName>style.visibility</p:attrName>
                                        </p:attrNameLst>
                                      </p:cBhvr>
                                      <p:to>
                                        <p:strVal val="visible"/>
                                      </p:to>
                                    </p:set>
                                    <p:animEffect transition="in" filter="blinds(horizontal)">
                                      <p:cBhvr>
                                        <p:cTn id="15" dur="500"/>
                                        <p:tgtEl>
                                          <p:spTgt spid="28678">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8678">
                                            <p:txEl>
                                              <p:pRg st="3" end="3"/>
                                            </p:txEl>
                                          </p:spTgt>
                                        </p:tgtEl>
                                        <p:attrNameLst>
                                          <p:attrName>style.visibility</p:attrName>
                                        </p:attrNameLst>
                                      </p:cBhvr>
                                      <p:to>
                                        <p:strVal val="visible"/>
                                      </p:to>
                                    </p:set>
                                    <p:animEffect transition="in" filter="blinds(horizontal)">
                                      <p:cBhvr>
                                        <p:cTn id="18" dur="500"/>
                                        <p:tgtEl>
                                          <p:spTgt spid="28678">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8678">
                                            <p:txEl>
                                              <p:pRg st="4" end="4"/>
                                            </p:txEl>
                                          </p:spTgt>
                                        </p:tgtEl>
                                        <p:attrNameLst>
                                          <p:attrName>style.visibility</p:attrName>
                                        </p:attrNameLst>
                                      </p:cBhvr>
                                      <p:to>
                                        <p:strVal val="visible"/>
                                      </p:to>
                                    </p:set>
                                    <p:animEffect transition="in" filter="blinds(horizontal)">
                                      <p:cBhvr>
                                        <p:cTn id="21" dur="500"/>
                                        <p:tgtEl>
                                          <p:spTgt spid="28678">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8699"/>
                                        </p:tgtEl>
                                        <p:attrNameLst>
                                          <p:attrName>style.visibility</p:attrName>
                                        </p:attrNameLst>
                                      </p:cBhvr>
                                      <p:to>
                                        <p:strVal val="visible"/>
                                      </p:to>
                                    </p:set>
                                    <p:animEffect transition="in" filter="fade">
                                      <p:cBhvr>
                                        <p:cTn id="26" dur="500"/>
                                        <p:tgtEl>
                                          <p:spTgt spid="28699"/>
                                        </p:tgtEl>
                                      </p:cBhvr>
                                    </p:animEffect>
                                  </p:childTnLst>
                                </p:cTn>
                              </p:par>
                              <p:par>
                                <p:cTn id="27" presetID="10" presetClass="entr" presetSubtype="0" fill="hold" nodeType="withEffect">
                                  <p:stCondLst>
                                    <p:cond delay="0"/>
                                  </p:stCondLst>
                                  <p:childTnLst>
                                    <p:set>
                                      <p:cBhvr>
                                        <p:cTn id="28" dur="1" fill="hold">
                                          <p:stCondLst>
                                            <p:cond delay="0"/>
                                          </p:stCondLst>
                                        </p:cTn>
                                        <p:tgtEl>
                                          <p:spTgt spid="28719"/>
                                        </p:tgtEl>
                                        <p:attrNameLst>
                                          <p:attrName>style.visibility</p:attrName>
                                        </p:attrNameLst>
                                      </p:cBhvr>
                                      <p:to>
                                        <p:strVal val="visible"/>
                                      </p:to>
                                    </p:set>
                                    <p:animEffect transition="in" filter="fade">
                                      <p:cBhvr>
                                        <p:cTn id="29" dur="500"/>
                                        <p:tgtEl>
                                          <p:spTgt spid="28719"/>
                                        </p:tgtEl>
                                      </p:cBhvr>
                                    </p:animEffect>
                                  </p:childTnLst>
                                </p:cTn>
                              </p:par>
                              <p:par>
                                <p:cTn id="30" presetID="10" presetClass="entr" presetSubtype="0" fill="hold" nodeType="withEffect">
                                  <p:stCondLst>
                                    <p:cond delay="0"/>
                                  </p:stCondLst>
                                  <p:childTnLst>
                                    <p:set>
                                      <p:cBhvr>
                                        <p:cTn id="31" dur="1" fill="hold">
                                          <p:stCondLst>
                                            <p:cond delay="0"/>
                                          </p:stCondLst>
                                        </p:cTn>
                                        <p:tgtEl>
                                          <p:spTgt spid="28728"/>
                                        </p:tgtEl>
                                        <p:attrNameLst>
                                          <p:attrName>style.visibility</p:attrName>
                                        </p:attrNameLst>
                                      </p:cBhvr>
                                      <p:to>
                                        <p:strVal val="visible"/>
                                      </p:to>
                                    </p:set>
                                    <p:animEffect transition="in" filter="fade">
                                      <p:cBhvr>
                                        <p:cTn id="32" dur="500"/>
                                        <p:tgtEl>
                                          <p:spTgt spid="2872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8" grpId="0" build="p"/>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95536" y="416916"/>
            <a:ext cx="8229600" cy="1143000"/>
          </a:xfrm>
        </p:spPr>
        <p:txBody>
          <a:bodyPr/>
          <a:lstStyle/>
          <a:p>
            <a:pPr algn="ctr" eaLnBrk="1" hangingPunct="1"/>
            <a:r>
              <a:rPr lang="en-US" altLang="fa-IR" sz="3200" b="1" dirty="0">
                <a:latin typeface="Bookman Old Style" panose="02050604050505020204" pitchFamily="18" charset="0"/>
              </a:rPr>
              <a:t>Features of DSR (2)</a:t>
            </a:r>
            <a:endParaRPr lang="en-US" altLang="fa-IR" dirty="0">
              <a:latin typeface="Bookman Old Style" panose="02050604050505020204" pitchFamily="18" charset="0"/>
            </a:endParaRPr>
          </a:p>
        </p:txBody>
      </p:sp>
      <p:sp>
        <p:nvSpPr>
          <p:cNvPr id="4102" name="Rectangle 3"/>
          <p:cNvSpPr>
            <a:spLocks noGrp="1" noChangeArrowheads="1"/>
          </p:cNvSpPr>
          <p:nvPr>
            <p:ph type="body" sz="half" idx="4294967295"/>
          </p:nvPr>
        </p:nvSpPr>
        <p:spPr>
          <a:xfrm>
            <a:off x="0" y="4508500"/>
            <a:ext cx="4038600" cy="4533900"/>
          </a:xfrm>
        </p:spPr>
        <p:txBody>
          <a:bodyPr/>
          <a:lstStyle/>
          <a:p>
            <a:pPr eaLnBrk="1" hangingPunct="1"/>
            <a:endParaRPr lang="en-US" altLang="fa-IR" sz="2800"/>
          </a:p>
          <a:p>
            <a:pPr eaLnBrk="1" hangingPunct="1"/>
            <a:endParaRPr lang="it-IT" altLang="fa-IR" sz="2800"/>
          </a:p>
        </p:txBody>
      </p:sp>
      <p:sp>
        <p:nvSpPr>
          <p:cNvPr id="28678" name="Rectangle 6"/>
          <p:cNvSpPr>
            <a:spLocks noGrp="1" noChangeArrowheads="1"/>
          </p:cNvSpPr>
          <p:nvPr>
            <p:ph type="body" sz="half" idx="4294967295"/>
          </p:nvPr>
        </p:nvSpPr>
        <p:spPr>
          <a:xfrm>
            <a:off x="796628" y="2276872"/>
            <a:ext cx="8023844" cy="4897139"/>
          </a:xfrm>
        </p:spPr>
        <p:txBody>
          <a:bodyPr>
            <a:normAutofit/>
          </a:bodyPr>
          <a:lstStyle/>
          <a:p>
            <a:pPr marL="457200" indent="-457200">
              <a:buFont typeface="Wingdings" panose="05000000000000000000" pitchFamily="2" charset="2"/>
              <a:buChar char="q"/>
            </a:pPr>
            <a:r>
              <a:rPr lang="en-US" altLang="en-US" sz="3200" dirty="0">
                <a:latin typeface="Times New Roman" panose="02020603050405020304" pitchFamily="18" charset="0"/>
                <a:cs typeface="Times New Roman" panose="02020603050405020304" pitchFamily="18" charset="0"/>
              </a:rPr>
              <a:t>DSR has been integrated into </a:t>
            </a:r>
          </a:p>
          <a:p>
            <a:pPr marL="697230" lvl="1" indent="-457200" algn="just">
              <a:lnSpc>
                <a:spcPct val="100000"/>
              </a:lnSpc>
              <a:buFont typeface="Wingdings" panose="05000000000000000000" pitchFamily="2" charset="2"/>
              <a:buChar char="q"/>
            </a:pPr>
            <a:r>
              <a:rPr lang="en-US" altLang="en-US" sz="2400" i="1" dirty="0">
                <a:latin typeface="Times New Roman" panose="02020603050405020304" pitchFamily="18" charset="0"/>
              </a:rPr>
              <a:t>Standard Internet routing, where a gateway connected to the Internet also participates in MANET routing</a:t>
            </a:r>
          </a:p>
          <a:p>
            <a:pPr marL="697230" lvl="1" indent="-457200" algn="just">
              <a:lnSpc>
                <a:spcPct val="100000"/>
              </a:lnSpc>
              <a:buFont typeface="Wingdings" panose="05000000000000000000" pitchFamily="2" charset="2"/>
              <a:buChar char="q"/>
            </a:pPr>
            <a:r>
              <a:rPr lang="en-US" altLang="en-US" sz="2400" i="1" dirty="0">
                <a:latin typeface="Times New Roman" panose="02020603050405020304" pitchFamily="18" charset="0"/>
              </a:rPr>
              <a:t>Mobile IP routing, where such a gateway node also serves the role of a Mobile IP </a:t>
            </a:r>
            <a:r>
              <a:rPr lang="fr-FR" altLang="en-US" sz="2400" i="1" dirty="0" err="1">
                <a:latin typeface="Times New Roman" panose="02020603050405020304" pitchFamily="18" charset="0"/>
              </a:rPr>
              <a:t>foreign</a:t>
            </a:r>
            <a:r>
              <a:rPr lang="fr-FR" altLang="en-US" sz="2400" i="1" dirty="0">
                <a:latin typeface="Times New Roman" panose="02020603050405020304" pitchFamily="18" charset="0"/>
              </a:rPr>
              <a:t> agent</a:t>
            </a:r>
            <a:endParaRPr lang="fr-FR" altLang="en-US" sz="2400" dirty="0"/>
          </a:p>
          <a:p>
            <a:pPr marL="457200" indent="-457200" algn="just">
              <a:lnSpc>
                <a:spcPct val="100000"/>
              </a:lnSpc>
              <a:buFont typeface="Wingdings" panose="05000000000000000000" pitchFamily="2" charset="2"/>
              <a:buChar char="q"/>
            </a:pPr>
            <a:r>
              <a:rPr lang="en-US" altLang="en-US" sz="3200" dirty="0">
                <a:latin typeface="Times New Roman" panose="02020603050405020304" pitchFamily="18" charset="0"/>
                <a:cs typeface="Times New Roman" panose="02020603050405020304" pitchFamily="18" charset="0"/>
              </a:rPr>
              <a:t>Supports internetworking between different types of wireless networks</a:t>
            </a:r>
          </a:p>
          <a:p>
            <a:pPr marL="697230" lvl="1" indent="-457200" algn="just">
              <a:lnSpc>
                <a:spcPct val="100000"/>
              </a:lnSpc>
              <a:buFont typeface="Wingdings" panose="05000000000000000000" pitchFamily="2" charset="2"/>
              <a:buChar char="q"/>
            </a:pPr>
            <a:r>
              <a:rPr lang="en-US" altLang="en-US" sz="2400" i="1" dirty="0">
                <a:latin typeface="Times New Roman" panose="02020603050405020304" pitchFamily="18" charset="0"/>
                <a:cs typeface="Times New Roman" panose="02020603050405020304" pitchFamily="18" charset="0"/>
              </a:rPr>
              <a:t>Allows a source route to be composed of hops over a combination of any types of networks available</a:t>
            </a:r>
            <a:endParaRPr lang="it-IT" altLang="fa-IR" sz="2400" i="1" dirty="0">
              <a:latin typeface="Times New Roman" panose="02020603050405020304" pitchFamily="18" charset="0"/>
              <a:cs typeface="Times New Roman" panose="02020603050405020304" pitchFamily="18" charset="0"/>
            </a:endParaRPr>
          </a:p>
        </p:txBody>
      </p:sp>
      <p:sp>
        <p:nvSpPr>
          <p:cNvPr id="10" name="Footer Placeholder 1"/>
          <p:cNvSpPr>
            <a:spLocks noGrp="1"/>
          </p:cNvSpPr>
          <p:nvPr>
            <p:ph type="ftr" sz="quarter" idx="11"/>
          </p:nvPr>
        </p:nvSpPr>
        <p:spPr>
          <a:xfrm>
            <a:off x="0" y="6492875"/>
            <a:ext cx="4250530" cy="365125"/>
          </a:xfrm>
        </p:spPr>
        <p:txBody>
          <a:bodyPr/>
          <a:lstStyle/>
          <a:p>
            <a:pPr>
              <a:defRPr/>
            </a:pPr>
            <a:r>
              <a:rPr lang="it-IT" altLang="fa-IR" dirty="0"/>
              <a:t>Dynamic Source Routing (DSR)</a:t>
            </a:r>
          </a:p>
        </p:txBody>
      </p:sp>
      <p:pic>
        <p:nvPicPr>
          <p:cNvPr id="6" name="Picture 2">
            <a:extLst>
              <a:ext uri="{FF2B5EF4-FFF2-40B4-BE49-F238E27FC236}">
                <a16:creationId xmlns:a16="http://schemas.microsoft.com/office/drawing/2014/main" id="{E5F88FE5-0841-4A30-8A3D-47C12BE4A6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4138" y="-2876"/>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5579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8">
                                            <p:txEl>
                                              <p:pRg st="0" end="0"/>
                                            </p:txEl>
                                          </p:spTgt>
                                        </p:tgtEl>
                                        <p:attrNameLst>
                                          <p:attrName>style.visibility</p:attrName>
                                        </p:attrNameLst>
                                      </p:cBhvr>
                                      <p:to>
                                        <p:strVal val="visible"/>
                                      </p:to>
                                    </p:set>
                                    <p:animEffect transition="in" filter="blinds(horizontal)">
                                      <p:cBhvr>
                                        <p:cTn id="7" dur="500"/>
                                        <p:tgtEl>
                                          <p:spTgt spid="28678">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8678">
                                            <p:txEl>
                                              <p:pRg st="1" end="1"/>
                                            </p:txEl>
                                          </p:spTgt>
                                        </p:tgtEl>
                                        <p:attrNameLst>
                                          <p:attrName>style.visibility</p:attrName>
                                        </p:attrNameLst>
                                      </p:cBhvr>
                                      <p:to>
                                        <p:strVal val="visible"/>
                                      </p:to>
                                    </p:set>
                                    <p:animEffect transition="in" filter="blinds(horizontal)">
                                      <p:cBhvr>
                                        <p:cTn id="10" dur="500"/>
                                        <p:tgtEl>
                                          <p:spTgt spid="28678">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8678">
                                            <p:txEl>
                                              <p:pRg st="2" end="2"/>
                                            </p:txEl>
                                          </p:spTgt>
                                        </p:tgtEl>
                                        <p:attrNameLst>
                                          <p:attrName>style.visibility</p:attrName>
                                        </p:attrNameLst>
                                      </p:cBhvr>
                                      <p:to>
                                        <p:strVal val="visible"/>
                                      </p:to>
                                    </p:set>
                                    <p:animEffect transition="in" filter="blinds(horizontal)">
                                      <p:cBhvr>
                                        <p:cTn id="13" dur="500"/>
                                        <p:tgtEl>
                                          <p:spTgt spid="2867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8678">
                                            <p:txEl>
                                              <p:pRg st="3" end="3"/>
                                            </p:txEl>
                                          </p:spTgt>
                                        </p:tgtEl>
                                        <p:attrNameLst>
                                          <p:attrName>style.visibility</p:attrName>
                                        </p:attrNameLst>
                                      </p:cBhvr>
                                      <p:to>
                                        <p:strVal val="visible"/>
                                      </p:to>
                                    </p:set>
                                    <p:animEffect transition="in" filter="blinds(horizontal)">
                                      <p:cBhvr>
                                        <p:cTn id="18" dur="500"/>
                                        <p:tgtEl>
                                          <p:spTgt spid="28678">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8678">
                                            <p:txEl>
                                              <p:pRg st="4" end="4"/>
                                            </p:txEl>
                                          </p:spTgt>
                                        </p:tgtEl>
                                        <p:attrNameLst>
                                          <p:attrName>style.visibility</p:attrName>
                                        </p:attrNameLst>
                                      </p:cBhvr>
                                      <p:to>
                                        <p:strVal val="visible"/>
                                      </p:to>
                                    </p:set>
                                    <p:animEffect transition="in" filter="blinds(horizontal)">
                                      <p:cBhvr>
                                        <p:cTn id="21" dur="500"/>
                                        <p:tgtEl>
                                          <p:spTgt spid="286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sz="half" idx="1"/>
          </p:nvPr>
        </p:nvSpPr>
        <p:spPr>
          <a:xfrm>
            <a:off x="576094" y="2423492"/>
            <a:ext cx="8214431" cy="4533900"/>
          </a:xfrm>
        </p:spPr>
        <p:txBody>
          <a:bodyPr>
            <a:noAutofit/>
          </a:bodyPr>
          <a:lstStyle/>
          <a:p>
            <a:pPr marL="400050" indent="-400050" algn="just" eaLnBrk="1" hangingPunct="1">
              <a:lnSpc>
                <a:spcPct val="90000"/>
              </a:lnSpc>
              <a:buFont typeface="Wingdings" panose="05000000000000000000" pitchFamily="2" charset="2"/>
              <a:buChar char="q"/>
            </a:pPr>
            <a:r>
              <a:rPr lang="en-US" altLang="fa-IR" sz="2800" dirty="0">
                <a:latin typeface="Times New Roman" panose="02020603050405020304" pitchFamily="18" charset="0"/>
                <a:cs typeface="Times New Roman" panose="02020603050405020304" pitchFamily="18" charset="0"/>
              </a:rPr>
              <a:t>All nodes willing to participate fully in the routing.</a:t>
            </a:r>
          </a:p>
          <a:p>
            <a:pPr marL="400050" indent="-400050" algn="just" eaLnBrk="1" hangingPunct="1">
              <a:lnSpc>
                <a:spcPct val="90000"/>
              </a:lnSpc>
              <a:buFont typeface="Wingdings" panose="05000000000000000000" pitchFamily="2" charset="2"/>
              <a:buChar char="q"/>
            </a:pPr>
            <a:r>
              <a:rPr lang="en-US" altLang="fa-IR" sz="2800" i="1" u="sng" dirty="0">
                <a:latin typeface="Times New Roman" panose="02020603050405020304" pitchFamily="18" charset="0"/>
                <a:cs typeface="Times New Roman" panose="02020603050405020304" pitchFamily="18" charset="0"/>
              </a:rPr>
              <a:t>Network diameter</a:t>
            </a:r>
            <a:r>
              <a:rPr lang="en-US" altLang="fa-IR" sz="2800" i="1" dirty="0">
                <a:latin typeface="Times New Roman" panose="02020603050405020304" pitchFamily="18" charset="0"/>
                <a:cs typeface="Times New Roman" panose="02020603050405020304" pitchFamily="18" charset="0"/>
              </a:rPr>
              <a:t> </a:t>
            </a:r>
            <a:r>
              <a:rPr lang="en-US" altLang="fa-IR" sz="2800" dirty="0">
                <a:latin typeface="Times New Roman" panose="02020603050405020304" pitchFamily="18" charset="0"/>
                <a:cs typeface="Times New Roman" panose="02020603050405020304" pitchFamily="18" charset="0"/>
              </a:rPr>
              <a:t>will often be small (5 to 10 hops).</a:t>
            </a:r>
          </a:p>
          <a:p>
            <a:pPr marL="400050" indent="-400050" algn="just" eaLnBrk="1" hangingPunct="1">
              <a:lnSpc>
                <a:spcPct val="90000"/>
              </a:lnSpc>
              <a:buFont typeface="Wingdings" panose="05000000000000000000" pitchFamily="2" charset="2"/>
              <a:buChar char="q"/>
            </a:pPr>
            <a:r>
              <a:rPr lang="en-US" altLang="fa-IR" sz="2800" dirty="0">
                <a:latin typeface="Times New Roman" panose="02020603050405020304" pitchFamily="18" charset="0"/>
                <a:cs typeface="Times New Roman" panose="02020603050405020304" pitchFamily="18" charset="0"/>
              </a:rPr>
              <a:t>Moderate nodes speed with respect to the packet transmission latency &amp; wireless transmission range.</a:t>
            </a:r>
          </a:p>
          <a:p>
            <a:pPr marL="640080" lvl="1" indent="-400050" algn="just">
              <a:lnSpc>
                <a:spcPct val="90000"/>
              </a:lnSpc>
              <a:buFont typeface="Wingdings" panose="05000000000000000000" pitchFamily="2" charset="2"/>
              <a:buChar char="q"/>
            </a:pPr>
            <a:r>
              <a:rPr lang="en-US" altLang="en-US" sz="2200" i="1" dirty="0">
                <a:latin typeface="Times New Roman" panose="02020603050405020304" pitchFamily="18" charset="0"/>
                <a:cs typeface="Times New Roman" panose="02020603050405020304" pitchFamily="18" charset="0"/>
              </a:rPr>
              <a:t>Not making the flooding of every individual data packet the only possible routing protocol</a:t>
            </a:r>
            <a:r>
              <a:rPr lang="en-US" altLang="en-US" sz="2400" i="1" dirty="0">
                <a:latin typeface="Times New Roman" panose="02020603050405020304" pitchFamily="18" charset="0"/>
                <a:cs typeface="Times New Roman" panose="02020603050405020304" pitchFamily="18" charset="0"/>
              </a:rPr>
              <a:t>.</a:t>
            </a:r>
          </a:p>
          <a:p>
            <a:pPr marL="400050" indent="-400050" algn="just">
              <a:lnSpc>
                <a:spcPct val="90000"/>
              </a:lnSpc>
              <a:buFont typeface="Wingdings" panose="05000000000000000000" pitchFamily="2" charset="2"/>
              <a:buChar char="q"/>
            </a:pPr>
            <a:r>
              <a:rPr lang="en-US" altLang="fa-IR" sz="2800" dirty="0">
                <a:latin typeface="Times New Roman" panose="02020603050405020304" pitchFamily="18" charset="0"/>
                <a:cs typeface="Times New Roman" panose="02020603050405020304" pitchFamily="18" charset="0"/>
              </a:rPr>
              <a:t>Each node selects a single IP address.</a:t>
            </a:r>
          </a:p>
          <a:p>
            <a:pPr marL="400050" indent="-400050" algn="just">
              <a:lnSpc>
                <a:spcPct val="90000"/>
              </a:lnSpc>
              <a:buFont typeface="Wingdings" panose="05000000000000000000" pitchFamily="2" charset="2"/>
              <a:buChar char="q"/>
            </a:pPr>
            <a:endParaRPr lang="en-US" altLang="fa-IR" sz="2600" i="1"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endParaRPr lang="en-US" sz="2600" dirty="0"/>
          </a:p>
          <a:p>
            <a:pPr marL="640080" lvl="1" indent="-400050" algn="just">
              <a:lnSpc>
                <a:spcPct val="90000"/>
              </a:lnSpc>
              <a:buFont typeface="Wingdings" panose="05000000000000000000" pitchFamily="2" charset="2"/>
              <a:buChar char="q"/>
            </a:pPr>
            <a:endParaRPr lang="en-US" altLang="fa-IR" sz="2600" dirty="0">
              <a:latin typeface="Times New Roman" panose="02020603050405020304" pitchFamily="18" charset="0"/>
              <a:cs typeface="Times New Roman" panose="02020603050405020304" pitchFamily="18" charset="0"/>
            </a:endParaRPr>
          </a:p>
        </p:txBody>
      </p:sp>
      <p:sp>
        <p:nvSpPr>
          <p:cNvPr id="7" name="Footer Placeholder 1"/>
          <p:cNvSpPr>
            <a:spLocks noGrp="1"/>
          </p:cNvSpPr>
          <p:nvPr>
            <p:ph type="ftr" sz="quarter" idx="11"/>
          </p:nvPr>
        </p:nvSpPr>
        <p:spPr>
          <a:xfrm>
            <a:off x="0" y="6492875"/>
            <a:ext cx="4250530" cy="365125"/>
          </a:xfrm>
        </p:spPr>
        <p:txBody>
          <a:bodyPr/>
          <a:lstStyle/>
          <a:p>
            <a:pPr>
              <a:defRPr/>
            </a:pPr>
            <a:r>
              <a:rPr lang="it-IT" altLang="fa-IR" dirty="0"/>
              <a:t>Dynamic Source Routing (DSR)</a:t>
            </a:r>
          </a:p>
        </p:txBody>
      </p:sp>
      <p:sp>
        <p:nvSpPr>
          <p:cNvPr id="10" name="Slide Number Placeholder 2"/>
          <p:cNvSpPr>
            <a:spLocks noGrp="1"/>
          </p:cNvSpPr>
          <p:nvPr>
            <p:ph type="sldNum" sz="quarter" idx="12"/>
          </p:nvPr>
        </p:nvSpPr>
        <p:spPr>
          <a:xfrm>
            <a:off x="7730739" y="6258957"/>
            <a:ext cx="1413261" cy="604269"/>
          </a:xfrm>
        </p:spPr>
        <p:txBody>
          <a:bodyPr/>
          <a:lstStyle/>
          <a:p>
            <a:pPr>
              <a:defRPr/>
            </a:pPr>
            <a:r>
              <a:rPr lang="it-IT" altLang="fa-IR" sz="1000" dirty="0"/>
              <a:t>3</a:t>
            </a:r>
          </a:p>
        </p:txBody>
      </p:sp>
      <p:sp>
        <p:nvSpPr>
          <p:cNvPr id="11" name="Title 1"/>
          <p:cNvSpPr txBox="1">
            <a:spLocks/>
          </p:cNvSpPr>
          <p:nvPr/>
        </p:nvSpPr>
        <p:spPr bwMode="auto">
          <a:xfrm>
            <a:off x="395536" y="404664"/>
            <a:ext cx="828092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9pPr>
          </a:lstStyle>
          <a:p>
            <a:pPr>
              <a:defRPr/>
            </a:pPr>
            <a:r>
              <a:rPr lang="en-US" sz="3200" b="1" dirty="0">
                <a:solidFill>
                  <a:schemeClr val="tx2">
                    <a:lumMod val="75000"/>
                    <a:lumOff val="25000"/>
                  </a:schemeClr>
                </a:solidFill>
                <a:effectLst/>
                <a:latin typeface="Bookman Old Style" panose="02050604050505020204" pitchFamily="18" charset="0"/>
              </a:rPr>
              <a:t>Assumptions (1)</a:t>
            </a:r>
          </a:p>
        </p:txBody>
      </p:sp>
      <p:pic>
        <p:nvPicPr>
          <p:cNvPr id="6" name="Picture 2">
            <a:extLst>
              <a:ext uri="{FF2B5EF4-FFF2-40B4-BE49-F238E27FC236}">
                <a16:creationId xmlns:a16="http://schemas.microsoft.com/office/drawing/2014/main" id="{31DA4B1E-E3A3-450B-B1CF-DC1779A993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4138" y="-2876"/>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blinds(horizontal)">
                                      <p:cBhvr>
                                        <p:cTn id="7" dur="500"/>
                                        <p:tgtEl>
                                          <p:spTgt spid="645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4515">
                                            <p:txEl>
                                              <p:pRg st="1" end="1"/>
                                            </p:txEl>
                                          </p:spTgt>
                                        </p:tgtEl>
                                        <p:attrNameLst>
                                          <p:attrName>style.visibility</p:attrName>
                                        </p:attrNameLst>
                                      </p:cBhvr>
                                      <p:to>
                                        <p:strVal val="visible"/>
                                      </p:to>
                                    </p:set>
                                    <p:animEffect transition="in" filter="blinds(horizontal)">
                                      <p:cBhvr>
                                        <p:cTn id="12" dur="500"/>
                                        <p:tgtEl>
                                          <p:spTgt spid="645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4515">
                                            <p:txEl>
                                              <p:pRg st="2" end="2"/>
                                            </p:txEl>
                                          </p:spTgt>
                                        </p:tgtEl>
                                        <p:attrNameLst>
                                          <p:attrName>style.visibility</p:attrName>
                                        </p:attrNameLst>
                                      </p:cBhvr>
                                      <p:to>
                                        <p:strVal val="visible"/>
                                      </p:to>
                                    </p:set>
                                    <p:animEffect transition="in" filter="blinds(horizontal)">
                                      <p:cBhvr>
                                        <p:cTn id="17" dur="500"/>
                                        <p:tgtEl>
                                          <p:spTgt spid="64515">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4515">
                                            <p:txEl>
                                              <p:pRg st="3" end="3"/>
                                            </p:txEl>
                                          </p:spTgt>
                                        </p:tgtEl>
                                        <p:attrNameLst>
                                          <p:attrName>style.visibility</p:attrName>
                                        </p:attrNameLst>
                                      </p:cBhvr>
                                      <p:to>
                                        <p:strVal val="visible"/>
                                      </p:to>
                                    </p:set>
                                    <p:animEffect transition="in" filter="blinds(horizontal)">
                                      <p:cBhvr>
                                        <p:cTn id="20" dur="500"/>
                                        <p:tgtEl>
                                          <p:spTgt spid="6451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4515">
                                            <p:txEl>
                                              <p:pRg st="4" end="4"/>
                                            </p:txEl>
                                          </p:spTgt>
                                        </p:tgtEl>
                                        <p:attrNameLst>
                                          <p:attrName>style.visibility</p:attrName>
                                        </p:attrNameLst>
                                      </p:cBhvr>
                                      <p:to>
                                        <p:strVal val="visible"/>
                                      </p:to>
                                    </p:set>
                                    <p:animEffect transition="in" filter="blinds(horizontal)">
                                      <p:cBhvr>
                                        <p:cTn id="25" dur="500"/>
                                        <p:tgtEl>
                                          <p:spTgt spid="645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1"/>
          </p:nvPr>
        </p:nvSpPr>
        <p:spPr>
          <a:xfrm>
            <a:off x="0" y="6492875"/>
            <a:ext cx="4250530" cy="365125"/>
          </a:xfrm>
        </p:spPr>
        <p:txBody>
          <a:bodyPr/>
          <a:lstStyle/>
          <a:p>
            <a:pPr>
              <a:defRPr/>
            </a:pPr>
            <a:r>
              <a:rPr lang="it-IT" altLang="fa-IR" dirty="0"/>
              <a:t>Dynamic Source Routing (DSR)</a:t>
            </a:r>
          </a:p>
        </p:txBody>
      </p:sp>
      <p:sp>
        <p:nvSpPr>
          <p:cNvPr id="10" name="Slide Number Placeholder 2"/>
          <p:cNvSpPr>
            <a:spLocks noGrp="1"/>
          </p:cNvSpPr>
          <p:nvPr>
            <p:ph type="sldNum" sz="quarter" idx="12"/>
          </p:nvPr>
        </p:nvSpPr>
        <p:spPr>
          <a:xfrm>
            <a:off x="7730739" y="6258957"/>
            <a:ext cx="1413261" cy="604269"/>
          </a:xfrm>
        </p:spPr>
        <p:txBody>
          <a:bodyPr/>
          <a:lstStyle/>
          <a:p>
            <a:pPr>
              <a:defRPr/>
            </a:pPr>
            <a:r>
              <a:rPr lang="it-IT" altLang="fa-IR" sz="1000" dirty="0"/>
              <a:t>3</a:t>
            </a:r>
          </a:p>
        </p:txBody>
      </p:sp>
      <p:sp>
        <p:nvSpPr>
          <p:cNvPr id="11" name="Title 1"/>
          <p:cNvSpPr txBox="1">
            <a:spLocks/>
          </p:cNvSpPr>
          <p:nvPr/>
        </p:nvSpPr>
        <p:spPr bwMode="auto">
          <a:xfrm>
            <a:off x="395380" y="415228"/>
            <a:ext cx="828092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9pPr>
          </a:lstStyle>
          <a:p>
            <a:pPr>
              <a:defRPr/>
            </a:pPr>
            <a:r>
              <a:rPr lang="en-US" sz="3200" b="1" dirty="0">
                <a:solidFill>
                  <a:schemeClr val="tx2">
                    <a:lumMod val="75000"/>
                    <a:lumOff val="25000"/>
                  </a:schemeClr>
                </a:solidFill>
                <a:effectLst/>
                <a:latin typeface="Bookman Old Style" panose="02050604050505020204" pitchFamily="18" charset="0"/>
              </a:rPr>
              <a:t>Assumptions (2)</a:t>
            </a:r>
          </a:p>
        </p:txBody>
      </p:sp>
      <p:graphicFrame>
        <p:nvGraphicFramePr>
          <p:cNvPr id="8" name="Object 6"/>
          <p:cNvGraphicFramePr>
            <a:graphicFrameLocks noGrp="1" noChangeAspect="1"/>
          </p:cNvGraphicFramePr>
          <p:nvPr>
            <p:ph sz="quarter" idx="2"/>
            <p:extLst>
              <p:ext uri="{D42A27DB-BD31-4B8C-83A1-F6EECF244321}">
                <p14:modId xmlns:p14="http://schemas.microsoft.com/office/powerpoint/2010/main" val="2231266251"/>
              </p:ext>
            </p:extLst>
          </p:nvPr>
        </p:nvGraphicFramePr>
        <p:xfrm>
          <a:off x="4411906" y="3982661"/>
          <a:ext cx="4868415" cy="2381981"/>
        </p:xfrm>
        <a:graphic>
          <a:graphicData uri="http://schemas.openxmlformats.org/presentationml/2006/ole">
            <mc:AlternateContent xmlns:mc="http://schemas.openxmlformats.org/markup-compatibility/2006">
              <mc:Choice xmlns:v="urn:schemas-microsoft-com:vml" Requires="v">
                <p:oleObj spid="_x0000_s56409" name="Visio" r:id="rId4" imgW="3772777" imgH="1846800" progId="Visio.Drawing.11">
                  <p:embed/>
                </p:oleObj>
              </mc:Choice>
              <mc:Fallback>
                <p:oleObj name="Visio" r:id="rId4" imgW="3772777" imgH="1846800" progId="Visio.Drawing.11">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1906" y="3982661"/>
                        <a:ext cx="4868415" cy="2381981"/>
                      </a:xfrm>
                      <a:prstGeom prst="rect">
                        <a:avLst/>
                      </a:prstGeom>
                      <a:noFill/>
                      <a:ln>
                        <a:noFill/>
                      </a:ln>
                      <a:effectLst/>
                      <a:extLst/>
                    </p:spPr>
                  </p:pic>
                </p:oleObj>
              </mc:Fallback>
            </mc:AlternateContent>
          </a:graphicData>
        </a:graphic>
      </p:graphicFrame>
      <p:sp>
        <p:nvSpPr>
          <p:cNvPr id="9" name="Rectangle 3"/>
          <p:cNvSpPr txBox="1">
            <a:spLocks noChangeArrowheads="1"/>
          </p:cNvSpPr>
          <p:nvPr/>
        </p:nvSpPr>
        <p:spPr>
          <a:xfrm>
            <a:off x="590639" y="2498234"/>
            <a:ext cx="8229833" cy="4533900"/>
          </a:xfrm>
          <a:prstGeom prst="rect">
            <a:avLst/>
          </a:prstGeom>
        </p:spPr>
        <p:txBody>
          <a:bodyPr vert="horz" lIns="91440" tIns="45720" rIns="91440" bIns="45720" rtlCol="0">
            <a:noAutofit/>
          </a:bodyPr>
          <a:lstStyle>
            <a:lvl1pPr marL="240030" indent="-240030" algn="l" defTabSz="6858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480060" indent="-240030" algn="l" defTabSz="6858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720090" indent="-240030" algn="l" defTabSz="6858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960120" indent="-240030" algn="l" defTabSz="6858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200150" indent="-240030" algn="l" defTabSz="6858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440180" indent="-240030" algn="l" defTabSz="6858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1680210" indent="-240030" algn="l" defTabSz="6858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1920240" indent="-240030" algn="l" defTabSz="685800" rtl="0" eaLnBrk="1" latinLnBrk="0" hangingPunct="1">
              <a:lnSpc>
                <a:spcPct val="111000"/>
              </a:lnSpc>
              <a:spcBef>
                <a:spcPts val="930"/>
              </a:spcBef>
              <a:buFont typeface="Corbel" panose="020B0503020204020204" pitchFamily="34" charset="0"/>
              <a:buChar char="–"/>
              <a:defRPr sz="1400" kern="1200" baseline="0">
                <a:solidFill>
                  <a:schemeClr val="accent1">
                    <a:lumMod val="75000"/>
                  </a:schemeClr>
                </a:solidFill>
                <a:latin typeface="+mn-lt"/>
                <a:ea typeface="+mn-ea"/>
                <a:cs typeface="+mn-cs"/>
              </a:defRPr>
            </a:lvl8pPr>
            <a:lvl9pPr marL="2160270" indent="-240030" algn="l" defTabSz="685800" rtl="0" eaLnBrk="1" latinLnBrk="0" hangingPunct="1">
              <a:lnSpc>
                <a:spcPct val="111000"/>
              </a:lnSpc>
              <a:spcBef>
                <a:spcPts val="930"/>
              </a:spcBef>
              <a:buFont typeface="Corbel" panose="020B0503020204020204" pitchFamily="34" charset="0"/>
              <a:buChar char="–"/>
              <a:defRPr sz="1400" i="1" kern="1200" baseline="0">
                <a:solidFill>
                  <a:schemeClr val="accent1">
                    <a:lumMod val="75000"/>
                  </a:schemeClr>
                </a:solidFill>
                <a:latin typeface="+mn-lt"/>
                <a:ea typeface="+mn-ea"/>
                <a:cs typeface="+mn-cs"/>
              </a:defRPr>
            </a:lvl9pPr>
          </a:lstStyle>
          <a:p>
            <a:pPr marL="400050" indent="-400050" algn="just" fontAlgn="auto">
              <a:lnSpc>
                <a:spcPct val="90000"/>
              </a:lnSpc>
              <a:spcAft>
                <a:spcPts val="0"/>
              </a:spcAft>
              <a:buFont typeface="Wingdings" panose="05000000000000000000" pitchFamily="2" charset="2"/>
              <a:buChar char="q"/>
            </a:pPr>
            <a:r>
              <a:rPr lang="en-US" altLang="fa-IR" sz="2800" dirty="0">
                <a:latin typeface="Times New Roman" panose="02020603050405020304" pitchFamily="18" charset="0"/>
                <a:cs typeface="Times New Roman" panose="02020603050405020304" pitchFamily="18" charset="0"/>
              </a:rPr>
              <a:t>Supporting </a:t>
            </a:r>
            <a:r>
              <a:rPr lang="en-US" altLang="fa-IR" sz="2800" dirty="0" err="1">
                <a:latin typeface="Times New Roman" panose="02020603050405020304" pitchFamily="18" charset="0"/>
                <a:cs typeface="Times New Roman" panose="02020603050405020304" pitchFamily="18" charset="0"/>
              </a:rPr>
              <a:t>uni</a:t>
            </a:r>
            <a:r>
              <a:rPr lang="en-US" altLang="fa-IR" sz="2800" dirty="0">
                <a:latin typeface="Times New Roman" panose="02020603050405020304" pitchFamily="18" charset="0"/>
                <a:cs typeface="Times New Roman" panose="02020603050405020304" pitchFamily="18" charset="0"/>
              </a:rPr>
              <a:t>-directional link.</a:t>
            </a:r>
          </a:p>
          <a:p>
            <a:pPr marL="640080" lvl="1" indent="-400050" algn="just" fontAlgn="auto">
              <a:lnSpc>
                <a:spcPct val="90000"/>
              </a:lnSpc>
              <a:spcAft>
                <a:spcPts val="0"/>
              </a:spcAft>
              <a:buFont typeface="Wingdings" panose="05000000000000000000" pitchFamily="2" charset="2"/>
              <a:buChar char="q"/>
            </a:pPr>
            <a:r>
              <a:rPr lang="en-US" sz="2600" i="1" dirty="0">
                <a:latin typeface="Times New Roman" panose="02020603050405020304" pitchFamily="18" charset="0"/>
                <a:cs typeface="Times New Roman" panose="02020603050405020304" pitchFamily="18" charset="0"/>
              </a:rPr>
              <a:t>due to differing antenna or propagation patterns or sources of interference around the two nodes</a:t>
            </a:r>
            <a:endParaRPr lang="en-US" altLang="fa-IR" sz="2600" i="1" dirty="0">
              <a:latin typeface="Times New Roman" panose="02020603050405020304" pitchFamily="18" charset="0"/>
              <a:cs typeface="Times New Roman" panose="02020603050405020304" pitchFamily="18" charset="0"/>
            </a:endParaRPr>
          </a:p>
          <a:p>
            <a:pPr marL="400050" indent="-400050" algn="just" fontAlgn="auto">
              <a:lnSpc>
                <a:spcPct val="90000"/>
              </a:lnSpc>
              <a:spcAft>
                <a:spcPts val="0"/>
              </a:spcAft>
              <a:buFont typeface="Wingdings" panose="05000000000000000000" pitchFamily="2" charset="2"/>
              <a:buChar char="q"/>
            </a:pPr>
            <a:r>
              <a:rPr lang="en-US" altLang="fa-IR" sz="2800" dirty="0">
                <a:latin typeface="Times New Roman" panose="02020603050405020304" pitchFamily="18" charset="0"/>
                <a:cs typeface="Times New Roman" panose="02020603050405020304" pitchFamily="18" charset="0"/>
              </a:rPr>
              <a:t>Nodes may be able to enable </a:t>
            </a:r>
            <a:r>
              <a:rPr lang="en-US" altLang="fa-IR" sz="2800" i="1" u="sng" dirty="0">
                <a:latin typeface="Times New Roman" panose="02020603050405020304" pitchFamily="18" charset="0"/>
                <a:cs typeface="Times New Roman" panose="02020603050405020304" pitchFamily="18" charset="0"/>
              </a:rPr>
              <a:t>promiscuous receive mode</a:t>
            </a:r>
            <a:r>
              <a:rPr lang="en-US" altLang="fa-IR" sz="2800" dirty="0">
                <a:latin typeface="Times New Roman" panose="02020603050405020304" pitchFamily="18" charset="0"/>
                <a:cs typeface="Times New Roman" panose="02020603050405020304" pitchFamily="18" charset="0"/>
              </a:rPr>
              <a:t> on their wireless network interface.</a:t>
            </a:r>
          </a:p>
          <a:p>
            <a:pPr marL="640080" lvl="1" indent="-400050" algn="just" fontAlgn="auto">
              <a:lnSpc>
                <a:spcPct val="90000"/>
              </a:lnSpc>
              <a:spcAft>
                <a:spcPts val="0"/>
              </a:spcAft>
              <a:buFont typeface="Wingdings" panose="05000000000000000000" pitchFamily="2" charset="2"/>
              <a:buChar char="q"/>
            </a:pPr>
            <a:r>
              <a:rPr lang="en-US" altLang="fa-IR" sz="2600" b="1" i="1" dirty="0">
                <a:latin typeface="Times New Roman" panose="02020603050405020304" pitchFamily="18" charset="0"/>
                <a:cs typeface="Times New Roman" panose="02020603050405020304" pitchFamily="18" charset="0"/>
              </a:rPr>
              <a:t>Advantage:</a:t>
            </a:r>
            <a:r>
              <a:rPr lang="en-US" altLang="fa-IR" sz="2600" i="1" dirty="0">
                <a:latin typeface="Times New Roman" panose="02020603050405020304" pitchFamily="18" charset="0"/>
                <a:cs typeface="Times New Roman" panose="02020603050405020304" pitchFamily="18" charset="0"/>
              </a:rPr>
              <a:t> routing optimizations</a:t>
            </a:r>
          </a:p>
          <a:p>
            <a:pPr marL="640080" lvl="1" indent="-400050" algn="just" fontAlgn="auto">
              <a:lnSpc>
                <a:spcPct val="90000"/>
              </a:lnSpc>
              <a:spcAft>
                <a:spcPts val="0"/>
              </a:spcAft>
              <a:buFont typeface="Wingdings" panose="05000000000000000000" pitchFamily="2" charset="2"/>
              <a:buChar char="q"/>
            </a:pPr>
            <a:r>
              <a:rPr lang="en-US" altLang="fa-IR" sz="2600" b="1" i="1" dirty="0">
                <a:latin typeface="Times New Roman" panose="02020603050405020304" pitchFamily="18" charset="0"/>
                <a:cs typeface="Times New Roman" panose="02020603050405020304" pitchFamily="18" charset="0"/>
              </a:rPr>
              <a:t>Disadvantage:</a:t>
            </a:r>
            <a:r>
              <a:rPr lang="en-US" altLang="fa-IR" sz="2600" i="1" dirty="0">
                <a:latin typeface="Times New Roman" panose="02020603050405020304" pitchFamily="18" charset="0"/>
                <a:cs typeface="Times New Roman" panose="02020603050405020304" pitchFamily="18" charset="0"/>
              </a:rPr>
              <a:t> CPU overhead &amp; power consumption</a:t>
            </a:r>
          </a:p>
          <a:p>
            <a:pPr marL="640080" lvl="1" indent="-400050" algn="just" fontAlgn="auto">
              <a:lnSpc>
                <a:spcPct val="90000"/>
              </a:lnSpc>
              <a:spcAft>
                <a:spcPts val="0"/>
              </a:spcAft>
              <a:buFont typeface="Wingdings" panose="05000000000000000000" pitchFamily="2" charset="2"/>
              <a:buChar char="q"/>
            </a:pPr>
            <a:endParaRPr lang="en-US" altLang="fa-IR" sz="2600" i="1" dirty="0">
              <a:latin typeface="Times New Roman" panose="02020603050405020304" pitchFamily="18" charset="0"/>
              <a:cs typeface="Times New Roman" panose="02020603050405020304" pitchFamily="18" charset="0"/>
            </a:endParaRPr>
          </a:p>
        </p:txBody>
      </p:sp>
      <p:grpSp>
        <p:nvGrpSpPr>
          <p:cNvPr id="6" name="Group 5"/>
          <p:cNvGrpSpPr/>
          <p:nvPr/>
        </p:nvGrpSpPr>
        <p:grpSpPr>
          <a:xfrm>
            <a:off x="745113" y="4821901"/>
            <a:ext cx="7920883" cy="1775451"/>
            <a:chOff x="709107" y="4789752"/>
            <a:chExt cx="7920883" cy="1775451"/>
          </a:xfrm>
        </p:grpSpPr>
        <p:sp>
          <p:nvSpPr>
            <p:cNvPr id="3" name="Rectangular Callout 2"/>
            <p:cNvSpPr/>
            <p:nvPr/>
          </p:nvSpPr>
          <p:spPr>
            <a:xfrm rot="10800000">
              <a:off x="709107" y="4789752"/>
              <a:ext cx="7920883" cy="1549617"/>
            </a:xfrm>
            <a:prstGeom prst="wedgeRectCallout">
              <a:avLst>
                <a:gd name="adj1" fmla="val -25042"/>
                <a:gd name="adj2" fmla="val 91970"/>
              </a:avLst>
            </a:prstGeom>
            <a:solidFill>
              <a:schemeClr val="tx2">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marL="0" indent="0" algn="ctr">
                <a:buNone/>
              </a:pPr>
              <a:endParaRPr lang="en-US" altLang="fa-IR" i="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35594" y="4933987"/>
              <a:ext cx="7416824" cy="1631216"/>
            </a:xfrm>
            <a:prstGeom prst="rect">
              <a:avLst/>
            </a:prstGeom>
            <a:noFill/>
            <a:ln>
              <a:solidFill>
                <a:schemeClr val="accent1">
                  <a:lumMod val="60000"/>
                  <a:lumOff val="40000"/>
                </a:schemeClr>
              </a:solidFill>
            </a:ln>
          </p:spPr>
          <p:txBody>
            <a:bodyPr wrap="square" rtlCol="0">
              <a:spAutoFit/>
            </a:bodyPr>
            <a:lstStyle/>
            <a:p>
              <a:pPr algn="just"/>
              <a:r>
                <a:rPr lang="en-US" sz="2500" i="1" dirty="0">
                  <a:latin typeface="Times New Roman" panose="02020603050405020304" pitchFamily="18" charset="0"/>
                  <a:cs typeface="Times New Roman" panose="02020603050405020304" pitchFamily="18" charset="0"/>
                </a:rPr>
                <a:t>A receiving mode in which the hardware delivers every received packet to the network driver software without filtering based on link-layer destination address.</a:t>
              </a:r>
              <a:endParaRPr lang="en-US" altLang="fa-IR" sz="2500" i="1" dirty="0">
                <a:latin typeface="Times New Roman" panose="02020603050405020304" pitchFamily="18" charset="0"/>
                <a:cs typeface="Times New Roman" panose="02020603050405020304" pitchFamily="18" charset="0"/>
              </a:endParaRPr>
            </a:p>
            <a:p>
              <a:pPr algn="just"/>
              <a:endParaRPr lang="en-US" sz="2500" i="1" dirty="0"/>
            </a:p>
          </p:txBody>
        </p:sp>
      </p:grpSp>
      <p:pic>
        <p:nvPicPr>
          <p:cNvPr id="12" name="Picture 2">
            <a:extLst>
              <a:ext uri="{FF2B5EF4-FFF2-40B4-BE49-F238E27FC236}">
                <a16:creationId xmlns:a16="http://schemas.microsoft.com/office/drawing/2014/main" id="{684D262C-1F13-4D9F-899D-91BB9C8B18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4138" y="-2876"/>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4706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blinds(horizontal)">
                                      <p:cBhvr>
                                        <p:cTn id="10" dur="500"/>
                                        <p:tgtEl>
                                          <p:spTgt spid="9">
                                            <p:txEl>
                                              <p:pRg st="1" end="1"/>
                                            </p:txEl>
                                          </p:spTgt>
                                        </p:tgtEl>
                                      </p:cBhvr>
                                    </p:animEffect>
                                  </p:childTnLst>
                                </p:cTn>
                              </p:par>
                              <p:par>
                                <p:cTn id="11" presetID="2" presetClass="entr" presetSubtype="4"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9">
                                            <p:txEl>
                                              <p:pRg st="2" end="2"/>
                                            </p:txEl>
                                          </p:spTgt>
                                        </p:tgtEl>
                                        <p:attrNameLst>
                                          <p:attrName>style.visibility</p:attrName>
                                        </p:attrNameLst>
                                      </p:cBhvr>
                                      <p:to>
                                        <p:strVal val="visible"/>
                                      </p:to>
                                    </p:set>
                                    <p:animEffect transition="in" filter="blinds(horizontal)">
                                      <p:cBhvr>
                                        <p:cTn id="24" dur="500"/>
                                        <p:tgtEl>
                                          <p:spTgt spid="9">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6"/>
                                        </p:tgtEl>
                                      </p:cBhvr>
                                    </p:animEffect>
                                    <p:set>
                                      <p:cBhvr>
                                        <p:cTn id="34" dur="1" fill="hold">
                                          <p:stCondLst>
                                            <p:cond delay="499"/>
                                          </p:stCondLst>
                                        </p:cTn>
                                        <p:tgtEl>
                                          <p:spTgt spid="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9">
                                            <p:txEl>
                                              <p:pRg st="3" end="3"/>
                                            </p:txEl>
                                          </p:spTgt>
                                        </p:tgtEl>
                                        <p:attrNameLst>
                                          <p:attrName>style.visibility</p:attrName>
                                        </p:attrNameLst>
                                      </p:cBhvr>
                                      <p:to>
                                        <p:strVal val="visible"/>
                                      </p:to>
                                    </p:set>
                                    <p:animEffect transition="in" filter="blinds(horizontal)">
                                      <p:cBhvr>
                                        <p:cTn id="39" dur="500"/>
                                        <p:tgtEl>
                                          <p:spTgt spid="9">
                                            <p:txEl>
                                              <p:pRg st="3" end="3"/>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9">
                                            <p:txEl>
                                              <p:pRg st="4" end="4"/>
                                            </p:txEl>
                                          </p:spTgt>
                                        </p:tgtEl>
                                        <p:attrNameLst>
                                          <p:attrName>style.visibility</p:attrName>
                                        </p:attrNameLst>
                                      </p:cBhvr>
                                      <p:to>
                                        <p:strVal val="visible"/>
                                      </p:to>
                                    </p:set>
                                    <p:animEffect transition="in" filter="blinds(horizontal)">
                                      <p:cBhvr>
                                        <p:cTn id="42"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278821" y="451797"/>
            <a:ext cx="6673174" cy="1560716"/>
          </a:xfrm>
        </p:spPr>
        <p:txBody>
          <a:bodyPr>
            <a:normAutofit/>
          </a:bodyPr>
          <a:lstStyle/>
          <a:p>
            <a:pPr algn="ctr" eaLnBrk="1" hangingPunct="1"/>
            <a:r>
              <a:rPr lang="en-US" altLang="fa-IR" sz="3200" b="1" dirty="0">
                <a:latin typeface="Bookman Old Style" panose="02050604050505020204" pitchFamily="18" charset="0"/>
              </a:rPr>
              <a:t>DSR Mechanisms</a:t>
            </a:r>
            <a:endParaRPr lang="it-IT" altLang="fa-IR" sz="3200" b="1" dirty="0">
              <a:latin typeface="Bookman Old Style" panose="02050604050505020204" pitchFamily="18" charset="0"/>
            </a:endParaRPr>
          </a:p>
        </p:txBody>
      </p:sp>
      <p:sp>
        <p:nvSpPr>
          <p:cNvPr id="66563" name="Rectangle 3"/>
          <p:cNvSpPr>
            <a:spLocks noGrp="1" noChangeArrowheads="1"/>
          </p:cNvSpPr>
          <p:nvPr>
            <p:ph idx="1"/>
          </p:nvPr>
        </p:nvSpPr>
        <p:spPr>
          <a:xfrm>
            <a:off x="755576" y="2183414"/>
            <a:ext cx="7402016" cy="2765425"/>
          </a:xfrm>
        </p:spPr>
        <p:txBody>
          <a:bodyPr>
            <a:noAutofit/>
          </a:bodyPr>
          <a:lstStyle/>
          <a:p>
            <a:pPr marL="515938" indent="-515938" eaLnBrk="1" hangingPunct="1">
              <a:lnSpc>
                <a:spcPct val="90000"/>
              </a:lnSpc>
              <a:buClr>
                <a:schemeClr val="accent1">
                  <a:lumMod val="50000"/>
                </a:schemeClr>
              </a:buClr>
              <a:buFont typeface="Wingdings" panose="05000000000000000000" pitchFamily="2" charset="2"/>
              <a:buChar char="q"/>
            </a:pPr>
            <a:r>
              <a:rPr lang="en-US" altLang="fa-IR" sz="3000" dirty="0">
                <a:latin typeface="Times New Roman" panose="02020603050405020304" pitchFamily="18" charset="0"/>
              </a:rPr>
              <a:t>Route discovery</a:t>
            </a:r>
          </a:p>
          <a:p>
            <a:pPr marL="0" indent="0" eaLnBrk="1" hangingPunct="1">
              <a:lnSpc>
                <a:spcPct val="90000"/>
              </a:lnSpc>
              <a:buClr>
                <a:schemeClr val="accent1">
                  <a:lumMod val="50000"/>
                </a:schemeClr>
              </a:buClr>
              <a:buNone/>
            </a:pPr>
            <a:endParaRPr lang="en-US" altLang="fa-IR" sz="3200" dirty="0">
              <a:latin typeface="Times New Roman" panose="02020603050405020304" pitchFamily="18" charset="0"/>
            </a:endParaRPr>
          </a:p>
          <a:p>
            <a:pPr marL="0" indent="0" eaLnBrk="1" hangingPunct="1">
              <a:lnSpc>
                <a:spcPct val="90000"/>
              </a:lnSpc>
              <a:buClr>
                <a:schemeClr val="accent1">
                  <a:lumMod val="50000"/>
                </a:schemeClr>
              </a:buClr>
              <a:buNone/>
            </a:pPr>
            <a:endParaRPr lang="en-US" altLang="fa-IR" sz="3000" dirty="0">
              <a:latin typeface="Times New Roman" panose="02020603050405020304" pitchFamily="18" charset="0"/>
            </a:endParaRPr>
          </a:p>
          <a:p>
            <a:pPr marL="0" indent="0" eaLnBrk="1" hangingPunct="1">
              <a:lnSpc>
                <a:spcPct val="90000"/>
              </a:lnSpc>
              <a:buClr>
                <a:schemeClr val="accent1">
                  <a:lumMod val="50000"/>
                </a:schemeClr>
              </a:buClr>
              <a:buNone/>
            </a:pPr>
            <a:endParaRPr lang="en-US" altLang="fa-IR" dirty="0">
              <a:latin typeface="Times New Roman" panose="02020603050405020304" pitchFamily="18" charset="0"/>
            </a:endParaRPr>
          </a:p>
          <a:p>
            <a:pPr marL="515938" indent="-515938" eaLnBrk="1" hangingPunct="1">
              <a:lnSpc>
                <a:spcPct val="90000"/>
              </a:lnSpc>
              <a:buClr>
                <a:schemeClr val="accent1">
                  <a:lumMod val="50000"/>
                </a:schemeClr>
              </a:buClr>
              <a:buFont typeface="Wingdings" panose="05000000000000000000" pitchFamily="2" charset="2"/>
              <a:buChar char="q"/>
            </a:pPr>
            <a:r>
              <a:rPr lang="en-US" altLang="fa-IR" sz="3000" dirty="0">
                <a:latin typeface="Times New Roman" panose="02020603050405020304" pitchFamily="18" charset="0"/>
              </a:rPr>
              <a:t>Route maintenance</a:t>
            </a:r>
          </a:p>
          <a:p>
            <a:pPr lvl="1" eaLnBrk="1" hangingPunct="1">
              <a:lnSpc>
                <a:spcPct val="90000"/>
              </a:lnSpc>
              <a:buClr>
                <a:schemeClr val="accent1">
                  <a:lumMod val="50000"/>
                </a:schemeClr>
              </a:buClr>
              <a:buFont typeface="Wingdings" panose="05000000000000000000" pitchFamily="2" charset="2"/>
              <a:buChar char="q"/>
            </a:pPr>
            <a:endParaRPr lang="it-IT" altLang="fa-IR" sz="3200" dirty="0">
              <a:latin typeface="Times New Roman" panose="02020603050405020304" pitchFamily="18" charset="0"/>
            </a:endParaRPr>
          </a:p>
        </p:txBody>
      </p:sp>
      <p:sp>
        <p:nvSpPr>
          <p:cNvPr id="4" name="Rounded Rectangle 3"/>
          <p:cNvSpPr/>
          <p:nvPr/>
        </p:nvSpPr>
        <p:spPr>
          <a:xfrm>
            <a:off x="1112188" y="2722141"/>
            <a:ext cx="7560840" cy="1357041"/>
          </a:xfrm>
          <a:prstGeom prst="roundRect">
            <a:avLst/>
          </a:prstGeom>
          <a:solidFill>
            <a:schemeClr val="tx2">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ü"/>
            </a:pPr>
            <a:r>
              <a:rPr lang="en-US" sz="2200" i="1" dirty="0">
                <a:solidFill>
                  <a:schemeClr val="tx1"/>
                </a:solidFill>
                <a:latin typeface="Times New Roman" panose="02020603050405020304" pitchFamily="18" charset="0"/>
                <a:cs typeface="Times New Roman" panose="02020603050405020304" pitchFamily="18" charset="0"/>
              </a:rPr>
              <a:t>The mechanism by which a node </a:t>
            </a:r>
            <a:r>
              <a:rPr lang="en-US" sz="2200" b="1" i="1" dirty="0">
                <a:solidFill>
                  <a:schemeClr val="tx1"/>
                </a:solidFill>
                <a:latin typeface="Times New Roman" panose="02020603050405020304" pitchFamily="18" charset="0"/>
                <a:cs typeface="Times New Roman" panose="02020603050405020304" pitchFamily="18" charset="0"/>
              </a:rPr>
              <a:t>S</a:t>
            </a:r>
            <a:r>
              <a:rPr lang="en-US" sz="2200" i="1" dirty="0">
                <a:solidFill>
                  <a:schemeClr val="tx1"/>
                </a:solidFill>
                <a:latin typeface="Times New Roman" panose="02020603050405020304" pitchFamily="18" charset="0"/>
                <a:cs typeface="Times New Roman" panose="02020603050405020304" pitchFamily="18" charset="0"/>
              </a:rPr>
              <a:t> wishing to send a packet to a destination node </a:t>
            </a:r>
            <a:r>
              <a:rPr lang="en-US" sz="2200" b="1" i="1" dirty="0">
                <a:solidFill>
                  <a:schemeClr val="tx1"/>
                </a:solidFill>
                <a:latin typeface="Times New Roman" panose="02020603050405020304" pitchFamily="18" charset="0"/>
                <a:cs typeface="Times New Roman" panose="02020603050405020304" pitchFamily="18" charset="0"/>
              </a:rPr>
              <a:t>D</a:t>
            </a:r>
            <a:r>
              <a:rPr lang="en-US" sz="2200" i="1" dirty="0">
                <a:solidFill>
                  <a:schemeClr val="tx1"/>
                </a:solidFill>
                <a:latin typeface="Times New Roman" panose="02020603050405020304" pitchFamily="18" charset="0"/>
                <a:cs typeface="Times New Roman" panose="02020603050405020304" pitchFamily="18" charset="0"/>
              </a:rPr>
              <a:t> obtains a source route to </a:t>
            </a:r>
            <a:r>
              <a:rPr lang="en-US" sz="2200" b="1" i="1" dirty="0">
                <a:solidFill>
                  <a:schemeClr val="tx1"/>
                </a:solidFill>
                <a:latin typeface="Times New Roman" panose="02020603050405020304" pitchFamily="18" charset="0"/>
                <a:cs typeface="Times New Roman" panose="02020603050405020304" pitchFamily="18" charset="0"/>
              </a:rPr>
              <a:t>D.</a:t>
            </a:r>
            <a:r>
              <a:rPr lang="en-US" sz="2200" i="1" dirty="0">
                <a:solidFill>
                  <a:schemeClr val="tx1"/>
                </a:solidFill>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q"/>
            </a:pPr>
            <a:r>
              <a:rPr lang="en-US" sz="2200" dirty="0">
                <a:solidFill>
                  <a:schemeClr val="tx1"/>
                </a:solidFill>
                <a:latin typeface="Times New Roman" panose="02020603050405020304" pitchFamily="18" charset="0"/>
                <a:cs typeface="Times New Roman" panose="02020603050405020304" pitchFamily="18" charset="0"/>
              </a:rPr>
              <a:t>Route Discovery is used only when </a:t>
            </a:r>
            <a:r>
              <a:rPr lang="en-US" sz="2200" b="1" dirty="0">
                <a:solidFill>
                  <a:schemeClr val="tx1"/>
                </a:solidFill>
                <a:latin typeface="Times New Roman" panose="02020603050405020304" pitchFamily="18" charset="0"/>
                <a:cs typeface="Times New Roman" panose="02020603050405020304" pitchFamily="18" charset="0"/>
              </a:rPr>
              <a:t>S</a:t>
            </a:r>
            <a:r>
              <a:rPr lang="en-US" sz="2200" dirty="0">
                <a:solidFill>
                  <a:schemeClr val="tx1"/>
                </a:solidFill>
                <a:latin typeface="Times New Roman" panose="02020603050405020304" pitchFamily="18" charset="0"/>
                <a:cs typeface="Times New Roman" panose="02020603050405020304" pitchFamily="18" charset="0"/>
              </a:rPr>
              <a:t> attempts to send a packet to </a:t>
            </a:r>
            <a:r>
              <a:rPr lang="en-US" sz="2200" b="1" dirty="0">
                <a:solidFill>
                  <a:schemeClr val="tx1"/>
                </a:solidFill>
                <a:latin typeface="Times New Roman" panose="02020603050405020304" pitchFamily="18" charset="0"/>
                <a:cs typeface="Times New Roman" panose="02020603050405020304" pitchFamily="18" charset="0"/>
              </a:rPr>
              <a:t>D</a:t>
            </a:r>
            <a:r>
              <a:rPr lang="en-US" sz="2200" dirty="0">
                <a:solidFill>
                  <a:schemeClr val="tx1"/>
                </a:solidFill>
                <a:latin typeface="Times New Roman" panose="02020603050405020304" pitchFamily="18" charset="0"/>
                <a:cs typeface="Times New Roman" panose="02020603050405020304" pitchFamily="18" charset="0"/>
              </a:rPr>
              <a:t> and does not already know a route to </a:t>
            </a:r>
            <a:r>
              <a:rPr lang="en-US" sz="2200" b="1" dirty="0">
                <a:solidFill>
                  <a:schemeClr val="tx1"/>
                </a:solidFill>
                <a:latin typeface="Times New Roman" panose="02020603050405020304" pitchFamily="18" charset="0"/>
                <a:cs typeface="Times New Roman" panose="02020603050405020304" pitchFamily="18" charset="0"/>
              </a:rPr>
              <a:t>D</a:t>
            </a:r>
            <a:r>
              <a:rPr lang="en-US" sz="2200" dirty="0">
                <a:solidFill>
                  <a:schemeClr val="tx1"/>
                </a:solidFill>
                <a:latin typeface="Times New Roman" panose="02020603050405020304" pitchFamily="18" charset="0"/>
                <a:cs typeface="Times New Roman" panose="02020603050405020304" pitchFamily="18" charset="0"/>
              </a:rPr>
              <a:t>.</a:t>
            </a:r>
          </a:p>
        </p:txBody>
      </p:sp>
      <p:sp>
        <p:nvSpPr>
          <p:cNvPr id="11" name="Footer Placeholder 1"/>
          <p:cNvSpPr>
            <a:spLocks noGrp="1"/>
          </p:cNvSpPr>
          <p:nvPr>
            <p:ph type="ftr" sz="quarter" idx="11"/>
          </p:nvPr>
        </p:nvSpPr>
        <p:spPr>
          <a:xfrm>
            <a:off x="0" y="6492875"/>
            <a:ext cx="4250530" cy="365125"/>
          </a:xfrm>
        </p:spPr>
        <p:txBody>
          <a:bodyPr/>
          <a:lstStyle/>
          <a:p>
            <a:pPr>
              <a:defRPr/>
            </a:pPr>
            <a:r>
              <a:rPr lang="it-IT" altLang="fa-IR" dirty="0"/>
              <a:t>Dynamic Source Routing (DSR)</a:t>
            </a:r>
          </a:p>
        </p:txBody>
      </p:sp>
      <p:sp>
        <p:nvSpPr>
          <p:cNvPr id="13" name="Rounded Rectangle 12"/>
          <p:cNvSpPr/>
          <p:nvPr/>
        </p:nvSpPr>
        <p:spPr>
          <a:xfrm>
            <a:off x="1115616" y="4617910"/>
            <a:ext cx="7560840" cy="1874965"/>
          </a:xfrm>
          <a:prstGeom prst="roundRect">
            <a:avLst/>
          </a:prstGeom>
          <a:solidFill>
            <a:schemeClr val="tx2">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Wingdings" panose="05000000000000000000" pitchFamily="2" charset="2"/>
              <a:buChar char="ü"/>
            </a:pPr>
            <a:r>
              <a:rPr lang="en-US" sz="2400" i="1" dirty="0">
                <a:solidFill>
                  <a:schemeClr val="tx1"/>
                </a:solidFill>
                <a:latin typeface="Times New Roman" panose="02020603050405020304" pitchFamily="18" charset="0"/>
                <a:cs typeface="Times New Roman" panose="02020603050405020304" pitchFamily="18" charset="0"/>
              </a:rPr>
              <a:t>The mechanism by which node </a:t>
            </a:r>
            <a:r>
              <a:rPr lang="en-US" sz="2400" b="1" i="1" dirty="0">
                <a:solidFill>
                  <a:schemeClr val="tx1"/>
                </a:solidFill>
                <a:latin typeface="Times New Roman" panose="02020603050405020304" pitchFamily="18" charset="0"/>
                <a:cs typeface="Times New Roman" panose="02020603050405020304" pitchFamily="18" charset="0"/>
              </a:rPr>
              <a:t>S </a:t>
            </a:r>
            <a:r>
              <a:rPr lang="en-US" sz="2400" i="1" dirty="0">
                <a:solidFill>
                  <a:schemeClr val="tx1"/>
                </a:solidFill>
                <a:latin typeface="Times New Roman" panose="02020603050405020304" pitchFamily="18" charset="0"/>
                <a:cs typeface="Times New Roman" panose="02020603050405020304" pitchFamily="18" charset="0"/>
              </a:rPr>
              <a:t>is able to detect, while using a source route to </a:t>
            </a:r>
            <a:r>
              <a:rPr lang="en-US" sz="2400" b="1" i="1" dirty="0">
                <a:solidFill>
                  <a:schemeClr val="tx1"/>
                </a:solidFill>
                <a:latin typeface="Times New Roman" panose="02020603050405020304" pitchFamily="18" charset="0"/>
                <a:cs typeface="Times New Roman" panose="02020603050405020304" pitchFamily="18" charset="0"/>
              </a:rPr>
              <a:t>D</a:t>
            </a:r>
            <a:r>
              <a:rPr lang="en-US" sz="2400" i="1" dirty="0">
                <a:solidFill>
                  <a:schemeClr val="tx1"/>
                </a:solidFill>
                <a:latin typeface="Times New Roman" panose="02020603050405020304" pitchFamily="18" charset="0"/>
                <a:cs typeface="Times New Roman" panose="02020603050405020304" pitchFamily="18" charset="0"/>
              </a:rPr>
              <a:t>, if the network topology has changed such that it can no longer use its route to </a:t>
            </a:r>
            <a:r>
              <a:rPr lang="en-US" sz="2400" b="1" i="1" dirty="0">
                <a:solidFill>
                  <a:schemeClr val="tx1"/>
                </a:solidFill>
                <a:latin typeface="Times New Roman" panose="02020603050405020304" pitchFamily="18" charset="0"/>
                <a:cs typeface="Times New Roman" panose="02020603050405020304" pitchFamily="18" charset="0"/>
              </a:rPr>
              <a:t>D </a:t>
            </a:r>
            <a:r>
              <a:rPr lang="en-US" sz="2400" i="1" dirty="0">
                <a:solidFill>
                  <a:schemeClr val="tx1"/>
                </a:solidFill>
                <a:latin typeface="Times New Roman" panose="02020603050405020304" pitchFamily="18" charset="0"/>
                <a:cs typeface="Times New Roman" panose="02020603050405020304" pitchFamily="18" charset="0"/>
              </a:rPr>
              <a:t>because a link along the route no longer works. </a:t>
            </a:r>
          </a:p>
          <a:p>
            <a:pPr marL="342900" indent="-342900" algn="just">
              <a:buFont typeface="Wingdings" panose="05000000000000000000" pitchFamily="2" charset="2"/>
              <a:buChar char="q"/>
            </a:pPr>
            <a:r>
              <a:rPr lang="en-US" sz="2200" dirty="0">
                <a:solidFill>
                  <a:schemeClr val="tx1"/>
                </a:solidFill>
                <a:latin typeface="Times New Roman" panose="02020603050405020304" pitchFamily="18" charset="0"/>
                <a:cs typeface="Times New Roman" panose="02020603050405020304" pitchFamily="18" charset="0"/>
              </a:rPr>
              <a:t>Route Maintenance is used only when a route is in use</a:t>
            </a:r>
          </a:p>
        </p:txBody>
      </p:sp>
      <p:pic>
        <p:nvPicPr>
          <p:cNvPr id="7" name="Picture 2">
            <a:extLst>
              <a:ext uri="{FF2B5EF4-FFF2-40B4-BE49-F238E27FC236}">
                <a16:creationId xmlns:a16="http://schemas.microsoft.com/office/drawing/2014/main" id="{DDC69E58-C79C-410E-A5C6-7C3B3E4AAF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4138" y="-2876"/>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E1217"/>
      </a:dk2>
      <a:lt2>
        <a:srgbClr val="FAFDFD"/>
      </a:lt2>
      <a:accent1>
        <a:srgbClr val="78475D"/>
      </a:accent1>
      <a:accent2>
        <a:srgbClr val="A7D068"/>
      </a:accent2>
      <a:accent3>
        <a:srgbClr val="78C5CF"/>
      </a:accent3>
      <a:accent4>
        <a:srgbClr val="D36E88"/>
      </a:accent4>
      <a:accent5>
        <a:srgbClr val="D3C588"/>
      </a:accent5>
      <a:accent6>
        <a:srgbClr val="ED9E57"/>
      </a:accent6>
      <a:hlink>
        <a:srgbClr val="78C5CF"/>
      </a:hlink>
      <a:folHlink>
        <a:srgbClr val="D36E88"/>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tint val="0"/>
              <a:shade val="0"/>
              <a:alpha val="0"/>
            </a:scheme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E2D42CFC-65DC-41E3-8961-A8E5A299131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Feathered</Template>
  <TotalTime>7560</TotalTime>
  <Words>2869</Words>
  <Application>Microsoft Office PowerPoint</Application>
  <PresentationFormat>On-screen Show (4:3)</PresentationFormat>
  <Paragraphs>571</Paragraphs>
  <Slides>46</Slides>
  <Notes>7</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6" baseType="lpstr">
      <vt:lpstr>Arial</vt:lpstr>
      <vt:lpstr>Bookman Old Style</vt:lpstr>
      <vt:lpstr>Calibri</vt:lpstr>
      <vt:lpstr>Cambria Math</vt:lpstr>
      <vt:lpstr>Century Schoolbook</vt:lpstr>
      <vt:lpstr>Corbel</vt:lpstr>
      <vt:lpstr>Times New Roman</vt:lpstr>
      <vt:lpstr>Wingdings</vt:lpstr>
      <vt:lpstr>Feathered</vt:lpstr>
      <vt:lpstr>Visio</vt:lpstr>
      <vt:lpstr>  Mobile Ad hoc Networks   </vt:lpstr>
      <vt:lpstr>PowerPoint Presentation</vt:lpstr>
      <vt:lpstr>PowerPoint Presentation</vt:lpstr>
      <vt:lpstr>  Dynamic  Source Routing Protocol   </vt:lpstr>
      <vt:lpstr>Features of DSR (1)</vt:lpstr>
      <vt:lpstr>Features of DSR (2)</vt:lpstr>
      <vt:lpstr>PowerPoint Presentation</vt:lpstr>
      <vt:lpstr>PowerPoint Presentation</vt:lpstr>
      <vt:lpstr>DSR Mechanisms</vt:lpstr>
      <vt:lpstr>DSR strengths</vt:lpstr>
      <vt:lpstr>Basic DSR Route Discovery</vt:lpstr>
      <vt:lpstr>Basic DSR Route Discovery RREQ phase (1)</vt:lpstr>
      <vt:lpstr>Basic DSR Route Discovery RREQ phase (2)</vt:lpstr>
      <vt:lpstr>Basic DSR Route Discovery RREP phase (1)</vt:lpstr>
      <vt:lpstr>Basic DSR Route Discovery send buffer (1)</vt:lpstr>
      <vt:lpstr>Basic DSR Route Discovery send buffer (2)</vt:lpstr>
      <vt:lpstr>Basic DSR Route Discovery example</vt:lpstr>
      <vt:lpstr>Basic DSR Route Discovery example</vt:lpstr>
      <vt:lpstr>Basic DSR Route Discovery example</vt:lpstr>
      <vt:lpstr>Basic DSR Route Discovery example</vt:lpstr>
      <vt:lpstr>Basic DSR Route Discovery example</vt:lpstr>
      <vt:lpstr>Basic DSR Route Discovery example</vt:lpstr>
      <vt:lpstr>Basic DSR Route Discovery example</vt:lpstr>
      <vt:lpstr>Additional Route Discovery features Caching extra routing information</vt:lpstr>
      <vt:lpstr>Additional Route Discovery features Replying to RREQ using cached routes</vt:lpstr>
      <vt:lpstr>Additional Route Discovery features Preventing Route Reply storms</vt:lpstr>
      <vt:lpstr>Additional Route Discovery features Route Request Hop Limit</vt:lpstr>
      <vt:lpstr>Basic DSR Route Maintenance (1)</vt:lpstr>
      <vt:lpstr>Basic DSR Route Maintenance (2) </vt:lpstr>
      <vt:lpstr>Basic DSR Route Maintenance (3)</vt:lpstr>
      <vt:lpstr>Additional route maintenance features  packet salvaging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DSR The Dynamic Source Routing Protocol</dc:title>
  <dc:creator>MIRKO</dc:creator>
  <cp:lastModifiedBy>Dr. Movahedi</cp:lastModifiedBy>
  <cp:revision>217</cp:revision>
  <dcterms:created xsi:type="dcterms:W3CDTF">2007-09-07T13:00:14Z</dcterms:created>
  <dcterms:modified xsi:type="dcterms:W3CDTF">2020-06-07T17:12:36Z</dcterms:modified>
</cp:coreProperties>
</file>