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256" r:id="rId2"/>
    <p:sldId id="257" r:id="rId3"/>
    <p:sldId id="258" r:id="rId4"/>
    <p:sldId id="332" r:id="rId5"/>
    <p:sldId id="259"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82" r:id="rId25"/>
    <p:sldId id="283" r:id="rId26"/>
    <p:sldId id="284" r:id="rId27"/>
    <p:sldId id="285" r:id="rId28"/>
    <p:sldId id="286" r:id="rId29"/>
    <p:sldId id="288" r:id="rId30"/>
    <p:sldId id="289" r:id="rId31"/>
    <p:sldId id="292" r:id="rId32"/>
    <p:sldId id="295" r:id="rId33"/>
    <p:sldId id="296" r:id="rId34"/>
    <p:sldId id="297" r:id="rId35"/>
    <p:sldId id="298" r:id="rId36"/>
    <p:sldId id="299" r:id="rId37"/>
    <p:sldId id="304" r:id="rId38"/>
    <p:sldId id="305" r:id="rId39"/>
    <p:sldId id="306" r:id="rId40"/>
    <p:sldId id="307" r:id="rId41"/>
    <p:sldId id="309" r:id="rId42"/>
    <p:sldId id="310" r:id="rId43"/>
    <p:sldId id="312" r:id="rId44"/>
    <p:sldId id="313" r:id="rId45"/>
    <p:sldId id="314" r:id="rId46"/>
    <p:sldId id="315" r:id="rId47"/>
    <p:sldId id="316" r:id="rId48"/>
    <p:sldId id="317" r:id="rId49"/>
    <p:sldId id="31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78" r:id="rId63"/>
    <p:sldId id="358" r:id="rId64"/>
    <p:sldId id="359" r:id="rId65"/>
    <p:sldId id="360" r:id="rId66"/>
    <p:sldId id="361" r:id="rId67"/>
    <p:sldId id="364" r:id="rId68"/>
    <p:sldId id="365" r:id="rId69"/>
    <p:sldId id="377" r:id="rId70"/>
    <p:sldId id="370" r:id="rId71"/>
    <p:sldId id="371" r:id="rId72"/>
    <p:sldId id="372" r:id="rId73"/>
    <p:sldId id="373" r:id="rId74"/>
    <p:sldId id="374" r:id="rId75"/>
    <p:sldId id="375" r:id="rId76"/>
    <p:sldId id="376" r:id="rId77"/>
    <p:sldId id="362" r:id="rId78"/>
    <p:sldId id="366" r:id="rId79"/>
    <p:sldId id="367" r:id="rId80"/>
    <p:sldId id="368" r:id="rId81"/>
    <p:sldId id="369" r:id="rId82"/>
    <p:sldId id="379" r:id="rId83"/>
    <p:sldId id="380" r:id="rId84"/>
    <p:sldId id="363" r:id="rId85"/>
    <p:sldId id="382" r:id="rId86"/>
    <p:sldId id="38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2" autoAdjust="0"/>
    <p:restoredTop sz="91199" autoAdjust="0"/>
  </p:normalViewPr>
  <p:slideViewPr>
    <p:cSldViewPr>
      <p:cViewPr varScale="1">
        <p:scale>
          <a:sx n="80" d="100"/>
          <a:sy n="80" d="100"/>
        </p:scale>
        <p:origin x="15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6E55-1754-44BE-9B44-4FC4FB7A6AF7}" type="datetimeFigureOut">
              <a:rPr lang="en-US" smtClean="0"/>
              <a:t>3/11/2019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BC556-4E56-4E76-9384-C9C3C4276AA7}" type="slidenum">
              <a:rPr lang="en-US" smtClean="0"/>
              <a:t>‹#›</a:t>
            </a:fld>
            <a:endParaRPr lang="en-US"/>
          </a:p>
        </p:txBody>
      </p:sp>
    </p:spTree>
    <p:extLst>
      <p:ext uri="{BB962C8B-B14F-4D97-AF65-F5344CB8AC3E}">
        <p14:creationId xmlns:p14="http://schemas.microsoft.com/office/powerpoint/2010/main" val="381922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0CC1-6BD8-4602-9EF1-175A8A329F3F}" type="slidenum">
              <a:rPr lang="en-US"/>
              <a:pPr/>
              <a:t>2</a:t>
            </a:fld>
            <a:endParaRPr lang="en-US"/>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r>
              <a:rPr lang="en-US" dirty="0" smtClean="0"/>
              <a:t> - The goal for us is to understand how networks work by simulating them.</a:t>
            </a:r>
          </a:p>
          <a:p>
            <a:r>
              <a:rPr lang="en-US" dirty="0" smtClean="0"/>
              <a:t> -  we’ll be looking at the following in </a:t>
            </a:r>
            <a:r>
              <a:rPr lang="en-US" dirty="0" err="1" smtClean="0"/>
              <a:t>particulat</a:t>
            </a:r>
            <a:endParaRPr lang="en-US" dirty="0" smtClean="0"/>
          </a:p>
          <a:p>
            <a:r>
              <a:rPr lang="en-US" dirty="0" smtClean="0"/>
              <a:t>	- fundamentals of event simulation – what are events? How are they </a:t>
            </a:r>
            <a:r>
              <a:rPr lang="en-US" dirty="0" err="1" smtClean="0"/>
              <a:t>tracke</a:t>
            </a:r>
            <a:r>
              <a:rPr lang="en-US" dirty="0" smtClean="0"/>
              <a:t>?</a:t>
            </a:r>
          </a:p>
          <a:p>
            <a:r>
              <a:rPr lang="en-US" dirty="0" smtClean="0"/>
              <a:t>	- details of a particular popular network simulator other </a:t>
            </a:r>
          </a:p>
          <a:p>
            <a:r>
              <a:rPr lang="en-US" dirty="0" smtClean="0"/>
              <a:t>	- other examples are </a:t>
            </a:r>
            <a:r>
              <a:rPr lang="en-US" dirty="0" err="1" smtClean="0"/>
              <a:t>opnet</a:t>
            </a:r>
            <a:r>
              <a:rPr lang="en-US" dirty="0" smtClean="0"/>
              <a:t>, </a:t>
            </a:r>
            <a:r>
              <a:rPr lang="en-US" dirty="0" err="1" smtClean="0"/>
              <a:t>qualnet</a:t>
            </a:r>
            <a:r>
              <a:rPr lang="en-US" dirty="0" smtClean="0"/>
              <a:t> </a:t>
            </a:r>
            <a:r>
              <a:rPr lang="en-US" dirty="0" err="1" smtClean="0"/>
              <a:t>etc</a:t>
            </a:r>
            <a:endParaRPr lang="en-US" dirty="0" smtClean="0"/>
          </a:p>
          <a:p>
            <a:endParaRPr lang="en-US" dirty="0"/>
          </a:p>
        </p:txBody>
      </p:sp>
    </p:spTree>
    <p:extLst>
      <p:ext uri="{BB962C8B-B14F-4D97-AF65-F5344CB8AC3E}">
        <p14:creationId xmlns:p14="http://schemas.microsoft.com/office/powerpoint/2010/main" val="2569541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141F3-9A2F-4F3B-8599-83D2E9BACA78}" type="slidenum">
              <a:rPr lang="en-US"/>
              <a:pPr/>
              <a:t>12</a:t>
            </a:fld>
            <a:endParaRPr lang="en-US"/>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981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499A69-D1B1-43D9-8947-847FE6C6C369}" type="slidenum">
              <a:rPr lang="en-US"/>
              <a:pPr/>
              <a:t>13</a:t>
            </a:fld>
            <a:endParaRPr lang="en-US"/>
          </a:p>
        </p:txBody>
      </p:sp>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6922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CCE0C-EC4F-4595-B6D1-C2C3DEAE0CAC}" type="slidenum">
              <a:rPr lang="en-US"/>
              <a:pPr/>
              <a:t>14</a:t>
            </a:fld>
            <a:endParaRPr lang="en-US"/>
          </a:p>
        </p:txBody>
      </p:sp>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5694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AE4E9-E3D7-4039-877C-14FBD3F225A4}" type="slidenum">
              <a:rPr lang="en-US"/>
              <a:pPr/>
              <a:t>15</a:t>
            </a:fld>
            <a:endParaRPr lang="en-US"/>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321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281E8-E1F2-4354-A1E4-EAC2918E796E}" type="slidenum">
              <a:rPr lang="en-US"/>
              <a:pPr/>
              <a:t>16</a:t>
            </a:fld>
            <a:endParaRPr lang="en-US"/>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3955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2E60E-19D5-424C-90E9-9CA5828DD47C}" type="slidenum">
              <a:rPr lang="en-US"/>
              <a:pPr/>
              <a:t>17</a:t>
            </a:fld>
            <a:endParaRPr lang="en-US"/>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042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262DD-386F-43AD-8CE2-E78DBEF03486}" type="slidenum">
              <a:rPr lang="en-US"/>
              <a:pPr/>
              <a:t>18</a:t>
            </a:fld>
            <a:endParaRPr lang="en-US"/>
          </a:p>
        </p:txBody>
      </p:sp>
      <p:sp>
        <p:nvSpPr>
          <p:cNvPr id="872450" name="Rectangle 2"/>
          <p:cNvSpPr>
            <a:spLocks noGrp="1" noRot="1" noChangeAspect="1" noChangeArrowheads="1" noTextEdit="1"/>
          </p:cNvSpPr>
          <p:nvPr>
            <p:ph type="sldImg"/>
          </p:nvPr>
        </p:nvSpPr>
        <p:spPr>
          <a:ln/>
        </p:spPr>
      </p:sp>
      <p:sp>
        <p:nvSpPr>
          <p:cNvPr id="872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2060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92A1E-A9E3-4F11-9D8E-E719C9698FEC}" type="slidenum">
              <a:rPr lang="en-US"/>
              <a:pPr/>
              <a:t>19</a:t>
            </a:fld>
            <a:endParaRPr lang="en-US"/>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5884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D5BAB-20CF-4979-BA25-AAA51F2F737B}" type="slidenum">
              <a:rPr lang="en-US"/>
              <a:pPr/>
              <a:t>20</a:t>
            </a:fld>
            <a:endParaRPr lang="en-US"/>
          </a:p>
        </p:txBody>
      </p:sp>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1388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84559-F62B-4579-AABA-FCEE17A67B95}" type="slidenum">
              <a:rPr lang="en-US"/>
              <a:pPr/>
              <a:t>21</a:t>
            </a:fld>
            <a:endParaRPr lang="en-US"/>
          </a:p>
        </p:txBody>
      </p:sp>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696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75AF0-69B2-4933-AEFB-D48CCE4BA73C}" type="slidenum">
              <a:rPr lang="en-US"/>
              <a:pPr/>
              <a:t>3</a:t>
            </a:fld>
            <a:endParaRPr lang="en-US"/>
          </a:p>
        </p:txBody>
      </p:sp>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0054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6CB8C-89F1-4070-9AE1-7DFD12904FA9}" type="slidenum">
              <a:rPr lang="en-US"/>
              <a:pPr/>
              <a:t>22</a:t>
            </a:fld>
            <a:endParaRPr 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901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70668-BFB1-450D-AC26-4F07C3111965}" type="slidenum">
              <a:rPr lang="en-US"/>
              <a:pPr/>
              <a:t>23</a:t>
            </a:fld>
            <a:endParaRPr lang="en-US"/>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048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BC66B-23CF-4E39-AD13-A2C1EB6259CF}" type="slidenum">
              <a:rPr lang="en-US"/>
              <a:pPr/>
              <a:t>24</a:t>
            </a:fld>
            <a:endParaRPr lang="en-US"/>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3328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E6EB0-FAFB-418C-87A0-A6EAB0313236}" type="slidenum">
              <a:rPr lang="en-US"/>
              <a:pPr/>
              <a:t>25</a:t>
            </a:fld>
            <a:endParaRPr lang="en-US"/>
          </a:p>
        </p:txBody>
      </p:sp>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3838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EC2911-2D9B-4F47-A6E8-27645A09B009}" type="slidenum">
              <a:rPr lang="en-US"/>
              <a:pPr/>
              <a:t>26</a:t>
            </a:fld>
            <a:endParaRPr lang="en-US"/>
          </a:p>
        </p:txBody>
      </p:sp>
      <p:sp>
        <p:nvSpPr>
          <p:cNvPr id="882690" name="Rectangle 2"/>
          <p:cNvSpPr>
            <a:spLocks noGrp="1" noRot="1" noChangeAspect="1" noChangeArrowheads="1" noTextEdit="1"/>
          </p:cNvSpPr>
          <p:nvPr>
            <p:ph type="sldImg"/>
          </p:nvPr>
        </p:nvSpPr>
        <p:spPr>
          <a:ln/>
        </p:spPr>
      </p:sp>
      <p:sp>
        <p:nvSpPr>
          <p:cNvPr id="88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7581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A934C7-6F96-44CD-BB85-F8A0938C844E}" type="slidenum">
              <a:rPr lang="en-US"/>
              <a:pPr/>
              <a:t>27</a:t>
            </a:fld>
            <a:endParaRPr lang="en-US"/>
          </a:p>
        </p:txBody>
      </p:sp>
      <p:sp>
        <p:nvSpPr>
          <p:cNvPr id="894978" name="Rectangle 2"/>
          <p:cNvSpPr>
            <a:spLocks noGrp="1" noRot="1" noChangeAspec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0666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9DAD7-821A-45F2-8507-0CFD76FD33EC}" type="slidenum">
              <a:rPr lang="en-US"/>
              <a:pPr/>
              <a:t>28</a:t>
            </a:fld>
            <a:endParaRPr lang="en-US"/>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1370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DF4AC-F5CB-43CC-BF17-2357E2908B97}" type="slidenum">
              <a:rPr lang="en-US"/>
              <a:pPr/>
              <a:t>29</a:t>
            </a:fld>
            <a:endParaRPr lang="en-US"/>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1712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956CE-E3F6-4DCC-8350-D49964E2C5F6}" type="slidenum">
              <a:rPr lang="en-US"/>
              <a:pPr/>
              <a:t>30</a:t>
            </a:fld>
            <a:endParaRPr lang="en-US"/>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2944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A67FA-89A5-4288-9BA3-7CF22B922506}" type="slidenum">
              <a:rPr lang="en-US"/>
              <a:pPr/>
              <a:t>31</a:t>
            </a:fld>
            <a:endParaRPr lang="en-US"/>
          </a:p>
        </p:txBody>
      </p:sp>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522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024A4-735D-4C01-9FB1-1C5472412188}" type="slidenum">
              <a:rPr lang="en-US"/>
              <a:pPr/>
              <a:t>5</a:t>
            </a:fld>
            <a:endParaRPr lang="en-US"/>
          </a:p>
        </p:txBody>
      </p:sp>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r>
              <a:rPr lang="en-US" dirty="0" smtClean="0"/>
              <a:t>We want to study the </a:t>
            </a:r>
            <a:r>
              <a:rPr lang="en-US" dirty="0" err="1" smtClean="0"/>
              <a:t>behaviour</a:t>
            </a:r>
            <a:r>
              <a:rPr lang="en-US" dirty="0" smtClean="0"/>
              <a:t> of  system under a given set of external factors</a:t>
            </a:r>
          </a:p>
          <a:p>
            <a:r>
              <a:rPr lang="en-US" dirty="0" smtClean="0"/>
              <a:t>	- For Internet, our system is the way we have placed nodes, routers, our  protocols running on them (HTTP, TCP) etc.</a:t>
            </a:r>
          </a:p>
          <a:p>
            <a:r>
              <a:rPr lang="en-US" dirty="0" smtClean="0"/>
              <a:t>	- Our “exogenous” </a:t>
            </a:r>
            <a:r>
              <a:rPr lang="en-US" dirty="0" err="1" smtClean="0"/>
              <a:t>behaviour</a:t>
            </a:r>
            <a:r>
              <a:rPr lang="en-US" dirty="0" smtClean="0"/>
              <a:t>” can be, for </a:t>
            </a:r>
            <a:r>
              <a:rPr lang="en-US" dirty="0" err="1" smtClean="0"/>
              <a:t>exampe</a:t>
            </a:r>
            <a:r>
              <a:rPr lang="en-US" dirty="0" smtClean="0"/>
              <a:t> – how users are using the system – for example growth of online streaming video with </a:t>
            </a:r>
            <a:r>
              <a:rPr lang="en-US" dirty="0" err="1" smtClean="0"/>
              <a:t>youtube</a:t>
            </a:r>
            <a:r>
              <a:rPr lang="en-US" dirty="0" smtClean="0"/>
              <a:t>.</a:t>
            </a:r>
          </a:p>
          <a:p>
            <a:r>
              <a:rPr lang="en-US" dirty="0" smtClean="0"/>
              <a:t>	- We want to model the system so that we can engineer better systems</a:t>
            </a:r>
          </a:p>
          <a:p>
            <a:r>
              <a:rPr lang="en-US" dirty="0" smtClean="0"/>
              <a:t>	- Its clear that simulation becomes harder as we have large systems and varied inputs. We should be able to </a:t>
            </a:r>
            <a:r>
              <a:rPr lang="en-US" dirty="0" err="1" smtClean="0"/>
              <a:t>distiguish</a:t>
            </a:r>
            <a:r>
              <a:rPr lang="en-US" dirty="0" smtClean="0"/>
              <a:t> between the important and the non-imp. Properties, so that we can observe the relevant ones</a:t>
            </a:r>
          </a:p>
          <a:p>
            <a:endParaRPr lang="en-US" dirty="0"/>
          </a:p>
        </p:txBody>
      </p:sp>
    </p:spTree>
    <p:extLst>
      <p:ext uri="{BB962C8B-B14F-4D97-AF65-F5344CB8AC3E}">
        <p14:creationId xmlns:p14="http://schemas.microsoft.com/office/powerpoint/2010/main" val="763123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50EFF-40E2-44BB-ABB1-CB0D1F1384AA}" type="slidenum">
              <a:rPr lang="en-US"/>
              <a:pPr/>
              <a:t>32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t>Read</a:t>
            </a:r>
          </a:p>
          <a:p>
            <a:endParaRPr lang="en-US"/>
          </a:p>
        </p:txBody>
      </p:sp>
    </p:spTree>
    <p:extLst>
      <p:ext uri="{BB962C8B-B14F-4D97-AF65-F5344CB8AC3E}">
        <p14:creationId xmlns:p14="http://schemas.microsoft.com/office/powerpoint/2010/main" val="1591443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B732D1-501A-4830-A058-0F6DF5601374}" type="slidenum">
              <a:rPr lang="en-US"/>
              <a:pPr/>
              <a:t>33</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a:t>NS2 lets us create topologies with different nodes, different types of links in betweeb them </a:t>
            </a:r>
          </a:p>
        </p:txBody>
      </p:sp>
    </p:spTree>
    <p:extLst>
      <p:ext uri="{BB962C8B-B14F-4D97-AF65-F5344CB8AC3E}">
        <p14:creationId xmlns:p14="http://schemas.microsoft.com/office/powerpoint/2010/main" val="383792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0D73A-C164-405B-89C0-F99965F64645}" type="slidenum">
              <a:rPr lang="en-US"/>
              <a:pPr/>
              <a:t>34</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176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28166-9C99-4C9A-9BF2-7D3C47727E11}" type="slidenum">
              <a:rPr lang="en-US"/>
              <a:pPr/>
              <a:t>35</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a:t>The picture shows an example trace file:</a:t>
            </a:r>
          </a:p>
          <a:p>
            <a:r>
              <a:rPr lang="en-US"/>
              <a:t>	- + shows that a packet entered the queue</a:t>
            </a:r>
          </a:p>
          <a:p>
            <a:r>
              <a:rPr lang="en-US"/>
              <a:t>	- shows that a packet left the queue</a:t>
            </a:r>
          </a:p>
          <a:p>
            <a:r>
              <a:rPr lang="en-US"/>
              <a:t>	- r shows the packet was received</a:t>
            </a:r>
          </a:p>
          <a:p>
            <a:r>
              <a:rPr lang="en-US"/>
              <a:t>	time, type of packet etc 	</a:t>
            </a:r>
          </a:p>
        </p:txBody>
      </p:sp>
    </p:spTree>
    <p:extLst>
      <p:ext uri="{BB962C8B-B14F-4D97-AF65-F5344CB8AC3E}">
        <p14:creationId xmlns:p14="http://schemas.microsoft.com/office/powerpoint/2010/main" val="769220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F51D4-9F49-4D4F-BABE-9503EC38787A}" type="slidenum">
              <a:rPr lang="en-US"/>
              <a:pPr/>
              <a:t>36</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t>Apart from having a trace file, it comes with a Network animator tool that allows visualization of nodes (much like the diagrams that we see in text books)</a:t>
            </a:r>
          </a:p>
        </p:txBody>
      </p:sp>
    </p:spTree>
    <p:extLst>
      <p:ext uri="{BB962C8B-B14F-4D97-AF65-F5344CB8AC3E}">
        <p14:creationId xmlns:p14="http://schemas.microsoft.com/office/powerpoint/2010/main" val="3166081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6FC00C-CAE1-44C2-82AD-999441A24EF4}" type="slidenum">
              <a:rPr lang="en-US"/>
              <a:pPr/>
              <a:t>37</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Read</a:t>
            </a:r>
          </a:p>
        </p:txBody>
      </p:sp>
    </p:spTree>
    <p:extLst>
      <p:ext uri="{BB962C8B-B14F-4D97-AF65-F5344CB8AC3E}">
        <p14:creationId xmlns:p14="http://schemas.microsoft.com/office/powerpoint/2010/main" val="1937193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8D7924-C8DF-4DF0-AE03-5C3225A6C8A3}" type="slidenum">
              <a:rPr lang="en-US"/>
              <a:pPr/>
              <a:t>38</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So lets start by creating a topology is NS2, we’re just defining stuff, no packets are going through yet</a:t>
            </a:r>
          </a:p>
          <a:p>
            <a:endParaRPr lang="en-US"/>
          </a:p>
        </p:txBody>
      </p:sp>
    </p:spTree>
    <p:extLst>
      <p:ext uri="{BB962C8B-B14F-4D97-AF65-F5344CB8AC3E}">
        <p14:creationId xmlns:p14="http://schemas.microsoft.com/office/powerpoint/2010/main" val="3398457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48053-5EF8-4849-9B5B-DFAA9FA46AEB}" type="slidenum">
              <a:rPr lang="en-US"/>
              <a:pPr/>
              <a:t>39</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dirty="0"/>
              <a:t>set </a:t>
            </a:r>
            <a:r>
              <a:rPr lang="en-US" i="1" dirty="0"/>
              <a:t>ns</a:t>
            </a:r>
            <a:r>
              <a:rPr lang="en-US" dirty="0"/>
              <a:t> [new Simulator]: generates an NS simulator object instance, and assigns it to variable </a:t>
            </a:r>
            <a:r>
              <a:rPr lang="en-US" i="1" dirty="0"/>
              <a:t>ns</a:t>
            </a:r>
            <a:r>
              <a:rPr lang="en-US" dirty="0"/>
              <a:t> (italics is used for variables and values in this section). What this line does is the following:</a:t>
            </a:r>
            <a:br>
              <a:rPr lang="en-US" dirty="0"/>
            </a:br>
            <a:r>
              <a:rPr lang="en-US" dirty="0"/>
              <a:t>  </a:t>
            </a:r>
          </a:p>
          <a:p>
            <a:r>
              <a:rPr lang="en-US" dirty="0"/>
              <a:t>Create a scheduler (default is calendar scheduler) </a:t>
            </a:r>
          </a:p>
          <a:p>
            <a:r>
              <a:rPr lang="en-US" dirty="0"/>
              <a:t>  </a:t>
            </a:r>
          </a:p>
          <a:p>
            <a:r>
              <a:rPr lang="en-US" dirty="0"/>
              <a:t>The "Simulator" object has member functions that do the following:</a:t>
            </a:r>
            <a:br>
              <a:rPr lang="en-US" dirty="0"/>
            </a:br>
            <a:r>
              <a:rPr lang="en-US" dirty="0"/>
              <a:t>  </a:t>
            </a:r>
          </a:p>
          <a:p>
            <a:r>
              <a:rPr lang="en-US" dirty="0"/>
              <a:t>Create compound objects such as nodes and links (described later) </a:t>
            </a:r>
          </a:p>
          <a:p>
            <a:r>
              <a:rPr lang="en-US" dirty="0"/>
              <a:t>Connect network component objects created (ex. attach-agent) </a:t>
            </a:r>
          </a:p>
          <a:p>
            <a:r>
              <a:rPr lang="en-US" dirty="0"/>
              <a:t>Set network component parameters (mostly for compound objects) </a:t>
            </a:r>
          </a:p>
          <a:p>
            <a:r>
              <a:rPr lang="en-US" dirty="0"/>
              <a:t>Create connections between agents (ex. make connection between a "</a:t>
            </a:r>
            <a:r>
              <a:rPr lang="en-US" dirty="0" err="1"/>
              <a:t>tcp</a:t>
            </a:r>
            <a:r>
              <a:rPr lang="en-US" dirty="0"/>
              <a:t>" and "sink") </a:t>
            </a:r>
          </a:p>
          <a:p>
            <a:r>
              <a:rPr lang="en-US" dirty="0"/>
              <a:t>  </a:t>
            </a:r>
          </a:p>
        </p:txBody>
      </p:sp>
    </p:spTree>
    <p:extLst>
      <p:ext uri="{BB962C8B-B14F-4D97-AF65-F5344CB8AC3E}">
        <p14:creationId xmlns:p14="http://schemas.microsoft.com/office/powerpoint/2010/main" val="1507452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AD41A-61C9-4C2F-B4F9-B6847F6EA1C2}" type="slidenum">
              <a:rPr lang="en-US"/>
              <a:pPr/>
              <a:t>40</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en-US"/>
              <a:t>set </a:t>
            </a:r>
            <a:r>
              <a:rPr lang="en-US" i="1"/>
              <a:t>n0</a:t>
            </a:r>
            <a:r>
              <a:rPr lang="en-US"/>
              <a:t> [</a:t>
            </a:r>
            <a:r>
              <a:rPr lang="en-US" i="1"/>
              <a:t>$ns</a:t>
            </a:r>
            <a:r>
              <a:rPr lang="en-US"/>
              <a:t> node]: The member function node creates a node. A node in NS is compound object made of address and port classifiers (described in a later section). Users can create a node by separately creating an address and a port classifier objects and connecting them together. However, this member function of Simulator object makes the job easier. </a:t>
            </a:r>
          </a:p>
          <a:p>
            <a:endParaRPr lang="en-US"/>
          </a:p>
          <a:p>
            <a:r>
              <a:rPr lang="en-US" i="1"/>
              <a:t>$ns</a:t>
            </a:r>
            <a:r>
              <a:rPr lang="en-US"/>
              <a:t> duplex-link </a:t>
            </a:r>
            <a:r>
              <a:rPr lang="en-US" i="1"/>
              <a:t>node1 node2 bandwidth delay queue-type</a:t>
            </a:r>
            <a:r>
              <a:rPr lang="en-US"/>
              <a:t>: creates two simplex links of specified bandwidth and delay, and connects the two specified nodes. In NS, the output queue of a node is implemented as a part of a link, therefore users should specify the queue-type when creating links. In the above simulation script, DropTail queue is used. If the reader wants to use a RED queue, simply replace the word DropTail with RED. </a:t>
            </a:r>
          </a:p>
        </p:txBody>
      </p:sp>
    </p:spTree>
    <p:extLst>
      <p:ext uri="{BB962C8B-B14F-4D97-AF65-F5344CB8AC3E}">
        <p14:creationId xmlns:p14="http://schemas.microsoft.com/office/powerpoint/2010/main" val="2284728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9E6BE7-299D-4217-B3EC-F749016C179A}" type="slidenum">
              <a:rPr lang="en-US"/>
              <a:pPr/>
              <a:t>41</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We are going to extend the example now: we are going to attach a udp agent to n1 and a sink at n2. (agents are abstractions – of “sockets” that are present in unix)</a:t>
            </a:r>
          </a:p>
          <a:p>
            <a:endParaRPr lang="en-US"/>
          </a:p>
          <a:p>
            <a:r>
              <a:rPr lang="en-US"/>
              <a:t>We are going to use udp to send constant bit-rate traffic – what this means is – that the rate is constant and packet size is constant (we will set these parameters)</a:t>
            </a:r>
          </a:p>
          <a:p>
            <a:endParaRPr lang="en-US"/>
          </a:p>
          <a:p>
            <a:endParaRPr lang="en-US"/>
          </a:p>
        </p:txBody>
      </p:sp>
    </p:spTree>
    <p:extLst>
      <p:ext uri="{BB962C8B-B14F-4D97-AF65-F5344CB8AC3E}">
        <p14:creationId xmlns:p14="http://schemas.microsoft.com/office/powerpoint/2010/main" val="189967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225FC-48BC-4077-91FA-740BE324ABFC}" type="slidenum">
              <a:rPr lang="en-US"/>
              <a:pPr/>
              <a:t>6</a:t>
            </a:fld>
            <a:endParaRPr lang="en-US"/>
          </a:p>
        </p:txBody>
      </p:sp>
      <p:sp>
        <p:nvSpPr>
          <p:cNvPr id="859138" name="Rectangle 2"/>
          <p:cNvSpPr>
            <a:spLocks noGrp="1" noRot="1" noChangeAspect="1" noChangeArrowheads="1" noTextEdit="1"/>
          </p:cNvSpPr>
          <p:nvPr>
            <p:ph type="sldImg"/>
          </p:nvPr>
        </p:nvSpPr>
        <p:spPr>
          <a:ln/>
        </p:spPr>
      </p:sp>
      <p:sp>
        <p:nvSpPr>
          <p:cNvPr id="859139" name="Rectangle 3"/>
          <p:cNvSpPr>
            <a:spLocks noGrp="1" noChangeArrowheads="1"/>
          </p:cNvSpPr>
          <p:nvPr>
            <p:ph type="body" idx="1"/>
          </p:nvPr>
        </p:nvSpPr>
        <p:spPr/>
        <p:txBody>
          <a:bodyPr/>
          <a:lstStyle/>
          <a:p>
            <a:r>
              <a:rPr lang="en-US" dirty="0" smtClean="0"/>
              <a:t>We should go ahead and observe </a:t>
            </a:r>
            <a:r>
              <a:rPr lang="en-US" dirty="0" err="1" smtClean="0"/>
              <a:t>tha</a:t>
            </a:r>
            <a:r>
              <a:rPr lang="en-US" dirty="0" smtClean="0"/>
              <a:t> actual system if possible, but we can’t do so for a variety of reasons.</a:t>
            </a:r>
          </a:p>
          <a:p>
            <a:r>
              <a:rPr lang="en-US" dirty="0" smtClean="0"/>
              <a:t>More importantly, Simulation can let you abstract out some of the complexity.</a:t>
            </a:r>
          </a:p>
          <a:p>
            <a:r>
              <a:rPr lang="en-US" dirty="0" smtClean="0"/>
              <a:t>Simulation is repeatable – When studying flash crowds, its hard to create flash crowds again and again, but its possible to simulate them as many times as needed</a:t>
            </a:r>
          </a:p>
          <a:p>
            <a:endParaRPr lang="en-US" dirty="0"/>
          </a:p>
        </p:txBody>
      </p:sp>
    </p:spTree>
    <p:extLst>
      <p:ext uri="{BB962C8B-B14F-4D97-AF65-F5344CB8AC3E}">
        <p14:creationId xmlns:p14="http://schemas.microsoft.com/office/powerpoint/2010/main" val="34394616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18F9C-8C4F-4ADC-9180-1F346EF57164}" type="slidenum">
              <a:rPr lang="en-US"/>
              <a:pPr/>
              <a:t>42</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i="1"/>
              <a:t>$ns</a:t>
            </a:r>
            <a:r>
              <a:rPr lang="en-US"/>
              <a:t> attach-agent </a:t>
            </a:r>
            <a:r>
              <a:rPr lang="en-US" i="1"/>
              <a:t>node agent</a:t>
            </a:r>
            <a:r>
              <a:rPr lang="en-US"/>
              <a:t>: The attach-agent member function attaches an agent object created to a node object. Actually, what this function does is call the attach member function of specified node, which attaches the given agent to itself. Therefore, a user can do the same thing by, for example, $n0 attach $tcp. Similarly, each agent object has a member function attach-agent that attaches a traffic source object to itself.</a:t>
            </a:r>
            <a:br>
              <a:rPr lang="en-US"/>
            </a:br>
            <a:r>
              <a:rPr lang="en-US"/>
              <a:t>  </a:t>
            </a:r>
          </a:p>
          <a:p>
            <a:r>
              <a:rPr lang="en-US" i="1"/>
              <a:t>$ns</a:t>
            </a:r>
            <a:r>
              <a:rPr lang="en-US"/>
              <a:t> connect </a:t>
            </a:r>
            <a:r>
              <a:rPr lang="en-US" i="1"/>
              <a:t>agent1 agent2</a:t>
            </a:r>
            <a:r>
              <a:rPr lang="en-US"/>
              <a:t>: After two agents that will communicate with each other are created, the next thing is to establish a logical network connection between them. This line establishes a network connection by setting the destination address to each others' network and port address pair. </a:t>
            </a:r>
          </a:p>
        </p:txBody>
      </p:sp>
    </p:spTree>
    <p:extLst>
      <p:ext uri="{BB962C8B-B14F-4D97-AF65-F5344CB8AC3E}">
        <p14:creationId xmlns:p14="http://schemas.microsoft.com/office/powerpoint/2010/main" val="2014334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C559C-7C77-45E6-B802-C99853C64150}" type="slidenum">
              <a:rPr lang="en-US"/>
              <a:pPr/>
              <a:t>43</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1909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87B28-D368-4526-A911-997B83A71797}" type="slidenum">
              <a:rPr lang="en-US"/>
              <a:pPr/>
              <a:t>44</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24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9E8E2-C8CA-4A3F-9320-B0B595D1EAE4}" type="slidenum">
              <a:rPr lang="en-US"/>
              <a:pPr/>
              <a:t>46</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i="1"/>
              <a:t>$ns</a:t>
            </a:r>
            <a:r>
              <a:rPr lang="en-US"/>
              <a:t> duplex-link-op </a:t>
            </a:r>
            <a:r>
              <a:rPr lang="en-US" i="1"/>
              <a:t>node1 node2 ...</a:t>
            </a:r>
            <a:r>
              <a:rPr lang="en-US"/>
              <a:t>: The next couple of lines are used for the NAM display. To see the effects of these lines, users can comment these lines out and try the simulation. </a:t>
            </a:r>
          </a:p>
        </p:txBody>
      </p:sp>
    </p:spTree>
    <p:extLst>
      <p:ext uri="{BB962C8B-B14F-4D97-AF65-F5344CB8AC3E}">
        <p14:creationId xmlns:p14="http://schemas.microsoft.com/office/powerpoint/2010/main" val="966250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5FDA3-0745-4A7E-8494-87B206BECC1A}" type="slidenum">
              <a:rPr lang="en-US"/>
              <a:pPr/>
              <a:t>47</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pPr>
              <a:lnSpc>
                <a:spcPct val="90000"/>
              </a:lnSpc>
            </a:pPr>
            <a:r>
              <a:rPr lang="en-US"/>
              <a:t>et </a:t>
            </a:r>
            <a:r>
              <a:rPr lang="en-US" i="1"/>
              <a:t>tcp</a:t>
            </a:r>
            <a:r>
              <a:rPr lang="en-US"/>
              <a:t> [new </a:t>
            </a:r>
            <a:r>
              <a:rPr lang="en-US" i="1"/>
              <a:t>Agent/TCP</a:t>
            </a:r>
            <a:r>
              <a:rPr lang="en-US"/>
              <a:t>]: This line shows how to create a TCP agent. But in general, users can create any agent or traffic sources in this way. Agents and traffic sources are in fact basic objects (not compound objects), mostly implemented in C++ and linked to OTcl. Therefore, there are no specific Simulator object member functions that create these object instances. To create agents or traffic sources, a user should know the class names these objects (Agent/TCP, Agnet/TCPSink, Application/FTP and so on). This information can be found in the NS documentation or partly in this documentation. But one shortcut is to look at the "ns-2/tcl/libs/ns-default.tcl" file. This file contains the default configurable parameter value settings for available network objects. Therefore, it works as a good indicator of what kind of network objects are available in NS and what are the configurable parameters.</a:t>
            </a:r>
            <a:br>
              <a:rPr lang="en-US"/>
            </a:br>
            <a:r>
              <a:rPr lang="en-US"/>
              <a:t>  </a:t>
            </a:r>
          </a:p>
          <a:p>
            <a:pPr>
              <a:lnSpc>
                <a:spcPct val="90000"/>
              </a:lnSpc>
            </a:pPr>
            <a:r>
              <a:rPr lang="en-US" i="1"/>
              <a:t>$ns</a:t>
            </a:r>
            <a:r>
              <a:rPr lang="en-US"/>
              <a:t> attach-agent </a:t>
            </a:r>
            <a:r>
              <a:rPr lang="en-US" i="1"/>
              <a:t>node agent</a:t>
            </a:r>
            <a:r>
              <a:rPr lang="en-US"/>
              <a:t>: The attach-agent member function attaches an agent object created to a node object. Actually, what this function does is call the attach member function of specified node, which attaches the given agent to itself. Therefore, a user can do the same thing by, for example, $n0 attach $tcp. Similarly, each agent object has a member function attach-agent that attaches a traffic source object to itself.</a:t>
            </a:r>
            <a:br>
              <a:rPr lang="en-US"/>
            </a:br>
            <a:r>
              <a:rPr lang="en-US"/>
              <a:t>  </a:t>
            </a:r>
          </a:p>
          <a:p>
            <a:pPr>
              <a:lnSpc>
                <a:spcPct val="90000"/>
              </a:lnSpc>
            </a:pPr>
            <a:r>
              <a:rPr lang="en-US" i="1"/>
              <a:t>$ns</a:t>
            </a:r>
            <a:r>
              <a:rPr lang="en-US"/>
              <a:t> connect </a:t>
            </a:r>
            <a:r>
              <a:rPr lang="en-US" i="1"/>
              <a:t>agent1 agent2</a:t>
            </a:r>
            <a:r>
              <a:rPr lang="en-US"/>
              <a:t>: After two agents that will communicate with each other are created, the next thing is to establish a logical network connection between them. This line establishes a network connection by setting the destination address to each others' network and port address pair. </a:t>
            </a:r>
          </a:p>
        </p:txBody>
      </p:sp>
    </p:spTree>
    <p:extLst>
      <p:ext uri="{BB962C8B-B14F-4D97-AF65-F5344CB8AC3E}">
        <p14:creationId xmlns:p14="http://schemas.microsoft.com/office/powerpoint/2010/main" val="709614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7E905-EDB5-4A04-9B8B-DBF30EAAF601}" type="slidenum">
              <a:rPr lang="en-US"/>
              <a:pPr/>
              <a:t>7</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Simulation lets you separate the design bugs from the implementation bugs (for example – a server farm - have not got enough  provisioning) – estimate etc</a:t>
            </a:r>
          </a:p>
        </p:txBody>
      </p:sp>
    </p:spTree>
    <p:extLst>
      <p:ext uri="{BB962C8B-B14F-4D97-AF65-F5344CB8AC3E}">
        <p14:creationId xmlns:p14="http://schemas.microsoft.com/office/powerpoint/2010/main" val="3821739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6AE90-0551-44C0-833C-4B9C2B6AD87C}" type="slidenum">
              <a:rPr lang="en-US"/>
              <a:pPr/>
              <a:t>8</a:t>
            </a:fld>
            <a:endParaRPr lang="en-US"/>
          </a:p>
        </p:txBody>
      </p:sp>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647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DC2A3-7647-46CD-9B31-80B3FEF44650}" type="slidenum">
              <a:rPr lang="en-US"/>
              <a:pPr/>
              <a:t>9</a:t>
            </a:fld>
            <a:endParaRPr lang="en-US"/>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435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92778-A3E4-43CE-B181-147EBE443E84}" type="slidenum">
              <a:rPr lang="en-US"/>
              <a:pPr/>
              <a:t>10</a:t>
            </a:fld>
            <a:endParaRPr 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98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2D61FD-9A0D-45EA-BA99-E3D91BA2CD08}" type="slidenum">
              <a:rPr lang="en-US"/>
              <a:pPr/>
              <a:t>11</a:t>
            </a:fld>
            <a:endParaRPr lang="en-US"/>
          </a:p>
        </p:txBody>
      </p:sp>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100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DDDC61-26D4-48E2-ADDD-D45F148A4443}"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6E808-6050-40E2-BC1B-FA0E6C39ED20}"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1AA490-0265-46CC-AF6E-2E7504F244E0}"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64393073-E2E2-4338-B256-015CBA6E969A}" type="datetime1">
              <a:rPr lang="en-US" smtClean="0"/>
              <a:t>3/11/2019</a:t>
            </a:fld>
            <a:endParaRPr lang="en-US"/>
          </a:p>
        </p:txBody>
      </p:sp>
    </p:spTree>
    <p:extLst>
      <p:ext uri="{BB962C8B-B14F-4D97-AF65-F5344CB8AC3E}">
        <p14:creationId xmlns:p14="http://schemas.microsoft.com/office/powerpoint/2010/main" val="38072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C8CE9-04BE-4144-83CB-77749F5CC176}"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C5DDD-DA5B-4BAE-AAEE-90DEEC5F0A0B}" type="datetime1">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026808-D8C8-4D17-AEF0-511784E12901}"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AA214E-F605-4816-91AF-1E411930CF85}" type="datetime1">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24AAC-3A46-453A-8F12-FD11B631E9EE}" type="datetime1">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6745D-D93E-499D-A166-39A7BC936194}" type="datetime1">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27D7E-CF26-4B72-9D5E-C56CA5A2F6A9}"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2C842-AEF9-4354-93D3-2383E10F3D3D}" type="datetime1">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C42DEE3-10B7-46C3-B56D-7EAD938C1024}" type="datetime1">
              <a:rPr lang="en-US" smtClean="0"/>
              <a:t>3/11/2019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png"/><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png"/><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 Id="rId9"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www.cs.wpi.edu/~claypool/" TargetMode="External"/><Relationship Id="rId4" Type="http://schemas.openxmlformats.org/officeDocument/2006/relationships/hyperlink" Target="http://www.cs.wpi.edu/~goo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isi.edu/nsnam/ns/tutorial/index.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isi.edu/nsnam/ns/tutorial/index.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sop.inria.fr/maestro/personnel/Eitan.Altman/COURS-NS/n3.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simulation</a:t>
            </a:r>
            <a:endParaRPr lang="en-US" dirty="0"/>
          </a:p>
        </p:txBody>
      </p:sp>
      <p:sp>
        <p:nvSpPr>
          <p:cNvPr id="3" name="Subtitle 2"/>
          <p:cNvSpPr>
            <a:spLocks noGrp="1"/>
          </p:cNvSpPr>
          <p:nvPr>
            <p:ph type="subTitle" idx="1"/>
          </p:nvPr>
        </p:nvSpPr>
        <p:spPr/>
        <p:txBody>
          <a:bodyPr/>
          <a:lstStyle/>
          <a:p>
            <a:r>
              <a:rPr lang="en-US" dirty="0" err="1" smtClean="0"/>
              <a:t>Zeinab</a:t>
            </a:r>
            <a:r>
              <a:rPr lang="en-US" dirty="0" smtClean="0"/>
              <a:t> </a:t>
            </a:r>
            <a:r>
              <a:rPr lang="en-US" dirty="0" err="1" smtClean="0"/>
              <a:t>Movahedi</a:t>
            </a:r>
            <a:endParaRPr lang="en-US" dirty="0"/>
          </a:p>
        </p:txBody>
      </p:sp>
    </p:spTree>
    <p:extLst>
      <p:ext uri="{BB962C8B-B14F-4D97-AF65-F5344CB8AC3E}">
        <p14:creationId xmlns:p14="http://schemas.microsoft.com/office/powerpoint/2010/main" val="356482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r>
              <a:rPr lang="en-US"/>
              <a:t>Simulation: example</a:t>
            </a:r>
          </a:p>
        </p:txBody>
      </p:sp>
      <p:sp>
        <p:nvSpPr>
          <p:cNvPr id="778243" name="Rectangle 3"/>
          <p:cNvSpPr>
            <a:spLocks noGrp="1" noChangeArrowheads="1"/>
          </p:cNvSpPr>
          <p:nvPr>
            <p:ph type="body" idx="1"/>
          </p:nvPr>
        </p:nvSpPr>
        <p:spPr>
          <a:xfrm>
            <a:off x="533400" y="1600200"/>
            <a:ext cx="7772400" cy="1644650"/>
          </a:xfrm>
        </p:spPr>
        <p:txBody>
          <a:bodyPr/>
          <a:lstStyle/>
          <a:p>
            <a:r>
              <a:rPr lang="en-US" sz="2400"/>
              <a:t>packets arrive (avg. interrarrival time: 1/ </a:t>
            </a:r>
            <a:r>
              <a:rPr lang="en-US" sz="2400">
                <a:latin typeface="Symbol" pitchFamily="18" charset="2"/>
              </a:rPr>
              <a:t>l</a:t>
            </a:r>
            <a:r>
              <a:rPr lang="en-US" sz="2400"/>
              <a:t>) to router (avg. execution time 1/</a:t>
            </a:r>
            <a:r>
              <a:rPr lang="en-US" sz="2400">
                <a:latin typeface="Symbol" pitchFamily="18" charset="2"/>
              </a:rPr>
              <a:t>m</a:t>
            </a:r>
            <a:r>
              <a:rPr lang="en-US" sz="2400"/>
              <a:t>) with two outgoing links</a:t>
            </a:r>
          </a:p>
          <a:p>
            <a:r>
              <a:rPr lang="en-US" sz="2400"/>
              <a:t>arriving packet joins link i with probability </a:t>
            </a:r>
            <a:r>
              <a:rPr lang="en-US" sz="2400">
                <a:latin typeface="Symbol" pitchFamily="18" charset="2"/>
              </a:rPr>
              <a:t>f</a:t>
            </a:r>
            <a:r>
              <a:rPr lang="en-US" sz="2400" baseline="-25000"/>
              <a:t>i</a:t>
            </a:r>
            <a:endParaRPr lang="en-US" sz="2400"/>
          </a:p>
        </p:txBody>
      </p:sp>
      <p:grpSp>
        <p:nvGrpSpPr>
          <p:cNvPr id="778251" name="Group 11"/>
          <p:cNvGrpSpPr>
            <a:grpSpLocks/>
          </p:cNvGrpSpPr>
          <p:nvPr/>
        </p:nvGrpSpPr>
        <p:grpSpPr bwMode="auto">
          <a:xfrm>
            <a:off x="3932238" y="3219450"/>
            <a:ext cx="876300" cy="393700"/>
            <a:chOff x="1670" y="2302"/>
            <a:chExt cx="552" cy="248"/>
          </a:xfrm>
        </p:grpSpPr>
        <p:sp>
          <p:nvSpPr>
            <p:cNvPr id="778244" name="Rectangle 4"/>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45" name="Line 5"/>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46" name="Line 6"/>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47" name="Line 7"/>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48" name="Line 8"/>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49" name="Line 9"/>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50" name="Line 10"/>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78252" name="Group 12"/>
          <p:cNvGrpSpPr>
            <a:grpSpLocks/>
          </p:cNvGrpSpPr>
          <p:nvPr/>
        </p:nvGrpSpPr>
        <p:grpSpPr bwMode="auto">
          <a:xfrm>
            <a:off x="3922713" y="3876675"/>
            <a:ext cx="876300" cy="393700"/>
            <a:chOff x="1670" y="2302"/>
            <a:chExt cx="552" cy="248"/>
          </a:xfrm>
        </p:grpSpPr>
        <p:sp>
          <p:nvSpPr>
            <p:cNvPr id="778253" name="Rectangle 13"/>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54" name="Line 14"/>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55" name="Line 15"/>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56" name="Line 16"/>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57" name="Line 17"/>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58" name="Line 18"/>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59" name="Line 19"/>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8260" name="Oval 20"/>
          <p:cNvSpPr>
            <a:spLocks noChangeArrowheads="1"/>
          </p:cNvSpPr>
          <p:nvPr/>
        </p:nvSpPr>
        <p:spPr bwMode="auto">
          <a:xfrm>
            <a:off x="4957763" y="3213100"/>
            <a:ext cx="495300" cy="438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61" name="Text Box 21"/>
          <p:cNvSpPr txBox="1">
            <a:spLocks noChangeArrowheads="1"/>
          </p:cNvSpPr>
          <p:nvPr/>
        </p:nvSpPr>
        <p:spPr bwMode="auto">
          <a:xfrm>
            <a:off x="4999038" y="3152775"/>
            <a:ext cx="461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m</a:t>
            </a:r>
            <a:r>
              <a:rPr lang="en-US" sz="2400" u="none" baseline="-25000">
                <a:latin typeface="Symbol" pitchFamily="18" charset="2"/>
              </a:rPr>
              <a:t>1</a:t>
            </a:r>
          </a:p>
        </p:txBody>
      </p:sp>
      <p:sp>
        <p:nvSpPr>
          <p:cNvPr id="778262" name="Oval 22"/>
          <p:cNvSpPr>
            <a:spLocks noChangeArrowheads="1"/>
          </p:cNvSpPr>
          <p:nvPr/>
        </p:nvSpPr>
        <p:spPr bwMode="auto">
          <a:xfrm>
            <a:off x="4957763" y="3851275"/>
            <a:ext cx="495300" cy="438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63" name="Text Box 23"/>
          <p:cNvSpPr txBox="1">
            <a:spLocks noChangeArrowheads="1"/>
          </p:cNvSpPr>
          <p:nvPr/>
        </p:nvSpPr>
        <p:spPr bwMode="auto">
          <a:xfrm>
            <a:off x="4999038" y="3790950"/>
            <a:ext cx="461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m</a:t>
            </a:r>
            <a:r>
              <a:rPr lang="en-US" sz="2400" u="none" baseline="-25000">
                <a:latin typeface="Symbol" pitchFamily="18" charset="2"/>
              </a:rPr>
              <a:t>2</a:t>
            </a:r>
          </a:p>
        </p:txBody>
      </p:sp>
      <p:sp>
        <p:nvSpPr>
          <p:cNvPr id="778264" name="Line 24"/>
          <p:cNvSpPr>
            <a:spLocks noChangeShapeType="1"/>
          </p:cNvSpPr>
          <p:nvPr/>
        </p:nvSpPr>
        <p:spPr bwMode="auto">
          <a:xfrm flipV="1">
            <a:off x="3328988" y="3413125"/>
            <a:ext cx="55245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65" name="Line 25"/>
          <p:cNvSpPr>
            <a:spLocks noChangeShapeType="1"/>
          </p:cNvSpPr>
          <p:nvPr/>
        </p:nvSpPr>
        <p:spPr bwMode="auto">
          <a:xfrm>
            <a:off x="3328988" y="3765550"/>
            <a:ext cx="55245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66" name="Line 26"/>
          <p:cNvSpPr>
            <a:spLocks noChangeShapeType="1"/>
          </p:cNvSpPr>
          <p:nvPr/>
        </p:nvSpPr>
        <p:spPr bwMode="auto">
          <a:xfrm>
            <a:off x="2624138" y="376555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67" name="Line 27"/>
          <p:cNvSpPr>
            <a:spLocks noChangeShapeType="1"/>
          </p:cNvSpPr>
          <p:nvPr/>
        </p:nvSpPr>
        <p:spPr bwMode="auto">
          <a:xfrm>
            <a:off x="5500688" y="346075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68" name="Line 28"/>
          <p:cNvSpPr>
            <a:spLocks noChangeShapeType="1"/>
          </p:cNvSpPr>
          <p:nvPr/>
        </p:nvSpPr>
        <p:spPr bwMode="auto">
          <a:xfrm>
            <a:off x="5510213" y="410845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8269" name="Rectangle 29"/>
          <p:cNvSpPr>
            <a:spLocks noChangeArrowheads="1"/>
          </p:cNvSpPr>
          <p:nvPr/>
        </p:nvSpPr>
        <p:spPr bwMode="auto">
          <a:xfrm>
            <a:off x="641350" y="4298950"/>
            <a:ext cx="77724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r>
              <a:rPr lang="en-US" sz="2400" u="none"/>
              <a:t>state of system: size of each queue</a:t>
            </a:r>
          </a:p>
          <a:p>
            <a:pPr marL="342900" indent="-342900">
              <a:spcBef>
                <a:spcPct val="20000"/>
              </a:spcBef>
              <a:buClr>
                <a:schemeClr val="accent2"/>
              </a:buClr>
              <a:buSzPct val="85000"/>
              <a:buFont typeface="ZapfDingbats" pitchFamily="82" charset="2"/>
              <a:buChar char="r"/>
            </a:pPr>
            <a:r>
              <a:rPr lang="en-US" sz="2400" u="none"/>
              <a:t>system events:</a:t>
            </a:r>
          </a:p>
          <a:p>
            <a:pPr marL="742950" lvl="1" indent="-285750">
              <a:spcBef>
                <a:spcPct val="20000"/>
              </a:spcBef>
              <a:buClr>
                <a:schemeClr val="accent2"/>
              </a:buClr>
              <a:buSzPct val="75000"/>
              <a:buFont typeface="ZapfDingbats" pitchFamily="82" charset="2"/>
              <a:buChar char="m"/>
            </a:pPr>
            <a:r>
              <a:rPr lang="en-US" sz="2000" u="none"/>
              <a:t> job arrivals</a:t>
            </a:r>
          </a:p>
          <a:p>
            <a:pPr marL="742950" lvl="1" indent="-285750">
              <a:spcBef>
                <a:spcPct val="20000"/>
              </a:spcBef>
              <a:buClr>
                <a:schemeClr val="accent2"/>
              </a:buClr>
              <a:buSzPct val="75000"/>
              <a:buFont typeface="ZapfDingbats" pitchFamily="82" charset="2"/>
              <a:buChar char="m"/>
            </a:pPr>
            <a:r>
              <a:rPr lang="en-US" sz="2000" u="none"/>
              <a:t> service time completions</a:t>
            </a:r>
          </a:p>
          <a:p>
            <a:pPr marL="342900" indent="-342900">
              <a:spcBef>
                <a:spcPct val="20000"/>
              </a:spcBef>
              <a:buClr>
                <a:schemeClr val="accent2"/>
              </a:buClr>
              <a:buSzPct val="85000"/>
              <a:buFont typeface="ZapfDingbats" pitchFamily="82" charset="2"/>
              <a:buChar char="r"/>
            </a:pPr>
            <a:r>
              <a:rPr lang="en-US" sz="2400" u="none"/>
              <a:t>define performance measure to be gathered</a:t>
            </a:r>
          </a:p>
        </p:txBody>
      </p:sp>
      <p:sp>
        <p:nvSpPr>
          <p:cNvPr id="778270" name="Text Box 30"/>
          <p:cNvSpPr txBox="1">
            <a:spLocks noChangeArrowheads="1"/>
          </p:cNvSpPr>
          <p:nvPr/>
        </p:nvSpPr>
        <p:spPr bwMode="auto">
          <a:xfrm>
            <a:off x="2598738" y="3248025"/>
            <a:ext cx="37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none">
                <a:latin typeface="Symbol" pitchFamily="18" charset="2"/>
              </a:rPr>
              <a:t>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59222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t>Simulation: example</a:t>
            </a:r>
          </a:p>
        </p:txBody>
      </p:sp>
      <p:grpSp>
        <p:nvGrpSpPr>
          <p:cNvPr id="781344" name="Group 32"/>
          <p:cNvGrpSpPr>
            <a:grpSpLocks/>
          </p:cNvGrpSpPr>
          <p:nvPr/>
        </p:nvGrpSpPr>
        <p:grpSpPr bwMode="auto">
          <a:xfrm>
            <a:off x="5554663" y="477838"/>
            <a:ext cx="2987675" cy="922337"/>
            <a:chOff x="3499" y="301"/>
            <a:chExt cx="1882" cy="581"/>
          </a:xfrm>
        </p:grpSpPr>
        <p:grpSp>
          <p:nvGrpSpPr>
            <p:cNvPr id="781316" name="Group 4"/>
            <p:cNvGrpSpPr>
              <a:grpSpLocks/>
            </p:cNvGrpSpPr>
            <p:nvPr/>
          </p:nvGrpSpPr>
          <p:grpSpPr bwMode="auto">
            <a:xfrm>
              <a:off x="4204" y="336"/>
              <a:ext cx="463" cy="201"/>
              <a:chOff x="1670" y="2302"/>
              <a:chExt cx="552" cy="248"/>
            </a:xfrm>
          </p:grpSpPr>
          <p:sp>
            <p:nvSpPr>
              <p:cNvPr id="781317" name="Rectangle 5"/>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18" name="Line 6"/>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19" name="Line 7"/>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0" name="Line 8"/>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1" name="Line 9"/>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2" name="Line 10"/>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3" name="Line 11"/>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1324" name="Group 12"/>
            <p:cNvGrpSpPr>
              <a:grpSpLocks/>
            </p:cNvGrpSpPr>
            <p:nvPr/>
          </p:nvGrpSpPr>
          <p:grpSpPr bwMode="auto">
            <a:xfrm>
              <a:off x="4199" y="672"/>
              <a:ext cx="463" cy="201"/>
              <a:chOff x="1670" y="2302"/>
              <a:chExt cx="552" cy="248"/>
            </a:xfrm>
          </p:grpSpPr>
          <p:sp>
            <p:nvSpPr>
              <p:cNvPr id="781325" name="Rectangle 13"/>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26" name="Line 14"/>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7" name="Line 15"/>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8" name="Line 16"/>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29" name="Line 17"/>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30" name="Line 18"/>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31" name="Line 19"/>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81332" name="Oval 20"/>
            <p:cNvSpPr>
              <a:spLocks noChangeArrowheads="1"/>
            </p:cNvSpPr>
            <p:nvPr/>
          </p:nvSpPr>
          <p:spPr bwMode="auto">
            <a:xfrm>
              <a:off x="4746" y="333"/>
              <a:ext cx="262" cy="22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33" name="Text Box 21"/>
            <p:cNvSpPr txBox="1">
              <a:spLocks noChangeArrowheads="1"/>
            </p:cNvSpPr>
            <p:nvPr/>
          </p:nvSpPr>
          <p:spPr bwMode="auto">
            <a:xfrm>
              <a:off x="4768" y="301"/>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1</a:t>
              </a:r>
            </a:p>
          </p:txBody>
        </p:sp>
        <p:sp>
          <p:nvSpPr>
            <p:cNvPr id="781334" name="Oval 22"/>
            <p:cNvSpPr>
              <a:spLocks noChangeArrowheads="1"/>
            </p:cNvSpPr>
            <p:nvPr/>
          </p:nvSpPr>
          <p:spPr bwMode="auto">
            <a:xfrm>
              <a:off x="4746" y="659"/>
              <a:ext cx="262" cy="22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35" name="Text Box 23"/>
            <p:cNvSpPr txBox="1">
              <a:spLocks noChangeArrowheads="1"/>
            </p:cNvSpPr>
            <p:nvPr/>
          </p:nvSpPr>
          <p:spPr bwMode="auto">
            <a:xfrm>
              <a:off x="4768" y="619"/>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2</a:t>
              </a:r>
            </a:p>
          </p:txBody>
        </p:sp>
        <p:sp>
          <p:nvSpPr>
            <p:cNvPr id="781336" name="Line 24"/>
            <p:cNvSpPr>
              <a:spLocks noChangeShapeType="1"/>
            </p:cNvSpPr>
            <p:nvPr/>
          </p:nvSpPr>
          <p:spPr bwMode="auto">
            <a:xfrm flipV="1">
              <a:off x="3885" y="43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37" name="Line 25"/>
            <p:cNvSpPr>
              <a:spLocks noChangeShapeType="1"/>
            </p:cNvSpPr>
            <p:nvPr/>
          </p:nvSpPr>
          <p:spPr bwMode="auto">
            <a:xfrm>
              <a:off x="3885" y="61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38" name="Line 26"/>
            <p:cNvSpPr>
              <a:spLocks noChangeShapeType="1"/>
            </p:cNvSpPr>
            <p:nvPr/>
          </p:nvSpPr>
          <p:spPr bwMode="auto">
            <a:xfrm>
              <a:off x="3512" y="615"/>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39" name="Line 27"/>
            <p:cNvSpPr>
              <a:spLocks noChangeShapeType="1"/>
            </p:cNvSpPr>
            <p:nvPr/>
          </p:nvSpPr>
          <p:spPr bwMode="auto">
            <a:xfrm>
              <a:off x="5033" y="459"/>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40" name="Line 28"/>
            <p:cNvSpPr>
              <a:spLocks noChangeShapeType="1"/>
            </p:cNvSpPr>
            <p:nvPr/>
          </p:nvSpPr>
          <p:spPr bwMode="auto">
            <a:xfrm>
              <a:off x="5039" y="790"/>
              <a:ext cx="34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1342" name="Text Box 30"/>
            <p:cNvSpPr txBox="1">
              <a:spLocks noChangeArrowheads="1"/>
            </p:cNvSpPr>
            <p:nvPr/>
          </p:nvSpPr>
          <p:spPr bwMode="auto">
            <a:xfrm>
              <a:off x="3499" y="383"/>
              <a:ext cx="22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l</a:t>
              </a:r>
            </a:p>
          </p:txBody>
        </p:sp>
      </p:grpSp>
      <p:sp>
        <p:nvSpPr>
          <p:cNvPr id="781345" name="Rectangle 33"/>
          <p:cNvSpPr>
            <a:spLocks noGrp="1" noChangeArrowheads="1"/>
          </p:cNvSpPr>
          <p:nvPr>
            <p:ph type="body" idx="1"/>
          </p:nvPr>
        </p:nvSpPr>
        <p:spPr>
          <a:xfrm>
            <a:off x="584200" y="1739900"/>
            <a:ext cx="7693025" cy="4613275"/>
          </a:xfrm>
        </p:spPr>
        <p:txBody>
          <a:bodyPr/>
          <a:lstStyle/>
          <a:p>
            <a:pPr>
              <a:buFont typeface="ZapfDingbats" pitchFamily="82" charset="2"/>
              <a:buNone/>
            </a:pPr>
            <a:r>
              <a:rPr lang="en-US" sz="2400"/>
              <a:t>Simulator actions on </a:t>
            </a:r>
            <a:r>
              <a:rPr lang="en-US" sz="2400" i="1">
                <a:solidFill>
                  <a:schemeClr val="accent2"/>
                </a:solidFill>
              </a:rPr>
              <a:t>arrival</a:t>
            </a:r>
            <a:r>
              <a:rPr lang="en-US" sz="2400"/>
              <a:t> event</a:t>
            </a:r>
          </a:p>
          <a:p>
            <a:r>
              <a:rPr lang="en-US" sz="2400"/>
              <a:t>choose a link </a:t>
            </a:r>
          </a:p>
          <a:p>
            <a:pPr lvl="1"/>
            <a:r>
              <a:rPr lang="en-US" sz="2000">
                <a:solidFill>
                  <a:srgbClr val="FF3300"/>
                </a:solidFill>
              </a:rPr>
              <a:t>if link idle</a:t>
            </a:r>
            <a:r>
              <a:rPr lang="en-US" sz="2000"/>
              <a:t> {place pkt in service, determine service time (random number drawn from service time distribution) add future event onto event list for pkt transfer completion, set number of pkts in queue to 1}</a:t>
            </a:r>
          </a:p>
          <a:p>
            <a:pPr lvl="1"/>
            <a:r>
              <a:rPr lang="en-US" sz="2000"/>
              <a:t> </a:t>
            </a:r>
            <a:r>
              <a:rPr lang="en-US" sz="2000">
                <a:solidFill>
                  <a:srgbClr val="FF3300"/>
                </a:solidFill>
              </a:rPr>
              <a:t>if buffer full</a:t>
            </a:r>
            <a:r>
              <a:rPr lang="en-US" sz="2000"/>
              <a:t> {increment # dropped packets, ignore arrival}</a:t>
            </a:r>
          </a:p>
          <a:p>
            <a:pPr lvl="1"/>
            <a:r>
              <a:rPr lang="en-US" sz="2000">
                <a:solidFill>
                  <a:srgbClr val="FF3300"/>
                </a:solidFill>
              </a:rPr>
              <a:t> else </a:t>
            </a:r>
            <a:r>
              <a:rPr lang="en-US" sz="2000"/>
              <a:t>increment number in queue where queued</a:t>
            </a:r>
          </a:p>
          <a:p>
            <a:r>
              <a:rPr lang="en-US" sz="2400"/>
              <a:t>create event for next arrival (generate interarrival time) stick event on event list</a:t>
            </a:r>
          </a:p>
          <a:p>
            <a:endParaRPr lang="en-US" sz="2400"/>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975865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a:t>Simulation: example</a:t>
            </a:r>
          </a:p>
        </p:txBody>
      </p:sp>
      <p:grpSp>
        <p:nvGrpSpPr>
          <p:cNvPr id="803843" name="Group 3"/>
          <p:cNvGrpSpPr>
            <a:grpSpLocks/>
          </p:cNvGrpSpPr>
          <p:nvPr/>
        </p:nvGrpSpPr>
        <p:grpSpPr bwMode="auto">
          <a:xfrm>
            <a:off x="5554663" y="477838"/>
            <a:ext cx="2987675" cy="922337"/>
            <a:chOff x="3499" y="301"/>
            <a:chExt cx="1882" cy="581"/>
          </a:xfrm>
        </p:grpSpPr>
        <p:grpSp>
          <p:nvGrpSpPr>
            <p:cNvPr id="803844" name="Group 4"/>
            <p:cNvGrpSpPr>
              <a:grpSpLocks/>
            </p:cNvGrpSpPr>
            <p:nvPr/>
          </p:nvGrpSpPr>
          <p:grpSpPr bwMode="auto">
            <a:xfrm>
              <a:off x="4204" y="336"/>
              <a:ext cx="463" cy="201"/>
              <a:chOff x="1670" y="2302"/>
              <a:chExt cx="552" cy="248"/>
            </a:xfrm>
          </p:grpSpPr>
          <p:sp>
            <p:nvSpPr>
              <p:cNvPr id="803845" name="Rectangle 5"/>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846" name="Line 6"/>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47" name="Line 7"/>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48" name="Line 8"/>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49" name="Line 9"/>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0" name="Line 10"/>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1" name="Line 11"/>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03852" name="Group 12"/>
            <p:cNvGrpSpPr>
              <a:grpSpLocks/>
            </p:cNvGrpSpPr>
            <p:nvPr/>
          </p:nvGrpSpPr>
          <p:grpSpPr bwMode="auto">
            <a:xfrm>
              <a:off x="4199" y="672"/>
              <a:ext cx="463" cy="201"/>
              <a:chOff x="1670" y="2302"/>
              <a:chExt cx="552" cy="248"/>
            </a:xfrm>
          </p:grpSpPr>
          <p:sp>
            <p:nvSpPr>
              <p:cNvPr id="803853" name="Rectangle 13"/>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854" name="Line 14"/>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5" name="Line 15"/>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6" name="Line 16"/>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7" name="Line 17"/>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8" name="Line 18"/>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59" name="Line 19"/>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03860" name="Oval 20"/>
            <p:cNvSpPr>
              <a:spLocks noChangeArrowheads="1"/>
            </p:cNvSpPr>
            <p:nvPr/>
          </p:nvSpPr>
          <p:spPr bwMode="auto">
            <a:xfrm>
              <a:off x="4746" y="333"/>
              <a:ext cx="262" cy="22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861" name="Text Box 21"/>
            <p:cNvSpPr txBox="1">
              <a:spLocks noChangeArrowheads="1"/>
            </p:cNvSpPr>
            <p:nvPr/>
          </p:nvSpPr>
          <p:spPr bwMode="auto">
            <a:xfrm>
              <a:off x="4768" y="301"/>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1</a:t>
              </a:r>
            </a:p>
          </p:txBody>
        </p:sp>
        <p:sp>
          <p:nvSpPr>
            <p:cNvPr id="803862" name="Oval 22"/>
            <p:cNvSpPr>
              <a:spLocks noChangeArrowheads="1"/>
            </p:cNvSpPr>
            <p:nvPr/>
          </p:nvSpPr>
          <p:spPr bwMode="auto">
            <a:xfrm>
              <a:off x="4746" y="659"/>
              <a:ext cx="262" cy="22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863" name="Text Box 23"/>
            <p:cNvSpPr txBox="1">
              <a:spLocks noChangeArrowheads="1"/>
            </p:cNvSpPr>
            <p:nvPr/>
          </p:nvSpPr>
          <p:spPr bwMode="auto">
            <a:xfrm>
              <a:off x="4768" y="619"/>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2</a:t>
              </a:r>
            </a:p>
          </p:txBody>
        </p:sp>
        <p:sp>
          <p:nvSpPr>
            <p:cNvPr id="803864" name="Line 24"/>
            <p:cNvSpPr>
              <a:spLocks noChangeShapeType="1"/>
            </p:cNvSpPr>
            <p:nvPr/>
          </p:nvSpPr>
          <p:spPr bwMode="auto">
            <a:xfrm flipV="1">
              <a:off x="3885" y="43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65" name="Line 25"/>
            <p:cNvSpPr>
              <a:spLocks noChangeShapeType="1"/>
            </p:cNvSpPr>
            <p:nvPr/>
          </p:nvSpPr>
          <p:spPr bwMode="auto">
            <a:xfrm>
              <a:off x="3885" y="61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66" name="Line 26"/>
            <p:cNvSpPr>
              <a:spLocks noChangeShapeType="1"/>
            </p:cNvSpPr>
            <p:nvPr/>
          </p:nvSpPr>
          <p:spPr bwMode="auto">
            <a:xfrm>
              <a:off x="3512" y="615"/>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67" name="Line 27"/>
            <p:cNvSpPr>
              <a:spLocks noChangeShapeType="1"/>
            </p:cNvSpPr>
            <p:nvPr/>
          </p:nvSpPr>
          <p:spPr bwMode="auto">
            <a:xfrm>
              <a:off x="5033" y="459"/>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68" name="Line 28"/>
            <p:cNvSpPr>
              <a:spLocks noChangeShapeType="1"/>
            </p:cNvSpPr>
            <p:nvPr/>
          </p:nvSpPr>
          <p:spPr bwMode="auto">
            <a:xfrm>
              <a:off x="5039" y="790"/>
              <a:ext cx="34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3869" name="Text Box 29"/>
            <p:cNvSpPr txBox="1">
              <a:spLocks noChangeArrowheads="1"/>
            </p:cNvSpPr>
            <p:nvPr/>
          </p:nvSpPr>
          <p:spPr bwMode="auto">
            <a:xfrm>
              <a:off x="3499" y="383"/>
              <a:ext cx="22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l</a:t>
              </a:r>
            </a:p>
          </p:txBody>
        </p:sp>
      </p:grpSp>
      <p:sp>
        <p:nvSpPr>
          <p:cNvPr id="803871" name="Rectangle 31"/>
          <p:cNvSpPr>
            <a:spLocks noChangeArrowheads="1"/>
          </p:cNvSpPr>
          <p:nvPr/>
        </p:nvSpPr>
        <p:spPr bwMode="auto">
          <a:xfrm>
            <a:off x="584200" y="1803400"/>
            <a:ext cx="7573963"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None/>
            </a:pPr>
            <a:r>
              <a:rPr lang="en-US" sz="2400" u="none"/>
              <a:t>Simulator actions on </a:t>
            </a:r>
            <a:r>
              <a:rPr lang="en-US" sz="2400" i="1" u="none">
                <a:solidFill>
                  <a:schemeClr val="accent2"/>
                </a:solidFill>
              </a:rPr>
              <a:t>departure </a:t>
            </a:r>
            <a:r>
              <a:rPr lang="en-US" sz="2400" u="none"/>
              <a:t>event</a:t>
            </a:r>
          </a:p>
          <a:p>
            <a:pPr marL="342900" indent="-342900">
              <a:spcBef>
                <a:spcPct val="20000"/>
              </a:spcBef>
              <a:buClr>
                <a:schemeClr val="accent2"/>
              </a:buClr>
              <a:buSzPct val="85000"/>
              <a:buFont typeface="ZapfDingbats" pitchFamily="82" charset="2"/>
              <a:buChar char="r"/>
            </a:pPr>
            <a:r>
              <a:rPr lang="en-US" sz="2400" u="none"/>
              <a:t>remove event, update simulation time, update performance statistics  </a:t>
            </a:r>
          </a:p>
          <a:p>
            <a:pPr marL="342900" indent="-342900">
              <a:spcBef>
                <a:spcPct val="20000"/>
              </a:spcBef>
              <a:buClr>
                <a:schemeClr val="accent2"/>
              </a:buClr>
              <a:buSzPct val="85000"/>
              <a:buFont typeface="ZapfDingbats" pitchFamily="82" charset="2"/>
              <a:buChar char="r"/>
            </a:pPr>
            <a:r>
              <a:rPr lang="en-US" sz="2400" u="none"/>
              <a:t>decrement counter of number of pkts in queue</a:t>
            </a:r>
          </a:p>
          <a:p>
            <a:pPr marL="342900" indent="-342900">
              <a:spcBef>
                <a:spcPct val="20000"/>
              </a:spcBef>
              <a:buClr>
                <a:schemeClr val="accent2"/>
              </a:buClr>
              <a:buSzPct val="85000"/>
              <a:buFont typeface="ZapfDingbats" pitchFamily="82" charset="2"/>
              <a:buChar char="r"/>
            </a:pPr>
            <a:r>
              <a:rPr lang="en-US" sz="2400" u="none">
                <a:solidFill>
                  <a:srgbClr val="FF3300"/>
                </a:solidFill>
              </a:rPr>
              <a:t>If (number of jobs in queue &gt; 0)</a:t>
            </a:r>
            <a:r>
              <a:rPr lang="en-US" sz="2400" u="none"/>
              <a:t> put next pkt into service – schedule completion event (generate service time for put)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91729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r>
              <a:rPr lang="en-US" sz="3600"/>
              <a:t>Gathering Performance Statistics</a:t>
            </a:r>
          </a:p>
        </p:txBody>
      </p:sp>
      <p:sp>
        <p:nvSpPr>
          <p:cNvPr id="783363" name="Rectangle 3"/>
          <p:cNvSpPr>
            <a:spLocks noGrp="1" noChangeArrowheads="1"/>
          </p:cNvSpPr>
          <p:nvPr>
            <p:ph type="body" idx="1"/>
          </p:nvPr>
        </p:nvSpPr>
        <p:spPr>
          <a:xfrm>
            <a:off x="622300" y="1600200"/>
            <a:ext cx="5943600" cy="1104900"/>
          </a:xfrm>
        </p:spPr>
        <p:txBody>
          <a:bodyPr/>
          <a:lstStyle/>
          <a:p>
            <a:pPr>
              <a:lnSpc>
                <a:spcPct val="90000"/>
              </a:lnSpc>
            </a:pPr>
            <a:r>
              <a:rPr lang="en-US" sz="2400"/>
              <a:t>avg delay at queue i: record D</a:t>
            </a:r>
            <a:r>
              <a:rPr lang="en-US" sz="2400" baseline="-25000"/>
              <a:t>ij </a:t>
            </a:r>
            <a:r>
              <a:rPr lang="en-US" sz="2400"/>
              <a:t>: delay of customer j at queue i. Let N</a:t>
            </a:r>
            <a:r>
              <a:rPr lang="en-US" sz="2400" baseline="-25000"/>
              <a:t>i</a:t>
            </a:r>
            <a:r>
              <a:rPr lang="en-US" sz="2400"/>
              <a:t> be # customers passing through queue i</a:t>
            </a:r>
          </a:p>
        </p:txBody>
      </p:sp>
      <p:graphicFrame>
        <p:nvGraphicFramePr>
          <p:cNvPr id="783364" name="Object 4"/>
          <p:cNvGraphicFramePr>
            <a:graphicFrameLocks noChangeAspect="1"/>
          </p:cNvGraphicFramePr>
          <p:nvPr/>
        </p:nvGraphicFramePr>
        <p:xfrm>
          <a:off x="4935538" y="4103688"/>
          <a:ext cx="1225550" cy="503237"/>
        </p:xfrm>
        <a:graphic>
          <a:graphicData uri="http://schemas.openxmlformats.org/presentationml/2006/ole">
            <mc:AlternateContent xmlns:mc="http://schemas.openxmlformats.org/markup-compatibility/2006">
              <mc:Choice xmlns:v="urn:schemas-microsoft-com:vml" Requires="v">
                <p:oleObj spid="_x0000_s1341" name="Equation" r:id="rId4" imgW="583920" imgH="241200" progId="Equation.3">
                  <p:embed/>
                </p:oleObj>
              </mc:Choice>
              <mc:Fallback>
                <p:oleObj name="Equation" r:id="rId4" imgW="5839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4103688"/>
                        <a:ext cx="12255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3365" name="Rectangle 5"/>
          <p:cNvSpPr>
            <a:spLocks noChangeArrowheads="1"/>
          </p:cNvSpPr>
          <p:nvPr/>
        </p:nvSpPr>
        <p:spPr bwMode="auto">
          <a:xfrm>
            <a:off x="647700" y="4114800"/>
            <a:ext cx="5943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r>
              <a:rPr lang="en-US" sz="2400" u="none"/>
              <a:t>average queue length at i:</a:t>
            </a:r>
            <a:endParaRPr lang="en-US" u="none"/>
          </a:p>
        </p:txBody>
      </p:sp>
      <p:grpSp>
        <p:nvGrpSpPr>
          <p:cNvPr id="783370" name="Group 10"/>
          <p:cNvGrpSpPr>
            <a:grpSpLocks/>
          </p:cNvGrpSpPr>
          <p:nvPr/>
        </p:nvGrpSpPr>
        <p:grpSpPr bwMode="auto">
          <a:xfrm>
            <a:off x="4886325" y="2949575"/>
            <a:ext cx="2370138" cy="785813"/>
            <a:chOff x="3286" y="1818"/>
            <a:chExt cx="1493" cy="495"/>
          </a:xfrm>
        </p:grpSpPr>
        <p:graphicFrame>
          <p:nvGraphicFramePr>
            <p:cNvPr id="783367" name="Object 7"/>
            <p:cNvGraphicFramePr>
              <a:graphicFrameLocks noChangeAspect="1"/>
            </p:cNvGraphicFramePr>
            <p:nvPr/>
          </p:nvGraphicFramePr>
          <p:xfrm>
            <a:off x="3898" y="1818"/>
            <a:ext cx="251" cy="300"/>
          </p:xfrm>
          <a:graphic>
            <a:graphicData uri="http://schemas.openxmlformats.org/presentationml/2006/ole">
              <mc:AlternateContent xmlns:mc="http://schemas.openxmlformats.org/markup-compatibility/2006">
                <mc:Choice xmlns:v="urn:schemas-microsoft-com:vml" Requires="v">
                  <p:oleObj spid="_x0000_s1342" name="Equation" r:id="rId6" imgW="190440" imgH="228600" progId="Equation.3">
                    <p:embed/>
                  </p:oleObj>
                </mc:Choice>
                <mc:Fallback>
                  <p:oleObj name="Equation" r:id="rId6" imgW="1904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8" y="1818"/>
                          <a:ext cx="251"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3368" name="Text Box 8"/>
            <p:cNvSpPr txBox="1">
              <a:spLocks noChangeArrowheads="1"/>
            </p:cNvSpPr>
            <p:nvPr/>
          </p:nvSpPr>
          <p:spPr bwMode="auto">
            <a:xfrm>
              <a:off x="3286" y="2063"/>
              <a:ext cx="14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Arial" charset="0"/>
                </a:rPr>
                <a:t>total simulated time</a:t>
              </a:r>
            </a:p>
          </p:txBody>
        </p:sp>
        <p:sp>
          <p:nvSpPr>
            <p:cNvPr id="783369" name="Line 9"/>
            <p:cNvSpPr>
              <a:spLocks noChangeShapeType="1"/>
            </p:cNvSpPr>
            <p:nvPr/>
          </p:nvSpPr>
          <p:spPr bwMode="auto">
            <a:xfrm>
              <a:off x="3528" y="2064"/>
              <a:ext cx="9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83371" name="Rectangle 11"/>
          <p:cNvSpPr>
            <a:spLocks noChangeArrowheads="1"/>
          </p:cNvSpPr>
          <p:nvPr/>
        </p:nvSpPr>
        <p:spPr bwMode="auto">
          <a:xfrm>
            <a:off x="647700" y="3060700"/>
            <a:ext cx="5943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r>
              <a:rPr lang="en-US" sz="2400" u="none"/>
              <a:t>throughput at queue i,  </a:t>
            </a:r>
            <a:r>
              <a:rPr lang="en-US" u="none">
                <a:latin typeface="Symbol" pitchFamily="18" charset="2"/>
              </a:rPr>
              <a:t>g</a:t>
            </a:r>
            <a:r>
              <a:rPr lang="en-US" u="none" baseline="-25000"/>
              <a:t>i </a:t>
            </a:r>
            <a:r>
              <a:rPr lang="en-US" u="none"/>
              <a:t>=</a:t>
            </a:r>
            <a:r>
              <a:rPr lang="en-US" u="none" baseline="-25000"/>
              <a:t> </a:t>
            </a:r>
            <a:endParaRPr lang="en-US" u="none"/>
          </a:p>
        </p:txBody>
      </p:sp>
      <p:graphicFrame>
        <p:nvGraphicFramePr>
          <p:cNvPr id="783372" name="Object 12"/>
          <p:cNvGraphicFramePr>
            <a:graphicFrameLocks noChangeAspect="1"/>
          </p:cNvGraphicFramePr>
          <p:nvPr/>
        </p:nvGraphicFramePr>
        <p:xfrm>
          <a:off x="6556375" y="1393825"/>
          <a:ext cx="1462088" cy="1403350"/>
        </p:xfrm>
        <a:graphic>
          <a:graphicData uri="http://schemas.openxmlformats.org/presentationml/2006/ole">
            <mc:AlternateContent xmlns:mc="http://schemas.openxmlformats.org/markup-compatibility/2006">
              <mc:Choice xmlns:v="urn:schemas-microsoft-com:vml" Requires="v">
                <p:oleObj spid="_x0000_s1343" name="Equation" r:id="rId8" imgW="698400" imgH="672840" progId="Equation.3">
                  <p:embed/>
                </p:oleObj>
              </mc:Choice>
              <mc:Fallback>
                <p:oleObj name="Equation" r:id="rId8" imgW="698400" imgH="6728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6375" y="1393825"/>
                        <a:ext cx="1462088"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3373" name="Line 13"/>
          <p:cNvSpPr>
            <a:spLocks noChangeShapeType="1"/>
          </p:cNvSpPr>
          <p:nvPr/>
        </p:nvSpPr>
        <p:spPr bwMode="auto">
          <a:xfrm flipV="1">
            <a:off x="5473700" y="4584700"/>
            <a:ext cx="0" cy="584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3374" name="Text Box 14"/>
          <p:cNvSpPr txBox="1">
            <a:spLocks noChangeArrowheads="1"/>
          </p:cNvSpPr>
          <p:nvPr/>
        </p:nvSpPr>
        <p:spPr bwMode="auto">
          <a:xfrm>
            <a:off x="4683125" y="516413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t>Little’s Law</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241028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t>Analyzing Output Results</a:t>
            </a:r>
          </a:p>
        </p:txBody>
      </p:sp>
      <p:sp>
        <p:nvSpPr>
          <p:cNvPr id="784387" name="Rectangle 3"/>
          <p:cNvSpPr>
            <a:spLocks noGrp="1" noChangeArrowheads="1"/>
          </p:cNvSpPr>
          <p:nvPr>
            <p:ph type="body" idx="1"/>
          </p:nvPr>
        </p:nvSpPr>
        <p:spPr/>
        <p:txBody>
          <a:bodyPr/>
          <a:lstStyle/>
          <a:p>
            <a:pPr>
              <a:buFont typeface="ZapfDingbats" pitchFamily="82" charset="2"/>
              <a:buNone/>
            </a:pPr>
            <a:r>
              <a:rPr lang="en-US"/>
              <a:t>Each time we run a simulation, (using different random number streams), we will get different output results!</a:t>
            </a:r>
          </a:p>
        </p:txBody>
      </p:sp>
      <p:sp>
        <p:nvSpPr>
          <p:cNvPr id="784390" name="Text Box 6"/>
          <p:cNvSpPr txBox="1">
            <a:spLocks noChangeArrowheads="1"/>
          </p:cNvSpPr>
          <p:nvPr/>
        </p:nvSpPr>
        <p:spPr bwMode="auto">
          <a:xfrm>
            <a:off x="750888" y="3081338"/>
            <a:ext cx="31829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distribution of random numbers</a:t>
            </a:r>
          </a:p>
          <a:p>
            <a:pPr algn="ctr"/>
            <a:r>
              <a:rPr lang="en-US" sz="1600" u="none"/>
              <a:t>to be used during simulation</a:t>
            </a:r>
          </a:p>
          <a:p>
            <a:pPr algn="ctr"/>
            <a:r>
              <a:rPr lang="en-US" sz="1600" u="none"/>
              <a:t>(interarrival, service times)</a:t>
            </a:r>
          </a:p>
        </p:txBody>
      </p:sp>
      <p:grpSp>
        <p:nvGrpSpPr>
          <p:cNvPr id="784398" name="Group 14"/>
          <p:cNvGrpSpPr>
            <a:grpSpLocks/>
          </p:cNvGrpSpPr>
          <p:nvPr/>
        </p:nvGrpSpPr>
        <p:grpSpPr bwMode="auto">
          <a:xfrm>
            <a:off x="582613" y="4014788"/>
            <a:ext cx="7599362" cy="488950"/>
            <a:chOff x="354" y="2509"/>
            <a:chExt cx="4787" cy="308"/>
          </a:xfrm>
        </p:grpSpPr>
        <p:sp>
          <p:nvSpPr>
            <p:cNvPr id="784391" name="Text Box 7"/>
            <p:cNvSpPr txBox="1">
              <a:spLocks noChangeArrowheads="1"/>
            </p:cNvSpPr>
            <p:nvPr/>
          </p:nvSpPr>
          <p:spPr bwMode="auto">
            <a:xfrm>
              <a:off x="354" y="2599"/>
              <a:ext cx="17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random number sequence 1</a:t>
              </a:r>
            </a:p>
          </p:txBody>
        </p:sp>
        <p:sp>
          <p:nvSpPr>
            <p:cNvPr id="784392" name="Text Box 8"/>
            <p:cNvSpPr txBox="1">
              <a:spLocks noChangeArrowheads="1"/>
            </p:cNvSpPr>
            <p:nvPr/>
          </p:nvSpPr>
          <p:spPr bwMode="auto">
            <a:xfrm>
              <a:off x="2723" y="2589"/>
              <a:ext cx="7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simulation</a:t>
              </a:r>
            </a:p>
          </p:txBody>
        </p:sp>
        <p:sp>
          <p:nvSpPr>
            <p:cNvPr id="784393" name="Text Box 9"/>
            <p:cNvSpPr txBox="1">
              <a:spLocks noChangeArrowheads="1"/>
            </p:cNvSpPr>
            <p:nvPr/>
          </p:nvSpPr>
          <p:spPr bwMode="auto">
            <a:xfrm>
              <a:off x="4084" y="2605"/>
              <a:ext cx="10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output results 1</a:t>
              </a:r>
            </a:p>
          </p:txBody>
        </p:sp>
        <p:sp>
          <p:nvSpPr>
            <p:cNvPr id="784394" name="Line 10"/>
            <p:cNvSpPr>
              <a:spLocks noChangeShapeType="1"/>
            </p:cNvSpPr>
            <p:nvPr/>
          </p:nvSpPr>
          <p:spPr bwMode="auto">
            <a:xfrm>
              <a:off x="2039" y="2714"/>
              <a:ext cx="67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4395" name="Line 11"/>
            <p:cNvSpPr>
              <a:spLocks noChangeShapeType="1"/>
            </p:cNvSpPr>
            <p:nvPr/>
          </p:nvSpPr>
          <p:spPr bwMode="auto">
            <a:xfrm>
              <a:off x="3420" y="2704"/>
              <a:ext cx="67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4396" name="Text Box 12"/>
            <p:cNvSpPr txBox="1">
              <a:spLocks noChangeArrowheads="1"/>
            </p:cNvSpPr>
            <p:nvPr/>
          </p:nvSpPr>
          <p:spPr bwMode="auto">
            <a:xfrm>
              <a:off x="2167" y="2520"/>
              <a:ext cx="3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latin typeface="Arial" charset="0"/>
                </a:rPr>
                <a:t>input</a:t>
              </a:r>
            </a:p>
          </p:txBody>
        </p:sp>
        <p:sp>
          <p:nvSpPr>
            <p:cNvPr id="784397" name="Text Box 13"/>
            <p:cNvSpPr txBox="1">
              <a:spLocks noChangeArrowheads="1"/>
            </p:cNvSpPr>
            <p:nvPr/>
          </p:nvSpPr>
          <p:spPr bwMode="auto">
            <a:xfrm>
              <a:off x="3515" y="2509"/>
              <a:ext cx="4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latin typeface="Arial" charset="0"/>
                </a:rPr>
                <a:t>output</a:t>
              </a:r>
            </a:p>
          </p:txBody>
        </p:sp>
      </p:grpSp>
      <p:grpSp>
        <p:nvGrpSpPr>
          <p:cNvPr id="784399" name="Group 15"/>
          <p:cNvGrpSpPr>
            <a:grpSpLocks/>
          </p:cNvGrpSpPr>
          <p:nvPr/>
        </p:nvGrpSpPr>
        <p:grpSpPr bwMode="auto">
          <a:xfrm>
            <a:off x="582613" y="4429125"/>
            <a:ext cx="7631112" cy="488950"/>
            <a:chOff x="344" y="2509"/>
            <a:chExt cx="4807" cy="308"/>
          </a:xfrm>
        </p:grpSpPr>
        <p:sp>
          <p:nvSpPr>
            <p:cNvPr id="784400" name="Text Box 16"/>
            <p:cNvSpPr txBox="1">
              <a:spLocks noChangeArrowheads="1"/>
            </p:cNvSpPr>
            <p:nvPr/>
          </p:nvSpPr>
          <p:spPr bwMode="auto">
            <a:xfrm>
              <a:off x="344" y="2599"/>
              <a:ext cx="17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random number sequence 2</a:t>
              </a:r>
            </a:p>
          </p:txBody>
        </p:sp>
        <p:sp>
          <p:nvSpPr>
            <p:cNvPr id="784401" name="Text Box 17"/>
            <p:cNvSpPr txBox="1">
              <a:spLocks noChangeArrowheads="1"/>
            </p:cNvSpPr>
            <p:nvPr/>
          </p:nvSpPr>
          <p:spPr bwMode="auto">
            <a:xfrm>
              <a:off x="2723" y="2589"/>
              <a:ext cx="7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simulation</a:t>
              </a:r>
            </a:p>
          </p:txBody>
        </p:sp>
        <p:sp>
          <p:nvSpPr>
            <p:cNvPr id="784402" name="Text Box 18"/>
            <p:cNvSpPr txBox="1">
              <a:spLocks noChangeArrowheads="1"/>
            </p:cNvSpPr>
            <p:nvPr/>
          </p:nvSpPr>
          <p:spPr bwMode="auto">
            <a:xfrm>
              <a:off x="4074" y="2605"/>
              <a:ext cx="10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output results 2</a:t>
              </a:r>
            </a:p>
          </p:txBody>
        </p:sp>
        <p:sp>
          <p:nvSpPr>
            <p:cNvPr id="784403" name="Line 19"/>
            <p:cNvSpPr>
              <a:spLocks noChangeShapeType="1"/>
            </p:cNvSpPr>
            <p:nvPr/>
          </p:nvSpPr>
          <p:spPr bwMode="auto">
            <a:xfrm>
              <a:off x="2039" y="2714"/>
              <a:ext cx="67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4404" name="Line 20"/>
            <p:cNvSpPr>
              <a:spLocks noChangeShapeType="1"/>
            </p:cNvSpPr>
            <p:nvPr/>
          </p:nvSpPr>
          <p:spPr bwMode="auto">
            <a:xfrm>
              <a:off x="3420" y="2704"/>
              <a:ext cx="67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4405" name="Text Box 21"/>
            <p:cNvSpPr txBox="1">
              <a:spLocks noChangeArrowheads="1"/>
            </p:cNvSpPr>
            <p:nvPr/>
          </p:nvSpPr>
          <p:spPr bwMode="auto">
            <a:xfrm>
              <a:off x="2167" y="2520"/>
              <a:ext cx="3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latin typeface="Arial" charset="0"/>
                </a:rPr>
                <a:t>input</a:t>
              </a:r>
            </a:p>
          </p:txBody>
        </p:sp>
        <p:sp>
          <p:nvSpPr>
            <p:cNvPr id="784406" name="Text Box 22"/>
            <p:cNvSpPr txBox="1">
              <a:spLocks noChangeArrowheads="1"/>
            </p:cNvSpPr>
            <p:nvPr/>
          </p:nvSpPr>
          <p:spPr bwMode="auto">
            <a:xfrm>
              <a:off x="3515" y="2509"/>
              <a:ext cx="4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latin typeface="Arial" charset="0"/>
                </a:rPr>
                <a:t>output</a:t>
              </a:r>
            </a:p>
          </p:txBody>
        </p:sp>
      </p:grpSp>
      <p:grpSp>
        <p:nvGrpSpPr>
          <p:cNvPr id="784407" name="Group 23"/>
          <p:cNvGrpSpPr>
            <a:grpSpLocks/>
          </p:cNvGrpSpPr>
          <p:nvPr/>
        </p:nvGrpSpPr>
        <p:grpSpPr bwMode="auto">
          <a:xfrm>
            <a:off x="582613" y="5191125"/>
            <a:ext cx="7686675" cy="488950"/>
            <a:chOff x="327" y="2509"/>
            <a:chExt cx="4842" cy="308"/>
          </a:xfrm>
        </p:grpSpPr>
        <p:sp>
          <p:nvSpPr>
            <p:cNvPr id="784408" name="Text Box 24"/>
            <p:cNvSpPr txBox="1">
              <a:spLocks noChangeArrowheads="1"/>
            </p:cNvSpPr>
            <p:nvPr/>
          </p:nvSpPr>
          <p:spPr bwMode="auto">
            <a:xfrm>
              <a:off x="327" y="2599"/>
              <a:ext cx="17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random number sequence M</a:t>
              </a:r>
            </a:p>
          </p:txBody>
        </p:sp>
        <p:sp>
          <p:nvSpPr>
            <p:cNvPr id="784409" name="Text Box 25"/>
            <p:cNvSpPr txBox="1">
              <a:spLocks noChangeArrowheads="1"/>
            </p:cNvSpPr>
            <p:nvPr/>
          </p:nvSpPr>
          <p:spPr bwMode="auto">
            <a:xfrm>
              <a:off x="2723" y="2589"/>
              <a:ext cx="7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simulation</a:t>
              </a:r>
            </a:p>
          </p:txBody>
        </p:sp>
        <p:sp>
          <p:nvSpPr>
            <p:cNvPr id="784410" name="Text Box 26"/>
            <p:cNvSpPr txBox="1">
              <a:spLocks noChangeArrowheads="1"/>
            </p:cNvSpPr>
            <p:nvPr/>
          </p:nvSpPr>
          <p:spPr bwMode="auto">
            <a:xfrm>
              <a:off x="4057" y="2605"/>
              <a:ext cx="11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none"/>
                <a:t>output results M</a:t>
              </a:r>
            </a:p>
          </p:txBody>
        </p:sp>
        <p:sp>
          <p:nvSpPr>
            <p:cNvPr id="784411" name="Line 27"/>
            <p:cNvSpPr>
              <a:spLocks noChangeShapeType="1"/>
            </p:cNvSpPr>
            <p:nvPr/>
          </p:nvSpPr>
          <p:spPr bwMode="auto">
            <a:xfrm>
              <a:off x="2039" y="2714"/>
              <a:ext cx="67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4412" name="Line 28"/>
            <p:cNvSpPr>
              <a:spLocks noChangeShapeType="1"/>
            </p:cNvSpPr>
            <p:nvPr/>
          </p:nvSpPr>
          <p:spPr bwMode="auto">
            <a:xfrm>
              <a:off x="3420" y="2704"/>
              <a:ext cx="676"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4413" name="Text Box 29"/>
            <p:cNvSpPr txBox="1">
              <a:spLocks noChangeArrowheads="1"/>
            </p:cNvSpPr>
            <p:nvPr/>
          </p:nvSpPr>
          <p:spPr bwMode="auto">
            <a:xfrm>
              <a:off x="2167" y="2520"/>
              <a:ext cx="3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latin typeface="Arial" charset="0"/>
                </a:rPr>
                <a:t>input</a:t>
              </a:r>
            </a:p>
          </p:txBody>
        </p:sp>
        <p:sp>
          <p:nvSpPr>
            <p:cNvPr id="784414" name="Text Box 30"/>
            <p:cNvSpPr txBox="1">
              <a:spLocks noChangeArrowheads="1"/>
            </p:cNvSpPr>
            <p:nvPr/>
          </p:nvSpPr>
          <p:spPr bwMode="auto">
            <a:xfrm>
              <a:off x="3515" y="2509"/>
              <a:ext cx="4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latin typeface="Arial" charset="0"/>
                </a:rPr>
                <a:t>output</a:t>
              </a:r>
            </a:p>
          </p:txBody>
        </p:sp>
      </p:grpSp>
      <p:sp>
        <p:nvSpPr>
          <p:cNvPr id="784415" name="Text Box 31"/>
          <p:cNvSpPr txBox="1">
            <a:spLocks noChangeArrowheads="1"/>
          </p:cNvSpPr>
          <p:nvPr/>
        </p:nvSpPr>
        <p:spPr bwMode="auto">
          <a:xfrm>
            <a:off x="1652588" y="4700588"/>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i="1" u="none"/>
              <a:t>… …</a:t>
            </a:r>
          </a:p>
        </p:txBody>
      </p:sp>
      <p:sp>
        <p:nvSpPr>
          <p:cNvPr id="784416" name="Text Box 32"/>
          <p:cNvSpPr txBox="1">
            <a:spLocks noChangeArrowheads="1"/>
          </p:cNvSpPr>
          <p:nvPr/>
        </p:nvSpPr>
        <p:spPr bwMode="auto">
          <a:xfrm>
            <a:off x="4422775" y="4684713"/>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i="1" u="none"/>
              <a:t>… …</a:t>
            </a:r>
          </a:p>
        </p:txBody>
      </p:sp>
      <p:sp>
        <p:nvSpPr>
          <p:cNvPr id="784417" name="Text Box 33"/>
          <p:cNvSpPr txBox="1">
            <a:spLocks noChangeArrowheads="1"/>
          </p:cNvSpPr>
          <p:nvPr/>
        </p:nvSpPr>
        <p:spPr bwMode="auto">
          <a:xfrm>
            <a:off x="7192963" y="4668838"/>
            <a:ext cx="936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i="1" u="none"/>
              <a:t>… …</a:t>
            </a:r>
          </a:p>
        </p:txBody>
      </p:sp>
      <p:sp>
        <p:nvSpPr>
          <p:cNvPr id="784418" name="Line 34"/>
          <p:cNvSpPr>
            <a:spLocks noChangeShapeType="1"/>
          </p:cNvSpPr>
          <p:nvPr/>
        </p:nvSpPr>
        <p:spPr bwMode="auto">
          <a:xfrm>
            <a:off x="2138363" y="3938588"/>
            <a:ext cx="0" cy="293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8268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sz="3600"/>
              <a:t>Analyzing Output Results</a:t>
            </a:r>
          </a:p>
        </p:txBody>
      </p:sp>
      <p:sp>
        <p:nvSpPr>
          <p:cNvPr id="785411" name="Rectangle 3"/>
          <p:cNvSpPr>
            <a:spLocks noGrp="1" noChangeArrowheads="1"/>
          </p:cNvSpPr>
          <p:nvPr>
            <p:ph type="body" idx="1"/>
          </p:nvPr>
        </p:nvSpPr>
        <p:spPr>
          <a:xfrm>
            <a:off x="533400" y="3395663"/>
            <a:ext cx="2822575" cy="1706562"/>
          </a:xfrm>
        </p:spPr>
        <p:txBody>
          <a:bodyPr/>
          <a:lstStyle/>
          <a:p>
            <a:r>
              <a:rPr lang="en-US" sz="2400"/>
              <a:t>W</a:t>
            </a:r>
            <a:r>
              <a:rPr lang="en-US" sz="2400" baseline="-25000"/>
              <a:t>2,n</a:t>
            </a:r>
            <a:r>
              <a:rPr lang="en-US" sz="2400"/>
              <a:t>:</a:t>
            </a:r>
            <a:r>
              <a:rPr lang="en-US" sz="2400" baseline="-25000"/>
              <a:t> </a:t>
            </a:r>
            <a:r>
              <a:rPr lang="en-US" sz="2400"/>
              <a:t>delay of nth departing customer from queue 2</a:t>
            </a:r>
          </a:p>
          <a:p>
            <a:pPr>
              <a:buFont typeface="ZapfDingbats" pitchFamily="82" charset="2"/>
              <a:buNone/>
            </a:pPr>
            <a:endParaRPr lang="en-US" sz="2400"/>
          </a:p>
        </p:txBody>
      </p:sp>
      <p:graphicFrame>
        <p:nvGraphicFramePr>
          <p:cNvPr id="785412" name="Object 4"/>
          <p:cNvGraphicFramePr>
            <a:graphicFrameLocks noChangeAspect="1"/>
          </p:cNvGraphicFramePr>
          <p:nvPr/>
        </p:nvGraphicFramePr>
        <p:xfrm>
          <a:off x="3805238" y="1354138"/>
          <a:ext cx="4854575" cy="5095875"/>
        </p:xfrm>
        <a:graphic>
          <a:graphicData uri="http://schemas.openxmlformats.org/presentationml/2006/ole">
            <mc:AlternateContent xmlns:mc="http://schemas.openxmlformats.org/markup-compatibility/2006">
              <mc:Choice xmlns:v="urn:schemas-microsoft-com:vml" Requires="v">
                <p:oleObj spid="_x0000_s2155" name="Image" r:id="rId4" imgW="3510411" imgH="3684104" progId="Photoshop.Image.5">
                  <p:embed/>
                </p:oleObj>
              </mc:Choice>
              <mc:Fallback>
                <p:oleObj name="Image" r:id="rId4" imgW="3510411" imgH="3684104"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38" y="1354138"/>
                        <a:ext cx="485457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85413" name="Group 5"/>
          <p:cNvGrpSpPr>
            <a:grpSpLocks/>
          </p:cNvGrpSpPr>
          <p:nvPr/>
        </p:nvGrpSpPr>
        <p:grpSpPr bwMode="auto">
          <a:xfrm>
            <a:off x="427038" y="1897063"/>
            <a:ext cx="2987675" cy="922337"/>
            <a:chOff x="3499" y="301"/>
            <a:chExt cx="1882" cy="581"/>
          </a:xfrm>
        </p:grpSpPr>
        <p:grpSp>
          <p:nvGrpSpPr>
            <p:cNvPr id="785414" name="Group 6"/>
            <p:cNvGrpSpPr>
              <a:grpSpLocks/>
            </p:cNvGrpSpPr>
            <p:nvPr/>
          </p:nvGrpSpPr>
          <p:grpSpPr bwMode="auto">
            <a:xfrm>
              <a:off x="4204" y="336"/>
              <a:ext cx="463" cy="201"/>
              <a:chOff x="1670" y="2302"/>
              <a:chExt cx="552" cy="248"/>
            </a:xfrm>
          </p:grpSpPr>
          <p:sp>
            <p:nvSpPr>
              <p:cNvPr id="785415" name="Rectangle 7"/>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16" name="Line 8"/>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17" name="Line 9"/>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18" name="Line 10"/>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19" name="Line 11"/>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0" name="Line 12"/>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1" name="Line 13"/>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5422" name="Group 14"/>
            <p:cNvGrpSpPr>
              <a:grpSpLocks/>
            </p:cNvGrpSpPr>
            <p:nvPr/>
          </p:nvGrpSpPr>
          <p:grpSpPr bwMode="auto">
            <a:xfrm>
              <a:off x="4199" y="672"/>
              <a:ext cx="463" cy="201"/>
              <a:chOff x="1670" y="2302"/>
              <a:chExt cx="552" cy="248"/>
            </a:xfrm>
          </p:grpSpPr>
          <p:sp>
            <p:nvSpPr>
              <p:cNvPr id="785423" name="Rectangle 15"/>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24" name="Line 16"/>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5" name="Line 17"/>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6" name="Line 18"/>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7" name="Line 19"/>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8" name="Line 20"/>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29" name="Line 21"/>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85430" name="Oval 22"/>
            <p:cNvSpPr>
              <a:spLocks noChangeArrowheads="1"/>
            </p:cNvSpPr>
            <p:nvPr/>
          </p:nvSpPr>
          <p:spPr bwMode="auto">
            <a:xfrm>
              <a:off x="4746" y="333"/>
              <a:ext cx="262" cy="22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31" name="Text Box 23"/>
            <p:cNvSpPr txBox="1">
              <a:spLocks noChangeArrowheads="1"/>
            </p:cNvSpPr>
            <p:nvPr/>
          </p:nvSpPr>
          <p:spPr bwMode="auto">
            <a:xfrm>
              <a:off x="4768" y="301"/>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1</a:t>
              </a:r>
            </a:p>
          </p:txBody>
        </p:sp>
        <p:sp>
          <p:nvSpPr>
            <p:cNvPr id="785432" name="Oval 24"/>
            <p:cNvSpPr>
              <a:spLocks noChangeArrowheads="1"/>
            </p:cNvSpPr>
            <p:nvPr/>
          </p:nvSpPr>
          <p:spPr bwMode="auto">
            <a:xfrm>
              <a:off x="4746" y="659"/>
              <a:ext cx="262" cy="22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33" name="Text Box 25"/>
            <p:cNvSpPr txBox="1">
              <a:spLocks noChangeArrowheads="1"/>
            </p:cNvSpPr>
            <p:nvPr/>
          </p:nvSpPr>
          <p:spPr bwMode="auto">
            <a:xfrm>
              <a:off x="4768" y="619"/>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2</a:t>
              </a:r>
            </a:p>
          </p:txBody>
        </p:sp>
        <p:sp>
          <p:nvSpPr>
            <p:cNvPr id="785434" name="Line 26"/>
            <p:cNvSpPr>
              <a:spLocks noChangeShapeType="1"/>
            </p:cNvSpPr>
            <p:nvPr/>
          </p:nvSpPr>
          <p:spPr bwMode="auto">
            <a:xfrm flipV="1">
              <a:off x="3885" y="43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35" name="Line 27"/>
            <p:cNvSpPr>
              <a:spLocks noChangeShapeType="1"/>
            </p:cNvSpPr>
            <p:nvPr/>
          </p:nvSpPr>
          <p:spPr bwMode="auto">
            <a:xfrm>
              <a:off x="3885" y="61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36" name="Line 28"/>
            <p:cNvSpPr>
              <a:spLocks noChangeShapeType="1"/>
            </p:cNvSpPr>
            <p:nvPr/>
          </p:nvSpPr>
          <p:spPr bwMode="auto">
            <a:xfrm>
              <a:off x="3512" y="615"/>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37" name="Line 29"/>
            <p:cNvSpPr>
              <a:spLocks noChangeShapeType="1"/>
            </p:cNvSpPr>
            <p:nvPr/>
          </p:nvSpPr>
          <p:spPr bwMode="auto">
            <a:xfrm>
              <a:off x="5033" y="459"/>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38" name="Line 30"/>
            <p:cNvSpPr>
              <a:spLocks noChangeShapeType="1"/>
            </p:cNvSpPr>
            <p:nvPr/>
          </p:nvSpPr>
          <p:spPr bwMode="auto">
            <a:xfrm>
              <a:off x="5039" y="790"/>
              <a:ext cx="34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5439" name="Text Box 31"/>
            <p:cNvSpPr txBox="1">
              <a:spLocks noChangeArrowheads="1"/>
            </p:cNvSpPr>
            <p:nvPr/>
          </p:nvSpPr>
          <p:spPr bwMode="auto">
            <a:xfrm>
              <a:off x="3499" y="383"/>
              <a:ext cx="22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l</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56316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US" sz="3600"/>
              <a:t>Analyzing Output Results</a:t>
            </a:r>
          </a:p>
        </p:txBody>
      </p:sp>
      <p:sp>
        <p:nvSpPr>
          <p:cNvPr id="786435" name="Rectangle 3"/>
          <p:cNvSpPr>
            <a:spLocks noGrp="1" noChangeArrowheads="1"/>
          </p:cNvSpPr>
          <p:nvPr>
            <p:ph type="body" idx="1"/>
          </p:nvPr>
        </p:nvSpPr>
        <p:spPr>
          <a:xfrm>
            <a:off x="488950" y="2908300"/>
            <a:ext cx="3740150" cy="3440113"/>
          </a:xfrm>
        </p:spPr>
        <p:txBody>
          <a:bodyPr/>
          <a:lstStyle/>
          <a:p>
            <a:pPr>
              <a:lnSpc>
                <a:spcPct val="80000"/>
              </a:lnSpc>
            </a:pPr>
            <a:r>
              <a:rPr lang="en-US" sz="2000"/>
              <a:t>each run shows variation in customer delay</a:t>
            </a:r>
          </a:p>
          <a:p>
            <a:pPr>
              <a:lnSpc>
                <a:spcPct val="80000"/>
              </a:lnSpc>
            </a:pPr>
            <a:r>
              <a:rPr lang="en-US" sz="2000"/>
              <a:t>one run different from next</a:t>
            </a:r>
          </a:p>
          <a:p>
            <a:pPr>
              <a:lnSpc>
                <a:spcPct val="80000"/>
              </a:lnSpc>
            </a:pPr>
            <a:r>
              <a:rPr lang="en-US" sz="2000"/>
              <a:t>statistical characterization of delay must be made</a:t>
            </a:r>
          </a:p>
          <a:p>
            <a:pPr lvl="1">
              <a:lnSpc>
                <a:spcPct val="80000"/>
              </a:lnSpc>
            </a:pPr>
            <a:r>
              <a:rPr lang="en-US" sz="2000"/>
              <a:t>expected delay of n-th customer</a:t>
            </a:r>
          </a:p>
          <a:p>
            <a:pPr lvl="1">
              <a:lnSpc>
                <a:spcPct val="80000"/>
              </a:lnSpc>
            </a:pPr>
            <a:r>
              <a:rPr lang="en-US" sz="2000"/>
              <a:t>behavior as n approaches infinity</a:t>
            </a:r>
          </a:p>
          <a:p>
            <a:pPr lvl="1">
              <a:lnSpc>
                <a:spcPct val="80000"/>
              </a:lnSpc>
            </a:pPr>
            <a:r>
              <a:rPr lang="en-US" sz="2000"/>
              <a:t>average of n customers</a:t>
            </a:r>
            <a:endParaRPr lang="en-US" sz="1800"/>
          </a:p>
        </p:txBody>
      </p:sp>
      <p:graphicFrame>
        <p:nvGraphicFramePr>
          <p:cNvPr id="786436" name="Object 4"/>
          <p:cNvGraphicFramePr>
            <a:graphicFrameLocks noChangeAspect="1"/>
          </p:cNvGraphicFramePr>
          <p:nvPr/>
        </p:nvGraphicFramePr>
        <p:xfrm>
          <a:off x="4568825" y="1839913"/>
          <a:ext cx="4222750" cy="4432300"/>
        </p:xfrm>
        <a:graphic>
          <a:graphicData uri="http://schemas.openxmlformats.org/presentationml/2006/ole">
            <mc:AlternateContent xmlns:mc="http://schemas.openxmlformats.org/markup-compatibility/2006">
              <mc:Choice xmlns:v="urn:schemas-microsoft-com:vml" Requires="v">
                <p:oleObj spid="_x0000_s3179" name="Image" r:id="rId4" imgW="3510411" imgH="3684104" progId="Photoshop.Image.5">
                  <p:embed/>
                </p:oleObj>
              </mc:Choice>
              <mc:Fallback>
                <p:oleObj name="Image" r:id="rId4" imgW="3510411" imgH="3684104"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25" y="1839913"/>
                        <a:ext cx="422275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86437" name="Group 5"/>
          <p:cNvGrpSpPr>
            <a:grpSpLocks/>
          </p:cNvGrpSpPr>
          <p:nvPr/>
        </p:nvGrpSpPr>
        <p:grpSpPr bwMode="auto">
          <a:xfrm>
            <a:off x="884238" y="1690688"/>
            <a:ext cx="2987675" cy="922337"/>
            <a:chOff x="3499" y="301"/>
            <a:chExt cx="1882" cy="581"/>
          </a:xfrm>
        </p:grpSpPr>
        <p:grpSp>
          <p:nvGrpSpPr>
            <p:cNvPr id="786438" name="Group 6"/>
            <p:cNvGrpSpPr>
              <a:grpSpLocks/>
            </p:cNvGrpSpPr>
            <p:nvPr/>
          </p:nvGrpSpPr>
          <p:grpSpPr bwMode="auto">
            <a:xfrm>
              <a:off x="4204" y="336"/>
              <a:ext cx="463" cy="201"/>
              <a:chOff x="1670" y="2302"/>
              <a:chExt cx="552" cy="248"/>
            </a:xfrm>
          </p:grpSpPr>
          <p:sp>
            <p:nvSpPr>
              <p:cNvPr id="786439" name="Rectangle 7"/>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40" name="Line 8"/>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41" name="Line 9"/>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42" name="Line 10"/>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43" name="Line 11"/>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44" name="Line 12"/>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45" name="Line 13"/>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6446" name="Group 14"/>
            <p:cNvGrpSpPr>
              <a:grpSpLocks/>
            </p:cNvGrpSpPr>
            <p:nvPr/>
          </p:nvGrpSpPr>
          <p:grpSpPr bwMode="auto">
            <a:xfrm>
              <a:off x="4199" y="672"/>
              <a:ext cx="463" cy="201"/>
              <a:chOff x="1670" y="2302"/>
              <a:chExt cx="552" cy="248"/>
            </a:xfrm>
          </p:grpSpPr>
          <p:sp>
            <p:nvSpPr>
              <p:cNvPr id="786447" name="Rectangle 15"/>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48" name="Line 16"/>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49" name="Line 17"/>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50" name="Line 18"/>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51" name="Line 19"/>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52" name="Line 20"/>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53" name="Line 21"/>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86454" name="Oval 22"/>
            <p:cNvSpPr>
              <a:spLocks noChangeArrowheads="1"/>
            </p:cNvSpPr>
            <p:nvPr/>
          </p:nvSpPr>
          <p:spPr bwMode="auto">
            <a:xfrm>
              <a:off x="4746" y="333"/>
              <a:ext cx="262" cy="22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55" name="Text Box 23"/>
            <p:cNvSpPr txBox="1">
              <a:spLocks noChangeArrowheads="1"/>
            </p:cNvSpPr>
            <p:nvPr/>
          </p:nvSpPr>
          <p:spPr bwMode="auto">
            <a:xfrm>
              <a:off x="4768" y="301"/>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1</a:t>
              </a:r>
            </a:p>
          </p:txBody>
        </p:sp>
        <p:sp>
          <p:nvSpPr>
            <p:cNvPr id="786456" name="Oval 24"/>
            <p:cNvSpPr>
              <a:spLocks noChangeArrowheads="1"/>
            </p:cNvSpPr>
            <p:nvPr/>
          </p:nvSpPr>
          <p:spPr bwMode="auto">
            <a:xfrm>
              <a:off x="4746" y="659"/>
              <a:ext cx="262" cy="22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457" name="Text Box 25"/>
            <p:cNvSpPr txBox="1">
              <a:spLocks noChangeArrowheads="1"/>
            </p:cNvSpPr>
            <p:nvPr/>
          </p:nvSpPr>
          <p:spPr bwMode="auto">
            <a:xfrm>
              <a:off x="4768" y="619"/>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2</a:t>
              </a:r>
            </a:p>
          </p:txBody>
        </p:sp>
        <p:sp>
          <p:nvSpPr>
            <p:cNvPr id="786458" name="Line 26"/>
            <p:cNvSpPr>
              <a:spLocks noChangeShapeType="1"/>
            </p:cNvSpPr>
            <p:nvPr/>
          </p:nvSpPr>
          <p:spPr bwMode="auto">
            <a:xfrm flipV="1">
              <a:off x="3885" y="43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59" name="Line 27"/>
            <p:cNvSpPr>
              <a:spLocks noChangeShapeType="1"/>
            </p:cNvSpPr>
            <p:nvPr/>
          </p:nvSpPr>
          <p:spPr bwMode="auto">
            <a:xfrm>
              <a:off x="3885" y="61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60" name="Line 28"/>
            <p:cNvSpPr>
              <a:spLocks noChangeShapeType="1"/>
            </p:cNvSpPr>
            <p:nvPr/>
          </p:nvSpPr>
          <p:spPr bwMode="auto">
            <a:xfrm>
              <a:off x="3512" y="615"/>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61" name="Line 29"/>
            <p:cNvSpPr>
              <a:spLocks noChangeShapeType="1"/>
            </p:cNvSpPr>
            <p:nvPr/>
          </p:nvSpPr>
          <p:spPr bwMode="auto">
            <a:xfrm>
              <a:off x="5033" y="459"/>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62" name="Line 30"/>
            <p:cNvSpPr>
              <a:spLocks noChangeShapeType="1"/>
            </p:cNvSpPr>
            <p:nvPr/>
          </p:nvSpPr>
          <p:spPr bwMode="auto">
            <a:xfrm>
              <a:off x="5039" y="790"/>
              <a:ext cx="34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6463" name="Text Box 31"/>
            <p:cNvSpPr txBox="1">
              <a:spLocks noChangeArrowheads="1"/>
            </p:cNvSpPr>
            <p:nvPr/>
          </p:nvSpPr>
          <p:spPr bwMode="auto">
            <a:xfrm>
              <a:off x="3499" y="383"/>
              <a:ext cx="22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l</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84904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sz="3600"/>
              <a:t>Transient Behavior</a:t>
            </a:r>
          </a:p>
        </p:txBody>
      </p:sp>
      <p:sp>
        <p:nvSpPr>
          <p:cNvPr id="787459" name="Rectangle 3"/>
          <p:cNvSpPr>
            <a:spLocks noGrp="1" noChangeArrowheads="1"/>
          </p:cNvSpPr>
          <p:nvPr>
            <p:ph type="body" idx="1"/>
          </p:nvPr>
        </p:nvSpPr>
        <p:spPr/>
        <p:txBody>
          <a:bodyPr/>
          <a:lstStyle/>
          <a:p>
            <a:r>
              <a:rPr lang="en-US" sz="2400"/>
              <a:t>simulation outputs that depend on initial condition (i.e., output value changes when initial conditions change) are called </a:t>
            </a:r>
            <a:r>
              <a:rPr lang="en-US" sz="2400" i="1">
                <a:solidFill>
                  <a:schemeClr val="accent2"/>
                </a:solidFill>
              </a:rPr>
              <a:t>transient characteristics</a:t>
            </a:r>
          </a:p>
          <a:p>
            <a:pPr lvl="1"/>
            <a:r>
              <a:rPr lang="en-US" sz="2000"/>
              <a:t>“early” part of simulation</a:t>
            </a:r>
          </a:p>
          <a:p>
            <a:pPr lvl="1"/>
            <a:r>
              <a:rPr lang="en-US" sz="2000"/>
              <a:t>later part of simulation less dependent on initial conditions</a:t>
            </a:r>
          </a:p>
          <a:p>
            <a:pPr lvl="1">
              <a:buFont typeface="ZapfDingbats" pitchFamily="82" charset="2"/>
              <a:buNone/>
            </a:pPr>
            <a:endParaRPr lang="en-US" sz="2000"/>
          </a:p>
        </p:txBody>
      </p:sp>
      <p:grpSp>
        <p:nvGrpSpPr>
          <p:cNvPr id="787460" name="Group 4"/>
          <p:cNvGrpSpPr>
            <a:grpSpLocks/>
          </p:cNvGrpSpPr>
          <p:nvPr/>
        </p:nvGrpSpPr>
        <p:grpSpPr bwMode="auto">
          <a:xfrm>
            <a:off x="5556250" y="5249863"/>
            <a:ext cx="2987675" cy="922337"/>
            <a:chOff x="3499" y="301"/>
            <a:chExt cx="1882" cy="581"/>
          </a:xfrm>
        </p:grpSpPr>
        <p:grpSp>
          <p:nvGrpSpPr>
            <p:cNvPr id="787461" name="Group 5"/>
            <p:cNvGrpSpPr>
              <a:grpSpLocks/>
            </p:cNvGrpSpPr>
            <p:nvPr/>
          </p:nvGrpSpPr>
          <p:grpSpPr bwMode="auto">
            <a:xfrm>
              <a:off x="4204" y="336"/>
              <a:ext cx="463" cy="201"/>
              <a:chOff x="1670" y="2302"/>
              <a:chExt cx="552" cy="248"/>
            </a:xfrm>
          </p:grpSpPr>
          <p:sp>
            <p:nvSpPr>
              <p:cNvPr id="787462" name="Rectangle 6"/>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63" name="Line 7"/>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4" name="Line 8"/>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5" name="Line 9"/>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6" name="Line 10"/>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7" name="Line 11"/>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68" name="Line 12"/>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87469" name="Group 13"/>
            <p:cNvGrpSpPr>
              <a:grpSpLocks/>
            </p:cNvGrpSpPr>
            <p:nvPr/>
          </p:nvGrpSpPr>
          <p:grpSpPr bwMode="auto">
            <a:xfrm>
              <a:off x="4199" y="672"/>
              <a:ext cx="463" cy="201"/>
              <a:chOff x="1670" y="2302"/>
              <a:chExt cx="552" cy="248"/>
            </a:xfrm>
          </p:grpSpPr>
          <p:sp>
            <p:nvSpPr>
              <p:cNvPr id="787470" name="Rectangle 14"/>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71" name="Line 15"/>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72" name="Line 16"/>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73" name="Line 17"/>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74" name="Line 18"/>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75" name="Line 19"/>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76" name="Line 20"/>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87477" name="Oval 21"/>
            <p:cNvSpPr>
              <a:spLocks noChangeArrowheads="1"/>
            </p:cNvSpPr>
            <p:nvPr/>
          </p:nvSpPr>
          <p:spPr bwMode="auto">
            <a:xfrm>
              <a:off x="4746" y="333"/>
              <a:ext cx="262" cy="22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78" name="Text Box 22"/>
            <p:cNvSpPr txBox="1">
              <a:spLocks noChangeArrowheads="1"/>
            </p:cNvSpPr>
            <p:nvPr/>
          </p:nvSpPr>
          <p:spPr bwMode="auto">
            <a:xfrm>
              <a:off x="4768" y="301"/>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1</a:t>
              </a:r>
            </a:p>
          </p:txBody>
        </p:sp>
        <p:sp>
          <p:nvSpPr>
            <p:cNvPr id="787479" name="Oval 23"/>
            <p:cNvSpPr>
              <a:spLocks noChangeArrowheads="1"/>
            </p:cNvSpPr>
            <p:nvPr/>
          </p:nvSpPr>
          <p:spPr bwMode="auto">
            <a:xfrm>
              <a:off x="4746" y="659"/>
              <a:ext cx="262" cy="22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80" name="Text Box 24"/>
            <p:cNvSpPr txBox="1">
              <a:spLocks noChangeArrowheads="1"/>
            </p:cNvSpPr>
            <p:nvPr/>
          </p:nvSpPr>
          <p:spPr bwMode="auto">
            <a:xfrm>
              <a:off x="4768" y="619"/>
              <a:ext cx="2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Symbol" pitchFamily="18" charset="2"/>
                </a:rPr>
                <a:t>m</a:t>
              </a:r>
              <a:r>
                <a:rPr lang="en-US" sz="2000" u="none" baseline="-25000">
                  <a:latin typeface="Symbol" pitchFamily="18" charset="2"/>
                </a:rPr>
                <a:t>2</a:t>
              </a:r>
            </a:p>
          </p:txBody>
        </p:sp>
        <p:sp>
          <p:nvSpPr>
            <p:cNvPr id="787481" name="Line 25"/>
            <p:cNvSpPr>
              <a:spLocks noChangeShapeType="1"/>
            </p:cNvSpPr>
            <p:nvPr/>
          </p:nvSpPr>
          <p:spPr bwMode="auto">
            <a:xfrm flipV="1">
              <a:off x="3885" y="43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82" name="Line 26"/>
            <p:cNvSpPr>
              <a:spLocks noChangeShapeType="1"/>
            </p:cNvSpPr>
            <p:nvPr/>
          </p:nvSpPr>
          <p:spPr bwMode="auto">
            <a:xfrm>
              <a:off x="3885" y="615"/>
              <a:ext cx="292" cy="1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83" name="Line 27"/>
            <p:cNvSpPr>
              <a:spLocks noChangeShapeType="1"/>
            </p:cNvSpPr>
            <p:nvPr/>
          </p:nvSpPr>
          <p:spPr bwMode="auto">
            <a:xfrm>
              <a:off x="3512" y="615"/>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84" name="Line 28"/>
            <p:cNvSpPr>
              <a:spLocks noChangeShapeType="1"/>
            </p:cNvSpPr>
            <p:nvPr/>
          </p:nvSpPr>
          <p:spPr bwMode="auto">
            <a:xfrm>
              <a:off x="5033" y="459"/>
              <a:ext cx="343"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85" name="Line 29"/>
            <p:cNvSpPr>
              <a:spLocks noChangeShapeType="1"/>
            </p:cNvSpPr>
            <p:nvPr/>
          </p:nvSpPr>
          <p:spPr bwMode="auto">
            <a:xfrm>
              <a:off x="5039" y="790"/>
              <a:ext cx="342"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7486" name="Text Box 30"/>
            <p:cNvSpPr txBox="1">
              <a:spLocks noChangeArrowheads="1"/>
            </p:cNvSpPr>
            <p:nvPr/>
          </p:nvSpPr>
          <p:spPr bwMode="auto">
            <a:xfrm>
              <a:off x="3499" y="383"/>
              <a:ext cx="22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l</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526570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a:t>Effect of initial conditions</a:t>
            </a:r>
          </a:p>
        </p:txBody>
      </p:sp>
      <p:graphicFrame>
        <p:nvGraphicFramePr>
          <p:cNvPr id="788484" name="Object 4"/>
          <p:cNvGraphicFramePr>
            <a:graphicFrameLocks noGrp="1" noChangeAspect="1"/>
          </p:cNvGraphicFramePr>
          <p:nvPr>
            <p:ph type="body" sz="half" idx="1"/>
          </p:nvPr>
        </p:nvGraphicFramePr>
        <p:xfrm>
          <a:off x="690563" y="2589213"/>
          <a:ext cx="3810000" cy="3552825"/>
        </p:xfrm>
        <a:graphic>
          <a:graphicData uri="http://schemas.openxmlformats.org/presentationml/2006/ole">
            <mc:AlternateContent xmlns:mc="http://schemas.openxmlformats.org/markup-compatibility/2006">
              <mc:Choice xmlns:v="urn:schemas-microsoft-com:vml" Requires="v">
                <p:oleObj spid="_x0000_s4308" name="Image" r:id="rId4" imgW="19442287" imgH="18133427" progId="Photoshop.Image.5">
                  <p:embed/>
                </p:oleObj>
              </mc:Choice>
              <mc:Fallback>
                <p:oleObj name="Image" r:id="rId4" imgW="19442287" imgH="18133427"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3" y="2589213"/>
                        <a:ext cx="3810000" cy="3552825"/>
                      </a:xfrm>
                      <a:prstGeom prst="rect">
                        <a:avLst/>
                      </a:prstGeom>
                    </p:spPr>
                  </p:pic>
                </p:oleObj>
              </mc:Fallback>
            </mc:AlternateContent>
          </a:graphicData>
        </a:graphic>
      </p:graphicFrame>
      <p:sp>
        <p:nvSpPr>
          <p:cNvPr id="788487" name="Rectangle 7"/>
          <p:cNvSpPr>
            <a:spLocks noGrp="1" noChangeArrowheads="1"/>
          </p:cNvSpPr>
          <p:nvPr>
            <p:ph type="body" sz="half" idx="2"/>
          </p:nvPr>
        </p:nvSpPr>
        <p:spPr>
          <a:xfrm>
            <a:off x="522288" y="1474788"/>
            <a:ext cx="3810000" cy="1641475"/>
          </a:xfrm>
        </p:spPr>
        <p:txBody>
          <a:bodyPr/>
          <a:lstStyle/>
          <a:p>
            <a:r>
              <a:rPr lang="en-US" sz="2000"/>
              <a:t>histogram of delay of 20</a:t>
            </a:r>
            <a:r>
              <a:rPr lang="en-US" sz="2000" baseline="30000"/>
              <a:t>th</a:t>
            </a:r>
            <a:r>
              <a:rPr lang="en-US" sz="2000"/>
              <a:t> customer, given initially empty (1000 runs)</a:t>
            </a:r>
          </a:p>
        </p:txBody>
      </p:sp>
      <p:graphicFrame>
        <p:nvGraphicFramePr>
          <p:cNvPr id="788485" name="Object 5"/>
          <p:cNvGraphicFramePr>
            <a:graphicFrameLocks noChangeAspect="1"/>
          </p:cNvGraphicFramePr>
          <p:nvPr/>
        </p:nvGraphicFramePr>
        <p:xfrm>
          <a:off x="4659313" y="2600325"/>
          <a:ext cx="3640137" cy="3286125"/>
        </p:xfrm>
        <a:graphic>
          <a:graphicData uri="http://schemas.openxmlformats.org/presentationml/2006/ole">
            <mc:AlternateContent xmlns:mc="http://schemas.openxmlformats.org/markup-compatibility/2006">
              <mc:Choice xmlns:v="urn:schemas-microsoft-com:vml" Requires="v">
                <p:oleObj spid="_x0000_s4309" name="Image" r:id="rId6" imgW="4534665" imgH="4092433" progId="Photoshop.Image.5">
                  <p:embed/>
                </p:oleObj>
              </mc:Choice>
              <mc:Fallback>
                <p:oleObj name="Image" r:id="rId6" imgW="4534665" imgH="4092433" progId="Photoshop.Image.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313" y="2600325"/>
                        <a:ext cx="3640137"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488" name="Rectangle 8"/>
          <p:cNvSpPr>
            <a:spLocks noChangeArrowheads="1"/>
          </p:cNvSpPr>
          <p:nvPr/>
        </p:nvSpPr>
        <p:spPr bwMode="auto">
          <a:xfrm>
            <a:off x="4646613" y="1511300"/>
            <a:ext cx="38100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r>
              <a:rPr lang="en-US" sz="2000" u="none"/>
              <a:t>histogram of delay of 20</a:t>
            </a:r>
            <a:r>
              <a:rPr lang="en-US" sz="2000" u="none" baseline="30000"/>
              <a:t>th</a:t>
            </a:r>
            <a:r>
              <a:rPr lang="en-US" sz="2000" u="none"/>
              <a:t> customer, given non-empty conditions (1000 runs)</a:t>
            </a:r>
          </a:p>
          <a:p>
            <a:pPr marL="342900" indent="-342900">
              <a:spcBef>
                <a:spcPct val="20000"/>
              </a:spcBef>
              <a:buClr>
                <a:schemeClr val="accent2"/>
              </a:buClr>
              <a:buSzPct val="85000"/>
              <a:buFont typeface="ZapfDingbats" pitchFamily="82" charset="2"/>
              <a:buNone/>
            </a:pPr>
            <a:endParaRPr lang="en-US" sz="2000" u="none"/>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31962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r>
              <a:rPr lang="en-US"/>
              <a:t>Simulation: example</a:t>
            </a:r>
          </a:p>
        </p:txBody>
      </p:sp>
      <p:sp>
        <p:nvSpPr>
          <p:cNvPr id="855043" name="Rectangle 3"/>
          <p:cNvSpPr>
            <a:spLocks noGrp="1" noChangeArrowheads="1"/>
          </p:cNvSpPr>
          <p:nvPr>
            <p:ph type="body" idx="1"/>
          </p:nvPr>
        </p:nvSpPr>
        <p:spPr>
          <a:xfrm>
            <a:off x="533400" y="1600200"/>
            <a:ext cx="7772400" cy="1644650"/>
          </a:xfrm>
        </p:spPr>
        <p:txBody>
          <a:bodyPr/>
          <a:lstStyle/>
          <a:p>
            <a:r>
              <a:rPr lang="en-US" sz="2400"/>
              <a:t>packets arrive (avg. interrarrival time: 1/ </a:t>
            </a:r>
            <a:r>
              <a:rPr lang="en-US" sz="2400">
                <a:latin typeface="Symbol" pitchFamily="18" charset="2"/>
              </a:rPr>
              <a:t>l</a:t>
            </a:r>
            <a:r>
              <a:rPr lang="en-US" sz="2400"/>
              <a:t>) to router (avg. execution time 1/</a:t>
            </a:r>
            <a:r>
              <a:rPr lang="en-US" sz="2400">
                <a:latin typeface="Symbol" pitchFamily="18" charset="2"/>
              </a:rPr>
              <a:t>m</a:t>
            </a:r>
            <a:r>
              <a:rPr lang="en-US" sz="2400"/>
              <a:t>) with two outgoing links</a:t>
            </a:r>
          </a:p>
          <a:p>
            <a:r>
              <a:rPr lang="en-US" sz="2400"/>
              <a:t>arriving packet joins link i with probability </a:t>
            </a:r>
            <a:r>
              <a:rPr lang="en-US" sz="2400">
                <a:latin typeface="Symbol" pitchFamily="18" charset="2"/>
              </a:rPr>
              <a:t>f</a:t>
            </a:r>
            <a:r>
              <a:rPr lang="en-US" sz="2400" baseline="-25000"/>
              <a:t>i</a:t>
            </a:r>
            <a:endParaRPr lang="en-US" sz="2400"/>
          </a:p>
        </p:txBody>
      </p:sp>
      <p:grpSp>
        <p:nvGrpSpPr>
          <p:cNvPr id="855044" name="Group 4"/>
          <p:cNvGrpSpPr>
            <a:grpSpLocks/>
          </p:cNvGrpSpPr>
          <p:nvPr/>
        </p:nvGrpSpPr>
        <p:grpSpPr bwMode="auto">
          <a:xfrm>
            <a:off x="3932238" y="4076700"/>
            <a:ext cx="876300" cy="393700"/>
            <a:chOff x="1670" y="2302"/>
            <a:chExt cx="552" cy="248"/>
          </a:xfrm>
        </p:grpSpPr>
        <p:sp>
          <p:nvSpPr>
            <p:cNvPr id="855045" name="Rectangle 5"/>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046" name="Line 6"/>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47" name="Line 7"/>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48" name="Line 8"/>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49" name="Line 9"/>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0" name="Line 10"/>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1" name="Line 11"/>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55052" name="Group 12"/>
          <p:cNvGrpSpPr>
            <a:grpSpLocks/>
          </p:cNvGrpSpPr>
          <p:nvPr/>
        </p:nvGrpSpPr>
        <p:grpSpPr bwMode="auto">
          <a:xfrm>
            <a:off x="3922713" y="4733925"/>
            <a:ext cx="876300" cy="393700"/>
            <a:chOff x="1670" y="2302"/>
            <a:chExt cx="552" cy="248"/>
          </a:xfrm>
        </p:grpSpPr>
        <p:sp>
          <p:nvSpPr>
            <p:cNvPr id="855053" name="Rectangle 13"/>
            <p:cNvSpPr>
              <a:spLocks noChangeArrowheads="1"/>
            </p:cNvSpPr>
            <p:nvPr/>
          </p:nvSpPr>
          <p:spPr bwMode="auto">
            <a:xfrm>
              <a:off x="1670" y="2302"/>
              <a:ext cx="552" cy="2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054" name="Line 14"/>
            <p:cNvSpPr>
              <a:spLocks noChangeShapeType="1"/>
            </p:cNvSpPr>
            <p:nvPr/>
          </p:nvSpPr>
          <p:spPr bwMode="auto">
            <a:xfrm>
              <a:off x="2138" y="231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5" name="Line 15"/>
            <p:cNvSpPr>
              <a:spLocks noChangeShapeType="1"/>
            </p:cNvSpPr>
            <p:nvPr/>
          </p:nvSpPr>
          <p:spPr bwMode="auto">
            <a:xfrm>
              <a:off x="205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6" name="Line 16"/>
            <p:cNvSpPr>
              <a:spLocks noChangeShapeType="1"/>
            </p:cNvSpPr>
            <p:nvPr/>
          </p:nvSpPr>
          <p:spPr bwMode="auto">
            <a:xfrm>
              <a:off x="197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7" name="Line 17"/>
            <p:cNvSpPr>
              <a:spLocks noChangeShapeType="1"/>
            </p:cNvSpPr>
            <p:nvPr/>
          </p:nvSpPr>
          <p:spPr bwMode="auto">
            <a:xfrm>
              <a:off x="189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8" name="Line 18"/>
            <p:cNvSpPr>
              <a:spLocks noChangeShapeType="1"/>
            </p:cNvSpPr>
            <p:nvPr/>
          </p:nvSpPr>
          <p:spPr bwMode="auto">
            <a:xfrm>
              <a:off x="1816" y="23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59" name="Line 19"/>
            <p:cNvSpPr>
              <a:spLocks noChangeShapeType="1"/>
            </p:cNvSpPr>
            <p:nvPr/>
          </p:nvSpPr>
          <p:spPr bwMode="auto">
            <a:xfrm>
              <a:off x="1736" y="23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55060" name="Oval 20"/>
          <p:cNvSpPr>
            <a:spLocks noChangeArrowheads="1"/>
          </p:cNvSpPr>
          <p:nvPr/>
        </p:nvSpPr>
        <p:spPr bwMode="auto">
          <a:xfrm>
            <a:off x="4957763" y="4070350"/>
            <a:ext cx="495300" cy="438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061" name="Text Box 21"/>
          <p:cNvSpPr txBox="1">
            <a:spLocks noChangeArrowheads="1"/>
          </p:cNvSpPr>
          <p:nvPr/>
        </p:nvSpPr>
        <p:spPr bwMode="auto">
          <a:xfrm>
            <a:off x="4999038" y="4010025"/>
            <a:ext cx="461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m</a:t>
            </a:r>
            <a:r>
              <a:rPr lang="en-US" sz="2400" u="none" baseline="-25000">
                <a:latin typeface="Symbol" pitchFamily="18" charset="2"/>
              </a:rPr>
              <a:t>1</a:t>
            </a:r>
          </a:p>
        </p:txBody>
      </p:sp>
      <p:sp>
        <p:nvSpPr>
          <p:cNvPr id="855062" name="Oval 22"/>
          <p:cNvSpPr>
            <a:spLocks noChangeArrowheads="1"/>
          </p:cNvSpPr>
          <p:nvPr/>
        </p:nvSpPr>
        <p:spPr bwMode="auto">
          <a:xfrm>
            <a:off x="4957763" y="4708525"/>
            <a:ext cx="495300" cy="438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063" name="Text Box 23"/>
          <p:cNvSpPr txBox="1">
            <a:spLocks noChangeArrowheads="1"/>
          </p:cNvSpPr>
          <p:nvPr/>
        </p:nvSpPr>
        <p:spPr bwMode="auto">
          <a:xfrm>
            <a:off x="4999038" y="4648200"/>
            <a:ext cx="461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latin typeface="Symbol" pitchFamily="18" charset="2"/>
              </a:rPr>
              <a:t>m</a:t>
            </a:r>
            <a:r>
              <a:rPr lang="en-US" sz="2400" u="none" baseline="-25000">
                <a:latin typeface="Symbol" pitchFamily="18" charset="2"/>
              </a:rPr>
              <a:t>2</a:t>
            </a:r>
          </a:p>
        </p:txBody>
      </p:sp>
      <p:sp>
        <p:nvSpPr>
          <p:cNvPr id="855064" name="Line 24"/>
          <p:cNvSpPr>
            <a:spLocks noChangeShapeType="1"/>
          </p:cNvSpPr>
          <p:nvPr/>
        </p:nvSpPr>
        <p:spPr bwMode="auto">
          <a:xfrm flipV="1">
            <a:off x="3328988" y="4270375"/>
            <a:ext cx="55245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65" name="Line 25"/>
          <p:cNvSpPr>
            <a:spLocks noChangeShapeType="1"/>
          </p:cNvSpPr>
          <p:nvPr/>
        </p:nvSpPr>
        <p:spPr bwMode="auto">
          <a:xfrm>
            <a:off x="3328988" y="4622800"/>
            <a:ext cx="55245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66" name="Line 26"/>
          <p:cNvSpPr>
            <a:spLocks noChangeShapeType="1"/>
          </p:cNvSpPr>
          <p:nvPr/>
        </p:nvSpPr>
        <p:spPr bwMode="auto">
          <a:xfrm>
            <a:off x="2624138" y="46228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67" name="Line 27"/>
          <p:cNvSpPr>
            <a:spLocks noChangeShapeType="1"/>
          </p:cNvSpPr>
          <p:nvPr/>
        </p:nvSpPr>
        <p:spPr bwMode="auto">
          <a:xfrm>
            <a:off x="5500688" y="43180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68" name="Line 28"/>
          <p:cNvSpPr>
            <a:spLocks noChangeShapeType="1"/>
          </p:cNvSpPr>
          <p:nvPr/>
        </p:nvSpPr>
        <p:spPr bwMode="auto">
          <a:xfrm>
            <a:off x="5510213" y="4965700"/>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55070" name="Text Box 30"/>
          <p:cNvSpPr txBox="1">
            <a:spLocks noChangeArrowheads="1"/>
          </p:cNvSpPr>
          <p:nvPr/>
        </p:nvSpPr>
        <p:spPr bwMode="auto">
          <a:xfrm>
            <a:off x="2598738" y="4105275"/>
            <a:ext cx="379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none">
                <a:latin typeface="Symbol" pitchFamily="18" charset="2"/>
              </a:rPr>
              <a:t>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6992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228600" y="228600"/>
            <a:ext cx="8737600" cy="1143000"/>
          </a:xfrm>
        </p:spPr>
        <p:txBody>
          <a:bodyPr/>
          <a:lstStyle/>
          <a:p>
            <a:r>
              <a:rPr lang="en-US" sz="3600"/>
              <a:t>Network Simulation</a:t>
            </a:r>
          </a:p>
        </p:txBody>
      </p:sp>
      <p:sp>
        <p:nvSpPr>
          <p:cNvPr id="513027" name="Rectangle 3"/>
          <p:cNvSpPr>
            <a:spLocks noGrp="1" noChangeArrowheads="1"/>
          </p:cNvSpPr>
          <p:nvPr>
            <p:ph type="body" sz="half" idx="1"/>
          </p:nvPr>
        </p:nvSpPr>
        <p:spPr>
          <a:xfrm>
            <a:off x="533400" y="1371600"/>
            <a:ext cx="3594100" cy="4648200"/>
          </a:xfrm>
        </p:spPr>
        <p:txBody>
          <a:bodyPr/>
          <a:lstStyle/>
          <a:p>
            <a:pPr>
              <a:buFont typeface="ZapfDingbats" pitchFamily="82" charset="2"/>
              <a:buNone/>
            </a:pPr>
            <a:r>
              <a:rPr lang="en-US" sz="2400" u="sng" dirty="0">
                <a:solidFill>
                  <a:srgbClr val="FF0000"/>
                </a:solidFill>
              </a:rPr>
              <a:t>Motivation:</a:t>
            </a:r>
            <a:r>
              <a:rPr lang="en-US" sz="2400" dirty="0"/>
              <a:t> </a:t>
            </a:r>
          </a:p>
          <a:p>
            <a:r>
              <a:rPr lang="en-US" sz="2400" dirty="0"/>
              <a:t>learn fundamentals of evaluating network performance via simulation</a:t>
            </a:r>
          </a:p>
          <a:p>
            <a:pPr lvl="1"/>
            <a:endParaRPr lang="en-US" dirty="0"/>
          </a:p>
        </p:txBody>
      </p:sp>
      <p:sp>
        <p:nvSpPr>
          <p:cNvPr id="513028" name="Rectangle 4"/>
          <p:cNvSpPr>
            <a:spLocks noGrp="1" noChangeArrowheads="1"/>
          </p:cNvSpPr>
          <p:nvPr>
            <p:ph type="body" sz="half" idx="2"/>
          </p:nvPr>
        </p:nvSpPr>
        <p:spPr>
          <a:xfrm>
            <a:off x="4262438" y="1358900"/>
            <a:ext cx="4267200" cy="4648200"/>
          </a:xfrm>
        </p:spPr>
        <p:txBody>
          <a:bodyPr/>
          <a:lstStyle/>
          <a:p>
            <a:pPr>
              <a:buFont typeface="ZapfDingbats" pitchFamily="82" charset="2"/>
              <a:buNone/>
            </a:pPr>
            <a:r>
              <a:rPr lang="en-US" sz="2400" u="sng" dirty="0">
                <a:solidFill>
                  <a:srgbClr val="FF0000"/>
                </a:solidFill>
              </a:rPr>
              <a:t>Overview:</a:t>
            </a:r>
            <a:endParaRPr lang="en-US" sz="2400" dirty="0"/>
          </a:p>
          <a:p>
            <a:r>
              <a:rPr lang="en-US" sz="2400" dirty="0"/>
              <a:t>fundamentals of discrete event simulation</a:t>
            </a:r>
          </a:p>
          <a:p>
            <a:r>
              <a:rPr lang="en-US" sz="2400" dirty="0"/>
              <a:t>analyzing simulation outputs</a:t>
            </a:r>
          </a:p>
          <a:p>
            <a:r>
              <a:rPr lang="en-US" sz="2400" dirty="0"/>
              <a:t>ns-2 simulation</a:t>
            </a:r>
          </a:p>
          <a:p>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30079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a:t>Steady state behavior</a:t>
            </a:r>
          </a:p>
        </p:txBody>
      </p:sp>
      <p:sp>
        <p:nvSpPr>
          <p:cNvPr id="790532" name="Rectangle 4"/>
          <p:cNvSpPr>
            <a:spLocks noGrp="1" noChangeArrowheads="1"/>
          </p:cNvSpPr>
          <p:nvPr>
            <p:ph type="body" sz="half" idx="2"/>
          </p:nvPr>
        </p:nvSpPr>
        <p:spPr>
          <a:xfrm>
            <a:off x="522288" y="1474788"/>
            <a:ext cx="8255000" cy="822325"/>
          </a:xfrm>
        </p:spPr>
        <p:txBody>
          <a:bodyPr/>
          <a:lstStyle/>
          <a:p>
            <a:r>
              <a:rPr lang="en-US" sz="2000"/>
              <a:t>output results may converge to limiting “steady state” value if simulation run “long enough”</a:t>
            </a:r>
          </a:p>
        </p:txBody>
      </p:sp>
      <p:sp>
        <p:nvSpPr>
          <p:cNvPr id="790536" name="Rectangle 8"/>
          <p:cNvSpPr>
            <a:spLocks noChangeArrowheads="1"/>
          </p:cNvSpPr>
          <p:nvPr/>
        </p:nvSpPr>
        <p:spPr bwMode="auto">
          <a:xfrm>
            <a:off x="454025" y="4221163"/>
            <a:ext cx="825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r>
              <a:rPr lang="en-US" sz="2000" u="none"/>
              <a:t>discard statistics gathered during transient phase, e.g., ignore first n</a:t>
            </a:r>
            <a:r>
              <a:rPr lang="en-US" sz="2000" u="none" baseline="-25000"/>
              <a:t>0</a:t>
            </a:r>
            <a:r>
              <a:rPr lang="en-US" sz="2000" u="none"/>
              <a:t> measurements of delay at queue 2</a:t>
            </a:r>
          </a:p>
        </p:txBody>
      </p:sp>
      <p:graphicFrame>
        <p:nvGraphicFramePr>
          <p:cNvPr id="790537" name="Object 9"/>
          <p:cNvGraphicFramePr>
            <a:graphicFrameLocks noChangeAspect="1"/>
          </p:cNvGraphicFramePr>
          <p:nvPr/>
        </p:nvGraphicFramePr>
        <p:xfrm>
          <a:off x="2368550" y="2228850"/>
          <a:ext cx="4503738" cy="1866900"/>
        </p:xfrm>
        <a:graphic>
          <a:graphicData uri="http://schemas.openxmlformats.org/presentationml/2006/ole">
            <mc:AlternateContent xmlns:mc="http://schemas.openxmlformats.org/markup-compatibility/2006">
              <mc:Choice xmlns:v="urn:schemas-microsoft-com:vml" Requires="v">
                <p:oleObj spid="_x0000_s5332" name="Image" r:id="rId4" imgW="3358050" imgH="1392467" progId="Photoshop.Image.5">
                  <p:embed/>
                </p:oleObj>
              </mc:Choice>
              <mc:Fallback>
                <p:oleObj name="Image" r:id="rId4" imgW="3358050" imgH="1392467"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8550" y="2228850"/>
                        <a:ext cx="4503738"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0538" name="Text Box 10"/>
          <p:cNvSpPr txBox="1">
            <a:spLocks noChangeArrowheads="1"/>
          </p:cNvSpPr>
          <p:nvPr/>
        </p:nvSpPr>
        <p:spPr bwMode="auto">
          <a:xfrm>
            <a:off x="927100" y="2595563"/>
            <a:ext cx="13827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u="none"/>
              <a:t>avg delay</a:t>
            </a:r>
          </a:p>
          <a:p>
            <a:pPr algn="r"/>
            <a:r>
              <a:rPr lang="en-US" sz="1800" u="none"/>
              <a:t>of packets </a:t>
            </a:r>
          </a:p>
          <a:p>
            <a:pPr algn="r"/>
            <a:r>
              <a:rPr lang="en-US" sz="1800" u="none"/>
              <a:t>[n, n+10]</a:t>
            </a:r>
          </a:p>
        </p:txBody>
      </p:sp>
      <p:graphicFrame>
        <p:nvGraphicFramePr>
          <p:cNvPr id="790539" name="Object 11"/>
          <p:cNvGraphicFramePr>
            <a:graphicFrameLocks noChangeAspect="1"/>
          </p:cNvGraphicFramePr>
          <p:nvPr/>
        </p:nvGraphicFramePr>
        <p:xfrm>
          <a:off x="1590675" y="4922838"/>
          <a:ext cx="1595438" cy="1428750"/>
        </p:xfrm>
        <a:graphic>
          <a:graphicData uri="http://schemas.openxmlformats.org/presentationml/2006/ole">
            <mc:AlternateContent xmlns:mc="http://schemas.openxmlformats.org/markup-compatibility/2006">
              <mc:Choice xmlns:v="urn:schemas-microsoft-com:vml" Requires="v">
                <p:oleObj spid="_x0000_s5333" name="Equation" r:id="rId6" imgW="761760" imgH="685800" progId="Equation.3">
                  <p:embed/>
                </p:oleObj>
              </mc:Choice>
              <mc:Fallback>
                <p:oleObj name="Equation" r:id="rId6" imgW="76176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0675" y="4922838"/>
                        <a:ext cx="1595438"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0540" name="Rectangle 12"/>
          <p:cNvSpPr>
            <a:spLocks noChangeArrowheads="1"/>
          </p:cNvSpPr>
          <p:nvPr/>
        </p:nvSpPr>
        <p:spPr bwMode="auto">
          <a:xfrm>
            <a:off x="3644900" y="5121275"/>
            <a:ext cx="4722813"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None/>
            </a:pPr>
            <a:r>
              <a:rPr lang="en-US" sz="1800" u="none"/>
              <a:t>pick n</a:t>
            </a:r>
            <a:r>
              <a:rPr lang="en-US" sz="1800" u="none" baseline="-25000"/>
              <a:t>0</a:t>
            </a:r>
            <a:r>
              <a:rPr lang="en-US" sz="1800" u="none"/>
              <a:t> so statistic is “approximately the same” for different random number streams and remains same as n increases</a:t>
            </a:r>
            <a:endParaRPr lang="en-US" sz="2000" u="none"/>
          </a:p>
        </p:txBody>
      </p:sp>
      <p:sp>
        <p:nvSpPr>
          <p:cNvPr id="790541" name="Text Box 13"/>
          <p:cNvSpPr txBox="1">
            <a:spLocks noChangeArrowheads="1"/>
          </p:cNvSpPr>
          <p:nvPr/>
        </p:nvSpPr>
        <p:spPr bwMode="auto">
          <a:xfrm>
            <a:off x="5451475" y="3157538"/>
            <a:ext cx="2287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u="none"/>
              <a:t>avg of 5 simulations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54462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533400" y="85725"/>
            <a:ext cx="7772400" cy="1143000"/>
          </a:xfrm>
        </p:spPr>
        <p:txBody>
          <a:bodyPr/>
          <a:lstStyle/>
          <a:p>
            <a:r>
              <a:rPr lang="en-US" sz="3600"/>
              <a:t>Example: Random Waypoint Model</a:t>
            </a:r>
          </a:p>
        </p:txBody>
      </p:sp>
      <p:sp>
        <p:nvSpPr>
          <p:cNvPr id="849923" name="Rectangle 3"/>
          <p:cNvSpPr>
            <a:spLocks noGrp="1" noChangeArrowheads="1"/>
          </p:cNvSpPr>
          <p:nvPr>
            <p:ph type="body" idx="1"/>
          </p:nvPr>
        </p:nvSpPr>
        <p:spPr>
          <a:xfrm>
            <a:off x="533400" y="1200150"/>
            <a:ext cx="8164513" cy="4648200"/>
          </a:xfrm>
        </p:spPr>
        <p:txBody>
          <a:bodyPr/>
          <a:lstStyle/>
          <a:p>
            <a:pPr>
              <a:buFont typeface="ZapfDingbats" pitchFamily="82" charset="2"/>
              <a:buNone/>
            </a:pPr>
            <a:r>
              <a:rPr lang="en-US"/>
              <a:t>Simplest random waypoint model:</a:t>
            </a:r>
          </a:p>
          <a:p>
            <a:r>
              <a:rPr lang="en-US" sz="2400"/>
              <a:t>mobile picks next waypoint M</a:t>
            </a:r>
            <a:r>
              <a:rPr lang="en-US" sz="2400" baseline="-25000"/>
              <a:t>n</a:t>
            </a:r>
            <a:r>
              <a:rPr lang="en-US" sz="2400"/>
              <a:t> uniformly in area, independent of past and present</a:t>
            </a:r>
          </a:p>
          <a:p>
            <a:r>
              <a:rPr lang="en-US" sz="2400"/>
              <a:t>mobile picks next speed V</a:t>
            </a:r>
            <a:r>
              <a:rPr lang="en-US" sz="2400" baseline="-25000"/>
              <a:t>n</a:t>
            </a:r>
            <a:r>
              <a:rPr lang="en-US" sz="2400"/>
              <a:t> uniformly in [v</a:t>
            </a:r>
            <a:r>
              <a:rPr lang="en-US" sz="2400" baseline="-25000"/>
              <a:t>min</a:t>
            </a:r>
            <a:r>
              <a:rPr lang="en-US" sz="2400"/>
              <a:t>; v</a:t>
            </a:r>
            <a:r>
              <a:rPr lang="en-US" sz="2400" baseline="-25000"/>
              <a:t>max</a:t>
            </a:r>
            <a:r>
              <a:rPr lang="en-US" sz="2400"/>
              <a:t>] independent of past and present</a:t>
            </a:r>
          </a:p>
          <a:p>
            <a:r>
              <a:rPr lang="en-US" sz="2400"/>
              <a:t>mobile moves towards M</a:t>
            </a:r>
            <a:r>
              <a:rPr lang="en-US" sz="2400" baseline="-25000"/>
              <a:t>n</a:t>
            </a:r>
            <a:r>
              <a:rPr lang="en-US" sz="2400"/>
              <a:t> at constant speed V</a:t>
            </a:r>
            <a:r>
              <a:rPr lang="en-US" sz="2400" baseline="-25000"/>
              <a:t>n</a:t>
            </a:r>
          </a:p>
        </p:txBody>
      </p:sp>
      <p:pic>
        <p:nvPicPr>
          <p:cNvPr id="849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3917950"/>
            <a:ext cx="46228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25" name="Line 5"/>
          <p:cNvSpPr>
            <a:spLocks noChangeShapeType="1"/>
          </p:cNvSpPr>
          <p:nvPr/>
        </p:nvSpPr>
        <p:spPr bwMode="auto">
          <a:xfrm flipH="1" flipV="1">
            <a:off x="4775200" y="5240338"/>
            <a:ext cx="914400" cy="107315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49926" name="Line 6"/>
          <p:cNvSpPr>
            <a:spLocks noChangeShapeType="1"/>
          </p:cNvSpPr>
          <p:nvPr/>
        </p:nvSpPr>
        <p:spPr bwMode="auto">
          <a:xfrm flipH="1" flipV="1">
            <a:off x="4230688" y="4581525"/>
            <a:ext cx="1452562" cy="1725613"/>
          </a:xfrm>
          <a:prstGeom prst="line">
            <a:avLst/>
          </a:prstGeom>
          <a:noFill/>
          <a:ln w="38100">
            <a:solidFill>
              <a:srgbClr val="FF3300"/>
            </a:solidFill>
            <a:prstDash val="sysDot"/>
            <a:round/>
            <a:headEnd type="oval" w="sm" len="med"/>
            <a:tailEnd type="oval"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49928" name="Text Box 8"/>
          <p:cNvSpPr txBox="1">
            <a:spLocks noChangeArrowheads="1"/>
          </p:cNvSpPr>
          <p:nvPr/>
        </p:nvSpPr>
        <p:spPr bwMode="auto">
          <a:xfrm>
            <a:off x="5786438" y="6145213"/>
            <a:ext cx="49371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M</a:t>
            </a:r>
            <a:r>
              <a:rPr lang="en-US" sz="2000" u="none" baseline="-25000"/>
              <a:t>n</a:t>
            </a:r>
          </a:p>
        </p:txBody>
      </p:sp>
      <p:sp>
        <p:nvSpPr>
          <p:cNvPr id="849929" name="Text Box 9"/>
          <p:cNvSpPr txBox="1">
            <a:spLocks noChangeArrowheads="1"/>
          </p:cNvSpPr>
          <p:nvPr/>
        </p:nvSpPr>
        <p:spPr bwMode="auto">
          <a:xfrm>
            <a:off x="3686175" y="4224338"/>
            <a:ext cx="6477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M</a:t>
            </a:r>
            <a:r>
              <a:rPr lang="en-US" sz="2000" u="none" baseline="-25000"/>
              <a:t>n+1</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79842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a:t>Issue with RWP Model: Decay</a:t>
            </a:r>
          </a:p>
        </p:txBody>
      </p:sp>
      <p:sp>
        <p:nvSpPr>
          <p:cNvPr id="850947" name="Rectangle 3"/>
          <p:cNvSpPr>
            <a:spLocks noGrp="1" noChangeArrowheads="1"/>
          </p:cNvSpPr>
          <p:nvPr>
            <p:ph type="body" idx="1"/>
          </p:nvPr>
        </p:nvSpPr>
        <p:spPr/>
        <p:txBody>
          <a:bodyPr/>
          <a:lstStyle/>
          <a:p>
            <a:r>
              <a:rPr lang="en-GB"/>
              <a:t>Distributions of node speed, position, distances, etc change with time</a:t>
            </a:r>
          </a:p>
          <a:p>
            <a:pPr>
              <a:buFont typeface="ZapfDingbats" pitchFamily="82" charset="2"/>
              <a:buNone/>
            </a:pPr>
            <a:endParaRPr lang="en-US"/>
          </a:p>
        </p:txBody>
      </p:sp>
      <p:pic>
        <p:nvPicPr>
          <p:cNvPr id="8509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338" y="2863850"/>
            <a:ext cx="3659187"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0953" name="Text Box 9"/>
          <p:cNvSpPr txBox="1">
            <a:spLocks noChangeArrowheads="1"/>
          </p:cNvSpPr>
          <p:nvPr/>
        </p:nvSpPr>
        <p:spPr bwMode="auto">
          <a:xfrm>
            <a:off x="3368675" y="3600450"/>
            <a:ext cx="2501900" cy="427038"/>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sz="2200" u="none">
                <a:latin typeface="Arial" charset="0"/>
              </a:rPr>
              <a:t>100 users average</a:t>
            </a:r>
          </a:p>
        </p:txBody>
      </p:sp>
      <p:sp>
        <p:nvSpPr>
          <p:cNvPr id="850954" name="Text Box 10"/>
          <p:cNvSpPr txBox="1">
            <a:spLocks noChangeArrowheads="1"/>
          </p:cNvSpPr>
          <p:nvPr/>
        </p:nvSpPr>
        <p:spPr bwMode="auto">
          <a:xfrm>
            <a:off x="3306763" y="5464175"/>
            <a:ext cx="962025" cy="427038"/>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sz="2200" u="none">
                <a:latin typeface="Arial" charset="0"/>
              </a:rPr>
              <a:t>1 user</a:t>
            </a:r>
          </a:p>
        </p:txBody>
      </p:sp>
      <p:sp>
        <p:nvSpPr>
          <p:cNvPr id="850955" name="Text Box 11"/>
          <p:cNvSpPr txBox="1">
            <a:spLocks noChangeArrowheads="1"/>
          </p:cNvSpPr>
          <p:nvPr/>
        </p:nvSpPr>
        <p:spPr bwMode="auto">
          <a:xfrm>
            <a:off x="3957638" y="6215063"/>
            <a:ext cx="12112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sz="2200" u="none">
                <a:latin typeface="Arial" charset="0"/>
              </a:rPr>
              <a:t>Time (s)</a:t>
            </a:r>
          </a:p>
        </p:txBody>
      </p:sp>
      <p:sp>
        <p:nvSpPr>
          <p:cNvPr id="850956" name="Text Box 12"/>
          <p:cNvSpPr txBox="1">
            <a:spLocks noChangeArrowheads="1"/>
          </p:cNvSpPr>
          <p:nvPr/>
        </p:nvSpPr>
        <p:spPr bwMode="auto">
          <a:xfrm rot="16200000">
            <a:off x="1613694" y="4191794"/>
            <a:ext cx="170815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sz="2200" u="none">
                <a:latin typeface="Arial" charset="0"/>
              </a:rPr>
              <a:t>Speed (m/s)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664237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a:t>Confidence Intervals</a:t>
            </a:r>
          </a:p>
        </p:txBody>
      </p:sp>
      <p:sp>
        <p:nvSpPr>
          <p:cNvPr id="842755" name="Rectangle 3"/>
          <p:cNvSpPr>
            <a:spLocks noGrp="1" noChangeArrowheads="1"/>
          </p:cNvSpPr>
          <p:nvPr>
            <p:ph type="body" sz="half" idx="2"/>
          </p:nvPr>
        </p:nvSpPr>
        <p:spPr>
          <a:xfrm>
            <a:off x="522288" y="1474788"/>
            <a:ext cx="8393112" cy="3113087"/>
          </a:xfrm>
        </p:spPr>
        <p:txBody>
          <a:bodyPr/>
          <a:lstStyle/>
          <a:p>
            <a:pPr algn="just"/>
            <a:r>
              <a:rPr lang="en-US" sz="2400" dirty="0"/>
              <a:t>run simulation: get estimate X</a:t>
            </a:r>
            <a:r>
              <a:rPr lang="en-US" sz="2400" baseline="-25000" dirty="0"/>
              <a:t>1</a:t>
            </a:r>
            <a:r>
              <a:rPr lang="en-US" sz="2400" dirty="0"/>
              <a:t> as estimate of performance metrics of interest</a:t>
            </a:r>
          </a:p>
          <a:p>
            <a:pPr algn="just"/>
            <a:r>
              <a:rPr lang="en-US" sz="2400" dirty="0"/>
              <a:t>repeat simulation M times (each with new set of random numbers), get X</a:t>
            </a:r>
            <a:r>
              <a:rPr lang="en-US" sz="2400" baseline="-25000" dirty="0"/>
              <a:t>2</a:t>
            </a:r>
            <a:r>
              <a:rPr lang="en-US" sz="2400" dirty="0"/>
              <a:t>, … X</a:t>
            </a:r>
            <a:r>
              <a:rPr lang="en-US" sz="2400" baseline="-25000" dirty="0"/>
              <a:t>M </a:t>
            </a:r>
            <a:r>
              <a:rPr lang="en-US" sz="2400" dirty="0"/>
              <a:t>– </a:t>
            </a:r>
            <a:r>
              <a:rPr lang="en-US" sz="2400" i="1" dirty="0">
                <a:solidFill>
                  <a:srgbClr val="FF3300"/>
                </a:solidFill>
              </a:rPr>
              <a:t>all different!</a:t>
            </a:r>
          </a:p>
          <a:p>
            <a:pPr algn="just"/>
            <a:r>
              <a:rPr lang="en-US" sz="2400" dirty="0"/>
              <a:t>which of</a:t>
            </a:r>
            <a:r>
              <a:rPr lang="en-US" sz="2400" i="1" dirty="0">
                <a:solidFill>
                  <a:srgbClr val="FF3300"/>
                </a:solidFill>
              </a:rPr>
              <a:t> </a:t>
            </a:r>
            <a:r>
              <a:rPr lang="en-US" sz="2400" dirty="0"/>
              <a:t>X</a:t>
            </a:r>
            <a:r>
              <a:rPr lang="en-US" sz="2400" baseline="-25000" dirty="0"/>
              <a:t>1</a:t>
            </a:r>
            <a:r>
              <a:rPr lang="en-US" sz="2400" dirty="0"/>
              <a:t>, … X</a:t>
            </a:r>
            <a:r>
              <a:rPr lang="en-US" sz="2400" baseline="-25000" dirty="0"/>
              <a:t>M </a:t>
            </a:r>
            <a:r>
              <a:rPr lang="en-US" sz="2400" dirty="0"/>
              <a:t>is “right”?</a:t>
            </a:r>
          </a:p>
          <a:p>
            <a:pPr algn="just"/>
            <a:endParaRPr lang="en-US" sz="2400" dirty="0"/>
          </a:p>
          <a:p>
            <a:pPr algn="just"/>
            <a:endParaRPr lang="en-US" dirty="0"/>
          </a:p>
        </p:txBody>
      </p:sp>
      <p:grpSp>
        <p:nvGrpSpPr>
          <p:cNvPr id="842761" name="Group 9"/>
          <p:cNvGrpSpPr>
            <a:grpSpLocks/>
          </p:cNvGrpSpPr>
          <p:nvPr/>
        </p:nvGrpSpPr>
        <p:grpSpPr bwMode="auto">
          <a:xfrm>
            <a:off x="584200" y="4130675"/>
            <a:ext cx="8255000" cy="2208213"/>
            <a:chOff x="368" y="2602"/>
            <a:chExt cx="5200" cy="1391"/>
          </a:xfrm>
        </p:grpSpPr>
        <p:sp>
          <p:nvSpPr>
            <p:cNvPr id="842757" name="Rectangle 5"/>
            <p:cNvSpPr>
              <a:spLocks noChangeArrowheads="1"/>
            </p:cNvSpPr>
            <p:nvPr/>
          </p:nvSpPr>
          <p:spPr bwMode="auto">
            <a:xfrm>
              <a:off x="368" y="2602"/>
              <a:ext cx="5200"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accent2"/>
                </a:buClr>
                <a:buSzPct val="85000"/>
                <a:buFont typeface="ZapfDingbats" pitchFamily="82" charset="2"/>
                <a:buChar char="r"/>
              </a:pPr>
              <a:r>
                <a:rPr lang="en-US" sz="2400" u="none" dirty="0"/>
                <a:t>intuitively, average of M samples should be “better” than choosing any one of M samples</a:t>
              </a:r>
            </a:p>
            <a:p>
              <a:pPr marL="342900" indent="-342900">
                <a:spcBef>
                  <a:spcPct val="20000"/>
                </a:spcBef>
                <a:buClr>
                  <a:schemeClr val="accent2"/>
                </a:buClr>
                <a:buSzPct val="85000"/>
                <a:buFont typeface="ZapfDingbats" pitchFamily="82" charset="2"/>
                <a:buChar char="r"/>
              </a:pPr>
              <a:endParaRPr lang="en-US" sz="2400" u="none" dirty="0"/>
            </a:p>
            <a:p>
              <a:pPr marL="342900" indent="-342900">
                <a:spcBef>
                  <a:spcPct val="20000"/>
                </a:spcBef>
                <a:buClr>
                  <a:schemeClr val="accent2"/>
                </a:buClr>
                <a:buSzPct val="85000"/>
                <a:buFont typeface="ZapfDingbats" pitchFamily="82" charset="2"/>
                <a:buChar char="r"/>
              </a:pPr>
              <a:endParaRPr lang="en-US" u="none" dirty="0"/>
            </a:p>
          </p:txBody>
        </p:sp>
        <p:graphicFrame>
          <p:nvGraphicFramePr>
            <p:cNvPr id="842758" name="Object 6"/>
            <p:cNvGraphicFramePr>
              <a:graphicFrameLocks noChangeAspect="1"/>
            </p:cNvGraphicFramePr>
            <p:nvPr/>
          </p:nvGraphicFramePr>
          <p:xfrm>
            <a:off x="1869" y="3159"/>
            <a:ext cx="955" cy="834"/>
          </p:xfrm>
          <a:graphic>
            <a:graphicData uri="http://schemas.openxmlformats.org/presentationml/2006/ole">
              <mc:AlternateContent xmlns:mc="http://schemas.openxmlformats.org/markup-compatibility/2006">
                <mc:Choice xmlns:v="urn:schemas-microsoft-com:vml" Requires="v">
                  <p:oleObj spid="_x0000_s6251" name="Equation" r:id="rId4" imgW="723600" imgH="634680" progId="Equation.3">
                    <p:embed/>
                  </p:oleObj>
                </mc:Choice>
                <mc:Fallback>
                  <p:oleObj name="Equation" r:id="rId4" imgW="72360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9" y="3159"/>
                          <a:ext cx="955" cy="8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2759" name="Text Box 7"/>
            <p:cNvSpPr txBox="1">
              <a:spLocks noChangeArrowheads="1"/>
            </p:cNvSpPr>
            <p:nvPr/>
          </p:nvSpPr>
          <p:spPr bwMode="auto">
            <a:xfrm>
              <a:off x="3622" y="3253"/>
              <a:ext cx="156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t>How “confident”</a:t>
              </a:r>
            </a:p>
            <a:p>
              <a:r>
                <a:rPr lang="en-US" sz="2400" u="none"/>
                <a:t>are we in X?</a:t>
              </a:r>
            </a:p>
          </p:txBody>
        </p:sp>
        <p:sp>
          <p:nvSpPr>
            <p:cNvPr id="842760" name="Line 8"/>
            <p:cNvSpPr>
              <a:spLocks noChangeShapeType="1"/>
            </p:cNvSpPr>
            <p:nvPr/>
          </p:nvSpPr>
          <p:spPr bwMode="auto">
            <a:xfrm>
              <a:off x="4528" y="3528"/>
              <a:ext cx="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53531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r>
              <a:rPr lang="en-US"/>
              <a:t>Confidence Intervals</a:t>
            </a:r>
          </a:p>
        </p:txBody>
      </p:sp>
      <p:sp>
        <p:nvSpPr>
          <p:cNvPr id="843779" name="Rectangle 3"/>
          <p:cNvSpPr>
            <a:spLocks noGrp="1" noChangeArrowheads="1"/>
          </p:cNvSpPr>
          <p:nvPr>
            <p:ph type="body" sz="half" idx="2"/>
          </p:nvPr>
        </p:nvSpPr>
        <p:spPr>
          <a:xfrm>
            <a:off x="522288" y="1474788"/>
            <a:ext cx="8255000" cy="4637087"/>
          </a:xfrm>
        </p:spPr>
        <p:txBody>
          <a:bodyPr/>
          <a:lstStyle/>
          <a:p>
            <a:r>
              <a:rPr lang="en-US" sz="2400"/>
              <a:t>cannot get perfect estimate of true mean, </a:t>
            </a:r>
            <a:r>
              <a:rPr lang="en-US" sz="2400">
                <a:latin typeface="Symbol" pitchFamily="18" charset="2"/>
              </a:rPr>
              <a:t>m</a:t>
            </a:r>
            <a:r>
              <a:rPr lang="en-US" sz="2400"/>
              <a:t>, with finite # samples</a:t>
            </a:r>
          </a:p>
          <a:p>
            <a:r>
              <a:rPr lang="en-US" sz="2400"/>
              <a:t>look for bounds: find c1 and c2 such that:</a:t>
            </a:r>
          </a:p>
          <a:p>
            <a:pPr algn="ctr">
              <a:buFont typeface="ZapfDingbats" pitchFamily="82" charset="2"/>
              <a:buNone/>
            </a:pPr>
            <a:r>
              <a:rPr lang="en-US" sz="2400"/>
              <a:t>Probability(c1 &lt; </a:t>
            </a:r>
            <a:r>
              <a:rPr lang="en-US" sz="2400">
                <a:latin typeface="Symbol" pitchFamily="18" charset="2"/>
              </a:rPr>
              <a:t>m </a:t>
            </a:r>
            <a:r>
              <a:rPr lang="en-US" sz="2400"/>
              <a:t>&lt; c2) = 1 – </a:t>
            </a:r>
            <a:r>
              <a:rPr lang="en-US" sz="2400">
                <a:latin typeface="Symbol" pitchFamily="18" charset="2"/>
              </a:rPr>
              <a:t>a</a:t>
            </a:r>
          </a:p>
          <a:p>
            <a:pPr lvl="1">
              <a:buFont typeface="ZapfDingbats" pitchFamily="82" charset="2"/>
              <a:buNone/>
            </a:pPr>
            <a:r>
              <a:rPr lang="en-US">
                <a:latin typeface="Symbol" pitchFamily="18" charset="2"/>
              </a:rPr>
              <a:t>[</a:t>
            </a:r>
            <a:r>
              <a:rPr lang="en-US"/>
              <a:t>c1,c2</a:t>
            </a:r>
            <a:r>
              <a:rPr lang="en-US">
                <a:latin typeface="Symbol" pitchFamily="18" charset="2"/>
              </a:rPr>
              <a:t>]: </a:t>
            </a:r>
            <a:r>
              <a:rPr lang="en-US" i="1">
                <a:solidFill>
                  <a:srgbClr val="FF3300"/>
                </a:solidFill>
              </a:rPr>
              <a:t>confidence interval</a:t>
            </a:r>
          </a:p>
          <a:p>
            <a:pPr lvl="1">
              <a:buFont typeface="ZapfDingbats" pitchFamily="82" charset="2"/>
              <a:buNone/>
            </a:pPr>
            <a:r>
              <a:rPr lang="en-US"/>
              <a:t>100(1-</a:t>
            </a:r>
            <a:r>
              <a:rPr lang="en-US">
                <a:latin typeface="Symbol" pitchFamily="18" charset="2"/>
              </a:rPr>
              <a:t>a</a:t>
            </a:r>
            <a:r>
              <a:rPr lang="en-US"/>
              <a:t>): </a:t>
            </a:r>
            <a:r>
              <a:rPr lang="en-US" i="1">
                <a:solidFill>
                  <a:srgbClr val="FF3300"/>
                </a:solidFill>
              </a:rPr>
              <a:t>confidence level</a:t>
            </a:r>
            <a:endParaRPr lang="en-US" sz="2000"/>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610648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533400" y="228600"/>
            <a:ext cx="8077200" cy="1143000"/>
          </a:xfrm>
        </p:spPr>
        <p:txBody>
          <a:bodyPr/>
          <a:lstStyle/>
          <a:p>
            <a:r>
              <a:rPr lang="en-US" sz="3200"/>
              <a:t>Confidence Intervals: Central Limit Thm</a:t>
            </a:r>
          </a:p>
        </p:txBody>
      </p:sp>
      <p:sp>
        <p:nvSpPr>
          <p:cNvPr id="844803" name="Rectangle 3"/>
          <p:cNvSpPr>
            <a:spLocks noGrp="1" noChangeArrowheads="1"/>
          </p:cNvSpPr>
          <p:nvPr>
            <p:ph type="body" idx="1"/>
          </p:nvPr>
        </p:nvSpPr>
        <p:spPr/>
        <p:txBody>
          <a:bodyPr/>
          <a:lstStyle/>
          <a:p>
            <a:r>
              <a:rPr lang="en-US" sz="2400" dirty="0"/>
              <a:t>Central Limit Theorem: If samples X</a:t>
            </a:r>
            <a:r>
              <a:rPr lang="en-US" sz="2400" baseline="-25000" dirty="0"/>
              <a:t>1</a:t>
            </a:r>
            <a:r>
              <a:rPr lang="en-US" sz="2400" dirty="0"/>
              <a:t>, … X</a:t>
            </a:r>
            <a:r>
              <a:rPr lang="en-US" sz="2400" baseline="-25000" dirty="0"/>
              <a:t>M</a:t>
            </a:r>
            <a:r>
              <a:rPr lang="en-US" sz="2400" dirty="0"/>
              <a:t> independent and from same population with population mean </a:t>
            </a:r>
            <a:r>
              <a:rPr lang="en-US" sz="2400" dirty="0">
                <a:latin typeface="Symbol" pitchFamily="18" charset="2"/>
              </a:rPr>
              <a:t>m</a:t>
            </a:r>
            <a:r>
              <a:rPr lang="en-US" sz="2400" dirty="0"/>
              <a:t> and standard deviation </a:t>
            </a:r>
            <a:r>
              <a:rPr lang="en-US" sz="2400" dirty="0">
                <a:latin typeface="Symbol" pitchFamily="18" charset="2"/>
              </a:rPr>
              <a:t>s, </a:t>
            </a:r>
            <a:r>
              <a:rPr lang="en-US" sz="2400" dirty="0"/>
              <a:t>then</a:t>
            </a:r>
          </a:p>
        </p:txBody>
      </p:sp>
      <p:graphicFrame>
        <p:nvGraphicFramePr>
          <p:cNvPr id="844804" name="Object 4"/>
          <p:cNvGraphicFramePr>
            <a:graphicFrameLocks noChangeAspect="1"/>
          </p:cNvGraphicFramePr>
          <p:nvPr/>
        </p:nvGraphicFramePr>
        <p:xfrm>
          <a:off x="3589338" y="2805113"/>
          <a:ext cx="1516062" cy="1323975"/>
        </p:xfrm>
        <a:graphic>
          <a:graphicData uri="http://schemas.openxmlformats.org/presentationml/2006/ole">
            <mc:AlternateContent xmlns:mc="http://schemas.openxmlformats.org/markup-compatibility/2006">
              <mc:Choice xmlns:v="urn:schemas-microsoft-com:vml" Requires="v">
                <p:oleObj spid="_x0000_s7380" name="Equation" r:id="rId4" imgW="723600" imgH="634680" progId="Equation.3">
                  <p:embed/>
                </p:oleObj>
              </mc:Choice>
              <mc:Fallback>
                <p:oleObj name="Equation" r:id="rId4" imgW="72360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338" y="2805113"/>
                        <a:ext cx="1516062"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4805" name="Line 5"/>
          <p:cNvSpPr>
            <a:spLocks noChangeShapeType="1"/>
          </p:cNvSpPr>
          <p:nvPr/>
        </p:nvSpPr>
        <p:spPr bwMode="auto">
          <a:xfrm>
            <a:off x="7188200" y="5600700"/>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44806" name="Rectangle 6"/>
          <p:cNvSpPr>
            <a:spLocks noChangeArrowheads="1"/>
          </p:cNvSpPr>
          <p:nvPr/>
        </p:nvSpPr>
        <p:spPr bwMode="auto">
          <a:xfrm>
            <a:off x="558800" y="4406900"/>
            <a:ext cx="77724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None/>
            </a:pPr>
            <a:r>
              <a:rPr lang="en-US" sz="2400" u="none"/>
              <a:t>is approximately normally distributed with mean u and standard deviation </a:t>
            </a:r>
            <a:endParaRPr lang="en-US" sz="2400" u="none">
              <a:latin typeface="Symbol" pitchFamily="18" charset="2"/>
            </a:endParaRPr>
          </a:p>
        </p:txBody>
      </p:sp>
      <p:sp>
        <p:nvSpPr>
          <p:cNvPr id="844807" name="Text Box 7"/>
          <p:cNvSpPr txBox="1">
            <a:spLocks noChangeArrowheads="1"/>
          </p:cNvSpPr>
          <p:nvPr/>
        </p:nvSpPr>
        <p:spPr bwMode="auto">
          <a:xfrm>
            <a:off x="1406525" y="3475038"/>
            <a:ext cx="203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t>sample mean:</a:t>
            </a:r>
          </a:p>
        </p:txBody>
      </p:sp>
      <p:graphicFrame>
        <p:nvGraphicFramePr>
          <p:cNvPr id="844808" name="Object 8"/>
          <p:cNvGraphicFramePr>
            <a:graphicFrameLocks noChangeAspect="1"/>
          </p:cNvGraphicFramePr>
          <p:nvPr/>
        </p:nvGraphicFramePr>
        <p:xfrm>
          <a:off x="4305300" y="4768850"/>
          <a:ext cx="717550" cy="874713"/>
        </p:xfrm>
        <a:graphic>
          <a:graphicData uri="http://schemas.openxmlformats.org/presentationml/2006/ole">
            <mc:AlternateContent xmlns:mc="http://schemas.openxmlformats.org/markup-compatibility/2006">
              <mc:Choice xmlns:v="urn:schemas-microsoft-com:vml" Requires="v">
                <p:oleObj spid="_x0000_s7381" name="Equation" r:id="rId6" imgW="342720" imgH="419040" progId="Equation.3">
                  <p:embed/>
                </p:oleObj>
              </mc:Choice>
              <mc:Fallback>
                <p:oleObj name="Equation" r:id="rId6" imgW="34272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5300" y="4768850"/>
                        <a:ext cx="71755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4809" name="Picture 9" descr="fig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21300" y="5011738"/>
            <a:ext cx="3629025" cy="16938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15935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p:txBody>
          <a:bodyPr/>
          <a:lstStyle/>
          <a:p>
            <a:r>
              <a:rPr lang="en-US"/>
              <a:t>Confidence Intervals .. more</a:t>
            </a:r>
          </a:p>
        </p:txBody>
      </p:sp>
      <p:sp>
        <p:nvSpPr>
          <p:cNvPr id="845827" name="Rectangle 3"/>
          <p:cNvSpPr>
            <a:spLocks noChangeArrowheads="1"/>
          </p:cNvSpPr>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r>
              <a:rPr lang="en-US" sz="2400" u="none"/>
              <a:t>don’t know population standard deviation; estimate it using sample (observed) standard deviation:</a:t>
            </a:r>
          </a:p>
        </p:txBody>
      </p:sp>
      <p:graphicFrame>
        <p:nvGraphicFramePr>
          <p:cNvPr id="845828" name="Object 4"/>
          <p:cNvGraphicFramePr>
            <a:graphicFrameLocks noChangeAspect="1"/>
          </p:cNvGraphicFramePr>
          <p:nvPr/>
        </p:nvGraphicFramePr>
        <p:xfrm>
          <a:off x="2747963" y="2520950"/>
          <a:ext cx="3455987" cy="900113"/>
        </p:xfrm>
        <a:graphic>
          <a:graphicData uri="http://schemas.openxmlformats.org/presentationml/2006/ole">
            <mc:AlternateContent xmlns:mc="http://schemas.openxmlformats.org/markup-compatibility/2006">
              <mc:Choice xmlns:v="urn:schemas-microsoft-com:vml" Requires="v">
                <p:oleObj spid="_x0000_s8406" name="Equation" r:id="rId4" imgW="1650960" imgH="431640" progId="Equation.3">
                  <p:embed/>
                </p:oleObj>
              </mc:Choice>
              <mc:Fallback>
                <p:oleObj name="Equation" r:id="rId4" imgW="16509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963" y="2520950"/>
                        <a:ext cx="3455987"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5829" name="Rectangle 5"/>
          <p:cNvSpPr>
            <a:spLocks noGrp="1" noChangeArrowheads="1"/>
          </p:cNvSpPr>
          <p:nvPr>
            <p:ph type="body" idx="1"/>
          </p:nvPr>
        </p:nvSpPr>
        <p:spPr>
          <a:xfrm>
            <a:off x="533400" y="3733800"/>
            <a:ext cx="7772400" cy="2514600"/>
          </a:xfrm>
        </p:spPr>
        <p:txBody>
          <a:bodyPr/>
          <a:lstStyle/>
          <a:p>
            <a:r>
              <a:rPr lang="en-US" sz="2400" dirty="0"/>
              <a:t>given</a:t>
            </a:r>
            <a:r>
              <a:rPr lang="en-US" dirty="0"/>
              <a:t>          </a:t>
            </a:r>
            <a:r>
              <a:rPr lang="en-US" dirty="0" smtClean="0"/>
              <a:t>      </a:t>
            </a:r>
            <a:r>
              <a:rPr lang="en-US" sz="2400" dirty="0" smtClean="0"/>
              <a:t>we </a:t>
            </a:r>
            <a:r>
              <a:rPr lang="en-US" sz="2400" dirty="0"/>
              <a:t>find upper and lower tails of normal distributions containing </a:t>
            </a:r>
            <a:r>
              <a:rPr lang="en-US" sz="2400" dirty="0">
                <a:latin typeface="Symbol" pitchFamily="18" charset="2"/>
              </a:rPr>
              <a:t>a</a:t>
            </a:r>
            <a:r>
              <a:rPr lang="en-US" sz="2400" dirty="0"/>
              <a:t>100% of mass</a:t>
            </a:r>
          </a:p>
        </p:txBody>
      </p:sp>
      <p:graphicFrame>
        <p:nvGraphicFramePr>
          <p:cNvPr id="845830" name="Object 6"/>
          <p:cNvGraphicFramePr>
            <a:graphicFrameLocks noChangeAspect="1"/>
          </p:cNvGraphicFramePr>
          <p:nvPr/>
        </p:nvGraphicFramePr>
        <p:xfrm>
          <a:off x="1773238" y="3748088"/>
          <a:ext cx="984250" cy="503237"/>
        </p:xfrm>
        <a:graphic>
          <a:graphicData uri="http://schemas.openxmlformats.org/presentationml/2006/ole">
            <mc:AlternateContent xmlns:mc="http://schemas.openxmlformats.org/markup-compatibility/2006">
              <mc:Choice xmlns:v="urn:schemas-microsoft-com:vml" Requires="v">
                <p:oleObj spid="_x0000_s8407" name="Equation" r:id="rId6" imgW="469800" imgH="241200" progId="Equation.3">
                  <p:embed/>
                </p:oleObj>
              </mc:Choice>
              <mc:Fallback>
                <p:oleObj name="Equation" r:id="rId6" imgW="4698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3238" y="3748088"/>
                        <a:ext cx="9842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5831" name="Picture 7" descr="fig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00300" y="4745038"/>
            <a:ext cx="3629025" cy="16938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26708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ChangeArrowheads="1"/>
          </p:cNvSpPr>
          <p:nvPr/>
        </p:nvSpPr>
        <p:spPr bwMode="auto">
          <a:xfrm>
            <a:off x="914400" y="4762500"/>
            <a:ext cx="5295900" cy="1041400"/>
          </a:xfrm>
          <a:prstGeom prst="rect">
            <a:avLst/>
          </a:prstGeom>
          <a:solidFill>
            <a:schemeClr val="bg1"/>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5" name="Rectangle 3"/>
          <p:cNvSpPr>
            <a:spLocks noGrp="1" noChangeArrowheads="1"/>
          </p:cNvSpPr>
          <p:nvPr>
            <p:ph type="title"/>
          </p:nvPr>
        </p:nvSpPr>
        <p:spPr/>
        <p:txBody>
          <a:bodyPr/>
          <a:lstStyle/>
          <a:p>
            <a:r>
              <a:rPr lang="en-US" sz="3600"/>
              <a:t>Confidence Intervals .. the recipe</a:t>
            </a:r>
          </a:p>
        </p:txBody>
      </p:sp>
      <p:sp>
        <p:nvSpPr>
          <p:cNvPr id="893956" name="Rectangle 4"/>
          <p:cNvSpPr>
            <a:spLocks noChangeArrowheads="1"/>
          </p:cNvSpPr>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r"/>
            </a:pPr>
            <a:endParaRPr lang="en-US" sz="2400" u="none"/>
          </a:p>
        </p:txBody>
      </p:sp>
      <p:graphicFrame>
        <p:nvGraphicFramePr>
          <p:cNvPr id="893957" name="Object 5"/>
          <p:cNvGraphicFramePr>
            <a:graphicFrameLocks noChangeAspect="1"/>
          </p:cNvGraphicFramePr>
          <p:nvPr/>
        </p:nvGraphicFramePr>
        <p:xfrm>
          <a:off x="1819275" y="3473450"/>
          <a:ext cx="3455988" cy="900113"/>
        </p:xfrm>
        <a:graphic>
          <a:graphicData uri="http://schemas.openxmlformats.org/presentationml/2006/ole">
            <mc:AlternateContent xmlns:mc="http://schemas.openxmlformats.org/markup-compatibility/2006">
              <mc:Choice xmlns:v="urn:schemas-microsoft-com:vml" Requires="v">
                <p:oleObj spid="_x0000_s9533" name="Equation" r:id="rId4" imgW="1650960" imgH="431640" progId="Equation.3">
                  <p:embed/>
                </p:oleObj>
              </mc:Choice>
              <mc:Fallback>
                <p:oleObj name="Equation" r:id="rId4" imgW="16509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275" y="3473450"/>
                        <a:ext cx="3455988"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3958" name="Rectangle 6"/>
          <p:cNvSpPr>
            <a:spLocks noGrp="1" noChangeArrowheads="1"/>
          </p:cNvSpPr>
          <p:nvPr>
            <p:ph type="body" idx="1"/>
          </p:nvPr>
        </p:nvSpPr>
        <p:spPr>
          <a:xfrm>
            <a:off x="546100" y="1333500"/>
            <a:ext cx="7772400" cy="4648200"/>
          </a:xfrm>
          <a:noFill/>
          <a:ln/>
        </p:spPr>
        <p:txBody>
          <a:bodyPr/>
          <a:lstStyle/>
          <a:p>
            <a:pPr>
              <a:buFont typeface="ZapfDingbats" pitchFamily="82" charset="2"/>
              <a:buNone/>
            </a:pPr>
            <a:r>
              <a:rPr lang="en-US" sz="2400"/>
              <a:t>Given samples X</a:t>
            </a:r>
            <a:r>
              <a:rPr lang="en-US" sz="2400" baseline="-25000"/>
              <a:t>1</a:t>
            </a:r>
            <a:r>
              <a:rPr lang="en-US" sz="2400"/>
              <a:t>, …, X</a:t>
            </a:r>
            <a:r>
              <a:rPr lang="en-US" sz="2400" baseline="-25000"/>
              <a:t>M, </a:t>
            </a:r>
            <a:r>
              <a:rPr lang="en-US" sz="2400"/>
              <a:t>(e.g., having repeated simulation M times),</a:t>
            </a:r>
            <a:r>
              <a:rPr lang="en-US" sz="2400" baseline="-25000"/>
              <a:t> </a:t>
            </a:r>
            <a:r>
              <a:rPr lang="en-US" sz="2400"/>
              <a:t>compute</a:t>
            </a:r>
          </a:p>
        </p:txBody>
      </p:sp>
      <p:graphicFrame>
        <p:nvGraphicFramePr>
          <p:cNvPr id="893959" name="Object 7"/>
          <p:cNvGraphicFramePr>
            <a:graphicFrameLocks noChangeAspect="1"/>
          </p:cNvGraphicFramePr>
          <p:nvPr/>
        </p:nvGraphicFramePr>
        <p:xfrm>
          <a:off x="1938338" y="2195513"/>
          <a:ext cx="1516062" cy="1323975"/>
        </p:xfrm>
        <a:graphic>
          <a:graphicData uri="http://schemas.openxmlformats.org/presentationml/2006/ole">
            <mc:AlternateContent xmlns:mc="http://schemas.openxmlformats.org/markup-compatibility/2006">
              <mc:Choice xmlns:v="urn:schemas-microsoft-com:vml" Requires="v">
                <p:oleObj spid="_x0000_s9534" name="Equation" r:id="rId6" imgW="723600" imgH="634680" progId="Equation.3">
                  <p:embed/>
                </p:oleObj>
              </mc:Choice>
              <mc:Fallback>
                <p:oleObj name="Equation" r:id="rId6" imgW="723600" imgH="634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8338" y="2195513"/>
                        <a:ext cx="1516062"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3960" name="Text Box 8"/>
          <p:cNvSpPr txBox="1">
            <a:spLocks noChangeArrowheads="1"/>
          </p:cNvSpPr>
          <p:nvPr/>
        </p:nvSpPr>
        <p:spPr bwMode="auto">
          <a:xfrm>
            <a:off x="885825" y="4999038"/>
            <a:ext cx="371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none"/>
              <a:t>95% confidence interval:</a:t>
            </a:r>
          </a:p>
        </p:txBody>
      </p:sp>
      <p:graphicFrame>
        <p:nvGraphicFramePr>
          <p:cNvPr id="893961" name="Object 9"/>
          <p:cNvGraphicFramePr>
            <a:graphicFrameLocks noChangeAspect="1"/>
          </p:cNvGraphicFramePr>
          <p:nvPr/>
        </p:nvGraphicFramePr>
        <p:xfrm>
          <a:off x="4578350" y="4806950"/>
          <a:ext cx="1649413" cy="873125"/>
        </p:xfrm>
        <a:graphic>
          <a:graphicData uri="http://schemas.openxmlformats.org/presentationml/2006/ole">
            <mc:AlternateContent xmlns:mc="http://schemas.openxmlformats.org/markup-compatibility/2006">
              <mc:Choice xmlns:v="urn:schemas-microsoft-com:vml" Requires="v">
                <p:oleObj spid="_x0000_s9535" name="Equation" r:id="rId8" imgW="787320" imgH="419040" progId="Equation.3">
                  <p:embed/>
                </p:oleObj>
              </mc:Choice>
              <mc:Fallback>
                <p:oleObj name="Equation" r:id="rId8" imgW="78732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8350" y="4806950"/>
                        <a:ext cx="1649413"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665388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6850" name="Picture 2" descr="fig1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643313" y="381000"/>
            <a:ext cx="5162550" cy="6248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6851" name="Rectangle 3"/>
          <p:cNvSpPr>
            <a:spLocks noGrp="1" noChangeArrowheads="1"/>
          </p:cNvSpPr>
          <p:nvPr>
            <p:ph type="title"/>
          </p:nvPr>
        </p:nvSpPr>
        <p:spPr>
          <a:xfrm>
            <a:off x="393700" y="520700"/>
            <a:ext cx="3429000" cy="1143000"/>
          </a:xfrm>
        </p:spPr>
        <p:txBody>
          <a:bodyPr>
            <a:normAutofit fontScale="90000"/>
          </a:bodyPr>
          <a:lstStyle/>
          <a:p>
            <a:r>
              <a:rPr lang="en-US" sz="3600"/>
              <a:t>Interpretation of Confidence Interval</a:t>
            </a:r>
          </a:p>
        </p:txBody>
      </p:sp>
      <p:sp>
        <p:nvSpPr>
          <p:cNvPr id="846852" name="Rectangle 4"/>
          <p:cNvSpPr>
            <a:spLocks noChangeArrowheads="1"/>
          </p:cNvSpPr>
          <p:nvPr/>
        </p:nvSpPr>
        <p:spPr bwMode="auto">
          <a:xfrm>
            <a:off x="546100" y="2311400"/>
            <a:ext cx="34163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None/>
            </a:pPr>
            <a:r>
              <a:rPr lang="en-US" sz="2400" u="none"/>
              <a:t>If we calculate confidence intervals as in recipe, 95% of confidence intervals thus computed will contain true (unknown) population mean.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662400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381000" y="304800"/>
            <a:ext cx="8458200" cy="1143000"/>
          </a:xfrm>
        </p:spPr>
        <p:txBody>
          <a:bodyPr>
            <a:normAutofit fontScale="90000"/>
          </a:bodyPr>
          <a:lstStyle/>
          <a:p>
            <a:r>
              <a:rPr lang="en-US" dirty="0"/>
              <a:t>Generating confidence intervals </a:t>
            </a:r>
            <a:r>
              <a:rPr lang="en-US" dirty="0" smtClean="0"/>
              <a:t>for steady </a:t>
            </a:r>
            <a:r>
              <a:rPr lang="en-US" dirty="0"/>
              <a:t>state </a:t>
            </a:r>
            <a:r>
              <a:rPr lang="en-US" dirty="0" smtClean="0"/>
              <a:t>measures</a:t>
            </a:r>
            <a:endParaRPr lang="en-US" u="none" dirty="0"/>
          </a:p>
        </p:txBody>
      </p:sp>
      <p:sp>
        <p:nvSpPr>
          <p:cNvPr id="836611" name="Rectangle 3"/>
          <p:cNvSpPr>
            <a:spLocks noGrp="1" noChangeArrowheads="1"/>
          </p:cNvSpPr>
          <p:nvPr>
            <p:ph type="body" sz="half" idx="1"/>
          </p:nvPr>
        </p:nvSpPr>
        <p:spPr>
          <a:xfrm>
            <a:off x="533400" y="1600200"/>
            <a:ext cx="7832725" cy="4648200"/>
          </a:xfrm>
        </p:spPr>
        <p:txBody>
          <a:bodyPr/>
          <a:lstStyle/>
          <a:p>
            <a:pPr marL="0" indent="0">
              <a:buNone/>
            </a:pPr>
            <a:r>
              <a:rPr lang="en-US" dirty="0">
                <a:solidFill>
                  <a:schemeClr val="tx2">
                    <a:lumMod val="60000"/>
                    <a:lumOff val="40000"/>
                  </a:schemeClr>
                </a:solidFill>
              </a:rPr>
              <a:t>Independent replications</a:t>
            </a:r>
            <a:endParaRPr lang="en-US" sz="2400" dirty="0" smtClean="0">
              <a:solidFill>
                <a:schemeClr val="tx2">
                  <a:lumMod val="60000"/>
                  <a:lumOff val="40000"/>
                </a:schemeClr>
              </a:solidFill>
            </a:endParaRPr>
          </a:p>
          <a:p>
            <a:pPr marL="457200" indent="-457200">
              <a:buFont typeface="ZapfDingbats" pitchFamily="82" charset="2"/>
              <a:buAutoNum type="arabicPeriod"/>
            </a:pPr>
            <a:r>
              <a:rPr lang="en-US" sz="2400" dirty="0" smtClean="0"/>
              <a:t>generate </a:t>
            </a:r>
            <a:r>
              <a:rPr lang="en-US" sz="2400" i="1" dirty="0"/>
              <a:t>n </a:t>
            </a:r>
            <a:r>
              <a:rPr lang="en-US" sz="2400" dirty="0"/>
              <a:t>independent replications with </a:t>
            </a:r>
            <a:r>
              <a:rPr lang="en-US" sz="2400" i="1" dirty="0"/>
              <a:t>m </a:t>
            </a:r>
            <a:r>
              <a:rPr lang="en-US" sz="2400" dirty="0"/>
              <a:t>samples, remove first l</a:t>
            </a:r>
            <a:r>
              <a:rPr lang="en-US" sz="2400" baseline="-25000" dirty="0"/>
              <a:t>0</a:t>
            </a:r>
            <a:r>
              <a:rPr lang="en-US" sz="2400" dirty="0"/>
              <a:t> samples from each to obtain</a:t>
            </a:r>
          </a:p>
          <a:p>
            <a:pPr marL="457200" indent="-457200">
              <a:buFont typeface="ZapfDingbats" pitchFamily="82" charset="2"/>
              <a:buNone/>
            </a:pPr>
            <a:endParaRPr lang="en-US" sz="2400" dirty="0"/>
          </a:p>
          <a:p>
            <a:pPr marL="457200" indent="-457200">
              <a:buFont typeface="ZapfDingbats" pitchFamily="82" charset="2"/>
              <a:buNone/>
            </a:pPr>
            <a:r>
              <a:rPr lang="en-US" sz="2400" dirty="0"/>
              <a:t>2. calculate sample mean and variance from </a:t>
            </a:r>
          </a:p>
          <a:p>
            <a:pPr marL="457200" indent="-457200">
              <a:buFont typeface="ZapfDingbats" pitchFamily="82" charset="2"/>
              <a:buNone/>
            </a:pPr>
            <a:r>
              <a:rPr lang="en-US" sz="2400" dirty="0"/>
              <a:t>3. use t-distribution to compute confidence intervals</a:t>
            </a:r>
          </a:p>
          <a:p>
            <a:pPr marL="457200" indent="-457200">
              <a:buFont typeface="ZapfDingbats" pitchFamily="82" charset="2"/>
              <a:buNone/>
            </a:pPr>
            <a:r>
              <a:rPr lang="en-US" sz="2400" dirty="0"/>
              <a:t>4. can combine with sequential stopping rule to obtain confidence interval of specified width.</a:t>
            </a:r>
          </a:p>
          <a:p>
            <a:pPr marL="457200" indent="-457200"/>
            <a:endParaRPr lang="en-US" sz="2400" dirty="0"/>
          </a:p>
        </p:txBody>
      </p:sp>
      <p:graphicFrame>
        <p:nvGraphicFramePr>
          <p:cNvPr id="836612" name="Object 4"/>
          <p:cNvGraphicFramePr>
            <a:graphicFrameLocks noGrp="1" noChangeAspect="1"/>
          </p:cNvGraphicFramePr>
          <p:nvPr>
            <p:ph sz="half" idx="2"/>
            <p:extLst>
              <p:ext uri="{D42A27DB-BD31-4B8C-83A1-F6EECF244321}">
                <p14:modId xmlns:p14="http://schemas.microsoft.com/office/powerpoint/2010/main" val="3195473133"/>
              </p:ext>
            </p:extLst>
          </p:nvPr>
        </p:nvGraphicFramePr>
        <p:xfrm>
          <a:off x="2173288" y="2760662"/>
          <a:ext cx="3462337" cy="592138"/>
        </p:xfrm>
        <a:graphic>
          <a:graphicData uri="http://schemas.openxmlformats.org/presentationml/2006/ole">
            <mc:AlternateContent xmlns:mc="http://schemas.openxmlformats.org/markup-compatibility/2006">
              <mc:Choice xmlns:v="urn:schemas-microsoft-com:vml" Requires="v">
                <p:oleObj spid="_x0000_s10454"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288" y="2760662"/>
                        <a:ext cx="3462337"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6616" name="Object 8"/>
          <p:cNvGraphicFramePr>
            <a:graphicFrameLocks noChangeAspect="1"/>
          </p:cNvGraphicFramePr>
          <p:nvPr>
            <p:extLst>
              <p:ext uri="{D42A27DB-BD31-4B8C-83A1-F6EECF244321}">
                <p14:modId xmlns:p14="http://schemas.microsoft.com/office/powerpoint/2010/main" val="4100651866"/>
              </p:ext>
            </p:extLst>
          </p:nvPr>
        </p:nvGraphicFramePr>
        <p:xfrm>
          <a:off x="6705600" y="2809875"/>
          <a:ext cx="1303337" cy="466725"/>
        </p:xfrm>
        <a:graphic>
          <a:graphicData uri="http://schemas.openxmlformats.org/presentationml/2006/ole">
            <mc:AlternateContent xmlns:mc="http://schemas.openxmlformats.org/markup-compatibility/2006">
              <mc:Choice xmlns:v="urn:schemas-microsoft-com:vml" Requires="v">
                <p:oleObj spid="_x0000_s10455" name="Equation" r:id="rId6" imgW="672840" imgH="241200" progId="Equation.3">
                  <p:embed/>
                </p:oleObj>
              </mc:Choice>
              <mc:Fallback>
                <p:oleObj name="Equation" r:id="rId6" imgW="6728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809875"/>
                        <a:ext cx="1303337"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641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The evaluation spectrum</a:t>
            </a:r>
          </a:p>
        </p:txBody>
      </p:sp>
      <p:sp>
        <p:nvSpPr>
          <p:cNvPr id="802820" name="Line 4"/>
          <p:cNvSpPr>
            <a:spLocks noChangeShapeType="1"/>
          </p:cNvSpPr>
          <p:nvPr/>
        </p:nvSpPr>
        <p:spPr bwMode="auto">
          <a:xfrm flipV="1">
            <a:off x="965200" y="3254375"/>
            <a:ext cx="7402513" cy="12700"/>
          </a:xfrm>
          <a:prstGeom prst="line">
            <a:avLst/>
          </a:prstGeom>
          <a:noFill/>
          <a:ln w="38100">
            <a:solidFill>
              <a:schemeClr val="accent2"/>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02822" name="Text Box 6"/>
          <p:cNvSpPr txBox="1">
            <a:spLocks noChangeArrowheads="1"/>
          </p:cNvSpPr>
          <p:nvPr/>
        </p:nvSpPr>
        <p:spPr bwMode="auto">
          <a:xfrm>
            <a:off x="558800" y="3378200"/>
            <a:ext cx="17589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accent2"/>
              </a:buClr>
              <a:buSzPct val="85000"/>
              <a:buFont typeface="ZapfDingbats" pitchFamily="82" charset="2"/>
              <a:buNone/>
            </a:pPr>
            <a:r>
              <a:rPr lang="en-US" u="none" dirty="0"/>
              <a:t>numerical</a:t>
            </a:r>
          </a:p>
          <a:p>
            <a:pPr algn="ctr">
              <a:spcBef>
                <a:spcPct val="20000"/>
              </a:spcBef>
              <a:buClr>
                <a:schemeClr val="accent2"/>
              </a:buClr>
              <a:buSzPct val="85000"/>
              <a:buFont typeface="ZapfDingbats" pitchFamily="82" charset="2"/>
              <a:buNone/>
            </a:pPr>
            <a:r>
              <a:rPr lang="en-US" u="none" dirty="0"/>
              <a:t>models</a:t>
            </a:r>
            <a:endParaRPr lang="en-US" dirty="0"/>
          </a:p>
        </p:txBody>
      </p:sp>
      <p:sp>
        <p:nvSpPr>
          <p:cNvPr id="802823" name="Text Box 7"/>
          <p:cNvSpPr txBox="1">
            <a:spLocks noChangeArrowheads="1"/>
          </p:cNvSpPr>
          <p:nvPr/>
        </p:nvSpPr>
        <p:spPr bwMode="auto">
          <a:xfrm>
            <a:off x="1987550" y="2520950"/>
            <a:ext cx="1838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u="none" dirty="0"/>
              <a:t>simulation</a:t>
            </a:r>
          </a:p>
        </p:txBody>
      </p:sp>
      <p:sp>
        <p:nvSpPr>
          <p:cNvPr id="802824" name="Text Box 8"/>
          <p:cNvSpPr txBox="1">
            <a:spLocks noChangeArrowheads="1"/>
          </p:cNvSpPr>
          <p:nvPr/>
        </p:nvSpPr>
        <p:spPr bwMode="auto">
          <a:xfrm>
            <a:off x="4283075" y="3421063"/>
            <a:ext cx="1760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u="none" dirty="0"/>
              <a:t>emulation</a:t>
            </a:r>
          </a:p>
        </p:txBody>
      </p:sp>
      <p:sp>
        <p:nvSpPr>
          <p:cNvPr id="802825" name="Text Box 9"/>
          <p:cNvSpPr txBox="1">
            <a:spLocks noChangeArrowheads="1"/>
          </p:cNvSpPr>
          <p:nvPr/>
        </p:nvSpPr>
        <p:spPr bwMode="auto">
          <a:xfrm>
            <a:off x="5610225" y="2595563"/>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u="none"/>
              <a:t>prototype</a:t>
            </a:r>
          </a:p>
        </p:txBody>
      </p:sp>
      <p:sp>
        <p:nvSpPr>
          <p:cNvPr id="802826" name="Text Box 10"/>
          <p:cNvSpPr txBox="1">
            <a:spLocks noChangeArrowheads="1"/>
          </p:cNvSpPr>
          <p:nvPr/>
        </p:nvSpPr>
        <p:spPr bwMode="auto">
          <a:xfrm>
            <a:off x="6588125" y="3446463"/>
            <a:ext cx="203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u="none"/>
              <a:t>operational</a:t>
            </a:r>
          </a:p>
          <a:p>
            <a:pPr algn="ctr"/>
            <a:r>
              <a:rPr lang="en-US" u="none"/>
              <a:t> system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7386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a:xfrm>
            <a:off x="457200" y="533400"/>
            <a:ext cx="8534400" cy="990600"/>
          </a:xfrm>
        </p:spPr>
        <p:txBody>
          <a:bodyPr>
            <a:normAutofit fontScale="90000"/>
          </a:bodyPr>
          <a:lstStyle/>
          <a:p>
            <a:r>
              <a:rPr lang="en-US" dirty="0"/>
              <a:t>Generating confidence intervals </a:t>
            </a:r>
            <a:r>
              <a:rPr lang="en-US" dirty="0" smtClean="0"/>
              <a:t>for steady </a:t>
            </a:r>
            <a:r>
              <a:rPr lang="en-US" dirty="0"/>
              <a:t>state measures</a:t>
            </a:r>
          </a:p>
        </p:txBody>
      </p:sp>
      <p:sp>
        <p:nvSpPr>
          <p:cNvPr id="839683" name="Rectangle 3"/>
          <p:cNvSpPr>
            <a:spLocks noGrp="1" noChangeArrowheads="1"/>
          </p:cNvSpPr>
          <p:nvPr>
            <p:ph type="body" idx="1"/>
          </p:nvPr>
        </p:nvSpPr>
        <p:spPr>
          <a:xfrm>
            <a:off x="533400" y="1600200"/>
            <a:ext cx="8120063" cy="4648200"/>
          </a:xfrm>
        </p:spPr>
        <p:txBody>
          <a:bodyPr/>
          <a:lstStyle/>
          <a:p>
            <a:r>
              <a:rPr lang="en-US" dirty="0">
                <a:solidFill>
                  <a:srgbClr val="FF3300"/>
                </a:solidFill>
              </a:rPr>
              <a:t>batch means:</a:t>
            </a:r>
            <a:r>
              <a:rPr lang="en-US" dirty="0"/>
              <a:t> take </a:t>
            </a:r>
            <a:r>
              <a:rPr lang="en-US" i="1" dirty="0"/>
              <a:t>single </a:t>
            </a:r>
            <a:r>
              <a:rPr lang="en-US" dirty="0"/>
              <a:t>run, delete first l</a:t>
            </a:r>
            <a:r>
              <a:rPr lang="en-US" baseline="-25000" dirty="0"/>
              <a:t>0</a:t>
            </a:r>
            <a:r>
              <a:rPr lang="en-US" dirty="0"/>
              <a:t> observations, divide remainder into </a:t>
            </a:r>
            <a:r>
              <a:rPr lang="en-US" i="1" dirty="0"/>
              <a:t>n </a:t>
            </a:r>
            <a:r>
              <a:rPr lang="en-US" dirty="0"/>
              <a:t>groups and obtain </a:t>
            </a:r>
            <a:r>
              <a:rPr lang="en-US" i="1" dirty="0"/>
              <a:t>X</a:t>
            </a:r>
            <a:r>
              <a:rPr lang="en-US" i="1" baseline="-25000" dirty="0"/>
              <a:t>i </a:t>
            </a:r>
            <a:r>
              <a:rPr lang="en-US" dirty="0"/>
              <a:t>for </a:t>
            </a:r>
            <a:r>
              <a:rPr lang="en-US" i="1" dirty="0" err="1"/>
              <a:t>i</a:t>
            </a:r>
            <a:r>
              <a:rPr lang="en-US" dirty="0" err="1"/>
              <a:t>-th</a:t>
            </a:r>
            <a:r>
              <a:rPr lang="en-US" dirty="0"/>
              <a:t>, </a:t>
            </a:r>
            <a:r>
              <a:rPr lang="en-US" dirty="0" err="1"/>
              <a:t>i</a:t>
            </a:r>
            <a:r>
              <a:rPr lang="en-US" i="1" dirty="0"/>
              <a:t> </a:t>
            </a:r>
            <a:r>
              <a:rPr lang="en-US" dirty="0"/>
              <a:t>= 1,</a:t>
            </a:r>
            <a:r>
              <a:rPr lang="en-US" i="1" dirty="0"/>
              <a:t>…,n</a:t>
            </a:r>
          </a:p>
          <a:p>
            <a:pPr lvl="1"/>
            <a:r>
              <a:rPr lang="en-US" dirty="0"/>
              <a:t>follow procedure for independent replications</a:t>
            </a:r>
          </a:p>
          <a:p>
            <a:pPr lvl="1"/>
            <a:r>
              <a:rPr lang="en-US" dirty="0"/>
              <a:t>complication due to </a:t>
            </a:r>
            <a:r>
              <a:rPr lang="en-US" dirty="0" err="1"/>
              <a:t>nonindependence</a:t>
            </a:r>
            <a:r>
              <a:rPr lang="en-US" dirty="0"/>
              <a:t> of </a:t>
            </a:r>
            <a:r>
              <a:rPr lang="en-US" i="1" dirty="0" err="1"/>
              <a:t>X</a:t>
            </a:r>
            <a:r>
              <a:rPr lang="en-US" i="1" baseline="-25000" dirty="0" err="1"/>
              <a:t>i</a:t>
            </a:r>
            <a:r>
              <a:rPr lang="en-US" dirty="0" err="1"/>
              <a:t>s</a:t>
            </a:r>
            <a:endParaRPr lang="en-US" dirty="0"/>
          </a:p>
          <a:p>
            <a:pPr lvl="1"/>
            <a:r>
              <a:rPr lang="en-US" dirty="0"/>
              <a:t>potential efficiency due to deletion of only l</a:t>
            </a:r>
            <a:r>
              <a:rPr lang="en-US" baseline="-25000" dirty="0"/>
              <a:t>0</a:t>
            </a:r>
            <a:r>
              <a:rPr lang="en-US" dirty="0"/>
              <a:t> observation</a:t>
            </a:r>
          </a:p>
          <a:p>
            <a:endParaRPr lang="en-US" dirty="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262578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r>
              <a:rPr lang="en-US"/>
              <a:t>ns-2, the network simulator</a:t>
            </a:r>
          </a:p>
        </p:txBody>
      </p:sp>
      <p:sp>
        <p:nvSpPr>
          <p:cNvPr id="847875" name="Rectangle 3"/>
          <p:cNvSpPr>
            <a:spLocks noGrp="1" noChangeArrowheads="1"/>
          </p:cNvSpPr>
          <p:nvPr>
            <p:ph type="body" idx="1"/>
          </p:nvPr>
        </p:nvSpPr>
        <p:spPr>
          <a:xfrm>
            <a:off x="403225" y="1570038"/>
            <a:ext cx="4113213" cy="4648200"/>
          </a:xfrm>
        </p:spPr>
        <p:txBody>
          <a:bodyPr/>
          <a:lstStyle/>
          <a:p>
            <a:r>
              <a:rPr lang="en-US" sz="2400" i="1"/>
              <a:t>discrete event simulator</a:t>
            </a:r>
          </a:p>
          <a:p>
            <a:r>
              <a:rPr lang="en-US" sz="2400" i="1"/>
              <a:t>modeling network protocols</a:t>
            </a:r>
          </a:p>
          <a:p>
            <a:pPr lvl="1"/>
            <a:r>
              <a:rPr lang="en-US" sz="2000"/>
              <a:t>wired, wireless, satellite</a:t>
            </a:r>
          </a:p>
          <a:p>
            <a:pPr lvl="1"/>
            <a:r>
              <a:rPr lang="en-US" sz="2000"/>
              <a:t>TCP, UDP, multicast, unicast</a:t>
            </a:r>
          </a:p>
          <a:p>
            <a:pPr lvl="1"/>
            <a:r>
              <a:rPr lang="en-US" sz="2000"/>
              <a:t>web, telnet, ftp</a:t>
            </a:r>
          </a:p>
          <a:p>
            <a:pPr lvl="1"/>
            <a:r>
              <a:rPr lang="en-US" sz="2000"/>
              <a:t>ad hoc, sensor nets</a:t>
            </a:r>
          </a:p>
          <a:p>
            <a:pPr lvl="1"/>
            <a:r>
              <a:rPr lang="en-US" sz="2000"/>
              <a:t>infrastructure: stats, tracing, error models, etc.</a:t>
            </a:r>
          </a:p>
          <a:p>
            <a:r>
              <a:rPr lang="en-US" sz="2400"/>
              <a:t>prepackaged protocols and modules, or create your own</a:t>
            </a:r>
            <a:endParaRPr lang="en-US" sz="2400" i="1"/>
          </a:p>
        </p:txBody>
      </p:sp>
      <p:sp>
        <p:nvSpPr>
          <p:cNvPr id="847876" name="Rectangle 4"/>
          <p:cNvSpPr>
            <a:spLocks noChangeArrowheads="1"/>
          </p:cNvSpPr>
          <p:nvPr/>
        </p:nvSpPr>
        <p:spPr bwMode="auto">
          <a:xfrm>
            <a:off x="4635500" y="1531938"/>
            <a:ext cx="43243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None/>
            </a:pPr>
            <a:r>
              <a:rPr lang="en-US" sz="2400" u="none">
                <a:solidFill>
                  <a:srgbClr val="FF3300"/>
                </a:solidFill>
              </a:rPr>
              <a:t>Our goal:</a:t>
            </a:r>
            <a:r>
              <a:rPr lang="en-US" sz="2400" u="none"/>
              <a:t> </a:t>
            </a:r>
          </a:p>
          <a:p>
            <a:pPr marL="342900" indent="-342900">
              <a:spcBef>
                <a:spcPct val="20000"/>
              </a:spcBef>
              <a:buClr>
                <a:schemeClr val="accent2"/>
              </a:buClr>
              <a:buSzPct val="85000"/>
              <a:buFont typeface="ZapfDingbats" pitchFamily="82" charset="2"/>
              <a:buChar char="r"/>
            </a:pPr>
            <a:r>
              <a:rPr lang="en-US" sz="2400" u="none"/>
              <a:t>flavor of ns: simple example, modification, execution and trace analysis</a:t>
            </a:r>
          </a:p>
          <a:p>
            <a:pPr marL="342900" indent="-342900">
              <a:spcBef>
                <a:spcPct val="20000"/>
              </a:spcBef>
              <a:buClr>
                <a:schemeClr val="accent2"/>
              </a:buClr>
              <a:buSzPct val="85000"/>
              <a:buFont typeface="ZapfDingbats" pitchFamily="82" charset="2"/>
              <a:buChar char="r"/>
            </a:pPr>
            <a:endParaRPr lang="en-US" sz="2400" i="1" u="none"/>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32696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23C9BD85-C571-4D6A-AE69-5EBC68645470}" type="slidenum">
              <a:rPr lang="en-US"/>
              <a:pPr/>
              <a:t>32</a:t>
            </a:fld>
            <a:endParaRPr lang="en-US"/>
          </a:p>
        </p:txBody>
      </p:sp>
      <p:sp>
        <p:nvSpPr>
          <p:cNvPr id="33794" name="AutoShape 2"/>
          <p:cNvSpPr>
            <a:spLocks noGrp="1" noChangeArrowheads="1"/>
          </p:cNvSpPr>
          <p:nvPr>
            <p:ph type="title"/>
          </p:nvPr>
        </p:nvSpPr>
        <p:spPr/>
        <p:txBody>
          <a:bodyPr/>
          <a:lstStyle/>
          <a:p>
            <a:r>
              <a:rPr lang="en-US"/>
              <a:t>What is NS2?</a:t>
            </a:r>
          </a:p>
        </p:txBody>
      </p:sp>
      <p:sp>
        <p:nvSpPr>
          <p:cNvPr id="33795" name="Rectangle 3"/>
          <p:cNvSpPr>
            <a:spLocks noGrp="1" noChangeArrowheads="1"/>
          </p:cNvSpPr>
          <p:nvPr>
            <p:ph type="body" idx="1"/>
          </p:nvPr>
        </p:nvSpPr>
        <p:spPr/>
        <p:txBody>
          <a:bodyPr/>
          <a:lstStyle/>
          <a:p>
            <a:r>
              <a:rPr lang="en-US"/>
              <a:t>Network Simulator</a:t>
            </a:r>
          </a:p>
          <a:p>
            <a:r>
              <a:rPr lang="en-US"/>
              <a:t>A package of tools that simulates behavior of networks</a:t>
            </a:r>
          </a:p>
          <a:p>
            <a:pPr lvl="1"/>
            <a:r>
              <a:rPr lang="en-US"/>
              <a:t>Create Network Topologies</a:t>
            </a:r>
          </a:p>
          <a:p>
            <a:pPr lvl="1"/>
            <a:r>
              <a:rPr lang="en-US"/>
              <a:t>Log events that happen under any load</a:t>
            </a:r>
          </a:p>
          <a:p>
            <a:pPr lvl="1"/>
            <a:r>
              <a:rPr lang="en-US"/>
              <a:t>Analyze events to understand the network behavior </a:t>
            </a:r>
          </a:p>
        </p:txBody>
      </p:sp>
    </p:spTree>
    <p:extLst>
      <p:ext uri="{BB962C8B-B14F-4D97-AF65-F5344CB8AC3E}">
        <p14:creationId xmlns:p14="http://schemas.microsoft.com/office/powerpoint/2010/main" val="2387409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84138" y="6242050"/>
            <a:ext cx="587375" cy="488950"/>
          </a:xfrm>
          <a:prstGeom prst="rect">
            <a:avLst/>
          </a:prstGeom>
        </p:spPr>
        <p:txBody>
          <a:bodyPr/>
          <a:lstStyle/>
          <a:p>
            <a:fld id="{D78FC3F2-81C9-48C8-8B8B-832B4916E18A}" type="slidenum">
              <a:rPr lang="en-US"/>
              <a:pPr/>
              <a:t>33</a:t>
            </a:fld>
            <a:endParaRPr lang="en-US"/>
          </a:p>
        </p:txBody>
      </p:sp>
      <p:sp>
        <p:nvSpPr>
          <p:cNvPr id="41986" name="AutoShape 2"/>
          <p:cNvSpPr>
            <a:spLocks noGrp="1" noChangeArrowheads="1"/>
          </p:cNvSpPr>
          <p:nvPr>
            <p:ph type="title"/>
          </p:nvPr>
        </p:nvSpPr>
        <p:spPr/>
        <p:txBody>
          <a:bodyPr/>
          <a:lstStyle/>
          <a:p>
            <a:r>
              <a:rPr lang="en-US"/>
              <a:t>Creating Topologies</a:t>
            </a:r>
          </a:p>
        </p:txBody>
      </p:sp>
      <p:sp>
        <p:nvSpPr>
          <p:cNvPr id="41989" name="Oval 5"/>
          <p:cNvSpPr>
            <a:spLocks noChangeArrowheads="1"/>
          </p:cNvSpPr>
          <p:nvPr/>
        </p:nvSpPr>
        <p:spPr bwMode="auto">
          <a:xfrm>
            <a:off x="1295400" y="2743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n1</a:t>
            </a:r>
          </a:p>
        </p:txBody>
      </p:sp>
      <p:sp>
        <p:nvSpPr>
          <p:cNvPr id="41991" name="Oval 7"/>
          <p:cNvSpPr>
            <a:spLocks noChangeArrowheads="1"/>
          </p:cNvSpPr>
          <p:nvPr/>
        </p:nvSpPr>
        <p:spPr bwMode="auto">
          <a:xfrm>
            <a:off x="4114800" y="4267200"/>
            <a:ext cx="6858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n4</a:t>
            </a:r>
          </a:p>
        </p:txBody>
      </p:sp>
      <p:sp>
        <p:nvSpPr>
          <p:cNvPr id="41992" name="Oval 8"/>
          <p:cNvSpPr>
            <a:spLocks noChangeArrowheads="1"/>
          </p:cNvSpPr>
          <p:nvPr/>
        </p:nvSpPr>
        <p:spPr bwMode="auto">
          <a:xfrm>
            <a:off x="1371600" y="4876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n2</a:t>
            </a:r>
          </a:p>
        </p:txBody>
      </p:sp>
      <p:sp>
        <p:nvSpPr>
          <p:cNvPr id="41993" name="Oval 9"/>
          <p:cNvSpPr>
            <a:spLocks noChangeArrowheads="1"/>
          </p:cNvSpPr>
          <p:nvPr/>
        </p:nvSpPr>
        <p:spPr bwMode="auto">
          <a:xfrm>
            <a:off x="6781800" y="2743200"/>
            <a:ext cx="762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n5</a:t>
            </a:r>
          </a:p>
        </p:txBody>
      </p:sp>
      <p:sp>
        <p:nvSpPr>
          <p:cNvPr id="41994" name="Oval 10"/>
          <p:cNvSpPr>
            <a:spLocks noChangeArrowheads="1"/>
          </p:cNvSpPr>
          <p:nvPr/>
        </p:nvSpPr>
        <p:spPr bwMode="auto">
          <a:xfrm>
            <a:off x="6705600" y="5105400"/>
            <a:ext cx="762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n6</a:t>
            </a:r>
          </a:p>
        </p:txBody>
      </p:sp>
      <p:cxnSp>
        <p:nvCxnSpPr>
          <p:cNvPr id="41996" name="AutoShape 12"/>
          <p:cNvCxnSpPr>
            <a:cxnSpLocks noChangeShapeType="1"/>
            <a:stCxn id="41992" idx="6"/>
            <a:endCxn id="41991" idx="2"/>
          </p:cNvCxnSpPr>
          <p:nvPr/>
        </p:nvCxnSpPr>
        <p:spPr bwMode="auto">
          <a:xfrm flipV="1">
            <a:off x="1981200" y="4610100"/>
            <a:ext cx="2133600" cy="5715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0" name="AutoShape 16"/>
          <p:cNvCxnSpPr>
            <a:cxnSpLocks noChangeShapeType="1"/>
            <a:stCxn id="41991" idx="5"/>
            <a:endCxn id="41994" idx="2"/>
          </p:cNvCxnSpPr>
          <p:nvPr/>
        </p:nvCxnSpPr>
        <p:spPr bwMode="auto">
          <a:xfrm>
            <a:off x="4700588" y="4852988"/>
            <a:ext cx="2005012" cy="63341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02" name="Oval 18"/>
          <p:cNvSpPr>
            <a:spLocks noChangeArrowheads="1"/>
          </p:cNvSpPr>
          <p:nvPr/>
        </p:nvSpPr>
        <p:spPr bwMode="auto">
          <a:xfrm>
            <a:off x="4114800" y="30480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n3</a:t>
            </a:r>
          </a:p>
        </p:txBody>
      </p:sp>
      <p:cxnSp>
        <p:nvCxnSpPr>
          <p:cNvPr id="42003" name="AutoShape 19"/>
          <p:cNvCxnSpPr>
            <a:cxnSpLocks noChangeShapeType="1"/>
            <a:stCxn id="41989" idx="6"/>
            <a:endCxn id="42002" idx="2"/>
          </p:cNvCxnSpPr>
          <p:nvPr/>
        </p:nvCxnSpPr>
        <p:spPr bwMode="auto">
          <a:xfrm>
            <a:off x="1905000" y="3048000"/>
            <a:ext cx="2209800" cy="3048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4" name="AutoShape 20"/>
          <p:cNvCxnSpPr>
            <a:cxnSpLocks noChangeShapeType="1"/>
            <a:stCxn id="42002" idx="4"/>
            <a:endCxn id="41991" idx="0"/>
          </p:cNvCxnSpPr>
          <p:nvPr/>
        </p:nvCxnSpPr>
        <p:spPr bwMode="auto">
          <a:xfrm>
            <a:off x="4419600" y="3657600"/>
            <a:ext cx="381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5" name="AutoShape 21"/>
          <p:cNvCxnSpPr>
            <a:cxnSpLocks noChangeShapeType="1"/>
            <a:stCxn id="42002" idx="6"/>
            <a:endCxn id="41993" idx="2"/>
          </p:cNvCxnSpPr>
          <p:nvPr/>
        </p:nvCxnSpPr>
        <p:spPr bwMode="auto">
          <a:xfrm flipV="1">
            <a:off x="4724400" y="3124200"/>
            <a:ext cx="2057400" cy="2286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11" name="Text Box 27"/>
          <p:cNvSpPr txBox="1">
            <a:spLocks noChangeArrowheads="1"/>
          </p:cNvSpPr>
          <p:nvPr/>
        </p:nvSpPr>
        <p:spPr bwMode="auto">
          <a:xfrm>
            <a:off x="2514600" y="2438400"/>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5Mbps,</a:t>
            </a:r>
          </a:p>
          <a:p>
            <a:r>
              <a:rPr lang="en-US" b="1"/>
              <a:t>10ms</a:t>
            </a:r>
          </a:p>
        </p:txBody>
      </p:sp>
      <p:sp>
        <p:nvSpPr>
          <p:cNvPr id="42012" name="Text Box 28"/>
          <p:cNvSpPr txBox="1">
            <a:spLocks noChangeArrowheads="1"/>
          </p:cNvSpPr>
          <p:nvPr/>
        </p:nvSpPr>
        <p:spPr bwMode="auto">
          <a:xfrm>
            <a:off x="2286000" y="5257800"/>
            <a:ext cx="971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2Mbps,</a:t>
            </a:r>
          </a:p>
          <a:p>
            <a:r>
              <a:rPr lang="en-US" b="1"/>
              <a:t>20ms</a:t>
            </a:r>
          </a:p>
        </p:txBody>
      </p:sp>
      <p:sp>
        <p:nvSpPr>
          <p:cNvPr id="42017" name="Text Box 33"/>
          <p:cNvSpPr txBox="1">
            <a:spLocks noChangeArrowheads="1"/>
          </p:cNvSpPr>
          <p:nvPr/>
        </p:nvSpPr>
        <p:spPr bwMode="auto">
          <a:xfrm>
            <a:off x="5410200" y="2482850"/>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300Kbps,</a:t>
            </a:r>
          </a:p>
          <a:p>
            <a:r>
              <a:rPr lang="en-US" b="1"/>
              <a:t>100ms</a:t>
            </a:r>
          </a:p>
        </p:txBody>
      </p:sp>
      <p:sp>
        <p:nvSpPr>
          <p:cNvPr id="42018" name="Text Box 34"/>
          <p:cNvSpPr txBox="1">
            <a:spLocks noChangeArrowheads="1"/>
          </p:cNvSpPr>
          <p:nvPr/>
        </p:nvSpPr>
        <p:spPr bwMode="auto">
          <a:xfrm>
            <a:off x="5200650" y="5378450"/>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300Kbps,</a:t>
            </a:r>
          </a:p>
          <a:p>
            <a:r>
              <a:rPr lang="en-US" b="1"/>
              <a:t>100ms</a:t>
            </a:r>
          </a:p>
        </p:txBody>
      </p:sp>
      <p:sp>
        <p:nvSpPr>
          <p:cNvPr id="42019" name="Text Box 35"/>
          <p:cNvSpPr txBox="1">
            <a:spLocks noChangeArrowheads="1"/>
          </p:cNvSpPr>
          <p:nvPr/>
        </p:nvSpPr>
        <p:spPr bwMode="auto">
          <a:xfrm>
            <a:off x="4572000" y="3657600"/>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500Kbps,</a:t>
            </a:r>
          </a:p>
          <a:p>
            <a:r>
              <a:rPr lang="en-US" b="1"/>
              <a:t>50ms</a:t>
            </a:r>
          </a:p>
        </p:txBody>
      </p:sp>
    </p:spTree>
    <p:extLst>
      <p:ext uri="{BB962C8B-B14F-4D97-AF65-F5344CB8AC3E}">
        <p14:creationId xmlns:p14="http://schemas.microsoft.com/office/powerpoint/2010/main" val="3107555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41989"/>
                                        </p:tgtEl>
                                        <p:attrNameLst>
                                          <p:attrName>fillcolor</p:attrName>
                                        </p:attrNameLst>
                                      </p:cBhvr>
                                      <p:to>
                                        <a:schemeClr val="accent2"/>
                                      </p:to>
                                    </p:animClr>
                                    <p:set>
                                      <p:cBhvr>
                                        <p:cTn id="7" dur="500" fill="hold"/>
                                        <p:tgtEl>
                                          <p:spTgt spid="41989"/>
                                        </p:tgtEl>
                                        <p:attrNameLst>
                                          <p:attrName>fill.type</p:attrName>
                                        </p:attrNameLst>
                                      </p:cBhvr>
                                      <p:to>
                                        <p:strVal val="solid"/>
                                      </p:to>
                                    </p:set>
                                    <p:set>
                                      <p:cBhvr>
                                        <p:cTn id="8" dur="500" fill="hold"/>
                                        <p:tgtEl>
                                          <p:spTgt spid="41989"/>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42003"/>
                                        </p:tgtEl>
                                        <p:attrNameLst>
                                          <p:attrName>stroke.color</p:attrName>
                                        </p:attrNameLst>
                                      </p:cBhvr>
                                      <p:to>
                                        <a:srgbClr val="FF3300"/>
                                      </p:to>
                                    </p:animClr>
                                    <p:set>
                                      <p:cBhvr>
                                        <p:cTn id="13" dur="500" fill="hold"/>
                                        <p:tgtEl>
                                          <p:spTgt spid="42003"/>
                                        </p:tgtEl>
                                        <p:attrNameLst>
                                          <p:attrName>stroke.on</p:attrName>
                                        </p:attrNameLst>
                                      </p:cBhvr>
                                      <p:to>
                                        <p:strVal val="tru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mph" presetSubtype="2" fill="hold" nodeType="clickEffect">
                                  <p:stCondLst>
                                    <p:cond delay="0"/>
                                  </p:stCondLst>
                                  <p:childTnLst>
                                    <p:animClr clrSpc="rgb" dir="cw">
                                      <p:cBhvr>
                                        <p:cTn id="17" dur="500" fill="hold"/>
                                        <p:tgtEl>
                                          <p:spTgt spid="42002"/>
                                        </p:tgtEl>
                                        <p:attrNameLst>
                                          <p:attrName>fillcolor</p:attrName>
                                        </p:attrNameLst>
                                      </p:cBhvr>
                                      <p:to>
                                        <a:schemeClr val="accent2"/>
                                      </p:to>
                                    </p:animClr>
                                    <p:set>
                                      <p:cBhvr>
                                        <p:cTn id="18" dur="500" fill="hold"/>
                                        <p:tgtEl>
                                          <p:spTgt spid="42002"/>
                                        </p:tgtEl>
                                        <p:attrNameLst>
                                          <p:attrName>fill.type</p:attrName>
                                        </p:attrNameLst>
                                      </p:cBhvr>
                                      <p:to>
                                        <p:strVal val="solid"/>
                                      </p:to>
                                    </p:set>
                                    <p:set>
                                      <p:cBhvr>
                                        <p:cTn id="19" dur="500" fill="hold"/>
                                        <p:tgtEl>
                                          <p:spTgt spid="42002"/>
                                        </p:tgtEl>
                                        <p:attrNameLst>
                                          <p:attrName>fill.on</p:attrName>
                                        </p:attrNameLst>
                                      </p:cBhvr>
                                      <p:to>
                                        <p:strVal val="tru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7" presetClass="emph" presetSubtype="2" fill="hold" nodeType="clickEffect">
                                  <p:stCondLst>
                                    <p:cond delay="0"/>
                                  </p:stCondLst>
                                  <p:childTnLst>
                                    <p:animClr clrSpc="rgb" dir="cw">
                                      <p:cBhvr>
                                        <p:cTn id="23" dur="1000" fill="hold"/>
                                        <p:tgtEl>
                                          <p:spTgt spid="42004"/>
                                        </p:tgtEl>
                                        <p:attrNameLst>
                                          <p:attrName>stroke.color</p:attrName>
                                        </p:attrNameLst>
                                      </p:cBhvr>
                                      <p:to>
                                        <a:srgbClr val="FF3300"/>
                                      </p:to>
                                    </p:animClr>
                                    <p:set>
                                      <p:cBhvr>
                                        <p:cTn id="24" dur="1000" fill="hold"/>
                                        <p:tgtEl>
                                          <p:spTgt spid="42004"/>
                                        </p:tgtEl>
                                        <p:attrNameLst>
                                          <p:attrName>stroke.on</p:attrName>
                                        </p:attrNameLst>
                                      </p:cBhvr>
                                      <p:to>
                                        <p:strVal val="tru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mph" presetSubtype="2" fill="hold" nodeType="clickEffect">
                                  <p:stCondLst>
                                    <p:cond delay="0"/>
                                  </p:stCondLst>
                                  <p:childTnLst>
                                    <p:animClr clrSpc="rgb" dir="cw">
                                      <p:cBhvr>
                                        <p:cTn id="28" dur="500" fill="hold"/>
                                        <p:tgtEl>
                                          <p:spTgt spid="41991"/>
                                        </p:tgtEl>
                                        <p:attrNameLst>
                                          <p:attrName>fillcolor</p:attrName>
                                        </p:attrNameLst>
                                      </p:cBhvr>
                                      <p:to>
                                        <a:schemeClr val="accent2"/>
                                      </p:to>
                                    </p:animClr>
                                    <p:set>
                                      <p:cBhvr>
                                        <p:cTn id="29" dur="500" fill="hold"/>
                                        <p:tgtEl>
                                          <p:spTgt spid="41991"/>
                                        </p:tgtEl>
                                        <p:attrNameLst>
                                          <p:attrName>fill.type</p:attrName>
                                        </p:attrNameLst>
                                      </p:cBhvr>
                                      <p:to>
                                        <p:strVal val="solid"/>
                                      </p:to>
                                    </p:set>
                                    <p:set>
                                      <p:cBhvr>
                                        <p:cTn id="30" dur="500" fill="hold"/>
                                        <p:tgtEl>
                                          <p:spTgt spid="41991"/>
                                        </p:tgtEl>
                                        <p:attrNameLst>
                                          <p:attrName>fill.on</p:attrName>
                                        </p:attrNameLst>
                                      </p:cBhvr>
                                      <p:to>
                                        <p:strVal val="tru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7" presetClass="emph" presetSubtype="2" fill="hold" nodeType="clickEffect">
                                  <p:stCondLst>
                                    <p:cond delay="0"/>
                                  </p:stCondLst>
                                  <p:childTnLst>
                                    <p:animClr clrSpc="rgb" dir="cw">
                                      <p:cBhvr>
                                        <p:cTn id="34" dur="3000" fill="hold"/>
                                        <p:tgtEl>
                                          <p:spTgt spid="42000"/>
                                        </p:tgtEl>
                                        <p:attrNameLst>
                                          <p:attrName>stroke.color</p:attrName>
                                        </p:attrNameLst>
                                      </p:cBhvr>
                                      <p:to>
                                        <a:srgbClr val="FF3300"/>
                                      </p:to>
                                    </p:animClr>
                                    <p:set>
                                      <p:cBhvr>
                                        <p:cTn id="35" dur="3000" fill="hold"/>
                                        <p:tgtEl>
                                          <p:spTgt spid="42000"/>
                                        </p:tgtEl>
                                        <p:attrNameLst>
                                          <p:attrName>stroke.on</p:attrName>
                                        </p:attrNameLst>
                                      </p:cBhvr>
                                      <p:to>
                                        <p:strVal val="tru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mph" presetSubtype="2" fill="hold" nodeType="clickEffect">
                                  <p:stCondLst>
                                    <p:cond delay="0"/>
                                  </p:stCondLst>
                                  <p:childTnLst>
                                    <p:animClr clrSpc="rgb" dir="cw">
                                      <p:cBhvr>
                                        <p:cTn id="39" dur="500" fill="hold"/>
                                        <p:tgtEl>
                                          <p:spTgt spid="41994"/>
                                        </p:tgtEl>
                                        <p:attrNameLst>
                                          <p:attrName>fillcolor</p:attrName>
                                        </p:attrNameLst>
                                      </p:cBhvr>
                                      <p:to>
                                        <a:schemeClr val="accent2"/>
                                      </p:to>
                                    </p:animClr>
                                    <p:set>
                                      <p:cBhvr>
                                        <p:cTn id="40" dur="500" fill="hold"/>
                                        <p:tgtEl>
                                          <p:spTgt spid="41994"/>
                                        </p:tgtEl>
                                        <p:attrNameLst>
                                          <p:attrName>fill.type</p:attrName>
                                        </p:attrNameLst>
                                      </p:cBhvr>
                                      <p:to>
                                        <p:strVal val="solid"/>
                                      </p:to>
                                    </p:set>
                                    <p:set>
                                      <p:cBhvr>
                                        <p:cTn id="41" dur="500" fill="hold"/>
                                        <p:tgtEl>
                                          <p:spTgt spid="419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20156184-4DBA-4981-91F7-44D6A6BCA4EE}" type="slidenum">
              <a:rPr lang="en-US"/>
              <a:pPr/>
              <a:t>34</a:t>
            </a:fld>
            <a:endParaRPr lang="en-US"/>
          </a:p>
        </p:txBody>
      </p:sp>
      <p:sp>
        <p:nvSpPr>
          <p:cNvPr id="45058" name="AutoShape 2"/>
          <p:cNvSpPr>
            <a:spLocks noGrp="1" noChangeArrowheads="1"/>
          </p:cNvSpPr>
          <p:nvPr>
            <p:ph type="title"/>
          </p:nvPr>
        </p:nvSpPr>
        <p:spPr/>
        <p:txBody>
          <a:bodyPr/>
          <a:lstStyle/>
          <a:p>
            <a:r>
              <a:rPr lang="en-US"/>
              <a:t>Creating Topologies</a:t>
            </a:r>
          </a:p>
        </p:txBody>
      </p:sp>
      <p:sp>
        <p:nvSpPr>
          <p:cNvPr id="45059" name="Rectangle 3"/>
          <p:cNvSpPr>
            <a:spLocks noGrp="1" noChangeArrowheads="1"/>
          </p:cNvSpPr>
          <p:nvPr>
            <p:ph type="body" idx="1"/>
          </p:nvPr>
        </p:nvSpPr>
        <p:spPr/>
        <p:txBody>
          <a:bodyPr/>
          <a:lstStyle/>
          <a:p>
            <a:r>
              <a:rPr lang="en-US"/>
              <a:t>Nodes</a:t>
            </a:r>
          </a:p>
          <a:p>
            <a:pPr lvl="1"/>
            <a:r>
              <a:rPr lang="en-US"/>
              <a:t>Set properties like queue length, location</a:t>
            </a:r>
          </a:p>
          <a:p>
            <a:pPr lvl="1"/>
            <a:r>
              <a:rPr lang="en-US"/>
              <a:t>Protocols, routing algorithms</a:t>
            </a:r>
          </a:p>
          <a:p>
            <a:r>
              <a:rPr lang="en-US"/>
              <a:t>Links</a:t>
            </a:r>
          </a:p>
          <a:p>
            <a:pPr lvl="1"/>
            <a:r>
              <a:rPr lang="en-US"/>
              <a:t>Set types of link – Simplex, duplex, wireless, satellite</a:t>
            </a:r>
          </a:p>
          <a:p>
            <a:pPr lvl="1"/>
            <a:r>
              <a:rPr lang="en-US"/>
              <a:t>Set bandwidth, latency etc.</a:t>
            </a:r>
          </a:p>
          <a:p>
            <a:r>
              <a:rPr lang="en-US"/>
              <a:t>Done through tcl Scripts</a:t>
            </a:r>
          </a:p>
        </p:txBody>
      </p:sp>
    </p:spTree>
    <p:extLst>
      <p:ext uri="{BB962C8B-B14F-4D97-AF65-F5344CB8AC3E}">
        <p14:creationId xmlns:p14="http://schemas.microsoft.com/office/powerpoint/2010/main" val="284638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4294967295"/>
          </p:nvPr>
        </p:nvSpPr>
        <p:spPr>
          <a:xfrm>
            <a:off x="84138" y="6242050"/>
            <a:ext cx="587375" cy="488950"/>
          </a:xfrm>
          <a:prstGeom prst="rect">
            <a:avLst/>
          </a:prstGeom>
        </p:spPr>
        <p:txBody>
          <a:bodyPr/>
          <a:lstStyle/>
          <a:p>
            <a:fld id="{6FC98B01-EA84-498D-944B-2268EF589EF8}" type="slidenum">
              <a:rPr lang="en-US"/>
              <a:pPr/>
              <a:t>35</a:t>
            </a:fld>
            <a:endParaRPr lang="en-US"/>
          </a:p>
        </p:txBody>
      </p:sp>
      <p:sp>
        <p:nvSpPr>
          <p:cNvPr id="34818" name="AutoShape 2"/>
          <p:cNvSpPr>
            <a:spLocks noGrp="1" noChangeArrowheads="1"/>
          </p:cNvSpPr>
          <p:nvPr>
            <p:ph type="title"/>
          </p:nvPr>
        </p:nvSpPr>
        <p:spPr/>
        <p:txBody>
          <a:bodyPr/>
          <a:lstStyle/>
          <a:p>
            <a:r>
              <a:rPr lang="en-US"/>
              <a:t>Observing Network Behavior</a:t>
            </a:r>
          </a:p>
        </p:txBody>
      </p:sp>
      <p:sp>
        <p:nvSpPr>
          <p:cNvPr id="34819" name="Rectangle 3"/>
          <p:cNvSpPr>
            <a:spLocks noGrp="1" noChangeArrowheads="1"/>
          </p:cNvSpPr>
          <p:nvPr>
            <p:ph type="body" idx="1"/>
          </p:nvPr>
        </p:nvSpPr>
        <p:spPr/>
        <p:txBody>
          <a:bodyPr/>
          <a:lstStyle/>
          <a:p>
            <a:r>
              <a:rPr lang="en-US"/>
              <a:t>Observe behavior by tracing “events”</a:t>
            </a:r>
          </a:p>
          <a:p>
            <a:pPr lvl="1"/>
            <a:r>
              <a:rPr lang="en-US"/>
              <a:t>Eg. packet received, packet drop etc. </a:t>
            </a:r>
          </a:p>
          <a:p>
            <a:pPr>
              <a:buFont typeface="Wingdings" pitchFamily="2" charset="2"/>
              <a:buNone/>
            </a:pPr>
            <a:endParaRPr lang="en-US"/>
          </a:p>
          <a:p>
            <a:pPr>
              <a:buFont typeface="Wingdings" pitchFamily="2" charset="2"/>
              <a:buNone/>
            </a:pPr>
            <a:endParaRPr lang="en-US"/>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81400"/>
            <a:ext cx="7372350" cy="1820863"/>
          </a:xfrm>
          <a:prstGeom prst="rect">
            <a:avLst/>
          </a:prstGeom>
          <a:solidFill>
            <a:schemeClr val="accent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2" name="Rectangle 6"/>
          <p:cNvSpPr>
            <a:spLocks noChangeArrowheads="1"/>
          </p:cNvSpPr>
          <p:nvPr/>
        </p:nvSpPr>
        <p:spPr bwMode="auto">
          <a:xfrm>
            <a:off x="1600200" y="3657600"/>
            <a:ext cx="5638800" cy="914400"/>
          </a:xfrm>
          <a:prstGeom prst="rect">
            <a:avLst/>
          </a:prstGeom>
          <a:solidFill>
            <a:srgbClr val="99CC00">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Rectangle 7"/>
          <p:cNvSpPr>
            <a:spLocks noChangeArrowheads="1"/>
          </p:cNvSpPr>
          <p:nvPr/>
        </p:nvSpPr>
        <p:spPr bwMode="auto">
          <a:xfrm>
            <a:off x="1981200" y="3657600"/>
            <a:ext cx="533400" cy="304800"/>
          </a:xfrm>
          <a:prstGeom prst="rect">
            <a:avLst/>
          </a:prstGeom>
          <a:solidFill>
            <a:srgbClr val="FFFF00">
              <a:alpha val="42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AutoShape 10"/>
          <p:cNvSpPr>
            <a:spLocks noChangeArrowheads="1"/>
          </p:cNvSpPr>
          <p:nvPr/>
        </p:nvSpPr>
        <p:spPr bwMode="auto">
          <a:xfrm rot="10800000">
            <a:off x="0" y="4800600"/>
            <a:ext cx="1143000" cy="381000"/>
          </a:xfrm>
          <a:prstGeom prst="wedgeRoundRectCallout">
            <a:avLst>
              <a:gd name="adj1" fmla="val -116810"/>
              <a:gd name="adj2" fmla="val 25583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n-US"/>
              <a:t>time</a:t>
            </a:r>
          </a:p>
        </p:txBody>
      </p:sp>
      <p:sp>
        <p:nvSpPr>
          <p:cNvPr id="34828" name="AutoShape 12"/>
          <p:cNvSpPr>
            <a:spLocks noChangeArrowheads="1"/>
          </p:cNvSpPr>
          <p:nvPr/>
        </p:nvSpPr>
        <p:spPr bwMode="auto">
          <a:xfrm>
            <a:off x="6858000" y="2438400"/>
            <a:ext cx="2057400" cy="914400"/>
          </a:xfrm>
          <a:prstGeom prst="wedgeRoundRectCallout">
            <a:avLst>
              <a:gd name="adj1" fmla="val -91588"/>
              <a:gd name="adj2" fmla="val 8819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t>Src Dst IP Address, Port</a:t>
            </a:r>
          </a:p>
        </p:txBody>
      </p:sp>
      <p:sp>
        <p:nvSpPr>
          <p:cNvPr id="34829" name="Rectangle 13"/>
          <p:cNvSpPr>
            <a:spLocks noChangeArrowheads="1"/>
          </p:cNvSpPr>
          <p:nvPr/>
        </p:nvSpPr>
        <p:spPr bwMode="auto">
          <a:xfrm>
            <a:off x="5486400" y="3657600"/>
            <a:ext cx="990600" cy="304800"/>
          </a:xfrm>
          <a:prstGeom prst="rect">
            <a:avLst/>
          </a:prstGeom>
          <a:solidFill>
            <a:schemeClr val="folHlink">
              <a:alpha val="35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21025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23" grpId="0" animBg="1"/>
      <p:bldP spid="34826" grpId="0" animBg="1"/>
      <p:bldP spid="34828" grpId="0" animBg="1"/>
      <p:bldP spid="348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F4087AE4-07FA-4D93-9C67-84E57FE519ED}" type="slidenum">
              <a:rPr lang="en-US"/>
              <a:pPr/>
              <a:t>36</a:t>
            </a:fld>
            <a:endParaRPr lang="en-US"/>
          </a:p>
        </p:txBody>
      </p:sp>
      <p:sp>
        <p:nvSpPr>
          <p:cNvPr id="44034" name="AutoShape 2"/>
          <p:cNvSpPr>
            <a:spLocks noGrp="1" noChangeArrowheads="1"/>
          </p:cNvSpPr>
          <p:nvPr>
            <p:ph type="title"/>
          </p:nvPr>
        </p:nvSpPr>
        <p:spPr/>
        <p:txBody>
          <a:bodyPr/>
          <a:lstStyle/>
          <a:p>
            <a:r>
              <a:rPr lang="en-US"/>
              <a:t>Observing Network Behavior</a:t>
            </a:r>
          </a:p>
        </p:txBody>
      </p:sp>
      <p:sp>
        <p:nvSpPr>
          <p:cNvPr id="44035" name="Rectangle 3"/>
          <p:cNvSpPr>
            <a:spLocks noGrp="1" noChangeArrowheads="1"/>
          </p:cNvSpPr>
          <p:nvPr>
            <p:ph type="body" idx="1"/>
          </p:nvPr>
        </p:nvSpPr>
        <p:spPr/>
        <p:txBody>
          <a:bodyPr/>
          <a:lstStyle/>
          <a:p>
            <a:r>
              <a:rPr lang="en-US" dirty="0"/>
              <a:t>NAM:</a:t>
            </a:r>
          </a:p>
          <a:p>
            <a:pPr lvl="1"/>
            <a:r>
              <a:rPr lang="en-US" dirty="0"/>
              <a:t>Network Animator</a:t>
            </a:r>
          </a:p>
          <a:p>
            <a:pPr lvl="1"/>
            <a:r>
              <a:rPr lang="en-US" dirty="0"/>
              <a:t>A visual aid showing how packets flow along the </a:t>
            </a:r>
            <a:r>
              <a:rPr lang="en-US" dirty="0" smtClean="0"/>
              <a:t>network</a:t>
            </a:r>
            <a:endParaRPr lang="en-US" dirty="0"/>
          </a:p>
        </p:txBody>
      </p:sp>
    </p:spTree>
    <p:extLst>
      <p:ext uri="{BB962C8B-B14F-4D97-AF65-F5344CB8AC3E}">
        <p14:creationId xmlns:p14="http://schemas.microsoft.com/office/powerpoint/2010/main" val="310482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CBC66271-4AE3-4D3A-9B98-7A8112A2682A}" type="slidenum">
              <a:rPr lang="en-US"/>
              <a:pPr/>
              <a:t>37</a:t>
            </a:fld>
            <a:endParaRPr lang="en-US"/>
          </a:p>
        </p:txBody>
      </p:sp>
      <p:sp>
        <p:nvSpPr>
          <p:cNvPr id="51202" name="AutoShape 2"/>
          <p:cNvSpPr>
            <a:spLocks noGrp="1" noChangeArrowheads="1"/>
          </p:cNvSpPr>
          <p:nvPr>
            <p:ph type="title"/>
          </p:nvPr>
        </p:nvSpPr>
        <p:spPr/>
        <p:txBody>
          <a:bodyPr/>
          <a:lstStyle/>
          <a:p>
            <a:r>
              <a:rPr lang="en-US"/>
              <a:t>Basics of using NS2</a:t>
            </a:r>
          </a:p>
        </p:txBody>
      </p:sp>
      <p:sp>
        <p:nvSpPr>
          <p:cNvPr id="51203" name="Rectangle 3"/>
          <p:cNvSpPr>
            <a:spLocks noGrp="1" noChangeArrowheads="1"/>
          </p:cNvSpPr>
          <p:nvPr>
            <p:ph type="body" idx="1"/>
          </p:nvPr>
        </p:nvSpPr>
        <p:spPr/>
        <p:txBody>
          <a:bodyPr/>
          <a:lstStyle/>
          <a:p>
            <a:r>
              <a:rPr lang="en-US" dirty="0"/>
              <a:t>Define Network topology, load, output files in </a:t>
            </a:r>
            <a:r>
              <a:rPr lang="en-US" dirty="0" err="1"/>
              <a:t>Tcl</a:t>
            </a:r>
            <a:r>
              <a:rPr lang="en-US" dirty="0"/>
              <a:t> Script</a:t>
            </a:r>
          </a:p>
          <a:p>
            <a:r>
              <a:rPr lang="en-US" dirty="0"/>
              <a:t>To run,</a:t>
            </a:r>
          </a:p>
          <a:p>
            <a:pPr lvl="1">
              <a:buFontTx/>
              <a:buNone/>
            </a:pPr>
            <a:r>
              <a:rPr lang="en-US" dirty="0"/>
              <a:t>$ ns </a:t>
            </a:r>
            <a:r>
              <a:rPr lang="en-US" dirty="0" err="1"/>
              <a:t>simple_network.tcl</a:t>
            </a:r>
            <a:endParaRPr lang="en-US" dirty="0"/>
          </a:p>
          <a:p>
            <a:r>
              <a:rPr lang="en-US" dirty="0"/>
              <a:t>Internally, NS2 instantiates C++ classes based on the </a:t>
            </a:r>
            <a:r>
              <a:rPr lang="en-US" dirty="0" err="1"/>
              <a:t>tcl</a:t>
            </a:r>
            <a:r>
              <a:rPr lang="en-US" dirty="0"/>
              <a:t> scripts</a:t>
            </a:r>
          </a:p>
          <a:p>
            <a:r>
              <a:rPr lang="en-US" dirty="0"/>
              <a:t>Output is in form of trace files</a:t>
            </a:r>
          </a:p>
          <a:p>
            <a:pPr lvl="1">
              <a:buFontTx/>
              <a:buNone/>
            </a:pPr>
            <a:endParaRPr lang="en-US" dirty="0"/>
          </a:p>
        </p:txBody>
      </p:sp>
    </p:spTree>
    <p:extLst>
      <p:ext uri="{BB962C8B-B14F-4D97-AF65-F5344CB8AC3E}">
        <p14:creationId xmlns:p14="http://schemas.microsoft.com/office/powerpoint/2010/main" val="38971901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84138" y="6242050"/>
            <a:ext cx="587375" cy="488950"/>
          </a:xfrm>
          <a:prstGeom prst="rect">
            <a:avLst/>
          </a:prstGeom>
        </p:spPr>
        <p:txBody>
          <a:bodyPr/>
          <a:lstStyle/>
          <a:p>
            <a:fld id="{9056EE2B-2358-45C3-94F7-191BD262AED3}" type="slidenum">
              <a:rPr lang="en-US"/>
              <a:pPr/>
              <a:t>38</a:t>
            </a:fld>
            <a:endParaRPr lang="en-US"/>
          </a:p>
        </p:txBody>
      </p:sp>
      <p:sp>
        <p:nvSpPr>
          <p:cNvPr id="74754" name="AutoShape 2"/>
          <p:cNvSpPr>
            <a:spLocks noGrp="1" noChangeArrowheads="1"/>
          </p:cNvSpPr>
          <p:nvPr>
            <p:ph type="title"/>
          </p:nvPr>
        </p:nvSpPr>
        <p:spPr/>
        <p:txBody>
          <a:bodyPr/>
          <a:lstStyle/>
          <a:p>
            <a:r>
              <a:rPr lang="en-US" sz="3200"/>
              <a:t>A simple Example – Creating the topology</a:t>
            </a:r>
          </a:p>
        </p:txBody>
      </p:sp>
      <p:sp>
        <p:nvSpPr>
          <p:cNvPr id="74756" name="Oval 4"/>
          <p:cNvSpPr>
            <a:spLocks noChangeArrowheads="1"/>
          </p:cNvSpPr>
          <p:nvPr/>
        </p:nvSpPr>
        <p:spPr bwMode="auto">
          <a:xfrm>
            <a:off x="1905000" y="3505200"/>
            <a:ext cx="6858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n1</a:t>
            </a:r>
          </a:p>
        </p:txBody>
      </p:sp>
      <p:sp>
        <p:nvSpPr>
          <p:cNvPr id="74757" name="Oval 5"/>
          <p:cNvSpPr>
            <a:spLocks noChangeArrowheads="1"/>
          </p:cNvSpPr>
          <p:nvPr/>
        </p:nvSpPr>
        <p:spPr bwMode="auto">
          <a:xfrm>
            <a:off x="6019800" y="3505200"/>
            <a:ext cx="6858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n2</a:t>
            </a:r>
          </a:p>
        </p:txBody>
      </p:sp>
      <p:cxnSp>
        <p:nvCxnSpPr>
          <p:cNvPr id="74760" name="AutoShape 8"/>
          <p:cNvCxnSpPr>
            <a:cxnSpLocks noChangeShapeType="1"/>
            <a:stCxn id="74756" idx="6"/>
            <a:endCxn id="74757" idx="2"/>
          </p:cNvCxnSpPr>
          <p:nvPr/>
        </p:nvCxnSpPr>
        <p:spPr bwMode="auto">
          <a:xfrm>
            <a:off x="2590800" y="3848100"/>
            <a:ext cx="3429000"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61" name="Text Box 9"/>
          <p:cNvSpPr txBox="1">
            <a:spLocks noChangeArrowheads="1"/>
          </p:cNvSpPr>
          <p:nvPr/>
        </p:nvSpPr>
        <p:spPr bwMode="auto">
          <a:xfrm>
            <a:off x="3200400" y="29718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Bandwidth:1Mbps</a:t>
            </a:r>
          </a:p>
          <a:p>
            <a:r>
              <a:rPr lang="en-US" b="1"/>
              <a:t>Latency: 10ms</a:t>
            </a:r>
          </a:p>
        </p:txBody>
      </p:sp>
    </p:spTree>
    <p:extLst>
      <p:ext uri="{BB962C8B-B14F-4D97-AF65-F5344CB8AC3E}">
        <p14:creationId xmlns:p14="http://schemas.microsoft.com/office/powerpoint/2010/main" val="790328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A0F55B5A-77E6-40B9-A8B4-B766BB52AB88}" type="slidenum">
              <a:rPr lang="en-US"/>
              <a:pPr/>
              <a:t>39</a:t>
            </a:fld>
            <a:endParaRPr lang="en-US"/>
          </a:p>
        </p:txBody>
      </p:sp>
      <p:sp>
        <p:nvSpPr>
          <p:cNvPr id="75783" name="Text Box 7"/>
          <p:cNvSpPr txBox="1">
            <a:spLocks noChangeArrowheads="1"/>
          </p:cNvSpPr>
          <p:nvPr/>
        </p:nvSpPr>
        <p:spPr bwMode="auto">
          <a:xfrm>
            <a:off x="838200" y="2298700"/>
            <a:ext cx="7772400" cy="4559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solidFill>
                  <a:srgbClr val="FF3300"/>
                </a:solidFill>
                <a:latin typeface="Courier New" pitchFamily="49" charset="0"/>
              </a:rPr>
              <a:t>#create a new simulator object</a:t>
            </a:r>
          </a:p>
          <a:p>
            <a:r>
              <a:rPr lang="en-US" sz="1400">
                <a:latin typeface="Courier New" pitchFamily="49" charset="0"/>
              </a:rPr>
              <a:t>set ns [new Simulator]</a:t>
            </a:r>
          </a:p>
          <a:p>
            <a:endParaRPr lang="en-US" sz="1400">
              <a:latin typeface="Courier New" pitchFamily="49" charset="0"/>
            </a:endParaRPr>
          </a:p>
          <a:p>
            <a:r>
              <a:rPr lang="en-US" sz="1400" b="1">
                <a:solidFill>
                  <a:srgbClr val="FF3300"/>
                </a:solidFill>
                <a:latin typeface="Courier New" pitchFamily="49" charset="0"/>
              </a:rPr>
              <a:t>#open the nam trace file</a:t>
            </a:r>
          </a:p>
          <a:p>
            <a:r>
              <a:rPr lang="en-US" sz="1400">
                <a:latin typeface="Courier New" pitchFamily="49" charset="0"/>
              </a:rPr>
              <a:t>set nf [open out.nam w]</a:t>
            </a:r>
          </a:p>
          <a:p>
            <a:r>
              <a:rPr lang="en-US" sz="1400">
                <a:latin typeface="Courier New" pitchFamily="49" charset="0"/>
              </a:rPr>
              <a:t>$ns namtrace-all $nf</a:t>
            </a:r>
          </a:p>
          <a:p>
            <a:endParaRPr lang="en-US" sz="1400">
              <a:latin typeface="Courier New" pitchFamily="49" charset="0"/>
            </a:endParaRPr>
          </a:p>
          <a:p>
            <a:r>
              <a:rPr lang="en-US" sz="1400" b="1">
                <a:solidFill>
                  <a:srgbClr val="FF3300"/>
                </a:solidFill>
                <a:latin typeface="Courier New" pitchFamily="49" charset="0"/>
              </a:rPr>
              <a:t>#define a 'finish' procedure</a:t>
            </a:r>
          </a:p>
          <a:p>
            <a:r>
              <a:rPr lang="en-US" sz="1400">
                <a:latin typeface="Courier New" pitchFamily="49" charset="0"/>
              </a:rPr>
              <a:t>proc finish {} {</a:t>
            </a:r>
          </a:p>
          <a:p>
            <a:r>
              <a:rPr lang="en-US" sz="1400">
                <a:latin typeface="Courier New" pitchFamily="49" charset="0"/>
              </a:rPr>
              <a:t>    global ns nf</a:t>
            </a:r>
          </a:p>
          <a:p>
            <a:r>
              <a:rPr lang="en-US" sz="1400">
                <a:latin typeface="Courier New" pitchFamily="49" charset="0"/>
              </a:rPr>
              <a:t>    $ns flush-trace</a:t>
            </a:r>
          </a:p>
          <a:p>
            <a:endParaRPr lang="en-US" sz="1400">
              <a:latin typeface="Courier New" pitchFamily="49" charset="0"/>
            </a:endParaRPr>
          </a:p>
          <a:p>
            <a:r>
              <a:rPr lang="en-US" sz="1400" b="1">
                <a:solidFill>
                  <a:srgbClr val="FF3300"/>
                </a:solidFill>
                <a:latin typeface="Courier New" pitchFamily="49" charset="0"/>
              </a:rPr>
              <a:t>    #close the trace file</a:t>
            </a:r>
          </a:p>
          <a:p>
            <a:r>
              <a:rPr lang="en-US" sz="1400">
                <a:latin typeface="Courier New" pitchFamily="49" charset="0"/>
              </a:rPr>
              <a:t>    close $nf</a:t>
            </a:r>
          </a:p>
          <a:p>
            <a:endParaRPr lang="en-US" sz="1400">
              <a:latin typeface="Courier New" pitchFamily="49" charset="0"/>
            </a:endParaRPr>
          </a:p>
          <a:p>
            <a:r>
              <a:rPr lang="en-US" sz="1400" b="1">
                <a:solidFill>
                  <a:srgbClr val="FF3300"/>
                </a:solidFill>
                <a:latin typeface="Courier New" pitchFamily="49" charset="0"/>
              </a:rPr>
              <a:t>    #execute nam on the trace file</a:t>
            </a:r>
          </a:p>
          <a:p>
            <a:r>
              <a:rPr lang="en-US" sz="1400">
                <a:latin typeface="Courier New" pitchFamily="49" charset="0"/>
              </a:rPr>
              <a:t>    exec nam out.nam &amp;</a:t>
            </a:r>
          </a:p>
          <a:p>
            <a:endParaRPr lang="en-US" sz="1400">
              <a:latin typeface="Courier New" pitchFamily="49" charset="0"/>
            </a:endParaRPr>
          </a:p>
          <a:p>
            <a:r>
              <a:rPr lang="en-US" sz="1400">
                <a:latin typeface="Courier New" pitchFamily="49" charset="0"/>
              </a:rPr>
              <a:t>    exit 0</a:t>
            </a:r>
          </a:p>
          <a:p>
            <a:r>
              <a:rPr lang="en-US" sz="1400">
                <a:latin typeface="Courier New" pitchFamily="49" charset="0"/>
              </a:rPr>
              <a:t>}</a:t>
            </a:r>
          </a:p>
          <a:p>
            <a:endParaRPr lang="en-US" sz="1400">
              <a:latin typeface="Courier New" pitchFamily="49" charset="0"/>
            </a:endParaRPr>
          </a:p>
        </p:txBody>
      </p:sp>
      <p:sp>
        <p:nvSpPr>
          <p:cNvPr id="75778" name="AutoShape 2"/>
          <p:cNvSpPr>
            <a:spLocks noGrp="1" noChangeArrowheads="1"/>
          </p:cNvSpPr>
          <p:nvPr>
            <p:ph type="title"/>
          </p:nvPr>
        </p:nvSpPr>
        <p:spPr>
          <a:xfrm>
            <a:off x="685800" y="762000"/>
            <a:ext cx="8229600" cy="1143000"/>
          </a:xfrm>
        </p:spPr>
        <p:txBody>
          <a:bodyPr/>
          <a:lstStyle/>
          <a:p>
            <a:r>
              <a:rPr lang="en-US"/>
              <a:t>Creating the topology</a:t>
            </a:r>
          </a:p>
        </p:txBody>
      </p:sp>
    </p:spTree>
    <p:extLst>
      <p:ext uri="{BB962C8B-B14F-4D97-AF65-F5344CB8AC3E}">
        <p14:creationId xmlns:p14="http://schemas.microsoft.com/office/powerpoint/2010/main" val="4204536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7B528AA-71D1-4BD6-91ED-F0BF679532A2}" type="slidenum">
              <a:rPr lang="en-US"/>
              <a:pPr/>
              <a:t>4</a:t>
            </a:fld>
            <a:endParaRPr lang="en-US"/>
          </a:p>
        </p:txBody>
      </p:sp>
      <p:sp>
        <p:nvSpPr>
          <p:cNvPr id="442370" name="Rectangle 2"/>
          <p:cNvSpPr>
            <a:spLocks noGrp="1" noChangeArrowheads="1"/>
          </p:cNvSpPr>
          <p:nvPr>
            <p:ph type="title"/>
          </p:nvPr>
        </p:nvSpPr>
        <p:spPr>
          <a:xfrm>
            <a:off x="685800" y="152400"/>
            <a:ext cx="7772400" cy="838200"/>
          </a:xfrm>
        </p:spPr>
        <p:txBody>
          <a:bodyPr/>
          <a:lstStyle/>
          <a:p>
            <a:r>
              <a:rPr lang="en-US"/>
              <a:t>Introduction (1 of 3)</a:t>
            </a:r>
          </a:p>
        </p:txBody>
      </p:sp>
      <p:sp>
        <p:nvSpPr>
          <p:cNvPr id="442371" name="Rectangle 3"/>
          <p:cNvSpPr>
            <a:spLocks noGrp="1" noChangeArrowheads="1"/>
          </p:cNvSpPr>
          <p:nvPr>
            <p:ph type="body" idx="1"/>
          </p:nvPr>
        </p:nvSpPr>
        <p:spPr>
          <a:xfrm>
            <a:off x="914400" y="2133600"/>
            <a:ext cx="7620000" cy="4495800"/>
          </a:xfrm>
        </p:spPr>
        <p:txBody>
          <a:bodyPr/>
          <a:lstStyle/>
          <a:p>
            <a:pPr>
              <a:lnSpc>
                <a:spcPct val="90000"/>
              </a:lnSpc>
            </a:pPr>
            <a:r>
              <a:rPr lang="en-US" dirty="0"/>
              <a:t>System to be characterized may not be available</a:t>
            </a:r>
          </a:p>
          <a:p>
            <a:pPr lvl="1">
              <a:lnSpc>
                <a:spcPct val="90000"/>
              </a:lnSpc>
            </a:pPr>
            <a:r>
              <a:rPr lang="en-US" dirty="0"/>
              <a:t>During design or procurement stage</a:t>
            </a:r>
          </a:p>
          <a:p>
            <a:pPr>
              <a:lnSpc>
                <a:spcPct val="90000"/>
              </a:lnSpc>
            </a:pPr>
            <a:r>
              <a:rPr lang="en-US" dirty="0"/>
              <a:t>Still want to predict performance</a:t>
            </a:r>
          </a:p>
          <a:p>
            <a:pPr>
              <a:lnSpc>
                <a:spcPct val="90000"/>
              </a:lnSpc>
            </a:pPr>
            <a:r>
              <a:rPr lang="en-US" dirty="0"/>
              <a:t>Or, may have system but want to evaluate wide-range of workloads</a:t>
            </a:r>
          </a:p>
          <a:p>
            <a:pPr lvl="1">
              <a:lnSpc>
                <a:spcPct val="90000"/>
              </a:lnSpc>
              <a:buFontTx/>
              <a:buNone/>
            </a:pPr>
            <a:r>
              <a:rPr lang="en-US" dirty="0">
                <a:sym typeface="Wingdings" pitchFamily="2" charset="2"/>
              </a:rPr>
              <a:t> </a:t>
            </a:r>
            <a:r>
              <a:rPr lang="en-US" dirty="0">
                <a:solidFill>
                  <a:srgbClr val="FF0000"/>
                </a:solidFill>
              </a:rPr>
              <a:t>Simulation</a:t>
            </a:r>
          </a:p>
          <a:p>
            <a:pPr>
              <a:lnSpc>
                <a:spcPct val="90000"/>
              </a:lnSpc>
            </a:pPr>
            <a:r>
              <a:rPr lang="en-US" dirty="0"/>
              <a:t>However, simulations may fail</a:t>
            </a:r>
          </a:p>
          <a:p>
            <a:pPr lvl="1">
              <a:lnSpc>
                <a:spcPct val="90000"/>
              </a:lnSpc>
            </a:pPr>
            <a:r>
              <a:rPr lang="en-US" dirty="0"/>
              <a:t>Need good programming, statistical analysis and </a:t>
            </a:r>
            <a:r>
              <a:rPr lang="en-US" dirty="0" err="1"/>
              <a:t>perf</a:t>
            </a:r>
            <a:r>
              <a:rPr lang="en-US" dirty="0"/>
              <a:t> </a:t>
            </a:r>
            <a:r>
              <a:rPr lang="en-US" dirty="0" err="1"/>
              <a:t>eval</a:t>
            </a:r>
            <a:r>
              <a:rPr lang="en-US" dirty="0"/>
              <a:t> knowledge</a:t>
            </a:r>
          </a:p>
        </p:txBody>
      </p:sp>
      <p:sp>
        <p:nvSpPr>
          <p:cNvPr id="442372" name="Text Box 4"/>
          <p:cNvSpPr txBox="1">
            <a:spLocks noChangeArrowheads="1"/>
          </p:cNvSpPr>
          <p:nvPr/>
        </p:nvSpPr>
        <p:spPr bwMode="auto">
          <a:xfrm>
            <a:off x="685800" y="990600"/>
            <a:ext cx="7718425" cy="925513"/>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800" i="1" dirty="0"/>
              <a:t>The best advice to those about to embark on a very large simulation is</a:t>
            </a:r>
          </a:p>
          <a:p>
            <a:pPr algn="ctr"/>
            <a:r>
              <a:rPr lang="en-US" sz="1800" i="1" dirty="0"/>
              <a:t>often the same as Punch’s famous advice to those about to marry: ‘Don’t!’</a:t>
            </a:r>
          </a:p>
          <a:p>
            <a:pPr algn="ctr"/>
            <a:r>
              <a:rPr lang="en-US" sz="1800" i="1" dirty="0"/>
              <a:t>		 		</a:t>
            </a:r>
            <a:r>
              <a:rPr lang="en-US" sz="1800" dirty="0"/>
              <a:t>–  </a:t>
            </a:r>
            <a:r>
              <a:rPr lang="en-US" sz="1800" dirty="0" err="1"/>
              <a:t>Bratley</a:t>
            </a:r>
            <a:r>
              <a:rPr lang="en-US" sz="1800" dirty="0"/>
              <a:t>, Fox and Schrage (1986)</a:t>
            </a:r>
          </a:p>
        </p:txBody>
      </p:sp>
    </p:spTree>
    <p:extLst>
      <p:ext uri="{BB962C8B-B14F-4D97-AF65-F5344CB8AC3E}">
        <p14:creationId xmlns:p14="http://schemas.microsoft.com/office/powerpoint/2010/main" val="2760862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65F476F6-74DA-4CD7-8B46-36BEBB11DF5B}" type="slidenum">
              <a:rPr lang="en-US"/>
              <a:pPr/>
              <a:t>40</a:t>
            </a:fld>
            <a:endParaRPr lang="en-US"/>
          </a:p>
        </p:txBody>
      </p:sp>
      <p:sp>
        <p:nvSpPr>
          <p:cNvPr id="76802" name="AutoShape 2"/>
          <p:cNvSpPr>
            <a:spLocks noGrp="1" noChangeArrowheads="1"/>
          </p:cNvSpPr>
          <p:nvPr>
            <p:ph type="title"/>
          </p:nvPr>
        </p:nvSpPr>
        <p:spPr/>
        <p:txBody>
          <a:bodyPr/>
          <a:lstStyle/>
          <a:p>
            <a:r>
              <a:rPr lang="en-US"/>
              <a:t>Creating the topology (Contd)</a:t>
            </a:r>
          </a:p>
        </p:txBody>
      </p:sp>
      <p:sp>
        <p:nvSpPr>
          <p:cNvPr id="76810" name="Text Box 10"/>
          <p:cNvSpPr txBox="1">
            <a:spLocks noChangeArrowheads="1"/>
          </p:cNvSpPr>
          <p:nvPr/>
        </p:nvSpPr>
        <p:spPr bwMode="auto">
          <a:xfrm>
            <a:off x="762000" y="2306638"/>
            <a:ext cx="578167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3300"/>
                </a:solidFill>
                <a:latin typeface="Courier New" pitchFamily="49" charset="0"/>
              </a:rPr>
              <a:t>#create two nodes</a:t>
            </a:r>
          </a:p>
          <a:p>
            <a:r>
              <a:rPr lang="en-US">
                <a:latin typeface="Courier New" pitchFamily="49" charset="0"/>
              </a:rPr>
              <a:t>set n0 [$ns node]</a:t>
            </a:r>
          </a:p>
          <a:p>
            <a:r>
              <a:rPr lang="en-US">
                <a:latin typeface="Courier New" pitchFamily="49" charset="0"/>
              </a:rPr>
              <a:t>set n1 [$ns node]</a:t>
            </a:r>
          </a:p>
          <a:p>
            <a:endParaRPr lang="en-US">
              <a:latin typeface="Courier New" pitchFamily="49" charset="0"/>
            </a:endParaRPr>
          </a:p>
          <a:p>
            <a:r>
              <a:rPr lang="en-US" b="1">
                <a:solidFill>
                  <a:srgbClr val="FF3300"/>
                </a:solidFill>
                <a:latin typeface="Courier New" pitchFamily="49" charset="0"/>
              </a:rPr>
              <a:t>#create a duplex link between the nodes</a:t>
            </a:r>
          </a:p>
          <a:p>
            <a:r>
              <a:rPr lang="en-US">
                <a:latin typeface="Courier New" pitchFamily="49" charset="0"/>
              </a:rPr>
              <a:t>$ns duplex-link $n0 $n1 1Mb 10ms DropTail</a:t>
            </a:r>
          </a:p>
          <a:p>
            <a:endParaRPr lang="en-US">
              <a:latin typeface="Courier New" pitchFamily="49" charset="0"/>
            </a:endParaRPr>
          </a:p>
        </p:txBody>
      </p:sp>
    </p:spTree>
    <p:extLst>
      <p:ext uri="{BB962C8B-B14F-4D97-AF65-F5344CB8AC3E}">
        <p14:creationId xmlns:p14="http://schemas.microsoft.com/office/powerpoint/2010/main" val="2165203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4294967295"/>
          </p:nvPr>
        </p:nvSpPr>
        <p:spPr>
          <a:xfrm>
            <a:off x="6553200" y="6245225"/>
            <a:ext cx="2133600" cy="476250"/>
          </a:xfrm>
          <a:prstGeom prst="rect">
            <a:avLst/>
          </a:prstGeom>
        </p:spPr>
        <p:txBody>
          <a:bodyPr/>
          <a:lstStyle/>
          <a:p>
            <a:fld id="{8D47DB74-576D-435D-8891-5682AE7A93BC}" type="slidenum">
              <a:rPr lang="en-US"/>
              <a:pPr/>
              <a:t>41</a:t>
            </a:fld>
            <a:endParaRPr lang="en-US"/>
          </a:p>
        </p:txBody>
      </p:sp>
      <p:grpSp>
        <p:nvGrpSpPr>
          <p:cNvPr id="80950" name="Group 54"/>
          <p:cNvGrpSpPr>
            <a:grpSpLocks/>
          </p:cNvGrpSpPr>
          <p:nvPr/>
        </p:nvGrpSpPr>
        <p:grpSpPr bwMode="auto">
          <a:xfrm>
            <a:off x="1676400" y="2362200"/>
            <a:ext cx="5562600" cy="1143000"/>
            <a:chOff x="1056" y="1488"/>
            <a:chExt cx="3504" cy="720"/>
          </a:xfrm>
        </p:grpSpPr>
        <p:sp>
          <p:nvSpPr>
            <p:cNvPr id="80914" name="Line 18"/>
            <p:cNvSpPr>
              <a:spLocks noChangeShapeType="1"/>
            </p:cNvSpPr>
            <p:nvPr/>
          </p:nvSpPr>
          <p:spPr bwMode="auto">
            <a:xfrm flipV="1">
              <a:off x="1056" y="1632"/>
              <a:ext cx="432" cy="576"/>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8" name="Line 52"/>
            <p:cNvSpPr>
              <a:spLocks noChangeShapeType="1"/>
            </p:cNvSpPr>
            <p:nvPr/>
          </p:nvSpPr>
          <p:spPr bwMode="auto">
            <a:xfrm>
              <a:off x="1824" y="1488"/>
              <a:ext cx="2160" cy="0"/>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9" name="Line 53"/>
            <p:cNvSpPr>
              <a:spLocks noChangeShapeType="1"/>
            </p:cNvSpPr>
            <p:nvPr/>
          </p:nvSpPr>
          <p:spPr bwMode="auto">
            <a:xfrm>
              <a:off x="4320" y="1632"/>
              <a:ext cx="240" cy="240"/>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0946" name="Line 50"/>
          <p:cNvSpPr>
            <a:spLocks noChangeShapeType="1"/>
          </p:cNvSpPr>
          <p:nvPr/>
        </p:nvSpPr>
        <p:spPr bwMode="auto">
          <a:xfrm flipH="1">
            <a:off x="2057400" y="2514600"/>
            <a:ext cx="228600" cy="30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7" name="Line 51"/>
          <p:cNvSpPr>
            <a:spLocks noChangeShapeType="1"/>
          </p:cNvSpPr>
          <p:nvPr/>
        </p:nvSpPr>
        <p:spPr bwMode="auto">
          <a:xfrm flipH="1">
            <a:off x="1524000" y="3200400"/>
            <a:ext cx="228600" cy="30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8" name="Rectangle 2"/>
          <p:cNvSpPr>
            <a:spLocks noGrp="1" noChangeArrowheads="1"/>
          </p:cNvSpPr>
          <p:nvPr>
            <p:ph type="title"/>
          </p:nvPr>
        </p:nvSpPr>
        <p:spPr/>
        <p:txBody>
          <a:bodyPr/>
          <a:lstStyle/>
          <a:p>
            <a:r>
              <a:rPr lang="en-US"/>
              <a:t>Adding traffic</a:t>
            </a:r>
          </a:p>
        </p:txBody>
      </p:sp>
      <p:sp>
        <p:nvSpPr>
          <p:cNvPr id="80900" name="Oval 4"/>
          <p:cNvSpPr>
            <a:spLocks noChangeArrowheads="1"/>
          </p:cNvSpPr>
          <p:nvPr/>
        </p:nvSpPr>
        <p:spPr bwMode="auto">
          <a:xfrm>
            <a:off x="2209800" y="1876425"/>
            <a:ext cx="685800" cy="746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n1</a:t>
            </a:r>
          </a:p>
        </p:txBody>
      </p:sp>
      <p:sp>
        <p:nvSpPr>
          <p:cNvPr id="80901" name="Oval 5"/>
          <p:cNvSpPr>
            <a:spLocks noChangeArrowheads="1"/>
          </p:cNvSpPr>
          <p:nvPr/>
        </p:nvSpPr>
        <p:spPr bwMode="auto">
          <a:xfrm>
            <a:off x="6324600" y="1876425"/>
            <a:ext cx="685800" cy="746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n2</a:t>
            </a:r>
          </a:p>
        </p:txBody>
      </p:sp>
      <p:cxnSp>
        <p:nvCxnSpPr>
          <p:cNvPr id="80902" name="AutoShape 6"/>
          <p:cNvCxnSpPr>
            <a:cxnSpLocks noChangeShapeType="1"/>
            <a:stCxn id="80900" idx="6"/>
            <a:endCxn id="80901" idx="2"/>
          </p:cNvCxnSpPr>
          <p:nvPr/>
        </p:nvCxnSpPr>
        <p:spPr bwMode="auto">
          <a:xfrm>
            <a:off x="2895600" y="2249488"/>
            <a:ext cx="3429000"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3" name="Text Box 7"/>
          <p:cNvSpPr txBox="1">
            <a:spLocks noChangeArrowheads="1"/>
          </p:cNvSpPr>
          <p:nvPr/>
        </p:nvSpPr>
        <p:spPr bwMode="auto">
          <a:xfrm>
            <a:off x="2895600" y="1752600"/>
            <a:ext cx="329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b="1"/>
              <a:t>1Mbps,10ms</a:t>
            </a:r>
          </a:p>
        </p:txBody>
      </p:sp>
      <p:sp>
        <p:nvSpPr>
          <p:cNvPr id="80904" name="Rectangle 8"/>
          <p:cNvSpPr>
            <a:spLocks noChangeArrowheads="1"/>
          </p:cNvSpPr>
          <p:nvPr/>
        </p:nvSpPr>
        <p:spPr bwMode="auto">
          <a:xfrm>
            <a:off x="1524000" y="2787650"/>
            <a:ext cx="838200" cy="414338"/>
          </a:xfrm>
          <a:prstGeom prst="rect">
            <a:avLst/>
          </a:prstGeom>
          <a:solidFill>
            <a:schemeClr val="bg1"/>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udp</a:t>
            </a:r>
          </a:p>
        </p:txBody>
      </p:sp>
      <p:sp>
        <p:nvSpPr>
          <p:cNvPr id="80908" name="Rectangle 12"/>
          <p:cNvSpPr>
            <a:spLocks noChangeArrowheads="1"/>
          </p:cNvSpPr>
          <p:nvPr/>
        </p:nvSpPr>
        <p:spPr bwMode="auto">
          <a:xfrm>
            <a:off x="6934200" y="2954338"/>
            <a:ext cx="838200" cy="414337"/>
          </a:xfrm>
          <a:prstGeom prst="rect">
            <a:avLst/>
          </a:prstGeom>
          <a:solidFill>
            <a:schemeClr val="bg1"/>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null</a:t>
            </a:r>
          </a:p>
        </p:txBody>
      </p:sp>
      <p:cxnSp>
        <p:nvCxnSpPr>
          <p:cNvPr id="80909" name="AutoShape 13"/>
          <p:cNvCxnSpPr>
            <a:cxnSpLocks noChangeShapeType="1"/>
            <a:stCxn id="80901" idx="5"/>
            <a:endCxn id="80908" idx="0"/>
          </p:cNvCxnSpPr>
          <p:nvPr/>
        </p:nvCxnSpPr>
        <p:spPr bwMode="auto">
          <a:xfrm>
            <a:off x="6910388" y="2513013"/>
            <a:ext cx="442912" cy="441325"/>
          </a:xfrm>
          <a:prstGeom prst="straightConnector1">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10" name="Oval 14"/>
          <p:cNvSpPr>
            <a:spLocks noChangeArrowheads="1"/>
          </p:cNvSpPr>
          <p:nvPr/>
        </p:nvSpPr>
        <p:spPr bwMode="auto">
          <a:xfrm>
            <a:off x="1066800" y="3429000"/>
            <a:ext cx="990600" cy="5810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cbr</a:t>
            </a:r>
          </a:p>
        </p:txBody>
      </p:sp>
      <p:sp>
        <p:nvSpPr>
          <p:cNvPr id="80912" name="Text Box 16"/>
          <p:cNvSpPr txBox="1">
            <a:spLocks noChangeArrowheads="1"/>
          </p:cNvSpPr>
          <p:nvPr/>
        </p:nvSpPr>
        <p:spPr bwMode="auto">
          <a:xfrm>
            <a:off x="609600" y="4419600"/>
            <a:ext cx="274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Packet Size: 500 bytes</a:t>
            </a:r>
          </a:p>
          <a:p>
            <a:r>
              <a:rPr lang="en-US"/>
              <a:t>rate: 800Kbps</a:t>
            </a:r>
          </a:p>
        </p:txBody>
      </p:sp>
      <p:grpSp>
        <p:nvGrpSpPr>
          <p:cNvPr id="80932" name="Group 36"/>
          <p:cNvGrpSpPr>
            <a:grpSpLocks/>
          </p:cNvGrpSpPr>
          <p:nvPr/>
        </p:nvGrpSpPr>
        <p:grpSpPr bwMode="auto">
          <a:xfrm>
            <a:off x="1828800" y="5257800"/>
            <a:ext cx="5591175" cy="1174750"/>
            <a:chOff x="1152" y="3312"/>
            <a:chExt cx="3522" cy="740"/>
          </a:xfrm>
        </p:grpSpPr>
        <p:sp>
          <p:nvSpPr>
            <p:cNvPr id="80925" name="Rectangle 29"/>
            <p:cNvSpPr>
              <a:spLocks noChangeArrowheads="1"/>
            </p:cNvSpPr>
            <p:nvPr/>
          </p:nvSpPr>
          <p:spPr bwMode="auto">
            <a:xfrm>
              <a:off x="1536" y="3312"/>
              <a:ext cx="216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cbr traffic</a:t>
              </a:r>
            </a:p>
          </p:txBody>
        </p:sp>
        <p:sp>
          <p:nvSpPr>
            <p:cNvPr id="80917" name="Line 21"/>
            <p:cNvSpPr>
              <a:spLocks noChangeShapeType="1"/>
            </p:cNvSpPr>
            <p:nvPr/>
          </p:nvSpPr>
          <p:spPr bwMode="auto">
            <a:xfrm>
              <a:off x="1296" y="3744"/>
              <a:ext cx="33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9" name="Line 23"/>
            <p:cNvSpPr>
              <a:spLocks noChangeShapeType="1"/>
            </p:cNvSpPr>
            <p:nvPr/>
          </p:nvSpPr>
          <p:spPr bwMode="auto">
            <a:xfrm>
              <a:off x="1296" y="364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Line 24"/>
            <p:cNvSpPr>
              <a:spLocks noChangeShapeType="1"/>
            </p:cNvSpPr>
            <p:nvPr/>
          </p:nvSpPr>
          <p:spPr bwMode="auto">
            <a:xfrm>
              <a:off x="1824" y="364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1" name="Line 25"/>
            <p:cNvSpPr>
              <a:spLocks noChangeShapeType="1"/>
            </p:cNvSpPr>
            <p:nvPr/>
          </p:nvSpPr>
          <p:spPr bwMode="auto">
            <a:xfrm>
              <a:off x="2352" y="364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6"/>
            <p:cNvSpPr>
              <a:spLocks noChangeShapeType="1"/>
            </p:cNvSpPr>
            <p:nvPr/>
          </p:nvSpPr>
          <p:spPr bwMode="auto">
            <a:xfrm>
              <a:off x="2880" y="364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7"/>
            <p:cNvSpPr>
              <a:spLocks noChangeShapeType="1"/>
            </p:cNvSpPr>
            <p:nvPr/>
          </p:nvSpPr>
          <p:spPr bwMode="auto">
            <a:xfrm>
              <a:off x="3408" y="364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8"/>
            <p:cNvSpPr>
              <a:spLocks noChangeShapeType="1"/>
            </p:cNvSpPr>
            <p:nvPr/>
          </p:nvSpPr>
          <p:spPr bwMode="auto">
            <a:xfrm>
              <a:off x="3936" y="3648"/>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6" name="Text Box 30"/>
            <p:cNvSpPr txBox="1">
              <a:spLocks noChangeArrowheads="1"/>
            </p:cNvSpPr>
            <p:nvPr/>
          </p:nvSpPr>
          <p:spPr bwMode="auto">
            <a:xfrm>
              <a:off x="1152" y="38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0.0</a:t>
              </a:r>
            </a:p>
          </p:txBody>
        </p:sp>
        <p:sp>
          <p:nvSpPr>
            <p:cNvPr id="80927" name="Text Box 31"/>
            <p:cNvSpPr txBox="1">
              <a:spLocks noChangeArrowheads="1"/>
            </p:cNvSpPr>
            <p:nvPr/>
          </p:nvSpPr>
          <p:spPr bwMode="auto">
            <a:xfrm>
              <a:off x="1392" y="37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0.5</a:t>
              </a:r>
            </a:p>
          </p:txBody>
        </p:sp>
        <p:sp>
          <p:nvSpPr>
            <p:cNvPr id="80928" name="Text Box 32"/>
            <p:cNvSpPr txBox="1">
              <a:spLocks noChangeArrowheads="1"/>
            </p:cNvSpPr>
            <p:nvPr/>
          </p:nvSpPr>
          <p:spPr bwMode="auto">
            <a:xfrm>
              <a:off x="3792" y="379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5.0</a:t>
              </a:r>
            </a:p>
          </p:txBody>
        </p:sp>
        <p:sp>
          <p:nvSpPr>
            <p:cNvPr id="80929" name="Text Box 33"/>
            <p:cNvSpPr txBox="1">
              <a:spLocks noChangeArrowheads="1"/>
            </p:cNvSpPr>
            <p:nvPr/>
          </p:nvSpPr>
          <p:spPr bwMode="auto">
            <a:xfrm>
              <a:off x="3552" y="372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4.5</a:t>
              </a:r>
            </a:p>
          </p:txBody>
        </p:sp>
        <p:sp>
          <p:nvSpPr>
            <p:cNvPr id="80931" name="Text Box 35"/>
            <p:cNvSpPr txBox="1">
              <a:spLocks noChangeArrowheads="1"/>
            </p:cNvSpPr>
            <p:nvPr/>
          </p:nvSpPr>
          <p:spPr bwMode="auto">
            <a:xfrm>
              <a:off x="4262" y="3767"/>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time</a:t>
              </a:r>
            </a:p>
          </p:txBody>
        </p:sp>
      </p:grpSp>
      <p:grpSp>
        <p:nvGrpSpPr>
          <p:cNvPr id="80944" name="Group 48"/>
          <p:cNvGrpSpPr>
            <a:grpSpLocks/>
          </p:cNvGrpSpPr>
          <p:nvPr/>
        </p:nvGrpSpPr>
        <p:grpSpPr bwMode="auto">
          <a:xfrm>
            <a:off x="6629400" y="3581400"/>
            <a:ext cx="2209800" cy="1752600"/>
            <a:chOff x="4032" y="2352"/>
            <a:chExt cx="1392" cy="1104"/>
          </a:xfrm>
        </p:grpSpPr>
        <p:sp>
          <p:nvSpPr>
            <p:cNvPr id="80940" name="Rectangle 44"/>
            <p:cNvSpPr>
              <a:spLocks noChangeArrowheads="1"/>
            </p:cNvSpPr>
            <p:nvPr/>
          </p:nvSpPr>
          <p:spPr bwMode="auto">
            <a:xfrm>
              <a:off x="4032" y="2352"/>
              <a:ext cx="1392" cy="110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0934" name="Oval 38"/>
            <p:cNvSpPr>
              <a:spLocks noChangeArrowheads="1"/>
            </p:cNvSpPr>
            <p:nvPr/>
          </p:nvSpPr>
          <p:spPr bwMode="auto">
            <a:xfrm>
              <a:off x="4320" y="249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5" name="Text Box 39"/>
            <p:cNvSpPr txBox="1">
              <a:spLocks noChangeArrowheads="1"/>
            </p:cNvSpPr>
            <p:nvPr/>
          </p:nvSpPr>
          <p:spPr bwMode="auto">
            <a:xfrm>
              <a:off x="4752" y="249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node</a:t>
              </a:r>
            </a:p>
          </p:txBody>
        </p:sp>
        <p:sp>
          <p:nvSpPr>
            <p:cNvPr id="80936" name="Rectangle 40"/>
            <p:cNvSpPr>
              <a:spLocks noChangeArrowheads="1"/>
            </p:cNvSpPr>
            <p:nvPr/>
          </p:nvSpPr>
          <p:spPr bwMode="auto">
            <a:xfrm>
              <a:off x="4224" y="2784"/>
              <a:ext cx="432" cy="192"/>
            </a:xfrm>
            <a:prstGeom prst="rect">
              <a:avLst/>
            </a:prstGeom>
            <a:solidFill>
              <a:schemeClr val="bg1"/>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7" name="Text Box 41"/>
            <p:cNvSpPr txBox="1">
              <a:spLocks noChangeArrowheads="1"/>
            </p:cNvSpPr>
            <p:nvPr/>
          </p:nvSpPr>
          <p:spPr bwMode="auto">
            <a:xfrm>
              <a:off x="4742" y="2759"/>
              <a:ext cx="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agent</a:t>
              </a:r>
            </a:p>
          </p:txBody>
        </p:sp>
        <p:sp>
          <p:nvSpPr>
            <p:cNvPr id="80938" name="Oval 42"/>
            <p:cNvSpPr>
              <a:spLocks noChangeArrowheads="1"/>
            </p:cNvSpPr>
            <p:nvPr/>
          </p:nvSpPr>
          <p:spPr bwMode="auto">
            <a:xfrm>
              <a:off x="4224" y="3072"/>
              <a:ext cx="384" cy="19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9" name="Text Box 43"/>
            <p:cNvSpPr txBox="1">
              <a:spLocks noChangeArrowheads="1"/>
            </p:cNvSpPr>
            <p:nvPr/>
          </p:nvSpPr>
          <p:spPr bwMode="auto">
            <a:xfrm>
              <a:off x="4742" y="2999"/>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source</a:t>
              </a:r>
            </a:p>
          </p:txBody>
        </p:sp>
        <p:sp>
          <p:nvSpPr>
            <p:cNvPr id="80941" name="Line 45"/>
            <p:cNvSpPr>
              <a:spLocks noChangeShapeType="1"/>
            </p:cNvSpPr>
            <p:nvPr/>
          </p:nvSpPr>
          <p:spPr bwMode="auto">
            <a:xfrm>
              <a:off x="4224" y="3360"/>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3" name="Text Box 47"/>
            <p:cNvSpPr txBox="1">
              <a:spLocks noChangeArrowheads="1"/>
            </p:cNvSpPr>
            <p:nvPr/>
          </p:nvSpPr>
          <p:spPr bwMode="auto">
            <a:xfrm>
              <a:off x="4800" y="3216"/>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link</a:t>
              </a:r>
            </a:p>
          </p:txBody>
        </p:sp>
      </p:grpSp>
    </p:spTree>
    <p:extLst>
      <p:ext uri="{BB962C8B-B14F-4D97-AF65-F5344CB8AC3E}">
        <p14:creationId xmlns:p14="http://schemas.microsoft.com/office/powerpoint/2010/main" val="2076683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9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9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9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9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9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9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9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09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0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6" grpId="0" animBg="1"/>
      <p:bldP spid="80947" grpId="0" animBg="1"/>
      <p:bldP spid="80904" grpId="0" animBg="1"/>
      <p:bldP spid="80908" grpId="0" animBg="1"/>
      <p:bldP spid="80910" grpId="0" animBg="1"/>
      <p:bldP spid="809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5225"/>
            <a:ext cx="2133600" cy="476250"/>
          </a:xfrm>
          <a:prstGeom prst="rect">
            <a:avLst/>
          </a:prstGeom>
        </p:spPr>
        <p:txBody>
          <a:bodyPr/>
          <a:lstStyle/>
          <a:p>
            <a:fld id="{DA712BA8-300F-4AB4-9063-FD5DC3E1EE86}" type="slidenum">
              <a:rPr lang="en-US"/>
              <a:pPr/>
              <a:t>42</a:t>
            </a:fld>
            <a:endParaRPr lang="en-US"/>
          </a:p>
        </p:txBody>
      </p:sp>
      <p:sp>
        <p:nvSpPr>
          <p:cNvPr id="89090" name="Rectangle 2"/>
          <p:cNvSpPr>
            <a:spLocks noGrp="1" noChangeArrowheads="1"/>
          </p:cNvSpPr>
          <p:nvPr>
            <p:ph type="title"/>
          </p:nvPr>
        </p:nvSpPr>
        <p:spPr>
          <a:xfrm>
            <a:off x="685800" y="0"/>
            <a:ext cx="6629400" cy="914400"/>
          </a:xfrm>
        </p:spPr>
        <p:txBody>
          <a:bodyPr/>
          <a:lstStyle/>
          <a:p>
            <a:r>
              <a:rPr lang="en-US"/>
              <a:t>Putting it together..</a:t>
            </a:r>
          </a:p>
        </p:txBody>
      </p:sp>
      <p:sp>
        <p:nvSpPr>
          <p:cNvPr id="89098" name="Text Box 10"/>
          <p:cNvSpPr txBox="1">
            <a:spLocks noChangeArrowheads="1"/>
          </p:cNvSpPr>
          <p:nvPr/>
        </p:nvSpPr>
        <p:spPr bwMode="auto">
          <a:xfrm>
            <a:off x="0" y="1022350"/>
            <a:ext cx="7510463" cy="5835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b="1">
                <a:solidFill>
                  <a:srgbClr val="FF3300"/>
                </a:solidFill>
                <a:latin typeface="Courier New" pitchFamily="49" charset="0"/>
              </a:rPr>
              <a:t>#create a udp agent and attach it to node n0</a:t>
            </a:r>
          </a:p>
          <a:p>
            <a:r>
              <a:rPr lang="en-US" sz="1400">
                <a:latin typeface="Courier New" pitchFamily="49" charset="0"/>
              </a:rPr>
              <a:t>set udp0 [new Agent/UDP]</a:t>
            </a:r>
          </a:p>
          <a:p>
            <a:r>
              <a:rPr lang="en-US" sz="1400">
                <a:latin typeface="Courier New" pitchFamily="49" charset="0"/>
              </a:rPr>
              <a:t>$ns attach-agent $n0 $udp0</a:t>
            </a:r>
          </a:p>
          <a:p>
            <a:endParaRPr lang="en-US" sz="1400">
              <a:latin typeface="Courier New" pitchFamily="49" charset="0"/>
            </a:endParaRPr>
          </a:p>
          <a:p>
            <a:r>
              <a:rPr lang="en-US" sz="1400" b="1">
                <a:solidFill>
                  <a:srgbClr val="FF3300"/>
                </a:solidFill>
                <a:latin typeface="Courier New" pitchFamily="49" charset="0"/>
              </a:rPr>
              <a:t>#Create a CBR traffic source and attach it to udp0</a:t>
            </a:r>
          </a:p>
          <a:p>
            <a:r>
              <a:rPr lang="en-US" sz="1400">
                <a:latin typeface="Courier New" pitchFamily="49" charset="0"/>
              </a:rPr>
              <a:t>set cbr0 [new Application/Traffic/CBR]</a:t>
            </a:r>
          </a:p>
          <a:p>
            <a:r>
              <a:rPr lang="en-US" sz="1400">
                <a:latin typeface="Courier New" pitchFamily="49" charset="0"/>
              </a:rPr>
              <a:t>$cbr0 set packetSize_ 500</a:t>
            </a:r>
          </a:p>
          <a:p>
            <a:r>
              <a:rPr lang="en-US" sz="1400">
                <a:latin typeface="Courier New" pitchFamily="49" charset="0"/>
              </a:rPr>
              <a:t>$cbr0 set interval_ 0.005</a:t>
            </a:r>
          </a:p>
          <a:p>
            <a:r>
              <a:rPr lang="en-US" sz="1400">
                <a:latin typeface="Courier New" pitchFamily="49" charset="0"/>
              </a:rPr>
              <a:t>$cbr0 attach-agent $udp0</a:t>
            </a:r>
          </a:p>
          <a:p>
            <a:endParaRPr lang="en-US" sz="1400">
              <a:latin typeface="Courier New" pitchFamily="49" charset="0"/>
            </a:endParaRPr>
          </a:p>
          <a:p>
            <a:r>
              <a:rPr lang="en-US" sz="1400" b="1">
                <a:solidFill>
                  <a:srgbClr val="FF3300"/>
                </a:solidFill>
                <a:latin typeface="Courier New" pitchFamily="49" charset="0"/>
              </a:rPr>
              <a:t>#create a Null agent(a traffic sink) and attach it to node n1</a:t>
            </a:r>
            <a:endParaRPr lang="en-US" sz="1400">
              <a:solidFill>
                <a:srgbClr val="FF3300"/>
              </a:solidFill>
              <a:latin typeface="Courier New" pitchFamily="49" charset="0"/>
            </a:endParaRPr>
          </a:p>
          <a:p>
            <a:r>
              <a:rPr lang="en-US" sz="1400">
                <a:latin typeface="Courier New" pitchFamily="49" charset="0"/>
              </a:rPr>
              <a:t>set null0 [new Agent/Null]</a:t>
            </a:r>
          </a:p>
          <a:p>
            <a:r>
              <a:rPr lang="en-US" sz="1400">
                <a:latin typeface="Courier New" pitchFamily="49" charset="0"/>
              </a:rPr>
              <a:t>$ns attach-agent $n1 $null0</a:t>
            </a:r>
          </a:p>
          <a:p>
            <a:endParaRPr lang="en-US" sz="1400">
              <a:latin typeface="Courier New" pitchFamily="49" charset="0"/>
            </a:endParaRPr>
          </a:p>
          <a:p>
            <a:r>
              <a:rPr lang="en-US" sz="1400" b="1">
                <a:solidFill>
                  <a:srgbClr val="FF3300"/>
                </a:solidFill>
                <a:latin typeface="Courier New" pitchFamily="49" charset="0"/>
              </a:rPr>
              <a:t>#Connect the traffic source to the sink</a:t>
            </a:r>
            <a:endParaRPr lang="en-US" sz="1400">
              <a:solidFill>
                <a:srgbClr val="FF3300"/>
              </a:solidFill>
              <a:latin typeface="Courier New" pitchFamily="49" charset="0"/>
            </a:endParaRPr>
          </a:p>
          <a:p>
            <a:r>
              <a:rPr lang="en-US" sz="1400">
                <a:latin typeface="Courier New" pitchFamily="49" charset="0"/>
              </a:rPr>
              <a:t>$ns connect $udp0 $null0</a:t>
            </a:r>
          </a:p>
          <a:p>
            <a:endParaRPr lang="en-US" sz="1400">
              <a:latin typeface="Courier New" pitchFamily="49" charset="0"/>
            </a:endParaRPr>
          </a:p>
          <a:p>
            <a:r>
              <a:rPr lang="en-US" sz="1400" b="1">
                <a:solidFill>
                  <a:srgbClr val="FF3300"/>
                </a:solidFill>
                <a:latin typeface="Courier New" pitchFamily="49" charset="0"/>
              </a:rPr>
              <a:t>#Schedule events for CBR traffic</a:t>
            </a:r>
            <a:endParaRPr lang="en-US" sz="1400">
              <a:solidFill>
                <a:srgbClr val="FF3300"/>
              </a:solidFill>
              <a:latin typeface="Courier New" pitchFamily="49" charset="0"/>
            </a:endParaRPr>
          </a:p>
          <a:p>
            <a:r>
              <a:rPr lang="en-US" sz="1400">
                <a:latin typeface="Courier New" pitchFamily="49" charset="0"/>
              </a:rPr>
              <a:t>$ns at 0.5 "$cbr0 start"</a:t>
            </a:r>
          </a:p>
          <a:p>
            <a:r>
              <a:rPr lang="en-US" sz="1400">
                <a:latin typeface="Courier New" pitchFamily="49" charset="0"/>
              </a:rPr>
              <a:t>$ns at 4.5 "$cbr0 stop"</a:t>
            </a:r>
          </a:p>
          <a:p>
            <a:endParaRPr lang="en-US" sz="1400">
              <a:latin typeface="Courier New" pitchFamily="49" charset="0"/>
            </a:endParaRPr>
          </a:p>
          <a:p>
            <a:r>
              <a:rPr lang="en-US" sz="1400" b="1">
                <a:solidFill>
                  <a:srgbClr val="FF3300"/>
                </a:solidFill>
                <a:latin typeface="Courier New" pitchFamily="49" charset="0"/>
              </a:rPr>
              <a:t>#call the finish procedure after 5 secs of simulated time</a:t>
            </a:r>
            <a:endParaRPr lang="en-US" sz="1400">
              <a:solidFill>
                <a:srgbClr val="FF3300"/>
              </a:solidFill>
              <a:latin typeface="Courier New" pitchFamily="49" charset="0"/>
            </a:endParaRPr>
          </a:p>
          <a:p>
            <a:r>
              <a:rPr lang="en-US" sz="1400">
                <a:latin typeface="Courier New" pitchFamily="49" charset="0"/>
              </a:rPr>
              <a:t>$ns at 5.0 "finish"</a:t>
            </a:r>
          </a:p>
          <a:p>
            <a:endParaRPr lang="en-US" sz="1400">
              <a:latin typeface="Courier New" pitchFamily="49" charset="0"/>
            </a:endParaRPr>
          </a:p>
          <a:p>
            <a:r>
              <a:rPr lang="en-US" sz="1400" b="1">
                <a:solidFill>
                  <a:srgbClr val="FF3300"/>
                </a:solidFill>
                <a:latin typeface="Courier New" pitchFamily="49" charset="0"/>
              </a:rPr>
              <a:t>#run the simulation</a:t>
            </a:r>
            <a:endParaRPr lang="en-US" sz="1400">
              <a:solidFill>
                <a:srgbClr val="FF3300"/>
              </a:solidFill>
              <a:latin typeface="Courier New" pitchFamily="49" charset="0"/>
            </a:endParaRPr>
          </a:p>
          <a:p>
            <a:r>
              <a:rPr lang="en-US" sz="1400">
                <a:latin typeface="Courier New" pitchFamily="49" charset="0"/>
              </a:rPr>
              <a:t>$ns run</a:t>
            </a:r>
          </a:p>
          <a:p>
            <a:endParaRPr lang="en-US" sz="1400">
              <a:latin typeface="Courier New" pitchFamily="49" charset="0"/>
            </a:endParaRPr>
          </a:p>
        </p:txBody>
      </p:sp>
    </p:spTree>
    <p:extLst>
      <p:ext uri="{BB962C8B-B14F-4D97-AF65-F5344CB8AC3E}">
        <p14:creationId xmlns:p14="http://schemas.microsoft.com/office/powerpoint/2010/main" val="546294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4138" y="6242050"/>
            <a:ext cx="587375" cy="488950"/>
          </a:xfrm>
          <a:prstGeom prst="rect">
            <a:avLst/>
          </a:prstGeom>
        </p:spPr>
        <p:txBody>
          <a:bodyPr/>
          <a:lstStyle/>
          <a:p>
            <a:fld id="{BC36A857-1B3E-4DE7-99CB-0859CE3914A0}" type="slidenum">
              <a:rPr lang="en-US"/>
              <a:pPr/>
              <a:t>43</a:t>
            </a:fld>
            <a:endParaRPr lang="en-US"/>
          </a:p>
        </p:txBody>
      </p:sp>
      <p:sp>
        <p:nvSpPr>
          <p:cNvPr id="52226" name="AutoShape 2"/>
          <p:cNvSpPr>
            <a:spLocks noGrp="1" noChangeArrowheads="1"/>
          </p:cNvSpPr>
          <p:nvPr>
            <p:ph type="title"/>
          </p:nvPr>
        </p:nvSpPr>
        <p:spPr/>
        <p:txBody>
          <a:bodyPr/>
          <a:lstStyle/>
          <a:p>
            <a:r>
              <a:rPr lang="en-US" sz="3200"/>
              <a:t>A second Scenario * (from NS by Example)</a:t>
            </a:r>
          </a:p>
        </p:txBody>
      </p:sp>
      <p:pic>
        <p:nvPicPr>
          <p:cNvPr id="5222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38200" y="2362200"/>
            <a:ext cx="5032375" cy="4303713"/>
          </a:xfrm>
          <a:noFill/>
          <a:ln/>
        </p:spPr>
      </p:pic>
      <p:sp>
        <p:nvSpPr>
          <p:cNvPr id="52229" name="Text Box 5"/>
          <p:cNvSpPr txBox="1">
            <a:spLocks noChangeArrowheads="1"/>
          </p:cNvSpPr>
          <p:nvPr/>
        </p:nvSpPr>
        <p:spPr bwMode="auto">
          <a:xfrm>
            <a:off x="5791200" y="4495800"/>
            <a:ext cx="2743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Taken from NS by Example by </a:t>
            </a:r>
            <a:r>
              <a:rPr lang="en-US">
                <a:hlinkClick r:id="rId4"/>
              </a:rPr>
              <a:t>Jae Chung</a:t>
            </a:r>
            <a:r>
              <a:rPr lang="en-US"/>
              <a:t/>
            </a:r>
            <a:br>
              <a:rPr lang="en-US"/>
            </a:br>
            <a:r>
              <a:rPr lang="en-US" b="1"/>
              <a:t>and</a:t>
            </a:r>
            <a:r>
              <a:rPr lang="en-US"/>
              <a:t/>
            </a:r>
            <a:br>
              <a:rPr lang="en-US"/>
            </a:br>
            <a:r>
              <a:rPr lang="en-US">
                <a:hlinkClick r:id="rId5"/>
              </a:rPr>
              <a:t>Mark Claypool</a:t>
            </a:r>
            <a:endParaRPr lang="en-US"/>
          </a:p>
          <a:p>
            <a:endParaRPr lang="en-US"/>
          </a:p>
        </p:txBody>
      </p:sp>
    </p:spTree>
    <p:extLst>
      <p:ext uri="{BB962C8B-B14F-4D97-AF65-F5344CB8AC3E}">
        <p14:creationId xmlns:p14="http://schemas.microsoft.com/office/powerpoint/2010/main" val="34535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9FC08311-922A-4A4D-8045-09106C9E6417}" type="slidenum">
              <a:rPr lang="en-US"/>
              <a:pPr/>
              <a:t>44</a:t>
            </a:fld>
            <a:endParaRPr lang="en-US"/>
          </a:p>
        </p:txBody>
      </p:sp>
      <p:sp>
        <p:nvSpPr>
          <p:cNvPr id="53250" name="AutoShape 2"/>
          <p:cNvSpPr>
            <a:spLocks noGrp="1" noChangeArrowheads="1"/>
          </p:cNvSpPr>
          <p:nvPr>
            <p:ph type="title"/>
          </p:nvPr>
        </p:nvSpPr>
        <p:spPr/>
        <p:txBody>
          <a:bodyPr/>
          <a:lstStyle/>
          <a:p>
            <a:r>
              <a:rPr lang="en-US" sz="3200"/>
              <a:t>A second Example (From NS by Example)</a:t>
            </a:r>
          </a:p>
        </p:txBody>
      </p:sp>
      <p:sp>
        <p:nvSpPr>
          <p:cNvPr id="53253" name="Text Box 5"/>
          <p:cNvSpPr txBox="1">
            <a:spLocks noChangeArrowheads="1"/>
          </p:cNvSpPr>
          <p:nvPr/>
        </p:nvSpPr>
        <p:spPr bwMode="auto">
          <a:xfrm>
            <a:off x="762000" y="2298700"/>
            <a:ext cx="5395913"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3300"/>
                </a:solidFill>
                <a:latin typeface="Courier New" pitchFamily="49" charset="0"/>
              </a:rPr>
              <a:t>#Create a simulator object</a:t>
            </a:r>
          </a:p>
          <a:p>
            <a:r>
              <a:rPr lang="en-US" sz="1400">
                <a:latin typeface="Courier New" pitchFamily="49" charset="0"/>
              </a:rPr>
              <a:t>set ns [new Simulator]</a:t>
            </a:r>
          </a:p>
          <a:p>
            <a:endParaRPr lang="en-US" sz="1400">
              <a:latin typeface="Courier New" pitchFamily="49" charset="0"/>
            </a:endParaRPr>
          </a:p>
          <a:p>
            <a:r>
              <a:rPr lang="en-US" sz="1400" b="1">
                <a:solidFill>
                  <a:srgbClr val="FF3300"/>
                </a:solidFill>
                <a:latin typeface="Courier New" pitchFamily="49" charset="0"/>
              </a:rPr>
              <a:t>#Define different colors for data flows (for NAM</a:t>
            </a:r>
            <a:r>
              <a:rPr lang="en-US" sz="1400">
                <a:latin typeface="Courier New" pitchFamily="49" charset="0"/>
              </a:rPr>
              <a:t>)</a:t>
            </a:r>
          </a:p>
          <a:p>
            <a:r>
              <a:rPr lang="en-US" sz="1400">
                <a:latin typeface="Courier New" pitchFamily="49" charset="0"/>
              </a:rPr>
              <a:t>$ns color 1 Blue</a:t>
            </a:r>
          </a:p>
          <a:p>
            <a:r>
              <a:rPr lang="en-US" sz="1400">
                <a:latin typeface="Courier New" pitchFamily="49" charset="0"/>
              </a:rPr>
              <a:t>$ns color 2 Red</a:t>
            </a:r>
          </a:p>
          <a:p>
            <a:endParaRPr lang="en-US" sz="1400">
              <a:latin typeface="Courier New" pitchFamily="49" charset="0"/>
            </a:endParaRPr>
          </a:p>
          <a:p>
            <a:r>
              <a:rPr lang="en-US" sz="1400" b="1">
                <a:solidFill>
                  <a:srgbClr val="FF3300"/>
                </a:solidFill>
                <a:latin typeface="Courier New" pitchFamily="49" charset="0"/>
              </a:rPr>
              <a:t>#Open the NAM trace file</a:t>
            </a:r>
          </a:p>
          <a:p>
            <a:r>
              <a:rPr lang="en-US" sz="1400">
                <a:latin typeface="Courier New" pitchFamily="49" charset="0"/>
              </a:rPr>
              <a:t>set nf [open out.nam w]</a:t>
            </a:r>
          </a:p>
          <a:p>
            <a:r>
              <a:rPr lang="en-US" sz="1400">
                <a:latin typeface="Courier New" pitchFamily="49" charset="0"/>
              </a:rPr>
              <a:t>$ns namtrace-all $nf</a:t>
            </a:r>
          </a:p>
          <a:p>
            <a:endParaRPr lang="en-US" sz="1400">
              <a:latin typeface="Courier New" pitchFamily="49" charset="0"/>
            </a:endParaRPr>
          </a:p>
          <a:p>
            <a:r>
              <a:rPr lang="en-US" sz="1400" b="1">
                <a:solidFill>
                  <a:srgbClr val="FF3300"/>
                </a:solidFill>
                <a:latin typeface="Courier New" pitchFamily="49" charset="0"/>
              </a:rPr>
              <a:t>#Define a 'finish' procedure</a:t>
            </a:r>
          </a:p>
          <a:p>
            <a:r>
              <a:rPr lang="en-US" sz="1400">
                <a:latin typeface="Courier New" pitchFamily="49" charset="0"/>
              </a:rPr>
              <a:t>proc finish {} {</a:t>
            </a:r>
          </a:p>
          <a:p>
            <a:r>
              <a:rPr lang="en-US" sz="1400">
                <a:latin typeface="Courier New" pitchFamily="49" charset="0"/>
              </a:rPr>
              <a:t>        global ns nf</a:t>
            </a:r>
          </a:p>
          <a:p>
            <a:r>
              <a:rPr lang="en-US" sz="1400">
                <a:latin typeface="Courier New" pitchFamily="49" charset="0"/>
              </a:rPr>
              <a:t>        $ns flush-trace</a:t>
            </a:r>
          </a:p>
          <a:p>
            <a:r>
              <a:rPr lang="en-US" sz="1400">
                <a:latin typeface="Courier New" pitchFamily="49" charset="0"/>
              </a:rPr>
              <a:t>        </a:t>
            </a:r>
            <a:r>
              <a:rPr lang="en-US" sz="1400" b="1">
                <a:solidFill>
                  <a:srgbClr val="FF3300"/>
                </a:solidFill>
                <a:latin typeface="Courier New" pitchFamily="49" charset="0"/>
              </a:rPr>
              <a:t>#Close the NAM trace file</a:t>
            </a:r>
          </a:p>
          <a:p>
            <a:r>
              <a:rPr lang="en-US" sz="1400">
                <a:latin typeface="Courier New" pitchFamily="49" charset="0"/>
              </a:rPr>
              <a:t>        close $nf</a:t>
            </a:r>
          </a:p>
          <a:p>
            <a:r>
              <a:rPr lang="en-US" sz="1400" b="1">
                <a:solidFill>
                  <a:srgbClr val="FF3300"/>
                </a:solidFill>
                <a:latin typeface="Courier New" pitchFamily="49" charset="0"/>
              </a:rPr>
              <a:t>        #Execute NAM on the trace file</a:t>
            </a:r>
          </a:p>
          <a:p>
            <a:r>
              <a:rPr lang="en-US" sz="1400">
                <a:latin typeface="Courier New" pitchFamily="49" charset="0"/>
              </a:rPr>
              <a:t>        exec nam out.nam &amp;</a:t>
            </a:r>
          </a:p>
          <a:p>
            <a:r>
              <a:rPr lang="en-US" sz="1400">
                <a:latin typeface="Courier New" pitchFamily="49" charset="0"/>
              </a:rPr>
              <a:t>        exit 0</a:t>
            </a:r>
          </a:p>
          <a:p>
            <a:r>
              <a:rPr lang="en-US" sz="1400">
                <a:latin typeface="Courier New" pitchFamily="49" charset="0"/>
              </a:rPr>
              <a:t>}</a:t>
            </a:r>
          </a:p>
        </p:txBody>
      </p:sp>
    </p:spTree>
    <p:extLst>
      <p:ext uri="{BB962C8B-B14F-4D97-AF65-F5344CB8AC3E}">
        <p14:creationId xmlns:p14="http://schemas.microsoft.com/office/powerpoint/2010/main" val="971224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48D18782-A0EC-42A7-B210-9778E7CAFB25}" type="slidenum">
              <a:rPr lang="en-US"/>
              <a:pPr/>
              <a:t>45</a:t>
            </a:fld>
            <a:endParaRPr lang="en-US"/>
          </a:p>
        </p:txBody>
      </p:sp>
      <p:sp>
        <p:nvSpPr>
          <p:cNvPr id="54274" name="AutoShape 2"/>
          <p:cNvSpPr>
            <a:spLocks noGrp="1" noChangeArrowheads="1"/>
          </p:cNvSpPr>
          <p:nvPr>
            <p:ph type="title"/>
          </p:nvPr>
        </p:nvSpPr>
        <p:spPr/>
        <p:txBody>
          <a:bodyPr/>
          <a:lstStyle/>
          <a:p>
            <a:r>
              <a:rPr lang="en-US"/>
              <a:t>A Second Scenario (Contd.)</a:t>
            </a:r>
          </a:p>
        </p:txBody>
      </p:sp>
      <p:sp>
        <p:nvSpPr>
          <p:cNvPr id="54277" name="Text Box 5"/>
          <p:cNvSpPr txBox="1">
            <a:spLocks noChangeArrowheads="1"/>
          </p:cNvSpPr>
          <p:nvPr/>
        </p:nvSpPr>
        <p:spPr bwMode="auto">
          <a:xfrm>
            <a:off x="762000" y="2286000"/>
            <a:ext cx="605472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3300"/>
                </a:solidFill>
                <a:latin typeface="Courier New" pitchFamily="49" charset="0"/>
              </a:rPr>
              <a:t>#Create four nodes</a:t>
            </a:r>
          </a:p>
          <a:p>
            <a:r>
              <a:rPr lang="en-US">
                <a:latin typeface="Courier New" pitchFamily="49" charset="0"/>
              </a:rPr>
              <a:t>set n0 [$ns node]</a:t>
            </a:r>
          </a:p>
          <a:p>
            <a:r>
              <a:rPr lang="en-US">
                <a:latin typeface="Courier New" pitchFamily="49" charset="0"/>
              </a:rPr>
              <a:t>set n1 [$ns node]</a:t>
            </a:r>
          </a:p>
          <a:p>
            <a:r>
              <a:rPr lang="en-US">
                <a:latin typeface="Courier New" pitchFamily="49" charset="0"/>
              </a:rPr>
              <a:t>set n2 [$ns node]</a:t>
            </a:r>
          </a:p>
          <a:p>
            <a:r>
              <a:rPr lang="en-US">
                <a:latin typeface="Courier New" pitchFamily="49" charset="0"/>
              </a:rPr>
              <a:t>set n3 [$ns node]</a:t>
            </a:r>
          </a:p>
          <a:p>
            <a:endParaRPr lang="en-US">
              <a:latin typeface="Courier New" pitchFamily="49" charset="0"/>
            </a:endParaRPr>
          </a:p>
          <a:p>
            <a:r>
              <a:rPr lang="en-US" b="1">
                <a:solidFill>
                  <a:srgbClr val="FF3300"/>
                </a:solidFill>
                <a:latin typeface="Courier New" pitchFamily="49" charset="0"/>
              </a:rPr>
              <a:t>#Create links between the nodes</a:t>
            </a:r>
          </a:p>
          <a:p>
            <a:r>
              <a:rPr lang="en-US">
                <a:latin typeface="Courier New" pitchFamily="49" charset="0"/>
              </a:rPr>
              <a:t>$ns duplex-link $n0 $n2 2Mb 10ms DropTail</a:t>
            </a:r>
          </a:p>
          <a:p>
            <a:r>
              <a:rPr lang="en-US">
                <a:latin typeface="Courier New" pitchFamily="49" charset="0"/>
              </a:rPr>
              <a:t>$ns duplex-link $n1 $n2 2Mb 10ms DropTail</a:t>
            </a:r>
          </a:p>
          <a:p>
            <a:r>
              <a:rPr lang="en-US">
                <a:latin typeface="Courier New" pitchFamily="49" charset="0"/>
              </a:rPr>
              <a:t>$ns duplex-link $n2 $n3 1.7Mb 20ms DropTail</a:t>
            </a:r>
          </a:p>
          <a:p>
            <a:endParaRPr lang="en-US">
              <a:latin typeface="Courier New" pitchFamily="49" charset="0"/>
            </a:endParaRPr>
          </a:p>
          <a:p>
            <a:r>
              <a:rPr lang="en-US" b="1">
                <a:solidFill>
                  <a:srgbClr val="FF3300"/>
                </a:solidFill>
                <a:latin typeface="Courier New" pitchFamily="49" charset="0"/>
              </a:rPr>
              <a:t>#Set Queue Size of link (n2-n3) to 10</a:t>
            </a:r>
          </a:p>
          <a:p>
            <a:r>
              <a:rPr lang="en-US">
                <a:latin typeface="Courier New" pitchFamily="49" charset="0"/>
              </a:rPr>
              <a:t>$ns queue-limit $n2 $n3 10</a:t>
            </a:r>
          </a:p>
          <a:p>
            <a:endParaRPr lang="en-US">
              <a:latin typeface="Courier New" pitchFamily="49" charset="0"/>
            </a:endParaRPr>
          </a:p>
        </p:txBody>
      </p:sp>
    </p:spTree>
    <p:extLst>
      <p:ext uri="{BB962C8B-B14F-4D97-AF65-F5344CB8AC3E}">
        <p14:creationId xmlns:p14="http://schemas.microsoft.com/office/powerpoint/2010/main" val="2456935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956F4602-0921-4B77-ABD4-B0CCB98CC1CB}" type="slidenum">
              <a:rPr lang="en-US"/>
              <a:pPr/>
              <a:t>46</a:t>
            </a:fld>
            <a:endParaRPr lang="en-US"/>
          </a:p>
        </p:txBody>
      </p:sp>
      <p:sp>
        <p:nvSpPr>
          <p:cNvPr id="55298" name="AutoShape 2"/>
          <p:cNvSpPr>
            <a:spLocks noGrp="1" noChangeArrowheads="1"/>
          </p:cNvSpPr>
          <p:nvPr>
            <p:ph type="title"/>
          </p:nvPr>
        </p:nvSpPr>
        <p:spPr/>
        <p:txBody>
          <a:bodyPr/>
          <a:lstStyle/>
          <a:p>
            <a:r>
              <a:rPr lang="en-US"/>
              <a:t>A Second Scenario (Contd.)</a:t>
            </a:r>
          </a:p>
        </p:txBody>
      </p:sp>
      <p:sp>
        <p:nvSpPr>
          <p:cNvPr id="55302" name="Text Box 6"/>
          <p:cNvSpPr txBox="1">
            <a:spLocks noChangeArrowheads="1"/>
          </p:cNvSpPr>
          <p:nvPr/>
        </p:nvSpPr>
        <p:spPr bwMode="auto">
          <a:xfrm>
            <a:off x="838200" y="2362200"/>
            <a:ext cx="71628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atin typeface="Courier New" pitchFamily="49" charset="0"/>
            </a:endParaRPr>
          </a:p>
          <a:p>
            <a:r>
              <a:rPr lang="en-US" b="1">
                <a:solidFill>
                  <a:srgbClr val="FF3300"/>
                </a:solidFill>
                <a:latin typeface="Courier New" pitchFamily="49" charset="0"/>
              </a:rPr>
              <a:t>#Give node position (for NAM)</a:t>
            </a:r>
          </a:p>
          <a:p>
            <a:r>
              <a:rPr lang="en-US">
                <a:latin typeface="Courier New" pitchFamily="49" charset="0"/>
              </a:rPr>
              <a:t>$ns duplex-link-op $n0 $n2 orient right-down</a:t>
            </a:r>
          </a:p>
          <a:p>
            <a:r>
              <a:rPr lang="en-US">
                <a:latin typeface="Courier New" pitchFamily="49" charset="0"/>
              </a:rPr>
              <a:t>$ns duplex-link-op $n1 $n2 orient right-up</a:t>
            </a:r>
          </a:p>
          <a:p>
            <a:r>
              <a:rPr lang="en-US">
                <a:latin typeface="Courier New" pitchFamily="49" charset="0"/>
              </a:rPr>
              <a:t>$ns duplex-link-op $n2 $n3 orient right</a:t>
            </a:r>
          </a:p>
          <a:p>
            <a:endParaRPr lang="en-US">
              <a:latin typeface="Courier New" pitchFamily="49" charset="0"/>
            </a:endParaRPr>
          </a:p>
          <a:p>
            <a:r>
              <a:rPr lang="en-US" b="1">
                <a:solidFill>
                  <a:srgbClr val="FF3300"/>
                </a:solidFill>
                <a:latin typeface="Courier New" pitchFamily="49" charset="0"/>
              </a:rPr>
              <a:t>#Monitor the queue for link (n2-n3). (for NAM)</a:t>
            </a:r>
          </a:p>
          <a:p>
            <a:r>
              <a:rPr lang="en-US">
                <a:latin typeface="Courier New" pitchFamily="49" charset="0"/>
              </a:rPr>
              <a:t>$ns duplex-link-op $n2 $n3 queuePos 0.5</a:t>
            </a:r>
          </a:p>
          <a:p>
            <a:endParaRPr lang="en-US">
              <a:latin typeface="Courier New" pitchFamily="49" charset="0"/>
            </a:endParaRPr>
          </a:p>
        </p:txBody>
      </p:sp>
    </p:spTree>
    <p:extLst>
      <p:ext uri="{BB962C8B-B14F-4D97-AF65-F5344CB8AC3E}">
        <p14:creationId xmlns:p14="http://schemas.microsoft.com/office/powerpoint/2010/main" val="38888133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4138" y="6242050"/>
            <a:ext cx="587375" cy="488950"/>
          </a:xfrm>
          <a:prstGeom prst="rect">
            <a:avLst/>
          </a:prstGeom>
        </p:spPr>
        <p:txBody>
          <a:bodyPr/>
          <a:lstStyle/>
          <a:p>
            <a:fld id="{E0644EA9-3526-4D12-925D-5D054B4DD1D6}" type="slidenum">
              <a:rPr lang="en-US"/>
              <a:pPr/>
              <a:t>47</a:t>
            </a:fld>
            <a:endParaRPr lang="en-US"/>
          </a:p>
        </p:txBody>
      </p:sp>
      <p:sp>
        <p:nvSpPr>
          <p:cNvPr id="57346" name="AutoShape 2"/>
          <p:cNvSpPr>
            <a:spLocks noGrp="1" noChangeArrowheads="1"/>
          </p:cNvSpPr>
          <p:nvPr>
            <p:ph type="title"/>
          </p:nvPr>
        </p:nvSpPr>
        <p:spPr/>
        <p:txBody>
          <a:bodyPr/>
          <a:lstStyle/>
          <a:p>
            <a:r>
              <a:rPr lang="en-US"/>
              <a:t>A Second Scenario (Contd.)</a:t>
            </a:r>
          </a:p>
        </p:txBody>
      </p:sp>
      <p:sp>
        <p:nvSpPr>
          <p:cNvPr id="57351" name="Text Box 7"/>
          <p:cNvSpPr txBox="1">
            <a:spLocks noChangeArrowheads="1"/>
          </p:cNvSpPr>
          <p:nvPr/>
        </p:nvSpPr>
        <p:spPr bwMode="auto">
          <a:xfrm>
            <a:off x="762000" y="2392363"/>
            <a:ext cx="455295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3300"/>
                </a:solidFill>
                <a:latin typeface="Courier New" pitchFamily="49" charset="0"/>
              </a:rPr>
              <a:t>#Setup a TCP connection</a:t>
            </a:r>
          </a:p>
          <a:p>
            <a:r>
              <a:rPr lang="en-US">
                <a:latin typeface="Courier New" pitchFamily="49" charset="0"/>
              </a:rPr>
              <a:t>set tcp [new Agent/TCP]</a:t>
            </a:r>
          </a:p>
          <a:p>
            <a:r>
              <a:rPr lang="en-US">
                <a:latin typeface="Courier New" pitchFamily="49" charset="0"/>
              </a:rPr>
              <a:t>$tcp set class_ 2</a:t>
            </a:r>
          </a:p>
          <a:p>
            <a:r>
              <a:rPr lang="en-US">
                <a:latin typeface="Courier New" pitchFamily="49" charset="0"/>
              </a:rPr>
              <a:t>$ns attach-agent $n0 $tcp</a:t>
            </a:r>
          </a:p>
          <a:p>
            <a:r>
              <a:rPr lang="en-US">
                <a:latin typeface="Courier New" pitchFamily="49" charset="0"/>
              </a:rPr>
              <a:t>set sink [new Agent/TCPSink]</a:t>
            </a:r>
          </a:p>
          <a:p>
            <a:r>
              <a:rPr lang="en-US">
                <a:latin typeface="Courier New" pitchFamily="49" charset="0"/>
              </a:rPr>
              <a:t>$ns attach-agent $n3 $sink</a:t>
            </a:r>
          </a:p>
          <a:p>
            <a:r>
              <a:rPr lang="en-US">
                <a:latin typeface="Courier New" pitchFamily="49" charset="0"/>
              </a:rPr>
              <a:t>$ns connect $tcp $sink</a:t>
            </a:r>
          </a:p>
          <a:p>
            <a:r>
              <a:rPr lang="en-US">
                <a:latin typeface="Courier New" pitchFamily="49" charset="0"/>
              </a:rPr>
              <a:t>$tcp set fid_ 1</a:t>
            </a:r>
          </a:p>
          <a:p>
            <a:endParaRPr lang="en-US">
              <a:latin typeface="Courier New" pitchFamily="49" charset="0"/>
            </a:endParaRPr>
          </a:p>
          <a:p>
            <a:r>
              <a:rPr lang="en-US" b="1">
                <a:solidFill>
                  <a:srgbClr val="FF3300"/>
                </a:solidFill>
                <a:latin typeface="Courier New" pitchFamily="49" charset="0"/>
              </a:rPr>
              <a:t>#Setup a FTP over TCP connection</a:t>
            </a:r>
          </a:p>
          <a:p>
            <a:r>
              <a:rPr lang="en-US">
                <a:latin typeface="Courier New" pitchFamily="49" charset="0"/>
              </a:rPr>
              <a:t>set ftp [new Application/FTP]</a:t>
            </a:r>
          </a:p>
          <a:p>
            <a:r>
              <a:rPr lang="en-US">
                <a:latin typeface="Courier New" pitchFamily="49" charset="0"/>
              </a:rPr>
              <a:t>$ftp attach-agent $tcp</a:t>
            </a:r>
          </a:p>
          <a:p>
            <a:r>
              <a:rPr lang="en-US">
                <a:latin typeface="Courier New" pitchFamily="49" charset="0"/>
              </a:rPr>
              <a:t>$ftp set type_ FTP</a:t>
            </a:r>
          </a:p>
          <a:p>
            <a:endParaRPr lang="en-US">
              <a:latin typeface="Courier New" pitchFamily="49" charset="0"/>
            </a:endParaRPr>
          </a:p>
          <a:p>
            <a:endParaRPr lang="en-US">
              <a:latin typeface="Courier New" pitchFamily="49" charset="0"/>
            </a:endParaRPr>
          </a:p>
          <a:p>
            <a:endParaRPr lang="en-US">
              <a:latin typeface="Courier New" pitchFamily="49" charset="0"/>
            </a:endParaRPr>
          </a:p>
        </p:txBody>
      </p:sp>
      <p:sp>
        <p:nvSpPr>
          <p:cNvPr id="57353" name="Text Box 9"/>
          <p:cNvSpPr txBox="1">
            <a:spLocks noChangeArrowheads="1"/>
          </p:cNvSpPr>
          <p:nvPr/>
        </p:nvSpPr>
        <p:spPr bwMode="auto">
          <a:xfrm>
            <a:off x="4267200" y="2438400"/>
            <a:ext cx="4648200" cy="2301875"/>
          </a:xfrm>
          <a:prstGeom prst="rect">
            <a:avLst/>
          </a:prstGeom>
          <a:solidFill>
            <a:schemeClr val="bg1"/>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To create agents or traffic sources, we need to know the class names these objects (Agent/TCP, Agent/TCPSink, Application/FTP and so on).</a:t>
            </a:r>
          </a:p>
          <a:p>
            <a:r>
              <a:rPr lang="en-US" sz="1600" b="1"/>
              <a:t>This information can be found in the NS documentation.</a:t>
            </a:r>
          </a:p>
          <a:p>
            <a:r>
              <a:rPr lang="en-US" sz="1600" b="1"/>
              <a:t>But one shortcut is to look at the "ns-2/tcl/libs/ns-default.tcl" file.</a:t>
            </a:r>
          </a:p>
          <a:p>
            <a:endParaRPr lang="en-US" sz="1600" b="1"/>
          </a:p>
        </p:txBody>
      </p:sp>
    </p:spTree>
    <p:extLst>
      <p:ext uri="{BB962C8B-B14F-4D97-AF65-F5344CB8AC3E}">
        <p14:creationId xmlns:p14="http://schemas.microsoft.com/office/powerpoint/2010/main" val="31309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0" presetClass="emph" presetSubtype="0" fill="hold" grpId="1" nodeType="clickEffect">
                                  <p:stCondLst>
                                    <p:cond delay="0"/>
                                  </p:stCondLst>
                                  <p:childTnLst>
                                    <p:animClr clrSpc="hsl" dir="cw">
                                      <p:cBhvr override="childStyle">
                                        <p:cTn id="10" dur="500" fill="hold"/>
                                        <p:tgtEl>
                                          <p:spTgt spid="57351"/>
                                        </p:tgtEl>
                                        <p:attrNameLst>
                                          <p:attrName>style.color</p:attrName>
                                        </p:attrNameLst>
                                      </p:cBhvr>
                                      <p:by>
                                        <p:hsl h="0" s="12549" l="25098"/>
                                      </p:by>
                                    </p:animClr>
                                    <p:animClr clrSpc="hsl" dir="cw">
                                      <p:cBhvr>
                                        <p:cTn id="11" dur="500" fill="hold"/>
                                        <p:tgtEl>
                                          <p:spTgt spid="57351"/>
                                        </p:tgtEl>
                                        <p:attrNameLst>
                                          <p:attrName>fillcolor</p:attrName>
                                        </p:attrNameLst>
                                      </p:cBhvr>
                                      <p:by>
                                        <p:hsl h="0" s="12549" l="25098"/>
                                      </p:by>
                                    </p:animClr>
                                    <p:animClr clrSpc="hsl" dir="cw">
                                      <p:cBhvr>
                                        <p:cTn id="12" dur="500" fill="hold"/>
                                        <p:tgtEl>
                                          <p:spTgt spid="57351"/>
                                        </p:tgtEl>
                                        <p:attrNameLst>
                                          <p:attrName>stroke.color</p:attrName>
                                        </p:attrNameLst>
                                      </p:cBhvr>
                                      <p:by>
                                        <p:hsl h="0" s="12549" l="25098"/>
                                      </p:by>
                                    </p:animClr>
                                    <p:set>
                                      <p:cBhvr>
                                        <p:cTn id="13" dur="500" fill="hold"/>
                                        <p:tgtEl>
                                          <p:spTgt spid="57351"/>
                                        </p:tgtEl>
                                        <p:attrNameLst>
                                          <p:attrName>fill.type</p:attrName>
                                        </p:attrNameLst>
                                      </p:cBhvr>
                                      <p:to>
                                        <p:strVal val="solid"/>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1" grpId="1"/>
      <p:bldP spid="573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F9CE17AF-99CA-4B5D-9AA6-EF0B5AF02179}" type="slidenum">
              <a:rPr lang="en-US"/>
              <a:pPr/>
              <a:t>48</a:t>
            </a:fld>
            <a:endParaRPr lang="en-US"/>
          </a:p>
        </p:txBody>
      </p:sp>
      <p:sp>
        <p:nvSpPr>
          <p:cNvPr id="58370" name="AutoShape 2"/>
          <p:cNvSpPr>
            <a:spLocks noGrp="1" noChangeArrowheads="1"/>
          </p:cNvSpPr>
          <p:nvPr>
            <p:ph type="title"/>
          </p:nvPr>
        </p:nvSpPr>
        <p:spPr/>
        <p:txBody>
          <a:bodyPr/>
          <a:lstStyle/>
          <a:p>
            <a:r>
              <a:rPr lang="en-US"/>
              <a:t>A Second Scenario (Contd.)</a:t>
            </a:r>
          </a:p>
        </p:txBody>
      </p:sp>
      <p:sp>
        <p:nvSpPr>
          <p:cNvPr id="58379" name="Text Box 11"/>
          <p:cNvSpPr txBox="1">
            <a:spLocks noChangeArrowheads="1"/>
          </p:cNvSpPr>
          <p:nvPr/>
        </p:nvSpPr>
        <p:spPr bwMode="auto">
          <a:xfrm>
            <a:off x="762000" y="2392363"/>
            <a:ext cx="52355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3300"/>
                </a:solidFill>
                <a:latin typeface="Courier New" pitchFamily="49" charset="0"/>
              </a:rPr>
              <a:t>#Setup a UDP connection</a:t>
            </a:r>
          </a:p>
          <a:p>
            <a:r>
              <a:rPr lang="en-US">
                <a:latin typeface="Courier New" pitchFamily="49" charset="0"/>
              </a:rPr>
              <a:t>set udp [new Agent/UDP]</a:t>
            </a:r>
          </a:p>
          <a:p>
            <a:r>
              <a:rPr lang="en-US">
                <a:latin typeface="Courier New" pitchFamily="49" charset="0"/>
              </a:rPr>
              <a:t>$ns attach-agent $n1 $udp</a:t>
            </a:r>
          </a:p>
          <a:p>
            <a:r>
              <a:rPr lang="en-US">
                <a:latin typeface="Courier New" pitchFamily="49" charset="0"/>
              </a:rPr>
              <a:t>set null [new Agent/Null]</a:t>
            </a:r>
          </a:p>
          <a:p>
            <a:r>
              <a:rPr lang="en-US">
                <a:latin typeface="Courier New" pitchFamily="49" charset="0"/>
              </a:rPr>
              <a:t>$ns attach-agent $n3 $null</a:t>
            </a:r>
          </a:p>
          <a:p>
            <a:r>
              <a:rPr lang="en-US">
                <a:latin typeface="Courier New" pitchFamily="49" charset="0"/>
              </a:rPr>
              <a:t>$ns connect $udp $null</a:t>
            </a:r>
          </a:p>
          <a:p>
            <a:r>
              <a:rPr lang="en-US">
                <a:latin typeface="Courier New" pitchFamily="49" charset="0"/>
              </a:rPr>
              <a:t>$udp set fid_ 2</a:t>
            </a:r>
          </a:p>
          <a:p>
            <a:endParaRPr lang="en-US">
              <a:latin typeface="Courier New" pitchFamily="49" charset="0"/>
            </a:endParaRPr>
          </a:p>
          <a:p>
            <a:r>
              <a:rPr lang="en-US" b="1">
                <a:solidFill>
                  <a:srgbClr val="FF3300"/>
                </a:solidFill>
                <a:latin typeface="Courier New" pitchFamily="49" charset="0"/>
              </a:rPr>
              <a:t>#Setup a CBR over UDP connection</a:t>
            </a:r>
          </a:p>
          <a:p>
            <a:r>
              <a:rPr lang="en-US">
                <a:latin typeface="Courier New" pitchFamily="49" charset="0"/>
              </a:rPr>
              <a:t>set cbr [new Application/Traffic/CBR]</a:t>
            </a:r>
          </a:p>
          <a:p>
            <a:r>
              <a:rPr lang="en-US">
                <a:latin typeface="Courier New" pitchFamily="49" charset="0"/>
              </a:rPr>
              <a:t>$cbr attach-agent $udp</a:t>
            </a:r>
          </a:p>
          <a:p>
            <a:r>
              <a:rPr lang="en-US">
                <a:latin typeface="Courier New" pitchFamily="49" charset="0"/>
              </a:rPr>
              <a:t>$cbr set type_ CBR</a:t>
            </a:r>
          </a:p>
          <a:p>
            <a:r>
              <a:rPr lang="en-US">
                <a:latin typeface="Courier New" pitchFamily="49" charset="0"/>
              </a:rPr>
              <a:t>$cbr set packet_size_ 1000</a:t>
            </a:r>
          </a:p>
          <a:p>
            <a:r>
              <a:rPr lang="en-US">
                <a:latin typeface="Courier New" pitchFamily="49" charset="0"/>
              </a:rPr>
              <a:t>$cbr set rate_ 1mb</a:t>
            </a:r>
          </a:p>
          <a:p>
            <a:r>
              <a:rPr lang="en-US">
                <a:latin typeface="Courier New" pitchFamily="49" charset="0"/>
              </a:rPr>
              <a:t>$cbr set random_ false</a:t>
            </a:r>
          </a:p>
          <a:p>
            <a:endParaRPr lang="en-US">
              <a:latin typeface="Courier New" pitchFamily="49" charset="0"/>
            </a:endParaRPr>
          </a:p>
        </p:txBody>
      </p:sp>
    </p:spTree>
    <p:extLst>
      <p:ext uri="{BB962C8B-B14F-4D97-AF65-F5344CB8AC3E}">
        <p14:creationId xmlns:p14="http://schemas.microsoft.com/office/powerpoint/2010/main" val="219387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87700E31-8692-4C9D-AADF-B94F6CFCB959}" type="slidenum">
              <a:rPr lang="en-US"/>
              <a:pPr/>
              <a:t>49</a:t>
            </a:fld>
            <a:endParaRPr lang="en-US"/>
          </a:p>
        </p:txBody>
      </p:sp>
      <p:sp>
        <p:nvSpPr>
          <p:cNvPr id="60418" name="AutoShape 2"/>
          <p:cNvSpPr>
            <a:spLocks noGrp="1" noChangeArrowheads="1"/>
          </p:cNvSpPr>
          <p:nvPr>
            <p:ph type="title"/>
          </p:nvPr>
        </p:nvSpPr>
        <p:spPr/>
        <p:txBody>
          <a:bodyPr/>
          <a:lstStyle/>
          <a:p>
            <a:r>
              <a:rPr lang="en-US"/>
              <a:t>A Second Scenario (Contd.)</a:t>
            </a:r>
          </a:p>
        </p:txBody>
      </p:sp>
      <p:sp>
        <p:nvSpPr>
          <p:cNvPr id="60425" name="Text Box 9"/>
          <p:cNvSpPr txBox="1">
            <a:spLocks noChangeArrowheads="1"/>
          </p:cNvSpPr>
          <p:nvPr/>
        </p:nvSpPr>
        <p:spPr bwMode="auto">
          <a:xfrm>
            <a:off x="762000" y="2286000"/>
            <a:ext cx="7310438"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3300"/>
                </a:solidFill>
                <a:latin typeface="Courier New" pitchFamily="49" charset="0"/>
              </a:rPr>
              <a:t>#Schedule events for the CBR and FTP agents</a:t>
            </a:r>
          </a:p>
          <a:p>
            <a:r>
              <a:rPr lang="en-US" sz="1400">
                <a:latin typeface="Courier New" pitchFamily="49" charset="0"/>
              </a:rPr>
              <a:t>$ns at 0.1 "$cbr start"</a:t>
            </a:r>
          </a:p>
          <a:p>
            <a:r>
              <a:rPr lang="en-US" sz="1400">
                <a:latin typeface="Courier New" pitchFamily="49" charset="0"/>
              </a:rPr>
              <a:t>$ns at 1.0 "$ftp start"</a:t>
            </a:r>
          </a:p>
          <a:p>
            <a:r>
              <a:rPr lang="en-US" sz="1400">
                <a:latin typeface="Courier New" pitchFamily="49" charset="0"/>
              </a:rPr>
              <a:t>$ns at 4.0 "$ftp stop"</a:t>
            </a:r>
          </a:p>
          <a:p>
            <a:r>
              <a:rPr lang="en-US" sz="1400">
                <a:latin typeface="Courier New" pitchFamily="49" charset="0"/>
              </a:rPr>
              <a:t>$ns at 4.5 "$cbr stop"</a:t>
            </a:r>
          </a:p>
          <a:p>
            <a:endParaRPr lang="en-US" sz="1400">
              <a:latin typeface="Courier New" pitchFamily="49" charset="0"/>
            </a:endParaRPr>
          </a:p>
          <a:p>
            <a:r>
              <a:rPr lang="en-US" sz="1400" b="1">
                <a:solidFill>
                  <a:srgbClr val="FF3300"/>
                </a:solidFill>
                <a:latin typeface="Courier New" pitchFamily="49" charset="0"/>
              </a:rPr>
              <a:t>#Detach tcp and sink agents (not really necessary)</a:t>
            </a:r>
          </a:p>
          <a:p>
            <a:r>
              <a:rPr lang="en-US" sz="1400">
                <a:latin typeface="Courier New" pitchFamily="49" charset="0"/>
              </a:rPr>
              <a:t>$ns at 4.5 "$ns detach-agent $n0 $tcp ; $ns detach-agent $n3 $sink"</a:t>
            </a:r>
          </a:p>
          <a:p>
            <a:endParaRPr lang="en-US" sz="1400">
              <a:latin typeface="Courier New" pitchFamily="49" charset="0"/>
            </a:endParaRPr>
          </a:p>
          <a:p>
            <a:r>
              <a:rPr lang="en-US" sz="1400" b="1">
                <a:solidFill>
                  <a:srgbClr val="FF3300"/>
                </a:solidFill>
                <a:latin typeface="Courier New" pitchFamily="49" charset="0"/>
              </a:rPr>
              <a:t>#Call the finish procedure after 5 seconds of simulation time</a:t>
            </a:r>
          </a:p>
          <a:p>
            <a:r>
              <a:rPr lang="en-US" sz="1400">
                <a:latin typeface="Courier New" pitchFamily="49" charset="0"/>
              </a:rPr>
              <a:t>$ns at 5.0 "finish"</a:t>
            </a:r>
          </a:p>
          <a:p>
            <a:endParaRPr lang="en-US" sz="1400">
              <a:latin typeface="Courier New" pitchFamily="49" charset="0"/>
            </a:endParaRPr>
          </a:p>
          <a:p>
            <a:r>
              <a:rPr lang="en-US" sz="1400" b="1">
                <a:solidFill>
                  <a:srgbClr val="FF3300"/>
                </a:solidFill>
                <a:latin typeface="Courier New" pitchFamily="49" charset="0"/>
              </a:rPr>
              <a:t>#Print CBR packet size and interval</a:t>
            </a:r>
          </a:p>
          <a:p>
            <a:r>
              <a:rPr lang="en-US" sz="1400">
                <a:latin typeface="Courier New" pitchFamily="49" charset="0"/>
              </a:rPr>
              <a:t>puts "CBR packet size = [$cbr set packet_size_]"</a:t>
            </a:r>
          </a:p>
          <a:p>
            <a:r>
              <a:rPr lang="en-US" sz="1400">
                <a:latin typeface="Courier New" pitchFamily="49" charset="0"/>
              </a:rPr>
              <a:t>puts "CBR interval = [$cbr set interval_]"</a:t>
            </a:r>
          </a:p>
          <a:p>
            <a:endParaRPr lang="en-US" sz="1400">
              <a:latin typeface="Courier New" pitchFamily="49" charset="0"/>
            </a:endParaRPr>
          </a:p>
          <a:p>
            <a:r>
              <a:rPr lang="en-US" sz="1400" b="1">
                <a:solidFill>
                  <a:srgbClr val="FF3300"/>
                </a:solidFill>
                <a:latin typeface="Courier New" pitchFamily="49" charset="0"/>
              </a:rPr>
              <a:t>#Run the simulation</a:t>
            </a:r>
          </a:p>
          <a:p>
            <a:r>
              <a:rPr lang="en-US" sz="1400">
                <a:latin typeface="Courier New" pitchFamily="49" charset="0"/>
              </a:rPr>
              <a:t>$ns run</a:t>
            </a:r>
          </a:p>
          <a:p>
            <a:endParaRPr lang="en-US" sz="1400">
              <a:latin typeface="Courier New" pitchFamily="49" charset="0"/>
            </a:endParaRPr>
          </a:p>
        </p:txBody>
      </p:sp>
    </p:spTree>
    <p:extLst>
      <p:ext uri="{BB962C8B-B14F-4D97-AF65-F5344CB8AC3E}">
        <p14:creationId xmlns:p14="http://schemas.microsoft.com/office/powerpoint/2010/main" val="1751715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9" name="Oval 5"/>
          <p:cNvSpPr>
            <a:spLocks noChangeArrowheads="1"/>
          </p:cNvSpPr>
          <p:nvPr/>
        </p:nvSpPr>
        <p:spPr bwMode="auto">
          <a:xfrm>
            <a:off x="3073400" y="1663700"/>
            <a:ext cx="2997200" cy="14859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46" name="Rectangle 2"/>
          <p:cNvSpPr>
            <a:spLocks noGrp="1" noChangeArrowheads="1"/>
          </p:cNvSpPr>
          <p:nvPr>
            <p:ph type="title"/>
          </p:nvPr>
        </p:nvSpPr>
        <p:spPr/>
        <p:txBody>
          <a:bodyPr/>
          <a:lstStyle/>
          <a:p>
            <a:r>
              <a:rPr lang="en-US"/>
              <a:t>What is simulation?</a:t>
            </a:r>
          </a:p>
        </p:txBody>
      </p:sp>
      <p:sp>
        <p:nvSpPr>
          <p:cNvPr id="774148" name="Text Box 4"/>
          <p:cNvSpPr txBox="1">
            <a:spLocks noChangeArrowheads="1"/>
          </p:cNvSpPr>
          <p:nvPr/>
        </p:nvSpPr>
        <p:spPr bwMode="auto">
          <a:xfrm>
            <a:off x="3286125" y="1895475"/>
            <a:ext cx="2787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u="none"/>
              <a:t>system under study</a:t>
            </a:r>
          </a:p>
          <a:p>
            <a:r>
              <a:rPr lang="en-US" sz="1800" u="none"/>
              <a:t>(has deterministic rules </a:t>
            </a:r>
          </a:p>
          <a:p>
            <a:r>
              <a:rPr lang="en-US" sz="1800" u="none"/>
              <a:t>governing its behavior)</a:t>
            </a:r>
          </a:p>
        </p:txBody>
      </p:sp>
      <p:sp>
        <p:nvSpPr>
          <p:cNvPr id="774150" name="AutoShape 6"/>
          <p:cNvSpPr>
            <a:spLocks noChangeArrowheads="1"/>
          </p:cNvSpPr>
          <p:nvPr/>
        </p:nvSpPr>
        <p:spPr bwMode="auto">
          <a:xfrm>
            <a:off x="2019300" y="210820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51" name="Text Box 7"/>
          <p:cNvSpPr txBox="1">
            <a:spLocks noChangeArrowheads="1"/>
          </p:cNvSpPr>
          <p:nvPr/>
        </p:nvSpPr>
        <p:spPr bwMode="auto">
          <a:xfrm>
            <a:off x="187325" y="1908175"/>
            <a:ext cx="20843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u="none" dirty="0"/>
              <a:t>exogenous inputs</a:t>
            </a:r>
          </a:p>
          <a:p>
            <a:pPr algn="ctr"/>
            <a:r>
              <a:rPr lang="en-US" sz="1800" u="none" dirty="0"/>
              <a:t>to system</a:t>
            </a:r>
          </a:p>
          <a:p>
            <a:pPr algn="ctr"/>
            <a:r>
              <a:rPr lang="en-US" sz="1800" u="none" dirty="0"/>
              <a:t>(the environment)</a:t>
            </a:r>
          </a:p>
        </p:txBody>
      </p:sp>
      <p:sp>
        <p:nvSpPr>
          <p:cNvPr id="774153" name="Rectangle 9"/>
          <p:cNvSpPr>
            <a:spLocks noChangeArrowheads="1"/>
          </p:cNvSpPr>
          <p:nvPr/>
        </p:nvSpPr>
        <p:spPr bwMode="auto">
          <a:xfrm>
            <a:off x="4584700" y="1612900"/>
            <a:ext cx="838200" cy="177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52" name="Text Box 8"/>
          <p:cNvSpPr txBox="1">
            <a:spLocks noChangeArrowheads="1"/>
          </p:cNvSpPr>
          <p:nvPr/>
        </p:nvSpPr>
        <p:spPr bwMode="auto">
          <a:xfrm>
            <a:off x="4594225" y="1512888"/>
            <a:ext cx="1779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solidFill>
                  <a:schemeClr val="accent2"/>
                </a:solidFill>
              </a:rPr>
              <a:t>system boundary</a:t>
            </a:r>
          </a:p>
        </p:txBody>
      </p:sp>
      <p:sp>
        <p:nvSpPr>
          <p:cNvPr id="774154" name="Line 10"/>
          <p:cNvSpPr>
            <a:spLocks noChangeShapeType="1"/>
          </p:cNvSpPr>
          <p:nvPr/>
        </p:nvSpPr>
        <p:spPr bwMode="auto">
          <a:xfrm flipV="1">
            <a:off x="4622800" y="3149600"/>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4155" name="Text Box 11"/>
          <p:cNvSpPr txBox="1">
            <a:spLocks noChangeArrowheads="1"/>
          </p:cNvSpPr>
          <p:nvPr/>
        </p:nvSpPr>
        <p:spPr bwMode="auto">
          <a:xfrm>
            <a:off x="4032250" y="3343275"/>
            <a:ext cx="1131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u="none"/>
              <a:t>observer</a:t>
            </a:r>
          </a:p>
        </p:txBody>
      </p:sp>
      <p:sp>
        <p:nvSpPr>
          <p:cNvPr id="774156" name="Text Box 12"/>
          <p:cNvSpPr txBox="1">
            <a:spLocks noChangeArrowheads="1"/>
          </p:cNvSpPr>
          <p:nvPr/>
        </p:nvSpPr>
        <p:spPr bwMode="auto">
          <a:xfrm>
            <a:off x="6897688" y="2166938"/>
            <a:ext cx="1560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u="none">
                <a:solidFill>
                  <a:srgbClr val="FF3300"/>
                </a:solidFill>
              </a:rPr>
              <a:t>“real” life</a:t>
            </a:r>
          </a:p>
        </p:txBody>
      </p:sp>
      <p:grpSp>
        <p:nvGrpSpPr>
          <p:cNvPr id="774166" name="Group 22"/>
          <p:cNvGrpSpPr>
            <a:grpSpLocks/>
          </p:cNvGrpSpPr>
          <p:nvPr/>
        </p:nvGrpSpPr>
        <p:grpSpPr bwMode="auto">
          <a:xfrm>
            <a:off x="171450" y="3963991"/>
            <a:ext cx="8691563" cy="1660526"/>
            <a:chOff x="108" y="2497"/>
            <a:chExt cx="5475" cy="1046"/>
          </a:xfrm>
        </p:grpSpPr>
        <p:sp>
          <p:nvSpPr>
            <p:cNvPr id="774157" name="Oval 13"/>
            <p:cNvSpPr>
              <a:spLocks noChangeArrowheads="1"/>
            </p:cNvSpPr>
            <p:nvPr/>
          </p:nvSpPr>
          <p:spPr bwMode="auto">
            <a:xfrm>
              <a:off x="2048" y="2592"/>
              <a:ext cx="1888" cy="936"/>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58" name="Text Box 14"/>
            <p:cNvSpPr txBox="1">
              <a:spLocks noChangeArrowheads="1"/>
            </p:cNvSpPr>
            <p:nvPr/>
          </p:nvSpPr>
          <p:spPr bwMode="auto">
            <a:xfrm>
              <a:off x="2120" y="2674"/>
              <a:ext cx="174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u="none"/>
                <a:t>computer program</a:t>
              </a:r>
            </a:p>
            <a:p>
              <a:pPr algn="ctr"/>
              <a:r>
                <a:rPr lang="en-US" sz="1800" u="none"/>
                <a:t>simulates deterministic </a:t>
              </a:r>
            </a:p>
            <a:p>
              <a:pPr algn="ctr"/>
              <a:r>
                <a:rPr lang="en-US" sz="1800" u="none"/>
                <a:t>rules governing behavior</a:t>
              </a:r>
            </a:p>
          </p:txBody>
        </p:sp>
        <p:sp>
          <p:nvSpPr>
            <p:cNvPr id="774159" name="AutoShape 15"/>
            <p:cNvSpPr>
              <a:spLocks noChangeArrowheads="1"/>
            </p:cNvSpPr>
            <p:nvPr/>
          </p:nvSpPr>
          <p:spPr bwMode="auto">
            <a:xfrm>
              <a:off x="1384" y="2872"/>
              <a:ext cx="615" cy="306"/>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60" name="Text Box 16"/>
            <p:cNvSpPr txBox="1">
              <a:spLocks noChangeArrowheads="1"/>
            </p:cNvSpPr>
            <p:nvPr/>
          </p:nvSpPr>
          <p:spPr bwMode="auto">
            <a:xfrm>
              <a:off x="108" y="2746"/>
              <a:ext cx="156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u="none"/>
                <a:t>pseudo random inputs</a:t>
              </a:r>
            </a:p>
            <a:p>
              <a:pPr algn="ctr"/>
              <a:r>
                <a:rPr lang="en-US" sz="1800" u="none"/>
                <a:t>to system</a:t>
              </a:r>
            </a:p>
            <a:p>
              <a:pPr algn="ctr"/>
              <a:r>
                <a:rPr lang="en-US" sz="1800" u="none"/>
                <a:t>(models environment)</a:t>
              </a:r>
            </a:p>
          </p:txBody>
        </p:sp>
        <p:sp>
          <p:nvSpPr>
            <p:cNvPr id="774161" name="Rectangle 17"/>
            <p:cNvSpPr>
              <a:spLocks noChangeArrowheads="1"/>
            </p:cNvSpPr>
            <p:nvPr/>
          </p:nvSpPr>
          <p:spPr bwMode="auto">
            <a:xfrm>
              <a:off x="3000" y="2560"/>
              <a:ext cx="528" cy="11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62" name="Text Box 18"/>
            <p:cNvSpPr txBox="1">
              <a:spLocks noChangeArrowheads="1"/>
            </p:cNvSpPr>
            <p:nvPr/>
          </p:nvSpPr>
          <p:spPr bwMode="auto">
            <a:xfrm>
              <a:off x="3006" y="2497"/>
              <a:ext cx="1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solidFill>
                    <a:schemeClr val="accent2"/>
                  </a:solidFill>
                </a:rPr>
                <a:t>program boundary</a:t>
              </a:r>
            </a:p>
          </p:txBody>
        </p:sp>
        <p:sp>
          <p:nvSpPr>
            <p:cNvPr id="774163" name="Line 19"/>
            <p:cNvSpPr>
              <a:spLocks noChangeShapeType="1"/>
            </p:cNvSpPr>
            <p:nvPr/>
          </p:nvSpPr>
          <p:spPr bwMode="auto">
            <a:xfrm flipV="1">
              <a:off x="2784" y="3272"/>
              <a:ext cx="0"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4164" name="Text Box 20"/>
            <p:cNvSpPr txBox="1">
              <a:spLocks noChangeArrowheads="1"/>
            </p:cNvSpPr>
            <p:nvPr/>
          </p:nvSpPr>
          <p:spPr bwMode="auto">
            <a:xfrm>
              <a:off x="2756" y="3312"/>
              <a:ext cx="7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u="none" dirty="0"/>
                <a:t>observer</a:t>
              </a:r>
            </a:p>
          </p:txBody>
        </p:sp>
        <p:sp>
          <p:nvSpPr>
            <p:cNvPr id="774165" name="Text Box 21"/>
            <p:cNvSpPr txBox="1">
              <a:spLocks noChangeArrowheads="1"/>
            </p:cNvSpPr>
            <p:nvPr/>
          </p:nvSpPr>
          <p:spPr bwMode="auto">
            <a:xfrm>
              <a:off x="4093" y="2909"/>
              <a:ext cx="1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u="none">
                  <a:solidFill>
                    <a:srgbClr val="FF3300"/>
                  </a:solidFill>
                </a:rPr>
                <a:t>“simulated” life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38737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4166"/>
                                        </p:tgtEl>
                                        <p:attrNameLst>
                                          <p:attrName>style.visibility</p:attrName>
                                        </p:attrNameLst>
                                      </p:cBhvr>
                                      <p:to>
                                        <p:strVal val="visible"/>
                                      </p:to>
                                    </p:set>
                                    <p:animEffect transition="in" filter="dissolve">
                                      <p:cBhvr>
                                        <p:cTn id="7" dur="500"/>
                                        <p:tgtEl>
                                          <p:spTgt spid="77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What is ns?</a:t>
            </a:r>
          </a:p>
        </p:txBody>
      </p:sp>
      <p:sp>
        <p:nvSpPr>
          <p:cNvPr id="135171" name="Rectangle 3"/>
          <p:cNvSpPr>
            <a:spLocks noGrp="1" noChangeArrowheads="1"/>
          </p:cNvSpPr>
          <p:nvPr>
            <p:ph type="body" sz="half" idx="1"/>
          </p:nvPr>
        </p:nvSpPr>
        <p:spPr>
          <a:xfrm>
            <a:off x="457200" y="1295400"/>
            <a:ext cx="8229600" cy="1676400"/>
          </a:xfrm>
        </p:spPr>
        <p:txBody>
          <a:bodyPr/>
          <a:lstStyle/>
          <a:p>
            <a:r>
              <a:rPr lang="en-US" sz="2400"/>
              <a:t>Object-oriented, discrete event-driven network simulator</a:t>
            </a:r>
            <a:r>
              <a:rPr lang="en-US" sz="2000"/>
              <a:t> </a:t>
            </a:r>
          </a:p>
          <a:p>
            <a:r>
              <a:rPr lang="en-US" sz="2400"/>
              <a:t>Written in C++ and OTcl </a:t>
            </a:r>
          </a:p>
          <a:p>
            <a:r>
              <a:rPr lang="en-US" sz="2400"/>
              <a:t>By VINT: Virtual InterNet Testbed</a:t>
            </a:r>
          </a:p>
          <a:p>
            <a:endParaRPr lang="en-US" sz="2400"/>
          </a:p>
          <a:p>
            <a:endParaRPr lang="en-US" sz="2400"/>
          </a:p>
        </p:txBody>
      </p:sp>
      <p:pic>
        <p:nvPicPr>
          <p:cNvPr id="135172" name="Picture 4" descr="fig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8200" y="3200400"/>
            <a:ext cx="7391400" cy="284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499609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Hello World – Interactive mode</a:t>
            </a:r>
          </a:p>
        </p:txBody>
      </p:sp>
      <p:sp>
        <p:nvSpPr>
          <p:cNvPr id="58372" name="Rectangle 4" descr="Rectangle: Click to edit Master text styles&#10;Second level&#10;Third level&#10;Fourth level&#10;Fifth level"/>
          <p:cNvSpPr>
            <a:spLocks noGrp="1" noChangeArrowheads="1"/>
          </p:cNvSpPr>
          <p:nvPr>
            <p:ph type="body" idx="1"/>
          </p:nvPr>
        </p:nvSpPr>
        <p:spPr>
          <a:noFill/>
          <a:ln/>
        </p:spPr>
        <p:txBody>
          <a:bodyPr/>
          <a:lstStyle/>
          <a:p>
            <a:pPr>
              <a:buFont typeface="Wingdings" pitchFamily="2" charset="2"/>
              <a:buNone/>
            </a:pPr>
            <a:r>
              <a:rPr lang="en-US" sz="2400">
                <a:solidFill>
                  <a:schemeClr val="tx2"/>
                </a:solidFill>
                <a:latin typeface="Courier New" pitchFamily="49" charset="0"/>
              </a:rPr>
              <a:t>bash-shell$</a:t>
            </a:r>
            <a:r>
              <a:rPr lang="en-US" sz="2600">
                <a:latin typeface="Courier New" pitchFamily="49" charset="0"/>
              </a:rPr>
              <a:t> </a:t>
            </a:r>
            <a:r>
              <a:rPr lang="en-US" sz="2600" b="1">
                <a:latin typeface="Courier New" pitchFamily="49" charset="0"/>
              </a:rPr>
              <a:t>ns</a:t>
            </a:r>
            <a:endParaRPr lang="en-US" sz="2600">
              <a:latin typeface="Courier New" pitchFamily="49" charset="0"/>
            </a:endParaRPr>
          </a:p>
          <a:p>
            <a:pPr>
              <a:buFont typeface="Wingdings" pitchFamily="2" charset="2"/>
              <a:buNone/>
            </a:pPr>
            <a:r>
              <a:rPr lang="en-US" sz="2600" b="1">
                <a:latin typeface="Courier New" pitchFamily="49" charset="0"/>
              </a:rPr>
              <a:t>% set ns [new Simulator]</a:t>
            </a:r>
          </a:p>
          <a:p>
            <a:pPr>
              <a:buFont typeface="Wingdings" pitchFamily="2" charset="2"/>
              <a:buNone/>
            </a:pPr>
            <a:r>
              <a:rPr lang="en-US" sz="2600">
                <a:latin typeface="Courier New" pitchFamily="49" charset="0"/>
              </a:rPr>
              <a:t>_o3</a:t>
            </a:r>
          </a:p>
          <a:p>
            <a:pPr>
              <a:buFont typeface="Wingdings" pitchFamily="2" charset="2"/>
              <a:buNone/>
            </a:pPr>
            <a:r>
              <a:rPr lang="en-US" sz="2600" b="1">
                <a:latin typeface="Courier New" pitchFamily="49" charset="0"/>
              </a:rPr>
              <a:t>% $ns at 1 “puts \“Hello World!\””</a:t>
            </a:r>
          </a:p>
          <a:p>
            <a:pPr>
              <a:buFont typeface="Wingdings" pitchFamily="2" charset="2"/>
              <a:buNone/>
            </a:pPr>
            <a:r>
              <a:rPr lang="en-US" sz="2600">
                <a:latin typeface="Courier New" pitchFamily="49" charset="0"/>
              </a:rPr>
              <a:t>1</a:t>
            </a:r>
          </a:p>
          <a:p>
            <a:pPr>
              <a:buFont typeface="Wingdings" pitchFamily="2" charset="2"/>
              <a:buNone/>
            </a:pPr>
            <a:r>
              <a:rPr lang="en-US" sz="2600" b="1">
                <a:latin typeface="Courier New" pitchFamily="49" charset="0"/>
              </a:rPr>
              <a:t>% $ns at 1.5 “exit”</a:t>
            </a:r>
          </a:p>
          <a:p>
            <a:pPr>
              <a:buFont typeface="Wingdings" pitchFamily="2" charset="2"/>
              <a:buNone/>
            </a:pPr>
            <a:r>
              <a:rPr lang="en-US" sz="2600">
                <a:latin typeface="Courier New" pitchFamily="49" charset="0"/>
              </a:rPr>
              <a:t>2</a:t>
            </a:r>
          </a:p>
          <a:p>
            <a:pPr>
              <a:buFont typeface="Wingdings" pitchFamily="2" charset="2"/>
              <a:buNone/>
            </a:pPr>
            <a:r>
              <a:rPr lang="en-US" sz="2600" b="1">
                <a:latin typeface="Courier New" pitchFamily="49" charset="0"/>
              </a:rPr>
              <a:t>% $ns run</a:t>
            </a:r>
          </a:p>
          <a:p>
            <a:pPr>
              <a:buFont typeface="Wingdings" pitchFamily="2" charset="2"/>
              <a:buNone/>
            </a:pPr>
            <a:r>
              <a:rPr lang="en-US" sz="2600">
                <a:latin typeface="Courier New" pitchFamily="49" charset="0"/>
              </a:rPr>
              <a:t>Hello World!</a:t>
            </a:r>
          </a:p>
          <a:p>
            <a:pPr>
              <a:buFont typeface="Wingdings" pitchFamily="2" charset="2"/>
              <a:buNone/>
            </a:pPr>
            <a:r>
              <a:rPr lang="en-US" sz="2400">
                <a:solidFill>
                  <a:schemeClr val="tx2"/>
                </a:solidFill>
                <a:latin typeface="Courier New" pitchFamily="49" charset="0"/>
              </a:rPr>
              <a:t>bash-shell$</a:t>
            </a:r>
          </a:p>
        </p:txBody>
      </p:sp>
    </p:spTree>
    <p:extLst>
      <p:ext uri="{BB962C8B-B14F-4D97-AF65-F5344CB8AC3E}">
        <p14:creationId xmlns:p14="http://schemas.microsoft.com/office/powerpoint/2010/main" val="419148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37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37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837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83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Hello World – Batch mode </a:t>
            </a:r>
          </a:p>
        </p:txBody>
      </p:sp>
      <p:sp>
        <p:nvSpPr>
          <p:cNvPr id="59396" name="Rectangle 4" descr="Rectangle: Click to edit Master text styles&#10;Second level&#10;Third level&#10;Fourth level&#10;Fifth level"/>
          <p:cNvSpPr>
            <a:spLocks noGrp="1" noChangeArrowheads="1"/>
          </p:cNvSpPr>
          <p:nvPr>
            <p:ph type="body" idx="1"/>
          </p:nvPr>
        </p:nvSpPr>
        <p:spPr>
          <a:noFill/>
          <a:ln/>
        </p:spPr>
        <p:txBody>
          <a:bodyPr/>
          <a:lstStyle/>
          <a:p>
            <a:pPr>
              <a:buFont typeface="Wingdings" pitchFamily="2" charset="2"/>
              <a:buNone/>
            </a:pPr>
            <a:r>
              <a:rPr lang="en-US" dirty="0" err="1">
                <a:latin typeface="Courier New" pitchFamily="49" charset="0"/>
              </a:rPr>
              <a:t>simple.tcl</a:t>
            </a:r>
            <a:endParaRPr lang="en-US" dirty="0">
              <a:latin typeface="Courier New" pitchFamily="49" charset="0"/>
            </a:endParaRPr>
          </a:p>
          <a:p>
            <a:pPr marL="742950" lvl="1" indent="-285750">
              <a:buFont typeface="Wingdings" pitchFamily="2" charset="2"/>
              <a:buNone/>
            </a:pPr>
            <a:r>
              <a:rPr lang="en-US" b="1" dirty="0">
                <a:latin typeface="Courier New" pitchFamily="49" charset="0"/>
              </a:rPr>
              <a:t>set ns [new Simulator]</a:t>
            </a:r>
          </a:p>
          <a:p>
            <a:pPr marL="742950" lvl="1" indent="-285750">
              <a:buFont typeface="Wingdings" pitchFamily="2" charset="2"/>
              <a:buNone/>
            </a:pPr>
            <a:r>
              <a:rPr lang="en-US" b="1" dirty="0">
                <a:latin typeface="Courier New" pitchFamily="49" charset="0"/>
              </a:rPr>
              <a:t>$ns at 1 “puts \“Hello World!\””</a:t>
            </a:r>
          </a:p>
          <a:p>
            <a:pPr marL="742950" lvl="1" indent="-285750">
              <a:buFont typeface="Wingdings" pitchFamily="2" charset="2"/>
              <a:buNone/>
            </a:pPr>
            <a:r>
              <a:rPr lang="en-US" b="1" dirty="0">
                <a:latin typeface="Courier New" pitchFamily="49" charset="0"/>
              </a:rPr>
              <a:t>$ns at 1.5 “exit”</a:t>
            </a:r>
          </a:p>
          <a:p>
            <a:pPr marL="742950" lvl="1" indent="-285750">
              <a:buFont typeface="Wingdings" pitchFamily="2" charset="2"/>
              <a:buNone/>
            </a:pPr>
            <a:r>
              <a:rPr lang="en-US" b="1" dirty="0">
                <a:latin typeface="Courier New" pitchFamily="49" charset="0"/>
              </a:rPr>
              <a:t>$ns run</a:t>
            </a:r>
          </a:p>
          <a:p>
            <a:pPr>
              <a:buFont typeface="Wingdings" pitchFamily="2" charset="2"/>
              <a:buNone/>
            </a:pPr>
            <a:r>
              <a:rPr lang="en-US" sz="2600" dirty="0">
                <a:solidFill>
                  <a:schemeClr val="tx2"/>
                </a:solidFill>
                <a:latin typeface="Courier New" pitchFamily="49" charset="0"/>
              </a:rPr>
              <a:t>bash-shell$</a:t>
            </a:r>
            <a:r>
              <a:rPr lang="en-US" dirty="0">
                <a:latin typeface="Courier New" pitchFamily="49" charset="0"/>
              </a:rPr>
              <a:t> </a:t>
            </a:r>
            <a:r>
              <a:rPr lang="en-US" b="1" dirty="0">
                <a:latin typeface="Courier New" pitchFamily="49" charset="0"/>
              </a:rPr>
              <a:t>ns </a:t>
            </a:r>
            <a:r>
              <a:rPr lang="en-US" b="1" dirty="0" err="1">
                <a:latin typeface="Courier New" pitchFamily="49" charset="0"/>
              </a:rPr>
              <a:t>simple.tcl</a:t>
            </a:r>
            <a:endParaRPr lang="en-US" dirty="0">
              <a:latin typeface="Courier New" pitchFamily="49" charset="0"/>
            </a:endParaRPr>
          </a:p>
          <a:p>
            <a:pPr>
              <a:buFont typeface="Wingdings" pitchFamily="2" charset="2"/>
              <a:buNone/>
            </a:pPr>
            <a:r>
              <a:rPr lang="en-US" dirty="0">
                <a:latin typeface="Courier New" pitchFamily="49" charset="0"/>
              </a:rPr>
              <a:t>Hello World!</a:t>
            </a:r>
          </a:p>
          <a:p>
            <a:pPr>
              <a:buFont typeface="Wingdings" pitchFamily="2" charset="2"/>
              <a:buNone/>
            </a:pPr>
            <a:r>
              <a:rPr lang="en-US" sz="2600" dirty="0">
                <a:solidFill>
                  <a:schemeClr val="tx2"/>
                </a:solidFill>
                <a:latin typeface="Courier New" pitchFamily="49" charset="0"/>
              </a:rPr>
              <a:t>bash-shell$</a:t>
            </a:r>
          </a:p>
        </p:txBody>
      </p:sp>
    </p:spTree>
    <p:extLst>
      <p:ext uri="{BB962C8B-B14F-4D97-AF65-F5344CB8AC3E}">
        <p14:creationId xmlns:p14="http://schemas.microsoft.com/office/powerpoint/2010/main" val="1747233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93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93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93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939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39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3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Basic Tcl: ex-tcl.tcl</a:t>
            </a:r>
          </a:p>
        </p:txBody>
      </p:sp>
      <p:pic>
        <p:nvPicPr>
          <p:cNvPr id="60428" name="Picture 12" descr="ex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295400"/>
            <a:ext cx="7772400" cy="5094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850762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AE95F65B-6473-44AB-BD77-0A1231A56639}" type="slidenum">
              <a:rPr lang="en-US"/>
              <a:pPr/>
              <a:t>54</a:t>
            </a:fld>
            <a:endParaRPr lang="en-US"/>
          </a:p>
        </p:txBody>
      </p:sp>
      <p:sp>
        <p:nvSpPr>
          <p:cNvPr id="37890" name="AutoShape 2"/>
          <p:cNvSpPr>
            <a:spLocks noGrp="1" noChangeArrowheads="1"/>
          </p:cNvSpPr>
          <p:nvPr>
            <p:ph type="title"/>
          </p:nvPr>
        </p:nvSpPr>
        <p:spPr/>
        <p:txBody>
          <a:bodyPr/>
          <a:lstStyle/>
          <a:p>
            <a:r>
              <a:rPr lang="en-US"/>
              <a:t>How can I add to NS2?</a:t>
            </a:r>
          </a:p>
        </p:txBody>
      </p:sp>
      <p:sp>
        <p:nvSpPr>
          <p:cNvPr id="37891" name="Rectangle 3"/>
          <p:cNvSpPr>
            <a:spLocks noGrp="1" noChangeArrowheads="1"/>
          </p:cNvSpPr>
          <p:nvPr>
            <p:ph type="body" idx="1"/>
          </p:nvPr>
        </p:nvSpPr>
        <p:spPr/>
        <p:txBody>
          <a:bodyPr/>
          <a:lstStyle/>
          <a:p>
            <a:r>
              <a:rPr lang="en-US" dirty="0"/>
              <a:t>Adding Protocols to NS2 is possible</a:t>
            </a:r>
          </a:p>
          <a:p>
            <a:pPr lvl="1"/>
            <a:r>
              <a:rPr lang="en-US" dirty="0"/>
              <a:t>Need to create the C++ class</a:t>
            </a:r>
          </a:p>
          <a:p>
            <a:pPr lvl="1"/>
            <a:r>
              <a:rPr lang="en-US" dirty="0"/>
              <a:t>Need to create the </a:t>
            </a:r>
            <a:r>
              <a:rPr lang="en-US" dirty="0" err="1"/>
              <a:t>OTcl</a:t>
            </a:r>
            <a:r>
              <a:rPr lang="en-US" dirty="0"/>
              <a:t> Linkage</a:t>
            </a:r>
          </a:p>
          <a:p>
            <a:r>
              <a:rPr lang="en-US" dirty="0"/>
              <a:t>More info at:</a:t>
            </a:r>
          </a:p>
          <a:p>
            <a:pPr lvl="1"/>
            <a:r>
              <a:rPr lang="en-US" dirty="0">
                <a:hlinkClick r:id="rId2"/>
              </a:rPr>
              <a:t>http://www.isi.edu/nsnam/ns/tutorial/index.html</a:t>
            </a:r>
            <a:endParaRPr lang="en-US" dirty="0"/>
          </a:p>
          <a:p>
            <a:pPr lvl="1"/>
            <a:r>
              <a:rPr lang="en-US" dirty="0"/>
              <a:t>Tutorial about how to add a simple protocol to NS2</a:t>
            </a:r>
          </a:p>
          <a:p>
            <a:pPr lvl="1"/>
            <a:endParaRPr lang="en-US" dirty="0"/>
          </a:p>
        </p:txBody>
      </p:sp>
    </p:spTree>
    <p:extLst>
      <p:ext uri="{BB962C8B-B14F-4D97-AF65-F5344CB8AC3E}">
        <p14:creationId xmlns:p14="http://schemas.microsoft.com/office/powerpoint/2010/main" val="337549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1CB82097-6CD5-4FFC-A3AA-A10CF2858BD2}" type="slidenum">
              <a:rPr lang="en-US"/>
              <a:pPr/>
              <a:t>55</a:t>
            </a:fld>
            <a:endParaRPr lang="en-US"/>
          </a:p>
        </p:txBody>
      </p:sp>
      <p:sp>
        <p:nvSpPr>
          <p:cNvPr id="10242" name="AutoShape 2"/>
          <p:cNvSpPr>
            <a:spLocks noGrp="1" noChangeArrowheads="1"/>
          </p:cNvSpPr>
          <p:nvPr>
            <p:ph type="title"/>
          </p:nvPr>
        </p:nvSpPr>
        <p:spPr/>
        <p:txBody>
          <a:bodyPr/>
          <a:lstStyle/>
          <a:p>
            <a:r>
              <a:rPr lang="en-US" sz="3200"/>
              <a:t>Documentation – NS2 documentation</a:t>
            </a:r>
          </a:p>
        </p:txBody>
      </p:sp>
      <p:sp>
        <p:nvSpPr>
          <p:cNvPr id="10243" name="Rectangle 3"/>
          <p:cNvSpPr>
            <a:spLocks noGrp="1" noChangeArrowheads="1"/>
          </p:cNvSpPr>
          <p:nvPr>
            <p:ph type="body" idx="1"/>
          </p:nvPr>
        </p:nvSpPr>
        <p:spPr/>
        <p:txBody>
          <a:bodyPr/>
          <a:lstStyle/>
          <a:p>
            <a:r>
              <a:rPr lang="en-US" dirty="0"/>
              <a:t>NS2 Tutorial by Marc </a:t>
            </a:r>
            <a:r>
              <a:rPr lang="en-US" dirty="0" err="1"/>
              <a:t>Greis</a:t>
            </a:r>
            <a:endParaRPr lang="en-US" dirty="0"/>
          </a:p>
          <a:p>
            <a:pPr lvl="1"/>
            <a:r>
              <a:rPr lang="en-US" dirty="0">
                <a:hlinkClick r:id="rId2"/>
              </a:rPr>
              <a:t>http://www.isi.edu/nsnam/ns/tutorial/index.html</a:t>
            </a:r>
            <a:endParaRPr lang="en-US" dirty="0"/>
          </a:p>
          <a:p>
            <a:pPr lvl="1"/>
            <a:r>
              <a:rPr lang="en-US" dirty="0">
                <a:solidFill>
                  <a:srgbClr val="009900"/>
                </a:solidFill>
              </a:rPr>
              <a:t>Good starting point for understanding the overall structure of NS2</a:t>
            </a:r>
          </a:p>
          <a:p>
            <a:pPr lvl="1"/>
            <a:r>
              <a:rPr lang="en-US" dirty="0">
                <a:solidFill>
                  <a:srgbClr val="009900"/>
                </a:solidFill>
              </a:rPr>
              <a:t>Examples:</a:t>
            </a:r>
          </a:p>
          <a:p>
            <a:pPr lvl="2"/>
            <a:r>
              <a:rPr lang="en-US" dirty="0">
                <a:solidFill>
                  <a:srgbClr val="009900"/>
                </a:solidFill>
              </a:rPr>
              <a:t>What is the relation between </a:t>
            </a:r>
            <a:r>
              <a:rPr lang="en-US" dirty="0" err="1">
                <a:solidFill>
                  <a:srgbClr val="009900"/>
                </a:solidFill>
              </a:rPr>
              <a:t>c++</a:t>
            </a:r>
            <a:r>
              <a:rPr lang="en-US" dirty="0">
                <a:solidFill>
                  <a:srgbClr val="009900"/>
                </a:solidFill>
              </a:rPr>
              <a:t> classes and </a:t>
            </a:r>
            <a:r>
              <a:rPr lang="en-US" dirty="0" err="1">
                <a:solidFill>
                  <a:srgbClr val="009900"/>
                </a:solidFill>
              </a:rPr>
              <a:t>Otcl</a:t>
            </a:r>
            <a:r>
              <a:rPr lang="en-US" dirty="0">
                <a:solidFill>
                  <a:srgbClr val="009900"/>
                </a:solidFill>
              </a:rPr>
              <a:t> classes?</a:t>
            </a:r>
          </a:p>
          <a:p>
            <a:pPr lvl="2"/>
            <a:r>
              <a:rPr lang="en-US" dirty="0">
                <a:solidFill>
                  <a:srgbClr val="009900"/>
                </a:solidFill>
              </a:rPr>
              <a:t> basic info on instantiating NS2 instance, </a:t>
            </a:r>
            <a:r>
              <a:rPr lang="en-US" dirty="0" err="1">
                <a:solidFill>
                  <a:srgbClr val="009900"/>
                </a:solidFill>
              </a:rPr>
              <a:t>tcl</a:t>
            </a:r>
            <a:r>
              <a:rPr lang="en-US" dirty="0">
                <a:solidFill>
                  <a:srgbClr val="009900"/>
                </a:solidFill>
              </a:rPr>
              <a:t> scripting</a:t>
            </a:r>
          </a:p>
          <a:p>
            <a:r>
              <a:rPr lang="en-US" dirty="0" smtClean="0"/>
              <a:t>NS2 by </a:t>
            </a:r>
            <a:r>
              <a:rPr lang="en-US" dirty="0" err="1" smtClean="0"/>
              <a:t>exemples</a:t>
            </a:r>
            <a:endParaRPr lang="en-US" dirty="0" smtClean="0"/>
          </a:p>
          <a:p>
            <a:pPr lvl="1"/>
            <a:r>
              <a:rPr lang="en-US" dirty="0"/>
              <a:t>http://nile.wpi.edu/NS/</a:t>
            </a:r>
          </a:p>
          <a:p>
            <a:pPr marL="274320" lvl="1" indent="0">
              <a:buNone/>
            </a:pPr>
            <a:endParaRPr lang="en-US" dirty="0"/>
          </a:p>
        </p:txBody>
      </p:sp>
    </p:spTree>
    <p:extLst>
      <p:ext uri="{BB962C8B-B14F-4D97-AF65-F5344CB8AC3E}">
        <p14:creationId xmlns:p14="http://schemas.microsoft.com/office/powerpoint/2010/main" val="41587428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4C67CF32-B7DD-4005-9430-5BAA70822AEB}" type="slidenum">
              <a:rPr lang="en-US"/>
              <a:pPr/>
              <a:t>56</a:t>
            </a:fld>
            <a:endParaRPr lang="en-US"/>
          </a:p>
        </p:txBody>
      </p:sp>
      <p:sp>
        <p:nvSpPr>
          <p:cNvPr id="11266" name="AutoShape 2"/>
          <p:cNvSpPr>
            <a:spLocks noGrp="1" noChangeArrowheads="1"/>
          </p:cNvSpPr>
          <p:nvPr>
            <p:ph type="title"/>
          </p:nvPr>
        </p:nvSpPr>
        <p:spPr/>
        <p:txBody>
          <a:bodyPr/>
          <a:lstStyle/>
          <a:p>
            <a:r>
              <a:rPr lang="en-US" sz="3200"/>
              <a:t>Documentation – NS2 Documentation</a:t>
            </a:r>
          </a:p>
        </p:txBody>
      </p:sp>
      <p:sp>
        <p:nvSpPr>
          <p:cNvPr id="11267" name="Rectangle 3"/>
          <p:cNvSpPr>
            <a:spLocks noGrp="1" noChangeArrowheads="1"/>
          </p:cNvSpPr>
          <p:nvPr>
            <p:ph type="body" idx="1"/>
          </p:nvPr>
        </p:nvSpPr>
        <p:spPr/>
        <p:txBody>
          <a:bodyPr/>
          <a:lstStyle/>
          <a:p>
            <a:r>
              <a:rPr lang="en-US"/>
              <a:t>NS2 for beginners</a:t>
            </a:r>
          </a:p>
          <a:p>
            <a:pPr lvl="1"/>
            <a:r>
              <a:rPr lang="en-US" sz="1600">
                <a:hlinkClick r:id="rId2"/>
              </a:rPr>
              <a:t>http://www-sop.inria.fr/maestro/personnel/Eitan.Altman/COURS-NS/n3.pdf</a:t>
            </a:r>
            <a:endParaRPr lang="en-US" sz="1600"/>
          </a:p>
          <a:p>
            <a:pPr lvl="1"/>
            <a:r>
              <a:rPr lang="en-US">
                <a:solidFill>
                  <a:srgbClr val="009900"/>
                </a:solidFill>
              </a:rPr>
              <a:t>More detailed than Marc Greis’ Tutorial</a:t>
            </a:r>
          </a:p>
          <a:p>
            <a:pPr lvl="1"/>
            <a:r>
              <a:rPr lang="en-US">
                <a:solidFill>
                  <a:srgbClr val="009900"/>
                </a:solidFill>
              </a:rPr>
              <a:t>More info on getting it up and running – rather than internals</a:t>
            </a:r>
          </a:p>
          <a:p>
            <a:pPr lvl="1"/>
            <a:r>
              <a:rPr lang="en-US">
                <a:solidFill>
                  <a:srgbClr val="009900"/>
                </a:solidFill>
              </a:rPr>
              <a:t>Examples:</a:t>
            </a:r>
          </a:p>
          <a:p>
            <a:pPr lvl="2"/>
            <a:r>
              <a:rPr lang="en-US">
                <a:solidFill>
                  <a:srgbClr val="009900"/>
                </a:solidFill>
              </a:rPr>
              <a:t>What does each line of a tcl script do?</a:t>
            </a:r>
          </a:p>
          <a:p>
            <a:pPr lvl="2"/>
            <a:r>
              <a:rPr lang="en-US">
                <a:solidFill>
                  <a:srgbClr val="009900"/>
                </a:solidFill>
              </a:rPr>
              <a:t>Most common examples of trace formats that are useful</a:t>
            </a:r>
          </a:p>
        </p:txBody>
      </p:sp>
    </p:spTree>
    <p:extLst>
      <p:ext uri="{BB962C8B-B14F-4D97-AF65-F5344CB8AC3E}">
        <p14:creationId xmlns:p14="http://schemas.microsoft.com/office/powerpoint/2010/main" val="4983114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E6E05B1B-3A65-4746-B9FC-EFDF5D14BA5A}" type="slidenum">
              <a:rPr lang="en-US"/>
              <a:pPr/>
              <a:t>57</a:t>
            </a:fld>
            <a:endParaRPr lang="en-US"/>
          </a:p>
        </p:txBody>
      </p:sp>
      <p:sp>
        <p:nvSpPr>
          <p:cNvPr id="13314" name="AutoShape 2"/>
          <p:cNvSpPr>
            <a:spLocks noGrp="1" noChangeArrowheads="1"/>
          </p:cNvSpPr>
          <p:nvPr>
            <p:ph type="title"/>
          </p:nvPr>
        </p:nvSpPr>
        <p:spPr/>
        <p:txBody>
          <a:bodyPr/>
          <a:lstStyle/>
          <a:p>
            <a:r>
              <a:rPr lang="en-US" sz="3200"/>
              <a:t>Documentation – Tcl Documentation</a:t>
            </a:r>
          </a:p>
        </p:txBody>
      </p:sp>
      <p:sp>
        <p:nvSpPr>
          <p:cNvPr id="13315" name="Rectangle 3"/>
          <p:cNvSpPr>
            <a:spLocks noGrp="1" noChangeArrowheads="1"/>
          </p:cNvSpPr>
          <p:nvPr>
            <p:ph type="body" idx="1"/>
          </p:nvPr>
        </p:nvSpPr>
        <p:spPr/>
        <p:txBody>
          <a:bodyPr/>
          <a:lstStyle/>
          <a:p>
            <a:r>
              <a:rPr lang="en-US"/>
              <a:t>Tcl Tutorial</a:t>
            </a:r>
          </a:p>
          <a:p>
            <a:pPr lvl="1"/>
            <a:r>
              <a:rPr lang="en-US">
                <a:solidFill>
                  <a:srgbClr val="009900"/>
                </a:solidFill>
              </a:rPr>
              <a:t>http://www.tcl.tk/man/tcl8.5/tutorial/tcltutorial.html</a:t>
            </a:r>
          </a:p>
          <a:p>
            <a:r>
              <a:rPr lang="en-US"/>
              <a:t>Tcl Manual</a:t>
            </a:r>
          </a:p>
          <a:p>
            <a:pPr lvl="1"/>
            <a:r>
              <a:rPr lang="en-US">
                <a:solidFill>
                  <a:srgbClr val="009900"/>
                </a:solidFill>
              </a:rPr>
              <a:t>All commands and their explanation</a:t>
            </a:r>
          </a:p>
          <a:p>
            <a:pPr lvl="1"/>
            <a:r>
              <a:rPr lang="en-US">
                <a:solidFill>
                  <a:srgbClr val="009900"/>
                </a:solidFill>
              </a:rPr>
              <a:t>http://www.tcl.tk/man/tcl8.6/TclCmd/contents.htm</a:t>
            </a:r>
          </a:p>
        </p:txBody>
      </p:sp>
    </p:spTree>
    <p:extLst>
      <p:ext uri="{BB962C8B-B14F-4D97-AF65-F5344CB8AC3E}">
        <p14:creationId xmlns:p14="http://schemas.microsoft.com/office/powerpoint/2010/main" val="9171932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7C86E0A5-2186-4986-B640-969760E7F7CC}" type="slidenum">
              <a:rPr lang="en-US"/>
              <a:pPr/>
              <a:t>58</a:t>
            </a:fld>
            <a:endParaRPr lang="en-US"/>
          </a:p>
        </p:txBody>
      </p:sp>
      <p:sp>
        <p:nvSpPr>
          <p:cNvPr id="12290" name="AutoShape 2"/>
          <p:cNvSpPr>
            <a:spLocks noGrp="1" noChangeArrowheads="1"/>
          </p:cNvSpPr>
          <p:nvPr>
            <p:ph type="title"/>
          </p:nvPr>
        </p:nvSpPr>
        <p:spPr>
          <a:xfrm>
            <a:off x="914400" y="685800"/>
            <a:ext cx="7924800" cy="1143000"/>
          </a:xfrm>
        </p:spPr>
        <p:txBody>
          <a:bodyPr/>
          <a:lstStyle/>
          <a:p>
            <a:r>
              <a:rPr lang="en-US" sz="3200"/>
              <a:t>Bug-Fixing – When things go wrong..</a:t>
            </a:r>
          </a:p>
        </p:txBody>
      </p:sp>
      <p:sp>
        <p:nvSpPr>
          <p:cNvPr id="12291" name="Rectangle 3"/>
          <p:cNvSpPr>
            <a:spLocks noGrp="1" noChangeArrowheads="1"/>
          </p:cNvSpPr>
          <p:nvPr>
            <p:ph type="body" idx="1"/>
          </p:nvPr>
        </p:nvSpPr>
        <p:spPr/>
        <p:txBody>
          <a:bodyPr/>
          <a:lstStyle/>
          <a:p>
            <a:r>
              <a:rPr lang="en-US"/>
              <a:t>Googling for the problem! </a:t>
            </a:r>
            <a:r>
              <a:rPr lang="en-US">
                <a:sym typeface="Wingdings" pitchFamily="2" charset="2"/>
              </a:rPr>
              <a:t></a:t>
            </a:r>
            <a:endParaRPr lang="en-US"/>
          </a:p>
          <a:p>
            <a:pPr lvl="1"/>
            <a:r>
              <a:rPr lang="en-US">
                <a:solidFill>
                  <a:srgbClr val="009900"/>
                </a:solidFill>
              </a:rPr>
              <a:t>Extensive NS2 mailing lists</a:t>
            </a:r>
          </a:p>
          <a:p>
            <a:pPr lvl="1"/>
            <a:r>
              <a:rPr lang="en-US">
                <a:solidFill>
                  <a:srgbClr val="009900"/>
                </a:solidFill>
              </a:rPr>
              <a:t>Chances are that other people have had the same problem are very high</a:t>
            </a:r>
          </a:p>
          <a:p>
            <a:pPr lvl="1"/>
            <a:r>
              <a:rPr lang="en-US">
                <a:solidFill>
                  <a:srgbClr val="009900"/>
                </a:solidFill>
              </a:rPr>
              <a:t>Responsive forums</a:t>
            </a:r>
          </a:p>
          <a:p>
            <a:endParaRPr lang="en-US"/>
          </a:p>
        </p:txBody>
      </p:sp>
    </p:spTree>
    <p:extLst>
      <p:ext uri="{BB962C8B-B14F-4D97-AF65-F5344CB8AC3E}">
        <p14:creationId xmlns:p14="http://schemas.microsoft.com/office/powerpoint/2010/main" val="3925305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65F3CCEB-78CB-4773-A2A7-3941AF7A53E5}" type="slidenum">
              <a:rPr lang="en-US"/>
              <a:pPr/>
              <a:t>59</a:t>
            </a:fld>
            <a:endParaRPr lang="en-US"/>
          </a:p>
        </p:txBody>
      </p:sp>
      <p:sp>
        <p:nvSpPr>
          <p:cNvPr id="14338" name="AutoShape 2"/>
          <p:cNvSpPr>
            <a:spLocks noGrp="1" noChangeArrowheads="1"/>
          </p:cNvSpPr>
          <p:nvPr>
            <p:ph type="title"/>
          </p:nvPr>
        </p:nvSpPr>
        <p:spPr/>
        <p:txBody>
          <a:bodyPr/>
          <a:lstStyle/>
          <a:p>
            <a:r>
              <a:rPr lang="en-US" sz="3200"/>
              <a:t>Bug-Fixing – When things go wrong..</a:t>
            </a:r>
          </a:p>
        </p:txBody>
      </p:sp>
      <p:sp>
        <p:nvSpPr>
          <p:cNvPr id="14339" name="Rectangle 3"/>
          <p:cNvSpPr>
            <a:spLocks noGrp="1" noChangeArrowheads="1"/>
          </p:cNvSpPr>
          <p:nvPr>
            <p:ph type="body" idx="1"/>
          </p:nvPr>
        </p:nvSpPr>
        <p:spPr/>
        <p:txBody>
          <a:bodyPr/>
          <a:lstStyle/>
          <a:p>
            <a:r>
              <a:rPr lang="en-US"/>
              <a:t>NS2 in-built examples</a:t>
            </a:r>
          </a:p>
          <a:p>
            <a:pPr lvl="1"/>
            <a:r>
              <a:rPr lang="en-US"/>
              <a:t>Extensive inbuilt examples</a:t>
            </a:r>
          </a:p>
          <a:p>
            <a:pPr lvl="2"/>
            <a:r>
              <a:rPr lang="en-US">
                <a:solidFill>
                  <a:srgbClr val="009900"/>
                </a:solidFill>
              </a:rPr>
              <a:t>“diffing” with the examples helps a lot</a:t>
            </a:r>
          </a:p>
          <a:p>
            <a:pPr lvl="1"/>
            <a:r>
              <a:rPr lang="en-US"/>
              <a:t>Sometimes a good idea to start from a script that does something similar</a:t>
            </a:r>
          </a:p>
          <a:p>
            <a:pPr>
              <a:buFont typeface="Wingdings" pitchFamily="2" charset="2"/>
              <a:buNone/>
            </a:pPr>
            <a:endParaRPr lang="en-US"/>
          </a:p>
        </p:txBody>
      </p:sp>
    </p:spTree>
    <p:extLst>
      <p:ext uri="{BB962C8B-B14F-4D97-AF65-F5344CB8AC3E}">
        <p14:creationId xmlns:p14="http://schemas.microsoft.com/office/powerpoint/2010/main" val="131358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t>Why Simulation?</a:t>
            </a:r>
          </a:p>
        </p:txBody>
      </p:sp>
      <p:sp>
        <p:nvSpPr>
          <p:cNvPr id="775171" name="Rectangle 3"/>
          <p:cNvSpPr>
            <a:spLocks noGrp="1" noChangeArrowheads="1"/>
          </p:cNvSpPr>
          <p:nvPr>
            <p:ph type="body" idx="1"/>
          </p:nvPr>
        </p:nvSpPr>
        <p:spPr>
          <a:xfrm>
            <a:off x="533400" y="1600200"/>
            <a:ext cx="7950200" cy="4648200"/>
          </a:xfrm>
        </p:spPr>
        <p:txBody>
          <a:bodyPr/>
          <a:lstStyle/>
          <a:p>
            <a:pPr>
              <a:lnSpc>
                <a:spcPct val="90000"/>
              </a:lnSpc>
            </a:pPr>
            <a:r>
              <a:rPr lang="en-US" sz="2400" i="1" u="sng">
                <a:solidFill>
                  <a:schemeClr val="accent2"/>
                </a:solidFill>
              </a:rPr>
              <a:t>goal:</a:t>
            </a:r>
            <a:r>
              <a:rPr lang="en-US" sz="2400"/>
              <a:t> study system </a:t>
            </a:r>
            <a:r>
              <a:rPr lang="en-US" sz="2400" i="1"/>
              <a:t>performance, operation</a:t>
            </a:r>
          </a:p>
          <a:p>
            <a:pPr>
              <a:lnSpc>
                <a:spcPct val="90000"/>
              </a:lnSpc>
            </a:pPr>
            <a:r>
              <a:rPr lang="en-US" sz="2400"/>
              <a:t>real-system not </a:t>
            </a:r>
            <a:r>
              <a:rPr lang="en-US" sz="2400" i="1">
                <a:solidFill>
                  <a:srgbClr val="FF3300"/>
                </a:solidFill>
              </a:rPr>
              <a:t>available, is complex/costly or dangerous</a:t>
            </a:r>
            <a:r>
              <a:rPr lang="en-US" sz="2400" i="1">
                <a:solidFill>
                  <a:schemeClr val="folHlink"/>
                </a:solidFill>
              </a:rPr>
              <a:t> (</a:t>
            </a:r>
            <a:r>
              <a:rPr lang="en-US" sz="2400"/>
              <a:t>eg: space simulations, flight simulations)</a:t>
            </a:r>
          </a:p>
          <a:p>
            <a:pPr>
              <a:lnSpc>
                <a:spcPct val="90000"/>
              </a:lnSpc>
            </a:pPr>
            <a:r>
              <a:rPr lang="en-US" sz="2400"/>
              <a:t>quickly evaluate design </a:t>
            </a:r>
            <a:r>
              <a:rPr lang="en-US" sz="2400" i="1">
                <a:solidFill>
                  <a:srgbClr val="FF3300"/>
                </a:solidFill>
              </a:rPr>
              <a:t>alternatives</a:t>
            </a:r>
            <a:r>
              <a:rPr lang="en-US" sz="2400"/>
              <a:t> (eg: different system configurations)</a:t>
            </a:r>
          </a:p>
          <a:p>
            <a:pPr>
              <a:lnSpc>
                <a:spcPct val="90000"/>
              </a:lnSpc>
            </a:pPr>
            <a:r>
              <a:rPr lang="en-US" sz="2400"/>
              <a:t>evaluate </a:t>
            </a:r>
            <a:r>
              <a:rPr lang="en-US" sz="2400" i="1">
                <a:solidFill>
                  <a:srgbClr val="FF3300"/>
                </a:solidFill>
              </a:rPr>
              <a:t>complex functions</a:t>
            </a:r>
            <a:r>
              <a:rPr lang="en-US" sz="2400"/>
              <a:t> for which closed form formulas or numerical techniques  not available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600494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1919C965-42BD-4533-8F7A-152C877A1BD8}" type="slidenum">
              <a:rPr lang="en-US"/>
              <a:pPr/>
              <a:t>60</a:t>
            </a:fld>
            <a:endParaRPr lang="en-US"/>
          </a:p>
        </p:txBody>
      </p:sp>
      <p:sp>
        <p:nvSpPr>
          <p:cNvPr id="15362" name="AutoShape 2"/>
          <p:cNvSpPr>
            <a:spLocks noGrp="1" noChangeArrowheads="1"/>
          </p:cNvSpPr>
          <p:nvPr>
            <p:ph type="title"/>
          </p:nvPr>
        </p:nvSpPr>
        <p:spPr/>
        <p:txBody>
          <a:bodyPr/>
          <a:lstStyle/>
          <a:p>
            <a:r>
              <a:rPr lang="en-US" sz="3200"/>
              <a:t>Bug-Fixing – When things go wrong..</a:t>
            </a:r>
          </a:p>
        </p:txBody>
      </p:sp>
      <p:sp>
        <p:nvSpPr>
          <p:cNvPr id="15363" name="Rectangle 3"/>
          <p:cNvSpPr>
            <a:spLocks noGrp="1" noChangeArrowheads="1"/>
          </p:cNvSpPr>
          <p:nvPr>
            <p:ph type="body" idx="1"/>
          </p:nvPr>
        </p:nvSpPr>
        <p:spPr/>
        <p:txBody>
          <a:bodyPr/>
          <a:lstStyle/>
          <a:p>
            <a:r>
              <a:rPr lang="en-US"/>
              <a:t>Taking a look at the code</a:t>
            </a:r>
          </a:p>
          <a:p>
            <a:pPr lvl="1"/>
            <a:r>
              <a:rPr lang="en-US"/>
              <a:t>Everyone adds to NS2 </a:t>
            </a:r>
            <a:r>
              <a:rPr lang="en-US">
                <a:sym typeface="Wingdings" pitchFamily="2" charset="2"/>
              </a:rPr>
              <a:t></a:t>
            </a:r>
            <a:endParaRPr lang="en-US"/>
          </a:p>
          <a:p>
            <a:pPr lvl="1"/>
            <a:r>
              <a:rPr lang="en-US">
                <a:solidFill>
                  <a:srgbClr val="009900"/>
                </a:solidFill>
              </a:rPr>
              <a:t>May not always confirm to the norms</a:t>
            </a:r>
          </a:p>
          <a:p>
            <a:pPr lvl="2"/>
            <a:r>
              <a:rPr lang="en-US">
                <a:solidFill>
                  <a:srgbClr val="009900"/>
                </a:solidFill>
              </a:rPr>
              <a:t>IP TTL set to 32 instead of 256 </a:t>
            </a:r>
            <a:r>
              <a:rPr lang="en-US">
                <a:solidFill>
                  <a:srgbClr val="009900"/>
                </a:solidFill>
                <a:sym typeface="Wingdings" pitchFamily="2" charset="2"/>
              </a:rPr>
              <a:t></a:t>
            </a:r>
            <a:endParaRPr lang="en-US">
              <a:solidFill>
                <a:srgbClr val="009900"/>
              </a:solidFill>
            </a:endParaRPr>
          </a:p>
          <a:p>
            <a:pPr>
              <a:buFont typeface="Wingdings" pitchFamily="2" charset="2"/>
              <a:buNone/>
            </a:pPr>
            <a:endParaRPr lang="en-US"/>
          </a:p>
        </p:txBody>
      </p:sp>
    </p:spTree>
    <p:extLst>
      <p:ext uri="{BB962C8B-B14F-4D97-AF65-F5344CB8AC3E}">
        <p14:creationId xmlns:p14="http://schemas.microsoft.com/office/powerpoint/2010/main" val="1846469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D0FF30A6-39F0-40AC-AD89-27B22C6EA9BC}" type="slidenum">
              <a:rPr lang="en-US"/>
              <a:pPr/>
              <a:t>61</a:t>
            </a:fld>
            <a:endParaRPr lang="en-US"/>
          </a:p>
        </p:txBody>
      </p:sp>
      <p:sp>
        <p:nvSpPr>
          <p:cNvPr id="17410" name="AutoShape 2"/>
          <p:cNvSpPr>
            <a:spLocks noGrp="1" noChangeArrowheads="1"/>
          </p:cNvSpPr>
          <p:nvPr>
            <p:ph type="title"/>
          </p:nvPr>
        </p:nvSpPr>
        <p:spPr/>
        <p:txBody>
          <a:bodyPr/>
          <a:lstStyle/>
          <a:p>
            <a:r>
              <a:rPr lang="en-US"/>
              <a:t>Bug-Fixing Questions</a:t>
            </a:r>
          </a:p>
        </p:txBody>
      </p:sp>
      <p:sp>
        <p:nvSpPr>
          <p:cNvPr id="17411" name="Rectangle 3"/>
          <p:cNvSpPr>
            <a:spLocks noGrp="1" noChangeArrowheads="1"/>
          </p:cNvSpPr>
          <p:nvPr>
            <p:ph type="body" idx="1"/>
          </p:nvPr>
        </p:nvSpPr>
        <p:spPr/>
        <p:txBody>
          <a:bodyPr/>
          <a:lstStyle/>
          <a:p>
            <a:pPr>
              <a:lnSpc>
                <a:spcPct val="80000"/>
              </a:lnSpc>
            </a:pPr>
            <a:r>
              <a:rPr lang="en-US" sz="2400"/>
              <a:t>What is the expected behaviour of the network?</a:t>
            </a:r>
          </a:p>
          <a:p>
            <a:pPr>
              <a:lnSpc>
                <a:spcPct val="80000"/>
              </a:lnSpc>
            </a:pPr>
            <a:r>
              <a:rPr lang="en-US" sz="2400"/>
              <a:t>Have I connected the network right?</a:t>
            </a:r>
          </a:p>
          <a:p>
            <a:pPr>
              <a:lnSpc>
                <a:spcPct val="80000"/>
              </a:lnSpc>
            </a:pPr>
            <a:r>
              <a:rPr lang="en-US" sz="2400"/>
              <a:t>Am I logging trace information at the right level? Can I change it to narrow down on the problem?</a:t>
            </a:r>
          </a:p>
          <a:p>
            <a:pPr>
              <a:lnSpc>
                <a:spcPct val="80000"/>
              </a:lnSpc>
            </a:pPr>
            <a:r>
              <a:rPr lang="en-US" sz="2400"/>
              <a:t>Has anyone else out there had the same problem?</a:t>
            </a:r>
          </a:p>
          <a:p>
            <a:pPr>
              <a:lnSpc>
                <a:spcPct val="80000"/>
              </a:lnSpc>
            </a:pPr>
            <a:r>
              <a:rPr lang="en-US" sz="2400"/>
              <a:t>Is there something similar in examples that I can look at, and build upon?</a:t>
            </a:r>
          </a:p>
          <a:p>
            <a:pPr>
              <a:lnSpc>
                <a:spcPct val="80000"/>
              </a:lnSpc>
            </a:pPr>
            <a:r>
              <a:rPr lang="en-US" sz="2400"/>
              <a:t>Does the code really do what the protocol says? Are all the default parameters correct?</a:t>
            </a:r>
          </a:p>
          <a:p>
            <a:pPr>
              <a:lnSpc>
                <a:spcPct val="80000"/>
              </a:lnSpc>
            </a:pPr>
            <a:r>
              <a:rPr lang="en-US" sz="2400"/>
              <a:t>Is Tcl being picky here? </a:t>
            </a:r>
            <a:r>
              <a:rPr lang="en-US" sz="2400">
                <a:sym typeface="Wingdings" pitchFamily="2" charset="2"/>
              </a:rPr>
              <a:t></a:t>
            </a:r>
            <a:endParaRPr lang="en-US" sz="2400"/>
          </a:p>
          <a:p>
            <a:pPr>
              <a:lnSpc>
                <a:spcPct val="80000"/>
              </a:lnSpc>
            </a:pPr>
            <a:endParaRPr lang="en-US" sz="2400"/>
          </a:p>
          <a:p>
            <a:pPr>
              <a:lnSpc>
                <a:spcPct val="80000"/>
              </a:lnSpc>
            </a:pPr>
            <a:endParaRPr lang="en-US" sz="2400"/>
          </a:p>
        </p:txBody>
      </p:sp>
    </p:spTree>
    <p:extLst>
      <p:ext uri="{BB962C8B-B14F-4D97-AF65-F5344CB8AC3E}">
        <p14:creationId xmlns:p14="http://schemas.microsoft.com/office/powerpoint/2010/main" val="11133044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990600"/>
          </a:xfrm>
        </p:spPr>
        <p:txBody>
          <a:bodyPr/>
          <a:lstStyle/>
          <a:p>
            <a:pPr algn="ctr"/>
            <a:r>
              <a:rPr lang="en-US" dirty="0" smtClean="0"/>
              <a:t>NS Simulations for Beginners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9064425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fr-FR" dirty="0" smtClean="0"/>
              <a:t>Simulation </a:t>
            </a:r>
            <a:r>
              <a:rPr lang="fr-FR" dirty="0" err="1" smtClean="0"/>
              <a:t>elements</a:t>
            </a:r>
            <a:endParaRPr lang="en-US" dirty="0" smtClean="0"/>
          </a:p>
        </p:txBody>
      </p:sp>
      <p:sp>
        <p:nvSpPr>
          <p:cNvPr id="4" name="Rounded Rectangle 3"/>
          <p:cNvSpPr/>
          <p:nvPr/>
        </p:nvSpPr>
        <p:spPr>
          <a:xfrm>
            <a:off x="3616325" y="3388518"/>
            <a:ext cx="1336675" cy="754857"/>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dirty="0">
                <a:solidFill>
                  <a:schemeClr val="tx1"/>
                </a:solidFill>
              </a:rPr>
              <a:t>Network simulator</a:t>
            </a:r>
            <a:endParaRPr lang="en-US" dirty="0">
              <a:solidFill>
                <a:schemeClr val="tx1"/>
              </a:solidFill>
            </a:endParaRPr>
          </a:p>
        </p:txBody>
      </p:sp>
      <p:sp>
        <p:nvSpPr>
          <p:cNvPr id="5" name="Vertical Scroll 4"/>
          <p:cNvSpPr/>
          <p:nvPr/>
        </p:nvSpPr>
        <p:spPr>
          <a:xfrm>
            <a:off x="152400" y="1882775"/>
            <a:ext cx="1149350" cy="1709738"/>
          </a:xfrm>
          <a:prstGeom prst="verticalScroll">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dirty="0" err="1">
                <a:solidFill>
                  <a:schemeClr val="tx1"/>
                </a:solidFill>
              </a:rPr>
              <a:t>Mobility</a:t>
            </a:r>
            <a:r>
              <a:rPr lang="fr-FR" sz="1600" dirty="0">
                <a:solidFill>
                  <a:schemeClr val="tx1"/>
                </a:solidFill>
              </a:rPr>
              <a:t> file*</a:t>
            </a:r>
            <a:endParaRPr lang="en-US" sz="1600" dirty="0">
              <a:solidFill>
                <a:schemeClr val="tx1"/>
              </a:solidFill>
            </a:endParaRPr>
          </a:p>
        </p:txBody>
      </p:sp>
      <p:sp>
        <p:nvSpPr>
          <p:cNvPr id="6" name="Vertical Scroll 5"/>
          <p:cNvSpPr/>
          <p:nvPr/>
        </p:nvSpPr>
        <p:spPr>
          <a:xfrm>
            <a:off x="152400" y="3814763"/>
            <a:ext cx="1149350" cy="1711325"/>
          </a:xfrm>
          <a:prstGeom prst="verticalScroll">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600" dirty="0" err="1">
                <a:solidFill>
                  <a:schemeClr val="tx1"/>
                </a:solidFill>
              </a:rPr>
              <a:t>Traffic</a:t>
            </a:r>
            <a:r>
              <a:rPr lang="fr-FR" sz="1600" dirty="0">
                <a:solidFill>
                  <a:schemeClr val="tx1"/>
                </a:solidFill>
              </a:rPr>
              <a:t> file**</a:t>
            </a:r>
            <a:endParaRPr lang="en-US" sz="1600" dirty="0">
              <a:solidFill>
                <a:schemeClr val="tx1"/>
              </a:solidFill>
            </a:endParaRPr>
          </a:p>
        </p:txBody>
      </p:sp>
      <p:sp>
        <p:nvSpPr>
          <p:cNvPr id="7" name="Striped Right Arrow 6"/>
          <p:cNvSpPr/>
          <p:nvPr/>
        </p:nvSpPr>
        <p:spPr>
          <a:xfrm rot="2936519">
            <a:off x="1140749" y="2717582"/>
            <a:ext cx="969962" cy="233362"/>
          </a:xfrm>
          <a:prstGeom prst="striped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iped Right Arrow 7"/>
          <p:cNvSpPr/>
          <p:nvPr/>
        </p:nvSpPr>
        <p:spPr>
          <a:xfrm rot="18861238">
            <a:off x="1110796" y="4394200"/>
            <a:ext cx="922338" cy="242888"/>
          </a:xfrm>
          <a:prstGeom prst="striped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Vertical Scroll 8"/>
          <p:cNvSpPr/>
          <p:nvPr/>
        </p:nvSpPr>
        <p:spPr>
          <a:xfrm>
            <a:off x="5486401" y="2971800"/>
            <a:ext cx="1371599" cy="1512888"/>
          </a:xfrm>
          <a:prstGeom prst="verticalScroll">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400" dirty="0">
                <a:solidFill>
                  <a:schemeClr val="tx1"/>
                </a:solidFill>
              </a:rPr>
              <a:t>Simulation trace</a:t>
            </a:r>
            <a:endParaRPr lang="en-US" sz="1400" dirty="0">
              <a:solidFill>
                <a:schemeClr val="tx1"/>
              </a:solidFill>
            </a:endParaRPr>
          </a:p>
        </p:txBody>
      </p:sp>
      <p:sp>
        <p:nvSpPr>
          <p:cNvPr id="10" name="Striped Right Arrow 9"/>
          <p:cNvSpPr/>
          <p:nvPr/>
        </p:nvSpPr>
        <p:spPr>
          <a:xfrm>
            <a:off x="4953000" y="3592512"/>
            <a:ext cx="685800" cy="217487"/>
          </a:xfrm>
          <a:prstGeom prst="striped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iped Right Arrow 10"/>
          <p:cNvSpPr/>
          <p:nvPr/>
        </p:nvSpPr>
        <p:spPr>
          <a:xfrm>
            <a:off x="6781800" y="3592513"/>
            <a:ext cx="685800" cy="255588"/>
          </a:xfrm>
          <a:prstGeom prst="striped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p:cNvSpPr/>
          <p:nvPr/>
        </p:nvSpPr>
        <p:spPr>
          <a:xfrm>
            <a:off x="7445375" y="3352800"/>
            <a:ext cx="1546225" cy="673100"/>
          </a:xfrm>
          <a:prstGeom prst="roundRect">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Trace analysis</a:t>
            </a:r>
          </a:p>
        </p:txBody>
      </p:sp>
      <p:sp>
        <p:nvSpPr>
          <p:cNvPr id="10253" name="Date Placeholder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algn="r" fontAlgn="base">
              <a:spcBef>
                <a:spcPct val="0"/>
              </a:spcBef>
              <a:spcAft>
                <a:spcPct val="0"/>
              </a:spcAft>
            </a:pPr>
            <a:r>
              <a:rPr lang="en-US">
                <a:solidFill>
                  <a:schemeClr val="tx2"/>
                </a:solidFill>
              </a:rPr>
              <a:t>4/11/2012</a:t>
            </a:r>
          </a:p>
        </p:txBody>
      </p:sp>
      <p:sp>
        <p:nvSpPr>
          <p:cNvPr id="10254" name="Slide Number Placeholder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pPr>
            <a:fld id="{1F6C0FCC-C8C6-4E33-BF27-BD33A20C6E85}" type="slidenum">
              <a:rPr lang="en-US">
                <a:solidFill>
                  <a:schemeClr val="tx2"/>
                </a:solidFill>
              </a:rPr>
              <a:pPr fontAlgn="base">
                <a:spcBef>
                  <a:spcPct val="0"/>
                </a:spcBef>
                <a:spcAft>
                  <a:spcPct val="0"/>
                </a:spcAft>
              </a:pPr>
              <a:t>63</a:t>
            </a:fld>
            <a:endParaRPr lang="en-US">
              <a:solidFill>
                <a:schemeClr val="tx2"/>
              </a:solidFill>
            </a:endParaRPr>
          </a:p>
        </p:txBody>
      </p:sp>
      <p:sp>
        <p:nvSpPr>
          <p:cNvPr id="2" name="Rounded Rectangle 1"/>
          <p:cNvSpPr/>
          <p:nvPr/>
        </p:nvSpPr>
        <p:spPr>
          <a:xfrm>
            <a:off x="1587116" y="3388518"/>
            <a:ext cx="1384684" cy="663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Simulation </a:t>
            </a:r>
            <a:r>
              <a:rPr lang="en-US" sz="1400" dirty="0" err="1" smtClean="0">
                <a:solidFill>
                  <a:schemeClr val="tx1"/>
                </a:solidFill>
              </a:rPr>
              <a:t>Tcl</a:t>
            </a:r>
            <a:r>
              <a:rPr lang="en-US" sz="1400" dirty="0" smtClean="0">
                <a:solidFill>
                  <a:schemeClr val="tx1"/>
                </a:solidFill>
              </a:rPr>
              <a:t> file</a:t>
            </a:r>
            <a:endParaRPr lang="en-US" sz="1400" dirty="0">
              <a:solidFill>
                <a:schemeClr val="tx1"/>
              </a:solidFill>
            </a:endParaRPr>
          </a:p>
        </p:txBody>
      </p:sp>
      <p:sp>
        <p:nvSpPr>
          <p:cNvPr id="16" name="Striped Right Arrow 15"/>
          <p:cNvSpPr/>
          <p:nvPr/>
        </p:nvSpPr>
        <p:spPr>
          <a:xfrm>
            <a:off x="2985466" y="3611563"/>
            <a:ext cx="685800" cy="217487"/>
          </a:xfrm>
          <a:prstGeom prst="stripedRightArrow">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8109884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the communication range</a:t>
            </a:r>
            <a:endParaRPr lang="en-US" dirty="0"/>
          </a:p>
        </p:txBody>
      </p:sp>
      <p:sp>
        <p:nvSpPr>
          <p:cNvPr id="3" name="Content Placeholder 2"/>
          <p:cNvSpPr>
            <a:spLocks noGrp="1"/>
          </p:cNvSpPr>
          <p:nvPr>
            <p:ph idx="1"/>
          </p:nvPr>
        </p:nvSpPr>
        <p:spPr>
          <a:xfrm>
            <a:off x="304800" y="1600200"/>
            <a:ext cx="8458200" cy="4876800"/>
          </a:xfrm>
        </p:spPr>
        <p:txBody>
          <a:bodyPr>
            <a:normAutofit/>
          </a:bodyPr>
          <a:lstStyle/>
          <a:p>
            <a:r>
              <a:rPr lang="en-US" dirty="0" smtClean="0"/>
              <a:t>Set the receiving </a:t>
            </a:r>
            <a:r>
              <a:rPr lang="en-US" dirty="0"/>
              <a:t>threshold in the network </a:t>
            </a:r>
            <a:r>
              <a:rPr lang="en-US" dirty="0" smtClean="0"/>
              <a:t>interface</a:t>
            </a:r>
            <a:endParaRPr lang="en-US" dirty="0"/>
          </a:p>
          <a:p>
            <a:pPr lvl="1"/>
            <a:r>
              <a:rPr lang="en-US" dirty="0" err="1"/>
              <a:t>Phy</a:t>
            </a:r>
            <a:r>
              <a:rPr lang="en-US" dirty="0"/>
              <a:t>/</a:t>
            </a:r>
            <a:r>
              <a:rPr lang="en-US" dirty="0" err="1"/>
              <a:t>WirelessPhy</a:t>
            </a:r>
            <a:r>
              <a:rPr lang="en-US" dirty="0"/>
              <a:t> set </a:t>
            </a:r>
            <a:r>
              <a:rPr lang="en-US" dirty="0" err="1"/>
              <a:t>RXThresh</a:t>
            </a:r>
            <a:r>
              <a:rPr lang="en-US" dirty="0"/>
              <a:t>_ &lt;value&gt;</a:t>
            </a:r>
          </a:p>
          <a:p>
            <a:endParaRPr lang="en-US" dirty="0" smtClean="0"/>
          </a:p>
          <a:p>
            <a:r>
              <a:rPr lang="en-US" dirty="0" err="1" smtClean="0"/>
              <a:t>Outil</a:t>
            </a:r>
            <a:r>
              <a:rPr lang="en-US" dirty="0" smtClean="0"/>
              <a:t> defined in: ~</a:t>
            </a:r>
            <a:r>
              <a:rPr lang="en-US" i="1" dirty="0" smtClean="0"/>
              <a:t>ns</a:t>
            </a:r>
            <a:r>
              <a:rPr lang="en-US" dirty="0" smtClean="0"/>
              <a:t>/indep-utils/propagation/threshold.cc</a:t>
            </a:r>
          </a:p>
          <a:p>
            <a:pPr marL="0" indent="0">
              <a:buNone/>
            </a:pPr>
            <a:endParaRPr lang="en-US" dirty="0" smtClean="0"/>
          </a:p>
          <a:p>
            <a:pPr marL="0" indent="0" algn="ctr">
              <a:buNone/>
            </a:pPr>
            <a:r>
              <a:rPr lang="en-US" sz="2000" b="1" dirty="0" smtClean="0"/>
              <a:t>threshold </a:t>
            </a:r>
            <a:r>
              <a:rPr lang="en-US" sz="2000" b="1" dirty="0"/>
              <a:t>-m &lt;propagation-model&gt; [other-options] distance</a:t>
            </a:r>
          </a:p>
          <a:p>
            <a:endParaRPr lang="en-US" dirty="0" smtClean="0"/>
          </a:p>
          <a:p>
            <a:r>
              <a:rPr lang="en-US" dirty="0" smtClean="0"/>
              <a:t>where </a:t>
            </a:r>
            <a:r>
              <a:rPr lang="en-US" dirty="0"/>
              <a:t>&lt;propagation-model&gt; is either </a:t>
            </a:r>
            <a:r>
              <a:rPr lang="en-US" dirty="0" err="1"/>
              <a:t>FreeSpace</a:t>
            </a:r>
            <a:r>
              <a:rPr lang="en-US" dirty="0"/>
              <a:t>, </a:t>
            </a:r>
            <a:r>
              <a:rPr lang="en-US" dirty="0" err="1"/>
              <a:t>TwoRayGround</a:t>
            </a:r>
            <a:r>
              <a:rPr lang="en-US" dirty="0"/>
              <a:t> or Shadowing, and the distance is </a:t>
            </a:r>
            <a:r>
              <a:rPr lang="en-US" dirty="0" smtClean="0"/>
              <a:t>the communication </a:t>
            </a:r>
            <a:r>
              <a:rPr lang="en-US" dirty="0"/>
              <a:t>range in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2319900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range</a:t>
            </a:r>
            <a:endParaRPr lang="en-US" dirty="0"/>
          </a:p>
        </p:txBody>
      </p:sp>
      <p:sp>
        <p:nvSpPr>
          <p:cNvPr id="3" name="Content Placeholder 2"/>
          <p:cNvSpPr>
            <a:spLocks noGrp="1"/>
          </p:cNvSpPr>
          <p:nvPr>
            <p:ph idx="1"/>
          </p:nvPr>
        </p:nvSpPr>
        <p:spPr>
          <a:xfrm>
            <a:off x="76200" y="1600200"/>
            <a:ext cx="4876800" cy="4876800"/>
          </a:xfrm>
        </p:spPr>
        <p:txBody>
          <a:bodyPr>
            <a:noAutofit/>
          </a:bodyPr>
          <a:lstStyle/>
          <a:p>
            <a:r>
              <a:rPr lang="en-US" sz="1800" dirty="0" smtClean="0"/>
              <a:t>For a transmission range of 200m</a:t>
            </a:r>
          </a:p>
          <a:p>
            <a:endParaRPr lang="en-US" sz="1800" dirty="0" smtClean="0"/>
          </a:p>
          <a:p>
            <a:r>
              <a:rPr lang="en-US" sz="1800" dirty="0" smtClean="0"/>
              <a:t>Antenna/</a:t>
            </a:r>
            <a:r>
              <a:rPr lang="en-US" sz="1800" dirty="0" err="1" smtClean="0"/>
              <a:t>OmniAntenna</a:t>
            </a:r>
            <a:r>
              <a:rPr lang="en-US" sz="1800" dirty="0" smtClean="0"/>
              <a:t> </a:t>
            </a:r>
            <a:r>
              <a:rPr lang="en-US" sz="1800" dirty="0"/>
              <a:t>set X_ 0</a:t>
            </a:r>
          </a:p>
          <a:p>
            <a:r>
              <a:rPr lang="en-US" sz="1800" dirty="0"/>
              <a:t>Antenna/</a:t>
            </a:r>
            <a:r>
              <a:rPr lang="en-US" sz="1800" dirty="0" err="1"/>
              <a:t>OmniAntenna</a:t>
            </a:r>
            <a:r>
              <a:rPr lang="en-US" sz="1800" dirty="0"/>
              <a:t> set Y_ 0</a:t>
            </a:r>
          </a:p>
          <a:p>
            <a:r>
              <a:rPr lang="en-US" sz="1800" dirty="0"/>
              <a:t>Antenna/</a:t>
            </a:r>
            <a:r>
              <a:rPr lang="en-US" sz="1800" dirty="0" err="1"/>
              <a:t>OmniAntenna</a:t>
            </a:r>
            <a:r>
              <a:rPr lang="en-US" sz="1800" dirty="0"/>
              <a:t> set Z_ 1.5</a:t>
            </a:r>
          </a:p>
          <a:p>
            <a:r>
              <a:rPr lang="en-US" sz="1800" dirty="0"/>
              <a:t>Antenna/</a:t>
            </a:r>
            <a:r>
              <a:rPr lang="en-US" sz="1800" dirty="0" err="1"/>
              <a:t>OmniAntenna</a:t>
            </a:r>
            <a:r>
              <a:rPr lang="en-US" sz="1800" dirty="0"/>
              <a:t> set </a:t>
            </a:r>
            <a:r>
              <a:rPr lang="en-US" sz="1800" dirty="0" err="1"/>
              <a:t>Gt</a:t>
            </a:r>
            <a:r>
              <a:rPr lang="en-US" sz="1800" dirty="0"/>
              <a:t>_ 1.0</a:t>
            </a:r>
          </a:p>
          <a:p>
            <a:r>
              <a:rPr lang="en-US" sz="1800" dirty="0"/>
              <a:t>Antenna/</a:t>
            </a:r>
            <a:r>
              <a:rPr lang="en-US" sz="1800" dirty="0" err="1"/>
              <a:t>OmniAntenna</a:t>
            </a:r>
            <a:r>
              <a:rPr lang="en-US" sz="1800" dirty="0"/>
              <a:t> set Gr_ 1.0</a:t>
            </a:r>
          </a:p>
          <a:p>
            <a:endParaRPr lang="en-US" sz="1800" dirty="0"/>
          </a:p>
          <a:p>
            <a:r>
              <a:rPr lang="en-US" sz="1800" dirty="0" err="1" smtClean="0"/>
              <a:t>Phy</a:t>
            </a:r>
            <a:r>
              <a:rPr lang="en-US" sz="1800" dirty="0" smtClean="0"/>
              <a:t>/</a:t>
            </a:r>
            <a:r>
              <a:rPr lang="en-US" sz="1800" dirty="0" err="1" smtClean="0"/>
              <a:t>WirelessPhy</a:t>
            </a:r>
            <a:r>
              <a:rPr lang="en-US" sz="1800" dirty="0" smtClean="0"/>
              <a:t> </a:t>
            </a:r>
            <a:r>
              <a:rPr lang="en-US" sz="1800" dirty="0"/>
              <a:t>set </a:t>
            </a:r>
            <a:r>
              <a:rPr lang="en-US" sz="1800" dirty="0" err="1"/>
              <a:t>CPThresh</a:t>
            </a:r>
            <a:r>
              <a:rPr lang="en-US" sz="1800" dirty="0"/>
              <a:t>_ 10.0</a:t>
            </a:r>
          </a:p>
          <a:p>
            <a:r>
              <a:rPr lang="en-US" sz="1800" dirty="0" err="1"/>
              <a:t>Phy</a:t>
            </a:r>
            <a:r>
              <a:rPr lang="en-US" sz="1800" dirty="0"/>
              <a:t>/</a:t>
            </a:r>
            <a:r>
              <a:rPr lang="en-US" sz="1800" dirty="0" err="1"/>
              <a:t>WirelessPhy</a:t>
            </a:r>
            <a:r>
              <a:rPr lang="en-US" sz="1800" dirty="0"/>
              <a:t> set </a:t>
            </a:r>
            <a:r>
              <a:rPr lang="en-US" sz="1800" dirty="0" err="1"/>
              <a:t>CSThresh</a:t>
            </a:r>
            <a:r>
              <a:rPr lang="en-US" sz="1800" dirty="0"/>
              <a:t>_ 1.559e-11</a:t>
            </a:r>
          </a:p>
          <a:p>
            <a:r>
              <a:rPr lang="en-US" sz="1800" dirty="0" err="1"/>
              <a:t>Phy</a:t>
            </a:r>
            <a:r>
              <a:rPr lang="en-US" sz="1800" dirty="0"/>
              <a:t>/</a:t>
            </a:r>
            <a:r>
              <a:rPr lang="en-US" sz="1800" dirty="0" err="1"/>
              <a:t>WirelessPhy</a:t>
            </a:r>
            <a:r>
              <a:rPr lang="en-US" sz="1800" dirty="0"/>
              <a:t> set </a:t>
            </a:r>
            <a:r>
              <a:rPr lang="en-US" sz="1800" dirty="0" err="1"/>
              <a:t>RXThresh</a:t>
            </a:r>
            <a:r>
              <a:rPr lang="en-US" sz="1800" dirty="0" smtClean="0"/>
              <a:t>_ 3.652e-10</a:t>
            </a:r>
            <a:endParaRPr lang="en-US" sz="1800" dirty="0"/>
          </a:p>
          <a:p>
            <a:r>
              <a:rPr lang="en-US" sz="1800" dirty="0" err="1"/>
              <a:t>Phy</a:t>
            </a:r>
            <a:r>
              <a:rPr lang="en-US" sz="1800" dirty="0"/>
              <a:t>/</a:t>
            </a:r>
            <a:r>
              <a:rPr lang="en-US" sz="1800" dirty="0" err="1"/>
              <a:t>WirelessPhy</a:t>
            </a:r>
            <a:r>
              <a:rPr lang="en-US" sz="1800" dirty="0"/>
              <a:t> set </a:t>
            </a:r>
            <a:r>
              <a:rPr lang="en-US" sz="1800" dirty="0" err="1"/>
              <a:t>Rb</a:t>
            </a:r>
            <a:r>
              <a:rPr lang="en-US" sz="1800" dirty="0"/>
              <a:t>_ 2*1e6</a:t>
            </a:r>
          </a:p>
          <a:p>
            <a:r>
              <a:rPr lang="en-US" sz="1800" dirty="0" err="1"/>
              <a:t>Phy</a:t>
            </a:r>
            <a:r>
              <a:rPr lang="en-US" sz="1800" dirty="0"/>
              <a:t>/</a:t>
            </a:r>
            <a:r>
              <a:rPr lang="en-US" sz="1800" dirty="0" err="1"/>
              <a:t>WirelessPhy</a:t>
            </a:r>
            <a:r>
              <a:rPr lang="en-US" sz="1800" dirty="0"/>
              <a:t> set </a:t>
            </a:r>
            <a:r>
              <a:rPr lang="en-US" sz="1800" dirty="0" err="1"/>
              <a:t>Pt</a:t>
            </a:r>
            <a:r>
              <a:rPr lang="en-US" sz="1800" dirty="0"/>
              <a:t>_ 0.2818</a:t>
            </a:r>
          </a:p>
          <a:p>
            <a:r>
              <a:rPr lang="en-US" sz="1800" dirty="0" err="1"/>
              <a:t>Phy</a:t>
            </a:r>
            <a:r>
              <a:rPr lang="en-US" sz="1800" dirty="0"/>
              <a:t>/</a:t>
            </a:r>
            <a:r>
              <a:rPr lang="en-US" sz="1800" dirty="0" err="1"/>
              <a:t>WirelessPhy</a:t>
            </a:r>
            <a:r>
              <a:rPr lang="en-US" sz="1800" dirty="0"/>
              <a:t> set </a:t>
            </a:r>
            <a:r>
              <a:rPr lang="en-US" sz="1800" dirty="0" err="1"/>
              <a:t>freq</a:t>
            </a:r>
            <a:r>
              <a:rPr lang="en-US" sz="1800" dirty="0"/>
              <a:t>_ 914e+6 </a:t>
            </a:r>
          </a:p>
          <a:p>
            <a:r>
              <a:rPr lang="en-US" sz="1800" dirty="0" err="1"/>
              <a:t>Phy</a:t>
            </a:r>
            <a:r>
              <a:rPr lang="en-US" sz="1800" dirty="0"/>
              <a:t>/</a:t>
            </a:r>
            <a:r>
              <a:rPr lang="en-US" sz="1800" dirty="0" err="1"/>
              <a:t>WirelessPhy</a:t>
            </a:r>
            <a:r>
              <a:rPr lang="en-US" sz="1800" dirty="0"/>
              <a:t> set L_ 1.0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Content Placeholder 2"/>
          <p:cNvSpPr txBox="1">
            <a:spLocks/>
          </p:cNvSpPr>
          <p:nvPr/>
        </p:nvSpPr>
        <p:spPr>
          <a:xfrm>
            <a:off x="4267200" y="1600200"/>
            <a:ext cx="48768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2764300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and topology creation</a:t>
            </a:r>
            <a:endParaRPr lang="en-US" dirty="0"/>
          </a:p>
        </p:txBody>
      </p:sp>
      <p:sp>
        <p:nvSpPr>
          <p:cNvPr id="3" name="Content Placeholder 2"/>
          <p:cNvSpPr>
            <a:spLocks noGrp="1"/>
          </p:cNvSpPr>
          <p:nvPr>
            <p:ph idx="1"/>
          </p:nvPr>
        </p:nvSpPr>
        <p:spPr/>
        <p:txBody>
          <a:bodyPr/>
          <a:lstStyle/>
          <a:p>
            <a:r>
              <a:rPr lang="en-US" dirty="0" smtClean="0"/>
              <a:t>Traffic generation</a:t>
            </a:r>
          </a:p>
          <a:p>
            <a:endParaRPr lang="en-US" dirty="0"/>
          </a:p>
          <a:p>
            <a:endParaRPr lang="en-US" dirty="0" smtClean="0"/>
          </a:p>
          <a:p>
            <a:endParaRPr lang="en-US" dirty="0"/>
          </a:p>
          <a:p>
            <a:r>
              <a:rPr lang="en-US" dirty="0" smtClean="0"/>
              <a:t>Topology generation</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0"/>
            <a:ext cx="571217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00500"/>
            <a:ext cx="7744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57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How to run simulation with arguments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5" name="Rounded Rectangle 4"/>
          <p:cNvSpPr/>
          <p:nvPr/>
        </p:nvSpPr>
        <p:spPr>
          <a:xfrm>
            <a:off x="609600" y="1371600"/>
            <a:ext cx="8077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ns &lt;name of simulation TCL file</a:t>
            </a:r>
            <a:r>
              <a:rPr lang="en-US" dirty="0" smtClean="0"/>
              <a:t>&gt; arg1 arg2 … </a:t>
            </a:r>
            <a:r>
              <a:rPr lang="en-US" dirty="0" err="1" smtClean="0"/>
              <a:t>argn</a:t>
            </a:r>
            <a:endParaRPr lang="en-US" dirty="0"/>
          </a:p>
        </p:txBody>
      </p:sp>
      <p:sp>
        <p:nvSpPr>
          <p:cNvPr id="6" name="Rounded Rectangle 5"/>
          <p:cNvSpPr/>
          <p:nvPr/>
        </p:nvSpPr>
        <p:spPr>
          <a:xfrm>
            <a:off x="76200" y="2667000"/>
            <a:ext cx="5791200" cy="3581400"/>
          </a:xfrm>
          <a:prstGeom prst="round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rPr>
              <a:t>proc</a:t>
            </a:r>
            <a:r>
              <a:rPr lang="en-US" sz="1400" dirty="0">
                <a:solidFill>
                  <a:schemeClr val="tx1"/>
                </a:solidFill>
              </a:rPr>
              <a:t> </a:t>
            </a:r>
            <a:r>
              <a:rPr lang="en-US" sz="1400" dirty="0" err="1">
                <a:solidFill>
                  <a:schemeClr val="tx1"/>
                </a:solidFill>
              </a:rPr>
              <a:t>getopt</a:t>
            </a:r>
            <a:r>
              <a:rPr lang="en-US" sz="1400" dirty="0">
                <a:solidFill>
                  <a:schemeClr val="tx1"/>
                </a:solidFill>
              </a:rPr>
              <a:t> {</a:t>
            </a:r>
            <a:r>
              <a:rPr lang="en-US" sz="1400" dirty="0" err="1">
                <a:solidFill>
                  <a:schemeClr val="tx1"/>
                </a:solidFill>
              </a:rPr>
              <a:t>argc</a:t>
            </a:r>
            <a:r>
              <a:rPr lang="en-US" sz="1400" dirty="0">
                <a:solidFill>
                  <a:schemeClr val="tx1"/>
                </a:solidFill>
              </a:rPr>
              <a:t> </a:t>
            </a:r>
            <a:r>
              <a:rPr lang="en-US" sz="1400" dirty="0" err="1">
                <a:solidFill>
                  <a:schemeClr val="tx1"/>
                </a:solidFill>
              </a:rPr>
              <a:t>argv</a:t>
            </a:r>
            <a:r>
              <a:rPr lang="en-US" sz="1400" dirty="0">
                <a:solidFill>
                  <a:schemeClr val="tx1"/>
                </a:solidFill>
              </a:rPr>
              <a:t>} </a:t>
            </a:r>
            <a:r>
              <a:rPr lang="en-US" sz="1400" dirty="0" smtClean="0">
                <a:solidFill>
                  <a:schemeClr val="tx1"/>
                </a:solidFill>
              </a:rPr>
              <a:t>{        ;#procedure </a:t>
            </a:r>
            <a:r>
              <a:rPr lang="en-US" sz="1400" dirty="0" err="1" smtClean="0">
                <a:solidFill>
                  <a:schemeClr val="tx1"/>
                </a:solidFill>
              </a:rPr>
              <a:t>getopt</a:t>
            </a:r>
            <a:r>
              <a:rPr lang="en-US" sz="1400" dirty="0" smtClean="0">
                <a:solidFill>
                  <a:schemeClr val="tx1"/>
                </a:solidFill>
              </a:rPr>
              <a:t> with 2 arguments</a:t>
            </a:r>
            <a:endParaRPr lang="en-US" sz="1400" dirty="0">
              <a:solidFill>
                <a:schemeClr val="tx1"/>
              </a:solidFill>
            </a:endParaRPr>
          </a:p>
          <a:p>
            <a:r>
              <a:rPr lang="en-US" sz="1400" dirty="0" smtClean="0">
                <a:solidFill>
                  <a:schemeClr val="tx1"/>
                </a:solidFill>
              </a:rPr>
              <a:t>        global </a:t>
            </a:r>
            <a:r>
              <a:rPr lang="en-US" sz="1400" dirty="0">
                <a:solidFill>
                  <a:schemeClr val="tx1"/>
                </a:solidFill>
              </a:rPr>
              <a:t>opt</a:t>
            </a:r>
          </a:p>
          <a:p>
            <a:r>
              <a:rPr lang="en-US" sz="1400" dirty="0">
                <a:solidFill>
                  <a:schemeClr val="tx1"/>
                </a:solidFill>
              </a:rPr>
              <a:t>	for {set </a:t>
            </a:r>
            <a:r>
              <a:rPr lang="en-US" sz="1400" dirty="0" err="1">
                <a:solidFill>
                  <a:schemeClr val="tx1"/>
                </a:solidFill>
              </a:rPr>
              <a:t>i</a:t>
            </a:r>
            <a:r>
              <a:rPr lang="en-US" sz="1400" dirty="0">
                <a:solidFill>
                  <a:schemeClr val="tx1"/>
                </a:solidFill>
              </a:rPr>
              <a:t> 0} {$</a:t>
            </a:r>
            <a:r>
              <a:rPr lang="en-US" sz="1400" dirty="0" err="1">
                <a:solidFill>
                  <a:schemeClr val="tx1"/>
                </a:solidFill>
              </a:rPr>
              <a:t>i</a:t>
            </a:r>
            <a:r>
              <a:rPr lang="en-US" sz="1400" dirty="0">
                <a:solidFill>
                  <a:schemeClr val="tx1"/>
                </a:solidFill>
              </a:rPr>
              <a:t> &lt; $</a:t>
            </a:r>
            <a:r>
              <a:rPr lang="en-US" sz="1400" dirty="0" err="1">
                <a:solidFill>
                  <a:schemeClr val="tx1"/>
                </a:solidFill>
              </a:rPr>
              <a:t>argc</a:t>
            </a:r>
            <a:r>
              <a:rPr lang="en-US" sz="1400" dirty="0">
                <a:solidFill>
                  <a:schemeClr val="tx1"/>
                </a:solidFill>
              </a:rPr>
              <a:t>} {</a:t>
            </a:r>
            <a:r>
              <a:rPr lang="en-US" sz="1400" dirty="0" err="1">
                <a:solidFill>
                  <a:schemeClr val="tx1"/>
                </a:solidFill>
              </a:rPr>
              <a:t>incr</a:t>
            </a:r>
            <a:r>
              <a:rPr lang="en-US" sz="1400" dirty="0">
                <a:solidFill>
                  <a:schemeClr val="tx1"/>
                </a:solidFill>
              </a:rPr>
              <a:t> </a:t>
            </a:r>
            <a:r>
              <a:rPr lang="en-US" sz="1400" dirty="0" err="1">
                <a:solidFill>
                  <a:schemeClr val="tx1"/>
                </a:solidFill>
              </a:rPr>
              <a:t>i</a:t>
            </a:r>
            <a:r>
              <a:rPr lang="en-US" sz="1400" dirty="0">
                <a:solidFill>
                  <a:schemeClr val="tx1"/>
                </a:solidFill>
              </a:rPr>
              <a:t>} {</a:t>
            </a:r>
          </a:p>
          <a:p>
            <a:r>
              <a:rPr lang="en-US" sz="1400" dirty="0">
                <a:solidFill>
                  <a:schemeClr val="tx1"/>
                </a:solidFill>
              </a:rPr>
              <a:t>		set </a:t>
            </a:r>
            <a:r>
              <a:rPr lang="en-US" sz="1400" dirty="0" err="1">
                <a:solidFill>
                  <a:schemeClr val="tx1"/>
                </a:solidFill>
              </a:rPr>
              <a:t>arg</a:t>
            </a:r>
            <a:r>
              <a:rPr lang="en-US" sz="1400" dirty="0">
                <a:solidFill>
                  <a:schemeClr val="tx1"/>
                </a:solidFill>
              </a:rPr>
              <a:t> [</a:t>
            </a:r>
            <a:r>
              <a:rPr lang="en-US" sz="1400" dirty="0" err="1">
                <a:solidFill>
                  <a:schemeClr val="tx1"/>
                </a:solidFill>
              </a:rPr>
              <a:t>lindex</a:t>
            </a:r>
            <a:r>
              <a:rPr lang="en-US" sz="1400" dirty="0">
                <a:solidFill>
                  <a:schemeClr val="tx1"/>
                </a:solidFill>
              </a:rPr>
              <a:t> $</a:t>
            </a:r>
            <a:r>
              <a:rPr lang="en-US" sz="1400" dirty="0" err="1">
                <a:solidFill>
                  <a:schemeClr val="tx1"/>
                </a:solidFill>
              </a:rPr>
              <a:t>argv</a:t>
            </a:r>
            <a:r>
              <a:rPr lang="en-US" sz="1400" dirty="0">
                <a:solidFill>
                  <a:schemeClr val="tx1"/>
                </a:solidFill>
              </a:rPr>
              <a:t> $</a:t>
            </a:r>
            <a:r>
              <a:rPr lang="en-US" sz="1400" dirty="0" err="1">
                <a:solidFill>
                  <a:schemeClr val="tx1"/>
                </a:solidFill>
              </a:rPr>
              <a:t>i</a:t>
            </a:r>
            <a:r>
              <a:rPr lang="en-US" sz="1400" dirty="0">
                <a:solidFill>
                  <a:schemeClr val="tx1"/>
                </a:solidFill>
              </a:rPr>
              <a:t>]</a:t>
            </a:r>
          </a:p>
          <a:p>
            <a:r>
              <a:rPr lang="en-US" sz="1400" dirty="0">
                <a:solidFill>
                  <a:schemeClr val="tx1"/>
                </a:solidFill>
              </a:rPr>
              <a:t>		if {[string range $</a:t>
            </a:r>
            <a:r>
              <a:rPr lang="en-US" sz="1400" dirty="0" err="1">
                <a:solidFill>
                  <a:schemeClr val="tx1"/>
                </a:solidFill>
              </a:rPr>
              <a:t>arg</a:t>
            </a:r>
            <a:r>
              <a:rPr lang="en-US" sz="1400" dirty="0">
                <a:solidFill>
                  <a:schemeClr val="tx1"/>
                </a:solidFill>
              </a:rPr>
              <a:t> 0 0] != "-"} continue</a:t>
            </a:r>
          </a:p>
          <a:p>
            <a:endParaRPr lang="en-US" sz="1400" dirty="0">
              <a:solidFill>
                <a:schemeClr val="tx1"/>
              </a:solidFill>
            </a:endParaRPr>
          </a:p>
          <a:p>
            <a:r>
              <a:rPr lang="en-US" sz="1400" dirty="0">
                <a:solidFill>
                  <a:schemeClr val="tx1"/>
                </a:solidFill>
              </a:rPr>
              <a:t>		set name [string range $</a:t>
            </a:r>
            <a:r>
              <a:rPr lang="en-US" sz="1400" dirty="0" err="1">
                <a:solidFill>
                  <a:schemeClr val="tx1"/>
                </a:solidFill>
              </a:rPr>
              <a:t>arg</a:t>
            </a:r>
            <a:r>
              <a:rPr lang="en-US" sz="1400" dirty="0">
                <a:solidFill>
                  <a:schemeClr val="tx1"/>
                </a:solidFill>
              </a:rPr>
              <a:t> 1 end]</a:t>
            </a:r>
          </a:p>
          <a:p>
            <a:r>
              <a:rPr lang="en-US" sz="1400" dirty="0">
                <a:solidFill>
                  <a:schemeClr val="tx1"/>
                </a:solidFill>
              </a:rPr>
              <a:t>		set opt($name) [</a:t>
            </a:r>
            <a:r>
              <a:rPr lang="en-US" sz="1400" dirty="0" err="1">
                <a:solidFill>
                  <a:schemeClr val="tx1"/>
                </a:solidFill>
              </a:rPr>
              <a:t>lindex</a:t>
            </a:r>
            <a:r>
              <a:rPr lang="en-US" sz="1400" dirty="0">
                <a:solidFill>
                  <a:schemeClr val="tx1"/>
                </a:solidFill>
              </a:rPr>
              <a:t> $</a:t>
            </a:r>
            <a:r>
              <a:rPr lang="en-US" sz="1400" dirty="0" err="1">
                <a:solidFill>
                  <a:schemeClr val="tx1"/>
                </a:solidFill>
              </a:rPr>
              <a:t>argv</a:t>
            </a:r>
            <a:r>
              <a:rPr lang="en-US" sz="1400" dirty="0">
                <a:solidFill>
                  <a:schemeClr val="tx1"/>
                </a:solidFill>
              </a:rPr>
              <a:t> [</a:t>
            </a:r>
            <a:r>
              <a:rPr lang="en-US" sz="1400" dirty="0" err="1">
                <a:solidFill>
                  <a:schemeClr val="tx1"/>
                </a:solidFill>
              </a:rPr>
              <a:t>expr</a:t>
            </a:r>
            <a:r>
              <a:rPr lang="en-US" sz="1400" dirty="0">
                <a:solidFill>
                  <a:schemeClr val="tx1"/>
                </a:solidFill>
              </a:rPr>
              <a:t> $i+1]]</a:t>
            </a:r>
          </a:p>
          <a:p>
            <a:r>
              <a:rPr lang="en-US" sz="1400" dirty="0">
                <a:solidFill>
                  <a:schemeClr val="tx1"/>
                </a:solidFill>
              </a:rPr>
              <a:t>	}</a:t>
            </a:r>
          </a:p>
          <a:p>
            <a:r>
              <a:rPr lang="en-US" sz="1400" dirty="0" smtClean="0">
                <a:solidFill>
                  <a:schemeClr val="tx1"/>
                </a:solidFill>
              </a:rPr>
              <a:t>}</a:t>
            </a:r>
          </a:p>
          <a:p>
            <a:endParaRPr lang="en-US" sz="1400" dirty="0" smtClean="0">
              <a:solidFill>
                <a:schemeClr val="tx1"/>
              </a:solidFill>
            </a:endParaRPr>
          </a:p>
          <a:p>
            <a:r>
              <a:rPr lang="en-US" sz="1400" dirty="0" err="1" smtClean="0">
                <a:solidFill>
                  <a:schemeClr val="tx1"/>
                </a:solidFill>
              </a:rPr>
              <a:t>getopt</a:t>
            </a:r>
            <a:r>
              <a:rPr lang="en-US" sz="1400" dirty="0" smtClean="0">
                <a:solidFill>
                  <a:schemeClr val="tx1"/>
                </a:solidFill>
              </a:rPr>
              <a:t> </a:t>
            </a:r>
            <a:r>
              <a:rPr lang="en-US" sz="1400" dirty="0">
                <a:solidFill>
                  <a:schemeClr val="tx1"/>
                </a:solidFill>
              </a:rPr>
              <a:t>$</a:t>
            </a:r>
            <a:r>
              <a:rPr lang="en-US" sz="1400" dirty="0" err="1">
                <a:solidFill>
                  <a:schemeClr val="tx1"/>
                </a:solidFill>
              </a:rPr>
              <a:t>argc</a:t>
            </a:r>
            <a:r>
              <a:rPr lang="en-US" sz="1400" dirty="0">
                <a:solidFill>
                  <a:schemeClr val="tx1"/>
                </a:solidFill>
              </a:rPr>
              <a:t> $</a:t>
            </a:r>
            <a:r>
              <a:rPr lang="en-US" sz="1400" dirty="0" err="1" smtClean="0">
                <a:solidFill>
                  <a:schemeClr val="tx1"/>
                </a:solidFill>
              </a:rPr>
              <a:t>argv</a:t>
            </a:r>
            <a:r>
              <a:rPr lang="en-US" sz="1400" dirty="0" smtClean="0">
                <a:solidFill>
                  <a:schemeClr val="tx1"/>
                </a:solidFill>
              </a:rPr>
              <a:t>                            ;#call the procedure</a:t>
            </a:r>
            <a:endParaRPr lang="en-US" sz="1400" dirty="0">
              <a:solidFill>
                <a:schemeClr val="tx1"/>
              </a:solidFill>
            </a:endParaRPr>
          </a:p>
        </p:txBody>
      </p:sp>
      <p:cxnSp>
        <p:nvCxnSpPr>
          <p:cNvPr id="13" name="Straight Arrow Connector 12"/>
          <p:cNvCxnSpPr/>
          <p:nvPr/>
        </p:nvCxnSpPr>
        <p:spPr>
          <a:xfrm flipV="1">
            <a:off x="1600200" y="2762250"/>
            <a:ext cx="0" cy="36195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438400"/>
            <a:ext cx="1295400" cy="34290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of arguments</a:t>
            </a:r>
          </a:p>
        </p:txBody>
      </p:sp>
      <p:sp>
        <p:nvSpPr>
          <p:cNvPr id="16" name="Rounded Rectangle 15"/>
          <p:cNvSpPr/>
          <p:nvPr/>
        </p:nvSpPr>
        <p:spPr>
          <a:xfrm>
            <a:off x="6096000" y="3505200"/>
            <a:ext cx="2971800" cy="83820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smtClean="0">
                <a:solidFill>
                  <a:schemeClr val="tx1"/>
                </a:solidFill>
              </a:rPr>
              <a:t>lindex</a:t>
            </a:r>
            <a:r>
              <a:rPr lang="en-US" sz="1200" b="1" dirty="0">
                <a:solidFill>
                  <a:schemeClr val="tx1"/>
                </a:solidFill>
              </a:rPr>
              <a:t> </a:t>
            </a:r>
            <a:r>
              <a:rPr lang="en-US" sz="1200" b="1" i="1" dirty="0">
                <a:solidFill>
                  <a:schemeClr val="tx1"/>
                </a:solidFill>
              </a:rPr>
              <a:t>list </a:t>
            </a:r>
            <a:r>
              <a:rPr lang="en-US" sz="1200" b="1" i="1" dirty="0" err="1" smtClean="0">
                <a:solidFill>
                  <a:schemeClr val="tx1"/>
                </a:solidFill>
              </a:rPr>
              <a:t>indexList</a:t>
            </a:r>
            <a:endParaRPr lang="en-US" sz="1200" b="1" i="1" dirty="0" smtClean="0">
              <a:solidFill>
                <a:schemeClr val="tx1"/>
              </a:solidFill>
            </a:endParaRPr>
          </a:p>
          <a:p>
            <a:r>
              <a:rPr lang="en-US" sz="1200" dirty="0" smtClean="0">
                <a:solidFill>
                  <a:schemeClr val="tx1"/>
                </a:solidFill>
              </a:rPr>
              <a:t>Treats </a:t>
            </a:r>
            <a:r>
              <a:rPr lang="en-US" sz="1200" dirty="0">
                <a:solidFill>
                  <a:schemeClr val="tx1"/>
                </a:solidFill>
              </a:rPr>
              <a:t>its first argument as a </a:t>
            </a:r>
            <a:r>
              <a:rPr lang="en-US" sz="1200" dirty="0" err="1">
                <a:solidFill>
                  <a:schemeClr val="tx1"/>
                </a:solidFill>
              </a:rPr>
              <a:t>Tcl</a:t>
            </a:r>
            <a:r>
              <a:rPr lang="en-US" sz="1200" dirty="0">
                <a:solidFill>
                  <a:schemeClr val="tx1"/>
                </a:solidFill>
              </a:rPr>
              <a:t> list, returning </a:t>
            </a:r>
            <a:r>
              <a:rPr lang="en-US" sz="1200" dirty="0" smtClean="0">
                <a:solidFill>
                  <a:schemeClr val="tx1"/>
                </a:solidFill>
              </a:rPr>
              <a:t>the </a:t>
            </a:r>
            <a:r>
              <a:rPr lang="en-US" sz="1200" dirty="0" err="1" smtClean="0">
                <a:solidFill>
                  <a:schemeClr val="tx1"/>
                </a:solidFill>
              </a:rPr>
              <a:t>index’est</a:t>
            </a:r>
            <a:r>
              <a:rPr lang="en-US" sz="1200" dirty="0" smtClean="0">
                <a:solidFill>
                  <a:schemeClr val="tx1"/>
                </a:solidFill>
              </a:rPr>
              <a:t> element from it.</a:t>
            </a:r>
            <a:endParaRPr lang="en-US" sz="1200" dirty="0">
              <a:solidFill>
                <a:schemeClr val="tx1"/>
              </a:solidFill>
            </a:endParaRPr>
          </a:p>
        </p:txBody>
      </p:sp>
      <p:sp>
        <p:nvSpPr>
          <p:cNvPr id="24" name="Rounded Rectangle 23"/>
          <p:cNvSpPr/>
          <p:nvPr/>
        </p:nvSpPr>
        <p:spPr>
          <a:xfrm>
            <a:off x="6019800" y="4572000"/>
            <a:ext cx="3048000" cy="83820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Returns a range of consecutive characters from string, starting with the character whose index is first and ending with the character whose index is last.</a:t>
            </a:r>
          </a:p>
        </p:txBody>
      </p:sp>
      <p:cxnSp>
        <p:nvCxnSpPr>
          <p:cNvPr id="25" name="Elbow Connector 24"/>
          <p:cNvCxnSpPr/>
          <p:nvPr/>
        </p:nvCxnSpPr>
        <p:spPr>
          <a:xfrm>
            <a:off x="5334000" y="4267200"/>
            <a:ext cx="762000" cy="647700"/>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91000" y="3962400"/>
            <a:ext cx="1905000"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2667000" y="2552700"/>
            <a:ext cx="1524000" cy="34290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List of arguments</a:t>
            </a:r>
            <a:endParaRPr lang="en-US" sz="1200" dirty="0">
              <a:solidFill>
                <a:schemeClr val="tx1"/>
              </a:solidFill>
            </a:endParaRPr>
          </a:p>
        </p:txBody>
      </p:sp>
      <p:cxnSp>
        <p:nvCxnSpPr>
          <p:cNvPr id="64" name="Straight Arrow Connector 63"/>
          <p:cNvCxnSpPr>
            <a:endCxn id="51" idx="1"/>
          </p:cNvCxnSpPr>
          <p:nvPr/>
        </p:nvCxnSpPr>
        <p:spPr>
          <a:xfrm flipV="1">
            <a:off x="1828800" y="2724150"/>
            <a:ext cx="838200" cy="40005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762000" y="6362700"/>
            <a:ext cx="1295400" cy="34290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Global variable</a:t>
            </a:r>
            <a:endParaRPr lang="en-US" sz="1200" dirty="0">
              <a:solidFill>
                <a:schemeClr val="tx1"/>
              </a:solidFill>
            </a:endParaRPr>
          </a:p>
        </p:txBody>
      </p:sp>
      <p:cxnSp>
        <p:nvCxnSpPr>
          <p:cNvPr id="69" name="Straight Arrow Connector 68"/>
          <p:cNvCxnSpPr/>
          <p:nvPr/>
        </p:nvCxnSpPr>
        <p:spPr>
          <a:xfrm>
            <a:off x="1143000" y="5867400"/>
            <a:ext cx="0" cy="4572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600200" y="5867400"/>
            <a:ext cx="0" cy="4572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9897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to lunch a simulation</a:t>
            </a:r>
            <a:endParaRPr lang="en-US" dirty="0"/>
          </a:p>
        </p:txBody>
      </p:sp>
      <p:sp>
        <p:nvSpPr>
          <p:cNvPr id="3" name="Content Placeholder 2"/>
          <p:cNvSpPr>
            <a:spLocks noGrp="1"/>
          </p:cNvSpPr>
          <p:nvPr>
            <p:ph idx="1"/>
          </p:nvPr>
        </p:nvSpPr>
        <p:spPr>
          <a:xfrm>
            <a:off x="457200" y="1600200"/>
            <a:ext cx="8534400" cy="4876800"/>
          </a:xfrm>
        </p:spPr>
        <p:txBody>
          <a:bodyPr/>
          <a:lstStyle/>
          <a:p>
            <a:r>
              <a:rPr lang="en-US" dirty="0" smtClean="0"/>
              <a:t>Lunch a simulation for various parameters</a:t>
            </a:r>
          </a:p>
          <a:p>
            <a:pPr lvl="1"/>
            <a:r>
              <a:rPr lang="en-US" dirty="0" smtClean="0"/>
              <a:t>For example, for different # of nodes</a:t>
            </a:r>
          </a:p>
          <a:p>
            <a:r>
              <a:rPr lang="en-US" dirty="0" smtClean="0"/>
              <a:t>To see the impact of that parameter on network performance</a:t>
            </a:r>
          </a:p>
          <a:p>
            <a:r>
              <a:rPr lang="en-US" dirty="0" smtClean="0"/>
              <a:t>Solution 1:</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5" name="Rounded Rectangle 4"/>
          <p:cNvSpPr/>
          <p:nvPr/>
        </p:nvSpPr>
        <p:spPr>
          <a:xfrm>
            <a:off x="762000" y="3581400"/>
            <a:ext cx="320040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r>
              <a:rPr lang="en-US" dirty="0" smtClean="0"/>
              <a:t>ns </a:t>
            </a:r>
            <a:r>
              <a:rPr lang="en-US" dirty="0" err="1" smtClean="0"/>
              <a:t>simulation.tcl</a:t>
            </a:r>
            <a:r>
              <a:rPr lang="en-US" dirty="0" smtClean="0"/>
              <a:t> –stop 10</a:t>
            </a:r>
          </a:p>
          <a:p>
            <a:pPr algn="ctr"/>
            <a:r>
              <a:rPr lang="en-US" dirty="0" smtClean="0"/>
              <a:t>ns </a:t>
            </a:r>
            <a:r>
              <a:rPr lang="en-US" dirty="0" err="1" smtClean="0"/>
              <a:t>simulation.tcl</a:t>
            </a:r>
            <a:r>
              <a:rPr lang="en-US" dirty="0" smtClean="0"/>
              <a:t> –stop 30</a:t>
            </a:r>
          </a:p>
          <a:p>
            <a:pPr algn="ctr"/>
            <a:r>
              <a:rPr lang="en-US" dirty="0"/>
              <a:t>n</a:t>
            </a:r>
            <a:r>
              <a:rPr lang="en-US" dirty="0" smtClean="0"/>
              <a:t>s </a:t>
            </a:r>
            <a:r>
              <a:rPr lang="en-US" dirty="0" err="1" smtClean="0"/>
              <a:t>simulation.tcl</a:t>
            </a:r>
            <a:r>
              <a:rPr lang="en-US" dirty="0" smtClean="0"/>
              <a:t> –stop 50</a:t>
            </a:r>
          </a:p>
          <a:p>
            <a:pPr algn="ctr"/>
            <a:r>
              <a:rPr lang="en-US" dirty="0" smtClean="0"/>
              <a:t>ns </a:t>
            </a:r>
            <a:r>
              <a:rPr lang="en-US" dirty="0" err="1"/>
              <a:t>simulation.tcl</a:t>
            </a:r>
            <a:r>
              <a:rPr lang="en-US" dirty="0"/>
              <a:t> </a:t>
            </a:r>
            <a:r>
              <a:rPr lang="en-US" dirty="0" smtClean="0"/>
              <a:t>–stop 70</a:t>
            </a:r>
            <a:endParaRPr lang="en-US" dirty="0"/>
          </a:p>
          <a:p>
            <a:pPr algn="ctr"/>
            <a:r>
              <a:rPr lang="en-US" dirty="0" smtClean="0"/>
              <a:t>ns </a:t>
            </a:r>
            <a:r>
              <a:rPr lang="en-US" dirty="0" err="1" smtClean="0"/>
              <a:t>simulation.tcl</a:t>
            </a:r>
            <a:r>
              <a:rPr lang="en-US" dirty="0" smtClean="0"/>
              <a:t> –stop 100</a:t>
            </a:r>
          </a:p>
          <a:p>
            <a:pPr algn="ctr"/>
            <a:r>
              <a:rPr lang="en-US" dirty="0"/>
              <a:t>ns </a:t>
            </a:r>
            <a:r>
              <a:rPr lang="en-US" dirty="0" err="1"/>
              <a:t>simulation.tcl</a:t>
            </a:r>
            <a:r>
              <a:rPr lang="en-US" dirty="0"/>
              <a:t> </a:t>
            </a:r>
            <a:r>
              <a:rPr lang="en-US" dirty="0" smtClean="0"/>
              <a:t>–stop 130</a:t>
            </a:r>
            <a:endParaRPr lang="en-US" dirty="0"/>
          </a:p>
          <a:p>
            <a:pPr algn="ctr"/>
            <a:r>
              <a:rPr lang="en-US" dirty="0"/>
              <a:t>ns </a:t>
            </a:r>
            <a:r>
              <a:rPr lang="en-US" dirty="0" err="1"/>
              <a:t>simulation.tcl</a:t>
            </a:r>
            <a:r>
              <a:rPr lang="en-US" dirty="0"/>
              <a:t> </a:t>
            </a:r>
            <a:r>
              <a:rPr lang="en-US" dirty="0" smtClean="0"/>
              <a:t>–stop 200</a:t>
            </a:r>
            <a:endParaRPr lang="en-US" dirty="0"/>
          </a:p>
          <a:p>
            <a:pPr algn="ctr"/>
            <a:endParaRPr lang="en-US" dirty="0" smtClean="0"/>
          </a:p>
          <a:p>
            <a:pPr algn="ctr"/>
            <a:endParaRPr lang="en-US" dirty="0"/>
          </a:p>
        </p:txBody>
      </p:sp>
      <p:sp>
        <p:nvSpPr>
          <p:cNvPr id="6" name="Rounded Rectangle 5"/>
          <p:cNvSpPr/>
          <p:nvPr/>
        </p:nvSpPr>
        <p:spPr>
          <a:xfrm>
            <a:off x="4648200" y="4191000"/>
            <a:ext cx="4038600" cy="160020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t>
            </a:r>
            <a:r>
              <a:rPr lang="en-US" sz="1400" dirty="0" err="1">
                <a:solidFill>
                  <a:schemeClr val="tx1"/>
                </a:solidFill>
              </a:rPr>
              <a:t>usr</a:t>
            </a:r>
            <a:r>
              <a:rPr lang="en-US" sz="1400" dirty="0">
                <a:solidFill>
                  <a:schemeClr val="tx1"/>
                </a:solidFill>
              </a:rPr>
              <a:t>/bin/</a:t>
            </a:r>
            <a:r>
              <a:rPr lang="en-US" sz="1400" dirty="0" err="1">
                <a:solidFill>
                  <a:schemeClr val="tx1"/>
                </a:solidFill>
              </a:rPr>
              <a:t>env</a:t>
            </a:r>
            <a:r>
              <a:rPr lang="en-US" sz="1400" dirty="0">
                <a:solidFill>
                  <a:schemeClr val="tx1"/>
                </a:solidFill>
              </a:rPr>
              <a:t> python</a:t>
            </a:r>
          </a:p>
          <a:p>
            <a:r>
              <a:rPr lang="en-US" sz="1400" dirty="0">
                <a:solidFill>
                  <a:schemeClr val="tx1"/>
                </a:solidFill>
              </a:rPr>
              <a:t>import </a:t>
            </a:r>
            <a:r>
              <a:rPr lang="en-US" sz="1400" dirty="0" err="1">
                <a:solidFill>
                  <a:schemeClr val="tx1"/>
                </a:solidFill>
              </a:rPr>
              <a:t>os</a:t>
            </a:r>
            <a:endParaRPr lang="en-US" sz="1400" dirty="0">
              <a:solidFill>
                <a:schemeClr val="tx1"/>
              </a:solidFill>
            </a:endParaRPr>
          </a:p>
          <a:p>
            <a:endParaRPr lang="en-US" sz="1400" dirty="0">
              <a:solidFill>
                <a:schemeClr val="tx1"/>
              </a:solidFill>
            </a:endParaRPr>
          </a:p>
          <a:p>
            <a:r>
              <a:rPr lang="en-US" sz="1400" dirty="0">
                <a:solidFill>
                  <a:schemeClr val="tx1"/>
                </a:solidFill>
              </a:rPr>
              <a:t>for </a:t>
            </a:r>
            <a:r>
              <a:rPr lang="en-US" sz="1400" dirty="0" err="1" smtClean="0">
                <a:solidFill>
                  <a:schemeClr val="tx1"/>
                </a:solidFill>
              </a:rPr>
              <a:t>nn</a:t>
            </a:r>
            <a:r>
              <a:rPr lang="en-US" sz="1400" dirty="0" smtClean="0">
                <a:solidFill>
                  <a:schemeClr val="tx1"/>
                </a:solidFill>
              </a:rPr>
              <a:t> </a:t>
            </a:r>
            <a:r>
              <a:rPr lang="en-US" sz="1400" dirty="0">
                <a:solidFill>
                  <a:schemeClr val="tx1"/>
                </a:solidFill>
              </a:rPr>
              <a:t>in 1</a:t>
            </a:r>
            <a:r>
              <a:rPr lang="en-US" sz="1400" dirty="0" smtClean="0">
                <a:solidFill>
                  <a:schemeClr val="tx1"/>
                </a:solidFill>
              </a:rPr>
              <a:t>0 30 50 70 100 130 200:</a:t>
            </a:r>
            <a:endParaRPr lang="en-US" sz="1400" dirty="0">
              <a:solidFill>
                <a:schemeClr val="tx1"/>
              </a:solidFill>
            </a:endParaRPr>
          </a:p>
          <a:p>
            <a:r>
              <a:rPr lang="en-US" sz="1400" dirty="0">
                <a:solidFill>
                  <a:schemeClr val="tx1"/>
                </a:solidFill>
              </a:rPr>
              <a:t>    </a:t>
            </a:r>
            <a:r>
              <a:rPr lang="en-US" sz="1400" dirty="0" err="1">
                <a:solidFill>
                  <a:schemeClr val="tx1"/>
                </a:solidFill>
              </a:rPr>
              <a:t>os.system</a:t>
            </a:r>
            <a:r>
              <a:rPr lang="en-US" sz="1400" dirty="0">
                <a:solidFill>
                  <a:schemeClr val="tx1"/>
                </a:solidFill>
              </a:rPr>
              <a:t>("ns </a:t>
            </a:r>
            <a:r>
              <a:rPr lang="en-US" sz="1400" dirty="0" err="1">
                <a:solidFill>
                  <a:schemeClr val="tx1"/>
                </a:solidFill>
              </a:rPr>
              <a:t>wrls-dsr.tcl</a:t>
            </a:r>
            <a:r>
              <a:rPr lang="en-US" sz="1400" dirty="0">
                <a:solidFill>
                  <a:schemeClr val="tx1"/>
                </a:solidFill>
              </a:rPr>
              <a:t> </a:t>
            </a:r>
            <a:r>
              <a:rPr lang="en-US" sz="1400" dirty="0" smtClean="0">
                <a:solidFill>
                  <a:schemeClr val="tx1"/>
                </a:solidFill>
              </a:rPr>
              <a:t>-</a:t>
            </a:r>
            <a:r>
              <a:rPr lang="en-US" sz="1400" dirty="0" err="1" smtClean="0">
                <a:solidFill>
                  <a:schemeClr val="tx1"/>
                </a:solidFill>
              </a:rPr>
              <a:t>nn</a:t>
            </a:r>
            <a:r>
              <a:rPr lang="en-US" sz="1400" dirty="0" smtClean="0">
                <a:solidFill>
                  <a:schemeClr val="tx1"/>
                </a:solidFill>
              </a:rPr>
              <a:t> </a:t>
            </a:r>
            <a:r>
              <a:rPr lang="en-US" sz="1400" dirty="0">
                <a:solidFill>
                  <a:schemeClr val="tx1"/>
                </a:solidFill>
              </a:rPr>
              <a:t>"+</a:t>
            </a:r>
            <a:r>
              <a:rPr lang="en-US" sz="1400" dirty="0" err="1" smtClean="0">
                <a:solidFill>
                  <a:schemeClr val="tx1"/>
                </a:solidFill>
              </a:rPr>
              <a:t>str</a:t>
            </a:r>
            <a:r>
              <a:rPr lang="en-US" sz="1400" dirty="0" smtClean="0">
                <a:solidFill>
                  <a:schemeClr val="tx1"/>
                </a:solidFill>
              </a:rPr>
              <a:t>(</a:t>
            </a:r>
            <a:r>
              <a:rPr lang="en-US" sz="1400" smtClean="0">
                <a:solidFill>
                  <a:schemeClr val="tx1"/>
                </a:solidFill>
              </a:rPr>
              <a:t>nn))</a:t>
            </a:r>
            <a:endParaRPr lang="en-US" sz="1400" dirty="0">
              <a:solidFill>
                <a:schemeClr val="tx1"/>
              </a:solidFill>
            </a:endParaRPr>
          </a:p>
          <a:p>
            <a:r>
              <a:rPr lang="en-US" sz="1400" dirty="0">
                <a:solidFill>
                  <a:schemeClr val="tx1"/>
                </a:solidFill>
              </a:rPr>
              <a:t>    </a:t>
            </a:r>
            <a:r>
              <a:rPr lang="en-US" sz="1400" dirty="0" err="1">
                <a:solidFill>
                  <a:schemeClr val="tx1"/>
                </a:solidFill>
              </a:rPr>
              <a:t>os.system</a:t>
            </a:r>
            <a:r>
              <a:rPr lang="en-US" sz="1400" dirty="0">
                <a:solidFill>
                  <a:schemeClr val="tx1"/>
                </a:solidFill>
              </a:rPr>
              <a:t>("tail -n 1 simple.tr")</a:t>
            </a:r>
          </a:p>
        </p:txBody>
      </p:sp>
      <p:sp>
        <p:nvSpPr>
          <p:cNvPr id="7" name="Content Placeholder 2"/>
          <p:cNvSpPr txBox="1">
            <a:spLocks/>
          </p:cNvSpPr>
          <p:nvPr/>
        </p:nvSpPr>
        <p:spPr>
          <a:xfrm>
            <a:off x="4343400" y="2895600"/>
            <a:ext cx="4495800" cy="3733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Solution 2: Use a script language and execute the program in a loop</a:t>
            </a:r>
            <a:endParaRPr lang="en-US" dirty="0"/>
          </a:p>
        </p:txBody>
      </p:sp>
      <p:sp>
        <p:nvSpPr>
          <p:cNvPr id="9" name="TextBox 8"/>
          <p:cNvSpPr txBox="1"/>
          <p:nvPr/>
        </p:nvSpPr>
        <p:spPr>
          <a:xfrm>
            <a:off x="7772400" y="3837801"/>
            <a:ext cx="1447800" cy="276999"/>
          </a:xfrm>
          <a:prstGeom prst="rect">
            <a:avLst/>
          </a:prstGeom>
          <a:noFill/>
        </p:spPr>
        <p:txBody>
          <a:bodyPr wrap="square" rtlCol="0">
            <a:spAutoFit/>
          </a:bodyPr>
          <a:lstStyle/>
          <a:p>
            <a:r>
              <a:rPr lang="en-US" sz="1200" dirty="0" smtClean="0"/>
              <a:t>exec_sim.py</a:t>
            </a:r>
            <a:endParaRPr lang="en-US" sz="1200" dirty="0"/>
          </a:p>
        </p:txBody>
      </p:sp>
      <p:sp>
        <p:nvSpPr>
          <p:cNvPr id="10" name="Rounded Rectangle 9"/>
          <p:cNvSpPr/>
          <p:nvPr/>
        </p:nvSpPr>
        <p:spPr>
          <a:xfrm>
            <a:off x="4648200" y="5943600"/>
            <a:ext cx="4038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./exec_sim.py</a:t>
            </a:r>
            <a:endParaRPr lang="en-US" dirty="0"/>
          </a:p>
        </p:txBody>
      </p:sp>
    </p:spTree>
    <p:extLst>
      <p:ext uri="{BB962C8B-B14F-4D97-AF65-F5344CB8AC3E}">
        <p14:creationId xmlns:p14="http://schemas.microsoft.com/office/powerpoint/2010/main" val="7967501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Script to lunch simulation</a:t>
            </a:r>
            <a:endParaRPr lang="en-US" dirty="0"/>
          </a:p>
        </p:txBody>
      </p:sp>
      <p:sp>
        <p:nvSpPr>
          <p:cNvPr id="3" name="Content Placeholder 2"/>
          <p:cNvSpPr>
            <a:spLocks noGrp="1"/>
          </p:cNvSpPr>
          <p:nvPr>
            <p:ph idx="1"/>
          </p:nvPr>
        </p:nvSpPr>
        <p:spPr>
          <a:xfrm>
            <a:off x="457200" y="1219200"/>
            <a:ext cx="8229600" cy="4876800"/>
          </a:xfrm>
        </p:spPr>
        <p:txBody>
          <a:bodyPr/>
          <a:lstStyle/>
          <a:p>
            <a:r>
              <a:rPr lang="en-US" dirty="0" smtClean="0"/>
              <a:t>For interdependent ns parameters (Ex. Number of nodes which is parameter of both </a:t>
            </a:r>
            <a:r>
              <a:rPr lang="en-US" dirty="0" err="1" smtClean="0"/>
              <a:t>cbrgen</a:t>
            </a:r>
            <a:r>
              <a:rPr lang="en-US" dirty="0" smtClean="0"/>
              <a:t>, </a:t>
            </a:r>
            <a:r>
              <a:rPr lang="en-US" dirty="0" err="1" smtClean="0"/>
              <a:t>setdest</a:t>
            </a:r>
            <a:r>
              <a:rPr lang="en-US" dirty="0" smtClean="0"/>
              <a:t> files and some other functions within the .</a:t>
            </a:r>
            <a:r>
              <a:rPr lang="en-US" dirty="0" err="1" smtClean="0"/>
              <a:t>tcl</a:t>
            </a:r>
            <a:r>
              <a:rPr lang="en-US" dirty="0" smtClean="0"/>
              <a:t> file)</a:t>
            </a:r>
          </a:p>
          <a:p>
            <a:pPr lvl="1"/>
            <a:r>
              <a:rPr lang="en-US" dirty="0" smtClean="0"/>
              <a:t>Must product connection and topology files according to the value of ns argument and not its default value</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Rounded Rectangle 4"/>
          <p:cNvSpPr/>
          <p:nvPr/>
        </p:nvSpPr>
        <p:spPr>
          <a:xfrm>
            <a:off x="609600" y="3124200"/>
            <a:ext cx="8229600" cy="1143000"/>
          </a:xfrm>
          <a:prstGeom prst="round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Call the </a:t>
            </a:r>
            <a:r>
              <a:rPr lang="en-US" dirty="0" err="1" smtClean="0">
                <a:solidFill>
                  <a:schemeClr val="tx1"/>
                </a:solidFill>
              </a:rPr>
              <a:t>cbrgen</a:t>
            </a:r>
            <a:r>
              <a:rPr lang="en-US" dirty="0" smtClean="0">
                <a:solidFill>
                  <a:schemeClr val="tx1"/>
                </a:solidFill>
              </a:rPr>
              <a:t> and </a:t>
            </a:r>
            <a:r>
              <a:rPr lang="en-US" dirty="0" err="1" smtClean="0">
                <a:solidFill>
                  <a:schemeClr val="tx1"/>
                </a:solidFill>
              </a:rPr>
              <a:t>setdest</a:t>
            </a:r>
            <a:r>
              <a:rPr lang="en-US" dirty="0" smtClean="0">
                <a:solidFill>
                  <a:schemeClr val="tx1"/>
                </a:solidFill>
              </a:rPr>
              <a:t> in the python script with these arguments before the execution of simulation </a:t>
            </a:r>
            <a:r>
              <a:rPr lang="en-US" dirty="0" err="1" smtClean="0">
                <a:solidFill>
                  <a:schemeClr val="tx1"/>
                </a:solidFill>
              </a:rPr>
              <a:t>tcl</a:t>
            </a:r>
            <a:r>
              <a:rPr lang="en-US" dirty="0" smtClean="0">
                <a:solidFill>
                  <a:schemeClr val="tx1"/>
                </a:solidFill>
              </a:rPr>
              <a:t> file by ns</a:t>
            </a:r>
          </a:p>
          <a:p>
            <a:pPr marL="285750" indent="-285750">
              <a:buFont typeface="Arial" pitchFamily="34" charset="0"/>
              <a:buChar char="•"/>
            </a:pPr>
            <a:r>
              <a:rPr lang="en-US" dirty="0" smtClean="0">
                <a:solidFill>
                  <a:schemeClr val="tx1"/>
                </a:solidFill>
              </a:rPr>
              <a:t>Give the produced connection and topology file as arguments of ns</a:t>
            </a:r>
            <a:endParaRPr lang="en-US" dirty="0">
              <a:solidFill>
                <a:schemeClr val="tx1"/>
              </a:solidFill>
            </a:endParaRPr>
          </a:p>
        </p:txBody>
      </p:sp>
      <p:sp>
        <p:nvSpPr>
          <p:cNvPr id="6" name="Rounded Rectangle 5"/>
          <p:cNvSpPr/>
          <p:nvPr/>
        </p:nvSpPr>
        <p:spPr>
          <a:xfrm>
            <a:off x="76200" y="4495800"/>
            <a:ext cx="8915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t>
            </a:r>
            <a:r>
              <a:rPr lang="en-US" sz="1200" dirty="0" err="1">
                <a:solidFill>
                  <a:schemeClr val="tx1"/>
                </a:solidFill>
              </a:rPr>
              <a:t>usr</a:t>
            </a:r>
            <a:r>
              <a:rPr lang="en-US" sz="1200" dirty="0">
                <a:solidFill>
                  <a:schemeClr val="tx1"/>
                </a:solidFill>
              </a:rPr>
              <a:t>/bin/</a:t>
            </a:r>
            <a:r>
              <a:rPr lang="en-US" sz="1200" dirty="0" err="1">
                <a:solidFill>
                  <a:schemeClr val="tx1"/>
                </a:solidFill>
              </a:rPr>
              <a:t>env</a:t>
            </a:r>
            <a:r>
              <a:rPr lang="en-US" sz="1200" dirty="0">
                <a:solidFill>
                  <a:schemeClr val="tx1"/>
                </a:solidFill>
              </a:rPr>
              <a:t> python</a:t>
            </a:r>
          </a:p>
          <a:p>
            <a:r>
              <a:rPr lang="en-US" sz="1200" dirty="0">
                <a:solidFill>
                  <a:schemeClr val="tx1"/>
                </a:solidFill>
              </a:rPr>
              <a:t>import </a:t>
            </a:r>
            <a:r>
              <a:rPr lang="en-US" sz="1200" dirty="0" err="1">
                <a:solidFill>
                  <a:schemeClr val="tx1"/>
                </a:solidFill>
              </a:rPr>
              <a:t>os</a:t>
            </a:r>
            <a:endParaRPr lang="en-US" sz="1200" dirty="0">
              <a:solidFill>
                <a:schemeClr val="tx1"/>
              </a:solidFill>
            </a:endParaRPr>
          </a:p>
          <a:p>
            <a:r>
              <a:rPr lang="en-US" sz="1200" dirty="0">
                <a:solidFill>
                  <a:schemeClr val="tx1"/>
                </a:solidFill>
              </a:rPr>
              <a:t>import </a:t>
            </a:r>
            <a:r>
              <a:rPr lang="en-US" sz="1200" dirty="0" err="1">
                <a:solidFill>
                  <a:schemeClr val="tx1"/>
                </a:solidFill>
              </a:rPr>
              <a:t>subprocess</a:t>
            </a:r>
            <a:r>
              <a:rPr lang="en-US" sz="1200" dirty="0">
                <a:solidFill>
                  <a:schemeClr val="tx1"/>
                </a:solidFill>
              </a:rPr>
              <a:t> as sub</a:t>
            </a:r>
          </a:p>
          <a:p>
            <a:endParaRPr lang="en-US" sz="1200" dirty="0">
              <a:solidFill>
                <a:schemeClr val="tx1"/>
              </a:solidFill>
            </a:endParaRPr>
          </a:p>
          <a:p>
            <a:r>
              <a:rPr lang="en-US" sz="1200" dirty="0">
                <a:solidFill>
                  <a:schemeClr val="tx1"/>
                </a:solidFill>
              </a:rPr>
              <a:t>for </a:t>
            </a:r>
            <a:r>
              <a:rPr lang="en-US" sz="1200" dirty="0" err="1">
                <a:solidFill>
                  <a:schemeClr val="tx1"/>
                </a:solidFill>
              </a:rPr>
              <a:t>nn</a:t>
            </a:r>
            <a:r>
              <a:rPr lang="en-US" sz="1200" dirty="0">
                <a:solidFill>
                  <a:schemeClr val="tx1"/>
                </a:solidFill>
              </a:rPr>
              <a:t> in 10, 20, 30:</a:t>
            </a:r>
          </a:p>
          <a:p>
            <a:r>
              <a:rPr lang="en-US" sz="1200" dirty="0">
                <a:solidFill>
                  <a:schemeClr val="tx1"/>
                </a:solidFill>
              </a:rPr>
              <a:t>    </a:t>
            </a:r>
            <a:r>
              <a:rPr lang="en-US" sz="1200" dirty="0" err="1">
                <a:solidFill>
                  <a:schemeClr val="tx1"/>
                </a:solidFill>
              </a:rPr>
              <a:t>os.system</a:t>
            </a:r>
            <a:r>
              <a:rPr lang="en-US" sz="1200" dirty="0">
                <a:solidFill>
                  <a:schemeClr val="tx1"/>
                </a:solidFill>
              </a:rPr>
              <a:t>("ns ../</a:t>
            </a:r>
            <a:r>
              <a:rPr lang="en-US" sz="1200" dirty="0" err="1">
                <a:solidFill>
                  <a:schemeClr val="tx1"/>
                </a:solidFill>
              </a:rPr>
              <a:t>indep-utils</a:t>
            </a:r>
            <a:r>
              <a:rPr lang="en-US" sz="1200" dirty="0">
                <a:solidFill>
                  <a:schemeClr val="tx1"/>
                </a:solidFill>
              </a:rPr>
              <a:t>/</a:t>
            </a:r>
            <a:r>
              <a:rPr lang="en-US" sz="1200" dirty="0" err="1">
                <a:solidFill>
                  <a:schemeClr val="tx1"/>
                </a:solidFill>
              </a:rPr>
              <a:t>cmu</a:t>
            </a:r>
            <a:r>
              <a:rPr lang="en-US" sz="1200" dirty="0">
                <a:solidFill>
                  <a:schemeClr val="tx1"/>
                </a:solidFill>
              </a:rPr>
              <a:t>-</a:t>
            </a:r>
            <a:r>
              <a:rPr lang="en-US" sz="1200" dirty="0" err="1">
                <a:solidFill>
                  <a:schemeClr val="tx1"/>
                </a:solidFill>
              </a:rPr>
              <a:t>scen</a:t>
            </a:r>
            <a:r>
              <a:rPr lang="en-US" sz="1200" dirty="0">
                <a:solidFill>
                  <a:schemeClr val="tx1"/>
                </a:solidFill>
              </a:rPr>
              <a:t>-gen/</a:t>
            </a:r>
            <a:r>
              <a:rPr lang="en-US" sz="1200" dirty="0" err="1">
                <a:solidFill>
                  <a:schemeClr val="tx1"/>
                </a:solidFill>
              </a:rPr>
              <a:t>cbrgen.tcl</a:t>
            </a:r>
            <a:r>
              <a:rPr lang="en-US" sz="1200" dirty="0">
                <a:solidFill>
                  <a:schemeClr val="tx1"/>
                </a:solidFill>
              </a:rPr>
              <a:t>  -type </a:t>
            </a:r>
            <a:r>
              <a:rPr lang="en-US" sz="1200" dirty="0" err="1">
                <a:solidFill>
                  <a:schemeClr val="tx1"/>
                </a:solidFill>
              </a:rPr>
              <a:t>cbr</a:t>
            </a:r>
            <a:r>
              <a:rPr lang="en-US" sz="1200" dirty="0">
                <a:solidFill>
                  <a:schemeClr val="tx1"/>
                </a:solidFill>
              </a:rPr>
              <a:t> -</a:t>
            </a:r>
            <a:r>
              <a:rPr lang="en-US" sz="1200" dirty="0" err="1">
                <a:solidFill>
                  <a:schemeClr val="tx1"/>
                </a:solidFill>
              </a:rPr>
              <a:t>nn</a:t>
            </a:r>
            <a:r>
              <a:rPr lang="en-US" sz="1200" dirty="0">
                <a:solidFill>
                  <a:schemeClr val="tx1"/>
                </a:solidFill>
              </a:rPr>
              <a:t> "+</a:t>
            </a:r>
            <a:r>
              <a:rPr lang="en-US" sz="1200" dirty="0" err="1">
                <a:solidFill>
                  <a:schemeClr val="tx1"/>
                </a:solidFill>
              </a:rPr>
              <a:t>str</a:t>
            </a:r>
            <a:r>
              <a:rPr lang="en-US" sz="1200" dirty="0">
                <a:solidFill>
                  <a:schemeClr val="tx1"/>
                </a:solidFill>
              </a:rPr>
              <a:t>(</a:t>
            </a:r>
            <a:r>
              <a:rPr lang="en-US" sz="1200" dirty="0" err="1">
                <a:solidFill>
                  <a:schemeClr val="tx1"/>
                </a:solidFill>
              </a:rPr>
              <a:t>nn</a:t>
            </a:r>
            <a:r>
              <a:rPr lang="en-US" sz="1200" dirty="0">
                <a:solidFill>
                  <a:schemeClr val="tx1"/>
                </a:solidFill>
              </a:rPr>
              <a:t>)+" -seed 0.1 -mc 10 -rate 4.0 &gt; </a:t>
            </a:r>
            <a:r>
              <a:rPr lang="en-US" sz="1200" dirty="0" err="1">
                <a:solidFill>
                  <a:schemeClr val="tx1"/>
                </a:solidFill>
              </a:rPr>
              <a:t>traf</a:t>
            </a:r>
            <a:r>
              <a:rPr lang="en-US" sz="1200" dirty="0">
                <a:solidFill>
                  <a:schemeClr val="tx1"/>
                </a:solidFill>
              </a:rPr>
              <a:t>")</a:t>
            </a:r>
          </a:p>
          <a:p>
            <a:r>
              <a:rPr lang="en-US" sz="1200" dirty="0">
                <a:solidFill>
                  <a:schemeClr val="tx1"/>
                </a:solidFill>
              </a:rPr>
              <a:t>    </a:t>
            </a:r>
            <a:r>
              <a:rPr lang="en-US" sz="1200" dirty="0" err="1">
                <a:solidFill>
                  <a:schemeClr val="tx1"/>
                </a:solidFill>
              </a:rPr>
              <a:t>os.system</a:t>
            </a:r>
            <a:r>
              <a:rPr lang="en-US" sz="1200" dirty="0">
                <a:solidFill>
                  <a:schemeClr val="tx1"/>
                </a:solidFill>
              </a:rPr>
              <a:t>("~/ns/ns-allinone-2.30/ns-2.30/</a:t>
            </a:r>
            <a:r>
              <a:rPr lang="en-US" sz="1200" dirty="0" err="1">
                <a:solidFill>
                  <a:schemeClr val="tx1"/>
                </a:solidFill>
              </a:rPr>
              <a:t>indep-utils</a:t>
            </a:r>
            <a:r>
              <a:rPr lang="en-US" sz="1200" dirty="0">
                <a:solidFill>
                  <a:schemeClr val="tx1"/>
                </a:solidFill>
              </a:rPr>
              <a:t>/</a:t>
            </a:r>
            <a:r>
              <a:rPr lang="en-US" sz="1200" dirty="0" err="1">
                <a:solidFill>
                  <a:schemeClr val="tx1"/>
                </a:solidFill>
              </a:rPr>
              <a:t>cmu</a:t>
            </a:r>
            <a:r>
              <a:rPr lang="en-US" sz="1200" dirty="0">
                <a:solidFill>
                  <a:schemeClr val="tx1"/>
                </a:solidFill>
              </a:rPr>
              <a:t>-</a:t>
            </a:r>
            <a:r>
              <a:rPr lang="en-US" sz="1200" dirty="0" err="1">
                <a:solidFill>
                  <a:schemeClr val="tx1"/>
                </a:solidFill>
              </a:rPr>
              <a:t>scen</a:t>
            </a:r>
            <a:r>
              <a:rPr lang="en-US" sz="1200" dirty="0">
                <a:solidFill>
                  <a:schemeClr val="tx1"/>
                </a:solidFill>
              </a:rPr>
              <a:t>-gen/</a:t>
            </a:r>
            <a:r>
              <a:rPr lang="en-US" sz="1200" dirty="0" err="1">
                <a:solidFill>
                  <a:schemeClr val="tx1"/>
                </a:solidFill>
              </a:rPr>
              <a:t>setdest</a:t>
            </a:r>
            <a:r>
              <a:rPr lang="en-US" sz="1200" dirty="0">
                <a:solidFill>
                  <a:schemeClr val="tx1"/>
                </a:solidFill>
              </a:rPr>
              <a:t>/./</a:t>
            </a:r>
            <a:r>
              <a:rPr lang="en-US" sz="1200" dirty="0" err="1">
                <a:solidFill>
                  <a:schemeClr val="tx1"/>
                </a:solidFill>
              </a:rPr>
              <a:t>setdest</a:t>
            </a:r>
            <a:r>
              <a:rPr lang="en-US" sz="1200" dirty="0">
                <a:solidFill>
                  <a:schemeClr val="tx1"/>
                </a:solidFill>
              </a:rPr>
              <a:t> -v 1 -n "+</a:t>
            </a:r>
            <a:r>
              <a:rPr lang="en-US" sz="1200" dirty="0" err="1">
                <a:solidFill>
                  <a:schemeClr val="tx1"/>
                </a:solidFill>
              </a:rPr>
              <a:t>str</a:t>
            </a:r>
            <a:r>
              <a:rPr lang="en-US" sz="1200" dirty="0">
                <a:solidFill>
                  <a:schemeClr val="tx1"/>
                </a:solidFill>
              </a:rPr>
              <a:t>(</a:t>
            </a:r>
            <a:r>
              <a:rPr lang="en-US" sz="1200" dirty="0" err="1">
                <a:solidFill>
                  <a:schemeClr val="tx1"/>
                </a:solidFill>
              </a:rPr>
              <a:t>nn</a:t>
            </a:r>
            <a:r>
              <a:rPr lang="en-US" sz="1200" dirty="0">
                <a:solidFill>
                  <a:schemeClr val="tx1"/>
                </a:solidFill>
              </a:rPr>
              <a:t>)+" 20 -p 10 -M 2 -t 1 -x 400 -y 500 &gt; </a:t>
            </a:r>
            <a:r>
              <a:rPr lang="en-US" sz="1200" dirty="0" err="1">
                <a:solidFill>
                  <a:schemeClr val="tx1"/>
                </a:solidFill>
              </a:rPr>
              <a:t>scen</a:t>
            </a:r>
            <a:r>
              <a:rPr lang="en-US" sz="1200" dirty="0">
                <a:solidFill>
                  <a:schemeClr val="tx1"/>
                </a:solidFill>
              </a:rPr>
              <a:t>")</a:t>
            </a:r>
          </a:p>
          <a:p>
            <a:r>
              <a:rPr lang="en-US" sz="1200" dirty="0">
                <a:solidFill>
                  <a:schemeClr val="tx1"/>
                </a:solidFill>
              </a:rPr>
              <a:t>    </a:t>
            </a:r>
            <a:r>
              <a:rPr lang="en-US" sz="1200" dirty="0" err="1">
                <a:solidFill>
                  <a:schemeClr val="tx1"/>
                </a:solidFill>
              </a:rPr>
              <a:t>os.system</a:t>
            </a:r>
            <a:r>
              <a:rPr lang="en-US" sz="1200" dirty="0">
                <a:solidFill>
                  <a:schemeClr val="tx1"/>
                </a:solidFill>
              </a:rPr>
              <a:t>("ns </a:t>
            </a:r>
            <a:r>
              <a:rPr lang="en-US" sz="1200" dirty="0" err="1">
                <a:solidFill>
                  <a:schemeClr val="tx1"/>
                </a:solidFill>
              </a:rPr>
              <a:t>wrls-dsr.tcl</a:t>
            </a:r>
            <a:r>
              <a:rPr lang="en-US" sz="1200" dirty="0">
                <a:solidFill>
                  <a:schemeClr val="tx1"/>
                </a:solidFill>
              </a:rPr>
              <a:t> -</a:t>
            </a:r>
            <a:r>
              <a:rPr lang="en-US" sz="1200" dirty="0" err="1">
                <a:solidFill>
                  <a:schemeClr val="tx1"/>
                </a:solidFill>
              </a:rPr>
              <a:t>nn</a:t>
            </a:r>
            <a:r>
              <a:rPr lang="en-US" sz="1200" dirty="0">
                <a:solidFill>
                  <a:schemeClr val="tx1"/>
                </a:solidFill>
              </a:rPr>
              <a:t> "+</a:t>
            </a:r>
            <a:r>
              <a:rPr lang="en-US" sz="1200" dirty="0" err="1">
                <a:solidFill>
                  <a:schemeClr val="tx1"/>
                </a:solidFill>
              </a:rPr>
              <a:t>str</a:t>
            </a:r>
            <a:r>
              <a:rPr lang="en-US" sz="1200" dirty="0">
                <a:solidFill>
                  <a:schemeClr val="tx1"/>
                </a:solidFill>
              </a:rPr>
              <a:t>(</a:t>
            </a:r>
            <a:r>
              <a:rPr lang="en-US" sz="1200" dirty="0" err="1">
                <a:solidFill>
                  <a:schemeClr val="tx1"/>
                </a:solidFill>
              </a:rPr>
              <a:t>nn</a:t>
            </a:r>
            <a:r>
              <a:rPr lang="en-US" sz="1200" dirty="0" smtClean="0">
                <a:solidFill>
                  <a:schemeClr val="tx1"/>
                </a:solidFill>
              </a:rPr>
              <a:t>))</a:t>
            </a:r>
            <a:endParaRPr lang="en-US" sz="1200" dirty="0">
              <a:solidFill>
                <a:schemeClr val="tx1"/>
              </a:solidFill>
            </a:endParaRPr>
          </a:p>
          <a:p>
            <a:endParaRPr lang="en-US" sz="1200" dirty="0">
              <a:solidFill>
                <a:schemeClr val="tx1"/>
              </a:solidFill>
            </a:endParaRPr>
          </a:p>
          <a:p>
            <a:r>
              <a:rPr lang="en-US" sz="1200" dirty="0">
                <a:solidFill>
                  <a:schemeClr val="tx1"/>
                </a:solidFill>
              </a:rPr>
              <a:t>  </a:t>
            </a:r>
            <a:r>
              <a:rPr lang="en-US" sz="1200" dirty="0" smtClean="0">
                <a:solidFill>
                  <a:schemeClr val="tx1"/>
                </a:solidFill>
              </a:rPr>
              <a:t> </a:t>
            </a:r>
            <a:endParaRPr lang="en-US" sz="1200" dirty="0">
              <a:solidFill>
                <a:schemeClr val="tx1"/>
              </a:solidFill>
            </a:endParaRPr>
          </a:p>
        </p:txBody>
      </p:sp>
    </p:spTree>
    <p:extLst>
      <p:ext uri="{BB962C8B-B14F-4D97-AF65-F5344CB8AC3E}">
        <p14:creationId xmlns:p14="http://schemas.microsoft.com/office/powerpoint/2010/main" val="4286747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84138" y="6242050"/>
            <a:ext cx="587375" cy="488950"/>
          </a:xfrm>
          <a:prstGeom prst="rect">
            <a:avLst/>
          </a:prstGeom>
        </p:spPr>
        <p:txBody>
          <a:bodyPr/>
          <a:lstStyle/>
          <a:p>
            <a:fld id="{D261A57D-FE9B-434B-9F45-BD6968607DEA}" type="slidenum">
              <a:rPr lang="en-US"/>
              <a:pPr/>
              <a:t>7</a:t>
            </a:fld>
            <a:endParaRPr lang="en-US"/>
          </a:p>
        </p:txBody>
      </p:sp>
      <p:sp>
        <p:nvSpPr>
          <p:cNvPr id="67586" name="AutoShape 2"/>
          <p:cNvSpPr>
            <a:spLocks noGrp="1" noChangeArrowheads="1"/>
          </p:cNvSpPr>
          <p:nvPr>
            <p:ph type="title"/>
          </p:nvPr>
        </p:nvSpPr>
        <p:spPr/>
        <p:txBody>
          <a:bodyPr/>
          <a:lstStyle/>
          <a:p>
            <a:r>
              <a:rPr lang="en-US" sz="2800"/>
              <a:t>Simulation: advantages/drawbacks*</a:t>
            </a:r>
          </a:p>
        </p:txBody>
      </p:sp>
      <p:sp>
        <p:nvSpPr>
          <p:cNvPr id="67587" name="Rectangle 3"/>
          <p:cNvSpPr>
            <a:spLocks noGrp="1" noChangeArrowheads="1"/>
          </p:cNvSpPr>
          <p:nvPr>
            <p:ph type="body" idx="1"/>
          </p:nvPr>
        </p:nvSpPr>
        <p:spPr>
          <a:xfrm>
            <a:off x="838200" y="2362200"/>
            <a:ext cx="7112000" cy="4191000"/>
          </a:xfrm>
        </p:spPr>
        <p:txBody>
          <a:bodyPr/>
          <a:lstStyle/>
          <a:p>
            <a:pPr>
              <a:lnSpc>
                <a:spcPct val="80000"/>
              </a:lnSpc>
            </a:pPr>
            <a:r>
              <a:rPr lang="en-US" sz="2400" dirty="0"/>
              <a:t>advantages:</a:t>
            </a:r>
          </a:p>
          <a:p>
            <a:pPr lvl="1">
              <a:lnSpc>
                <a:spcPct val="80000"/>
              </a:lnSpc>
            </a:pPr>
            <a:r>
              <a:rPr lang="en-US" sz="2000" dirty="0"/>
              <a:t> sometimes cheaper</a:t>
            </a:r>
          </a:p>
          <a:p>
            <a:pPr lvl="1">
              <a:lnSpc>
                <a:spcPct val="80000"/>
              </a:lnSpc>
            </a:pPr>
            <a:r>
              <a:rPr lang="en-US" sz="2000" dirty="0"/>
              <a:t> find bugs (in design) in advance</a:t>
            </a:r>
          </a:p>
          <a:p>
            <a:pPr lvl="1">
              <a:lnSpc>
                <a:spcPct val="80000"/>
              </a:lnSpc>
            </a:pPr>
            <a:r>
              <a:rPr lang="en-US" sz="2000" dirty="0"/>
              <a:t> </a:t>
            </a:r>
            <a:r>
              <a:rPr lang="en-US" sz="2000" dirty="0">
                <a:solidFill>
                  <a:schemeClr val="accent2"/>
                </a:solidFill>
              </a:rPr>
              <a:t>generality:</a:t>
            </a:r>
            <a:r>
              <a:rPr lang="en-US" sz="2000" dirty="0"/>
              <a:t> over analytic/numerical techniques</a:t>
            </a:r>
          </a:p>
          <a:p>
            <a:pPr lvl="1">
              <a:lnSpc>
                <a:spcPct val="80000"/>
              </a:lnSpc>
            </a:pPr>
            <a:r>
              <a:rPr lang="en-US" sz="2000" dirty="0">
                <a:solidFill>
                  <a:schemeClr val="accent2"/>
                </a:solidFill>
              </a:rPr>
              <a:t> detail:</a:t>
            </a:r>
            <a:r>
              <a:rPr lang="en-US" sz="2000" dirty="0"/>
              <a:t> can simulate system details at arbitrary level</a:t>
            </a:r>
          </a:p>
          <a:p>
            <a:pPr>
              <a:lnSpc>
                <a:spcPct val="80000"/>
              </a:lnSpc>
            </a:pPr>
            <a:r>
              <a:rPr lang="en-US" sz="2400" dirty="0"/>
              <a:t>drawbacks:</a:t>
            </a:r>
          </a:p>
          <a:p>
            <a:pPr lvl="1">
              <a:lnSpc>
                <a:spcPct val="80000"/>
              </a:lnSpc>
            </a:pPr>
            <a:r>
              <a:rPr lang="en-US" dirty="0"/>
              <a:t> </a:t>
            </a:r>
            <a:r>
              <a:rPr lang="en-US" sz="2000" dirty="0"/>
              <a:t>caution: does model reflect reality</a:t>
            </a:r>
          </a:p>
          <a:p>
            <a:pPr lvl="1">
              <a:lnSpc>
                <a:spcPct val="80000"/>
              </a:lnSpc>
            </a:pPr>
            <a:r>
              <a:rPr lang="en-US" sz="2000" dirty="0"/>
              <a:t> large scale systems: lots of resources to simulate (especially accurately simulate)</a:t>
            </a:r>
          </a:p>
          <a:p>
            <a:pPr lvl="1">
              <a:lnSpc>
                <a:spcPct val="80000"/>
              </a:lnSpc>
            </a:pPr>
            <a:r>
              <a:rPr lang="en-US" sz="2000" dirty="0"/>
              <a:t> may be slow (computationally expensive – 1 min real time could be hours of simulated time)</a:t>
            </a:r>
          </a:p>
          <a:p>
            <a:pPr lvl="1">
              <a:lnSpc>
                <a:spcPct val="80000"/>
              </a:lnSpc>
            </a:pPr>
            <a:r>
              <a:rPr lang="en-US" sz="2000" dirty="0" smtClean="0"/>
              <a:t>statistical </a:t>
            </a:r>
            <a:r>
              <a:rPr lang="en-US" sz="2000" dirty="0"/>
              <a:t>uncertainty in results</a:t>
            </a:r>
          </a:p>
          <a:p>
            <a:pPr>
              <a:lnSpc>
                <a:spcPct val="80000"/>
              </a:lnSpc>
            </a:pPr>
            <a:endParaRPr lang="en-US" sz="2000" dirty="0"/>
          </a:p>
          <a:p>
            <a:pPr lvl="1">
              <a:lnSpc>
                <a:spcPct val="80000"/>
              </a:lnSpc>
            </a:pPr>
            <a:endParaRPr lang="en-US" sz="2000" dirty="0"/>
          </a:p>
        </p:txBody>
      </p:sp>
    </p:spTree>
    <p:extLst>
      <p:ext uri="{BB962C8B-B14F-4D97-AF65-F5344CB8AC3E}">
        <p14:creationId xmlns:p14="http://schemas.microsoft.com/office/powerpoint/2010/main" val="912741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wireless trace</a:t>
            </a:r>
            <a:endParaRPr lang="en-US" dirty="0"/>
          </a:p>
        </p:txBody>
      </p:sp>
      <p:sp>
        <p:nvSpPr>
          <p:cNvPr id="3" name="Content Placeholder 2"/>
          <p:cNvSpPr>
            <a:spLocks noGrp="1"/>
          </p:cNvSpPr>
          <p:nvPr>
            <p:ph idx="1"/>
          </p:nvPr>
        </p:nvSpPr>
        <p:spPr/>
        <p:txBody>
          <a:bodyPr/>
          <a:lstStyle/>
          <a:p>
            <a:r>
              <a:rPr lang="en-US" dirty="0" smtClean="0"/>
              <a:t>To enable the revised trace support</a:t>
            </a:r>
          </a:p>
          <a:p>
            <a:endParaRPr lang="en-US" dirty="0"/>
          </a:p>
          <a:p>
            <a:endParaRPr lang="en-US" dirty="0" smtClean="0"/>
          </a:p>
          <a:p>
            <a:r>
              <a:rPr lang="en-US" dirty="0" smtClean="0"/>
              <a:t>Should be called before the universal trace command</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Rounded Rectangle 4"/>
          <p:cNvSpPr/>
          <p:nvPr/>
        </p:nvSpPr>
        <p:spPr>
          <a:xfrm>
            <a:off x="2713703" y="2133600"/>
            <a:ext cx="3810000" cy="533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$ns use-</a:t>
            </a:r>
            <a:r>
              <a:rPr lang="en-US" dirty="0" err="1" smtClean="0"/>
              <a:t>newtrace</a:t>
            </a:r>
            <a:endParaRPr lang="en-US" dirty="0"/>
          </a:p>
        </p:txBody>
      </p:sp>
      <p:sp>
        <p:nvSpPr>
          <p:cNvPr id="6" name="Rounded Rectangle 5"/>
          <p:cNvSpPr/>
          <p:nvPr/>
        </p:nvSpPr>
        <p:spPr>
          <a:xfrm>
            <a:off x="2713703" y="3429000"/>
            <a:ext cx="3810000" cy="4572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$ns trace-all &lt;trace-</a:t>
            </a:r>
            <a:r>
              <a:rPr lang="en-US" dirty="0" err="1" smtClean="0"/>
              <a:t>fd</a:t>
            </a:r>
            <a:r>
              <a:rPr lang="en-US" dirty="0"/>
              <a:t>&gt;</a:t>
            </a:r>
          </a:p>
        </p:txBody>
      </p:sp>
      <p:sp>
        <p:nvSpPr>
          <p:cNvPr id="7" name="Rounded Rectangle 6"/>
          <p:cNvSpPr/>
          <p:nvPr/>
        </p:nvSpPr>
        <p:spPr>
          <a:xfrm>
            <a:off x="457200" y="4343400"/>
            <a:ext cx="84582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t>s -t 0.267662078 -</a:t>
            </a:r>
            <a:r>
              <a:rPr lang="fr-FR" sz="1400" dirty="0" err="1"/>
              <a:t>Hs</a:t>
            </a:r>
            <a:r>
              <a:rPr lang="fr-FR" sz="1400" dirty="0"/>
              <a:t> 0 -</a:t>
            </a:r>
            <a:r>
              <a:rPr lang="fr-FR" sz="1400" dirty="0" err="1"/>
              <a:t>Hd</a:t>
            </a:r>
            <a:r>
              <a:rPr lang="fr-FR" sz="1400" dirty="0"/>
              <a:t> -1 -Ni 0 -</a:t>
            </a:r>
            <a:r>
              <a:rPr lang="fr-FR" sz="1400" dirty="0" err="1"/>
              <a:t>Nx</a:t>
            </a:r>
            <a:r>
              <a:rPr lang="fr-FR" sz="1400" dirty="0"/>
              <a:t> 5.00 -</a:t>
            </a:r>
            <a:r>
              <a:rPr lang="fr-FR" sz="1400" dirty="0" err="1"/>
              <a:t>Ny</a:t>
            </a:r>
            <a:r>
              <a:rPr lang="fr-FR" sz="1400" dirty="0"/>
              <a:t> 2.00 -</a:t>
            </a:r>
            <a:r>
              <a:rPr lang="fr-FR" sz="1400" dirty="0" err="1"/>
              <a:t>Nz</a:t>
            </a:r>
            <a:r>
              <a:rPr lang="fr-FR" sz="1400" dirty="0"/>
              <a:t> 0.00 </a:t>
            </a:r>
            <a:r>
              <a:rPr lang="fr-FR" sz="1400" dirty="0" smtClean="0"/>
              <a:t>-Ne </a:t>
            </a:r>
            <a:r>
              <a:rPr lang="en-US" sz="1400" dirty="0" smtClean="0"/>
              <a:t>-1.000000 </a:t>
            </a:r>
            <a:r>
              <a:rPr lang="en-US" sz="1400" dirty="0"/>
              <a:t>-</a:t>
            </a:r>
            <a:r>
              <a:rPr lang="en-US" sz="1400" dirty="0" err="1"/>
              <a:t>Nl</a:t>
            </a:r>
            <a:r>
              <a:rPr lang="en-US" sz="1400" dirty="0"/>
              <a:t> RTR -</a:t>
            </a:r>
            <a:r>
              <a:rPr lang="en-US" sz="1400" dirty="0" err="1"/>
              <a:t>Nw</a:t>
            </a:r>
            <a:r>
              <a:rPr lang="en-US" sz="1400" dirty="0"/>
              <a:t> --- -Ma 0 -</a:t>
            </a:r>
            <a:r>
              <a:rPr lang="en-US" sz="1400" dirty="0" err="1"/>
              <a:t>Md</a:t>
            </a:r>
            <a:r>
              <a:rPr lang="en-US" sz="1400" dirty="0"/>
              <a:t> 0 -</a:t>
            </a:r>
            <a:r>
              <a:rPr lang="en-US" sz="1400" dirty="0" err="1"/>
              <a:t>Ms</a:t>
            </a:r>
            <a:r>
              <a:rPr lang="en-US" sz="1400" dirty="0"/>
              <a:t> 0 -Mt 0 -Is 0.255 -Id -1.255 </a:t>
            </a:r>
            <a:r>
              <a:rPr lang="en-US" sz="1400" dirty="0" smtClean="0"/>
              <a:t>–It </a:t>
            </a:r>
            <a:r>
              <a:rPr lang="fr-FR" sz="1400" dirty="0" smtClean="0"/>
              <a:t>message </a:t>
            </a:r>
            <a:r>
              <a:rPr lang="fr-FR" sz="1400" dirty="0"/>
              <a:t>-Il 32 -If 0 -Ii 0 -Iv 32</a:t>
            </a:r>
          </a:p>
          <a:p>
            <a:r>
              <a:rPr lang="fr-FR" sz="1400" dirty="0"/>
              <a:t>s -t 1.511681090 -</a:t>
            </a:r>
            <a:r>
              <a:rPr lang="fr-FR" sz="1400" dirty="0" err="1"/>
              <a:t>Hs</a:t>
            </a:r>
            <a:r>
              <a:rPr lang="fr-FR" sz="1400" dirty="0"/>
              <a:t> 1 -</a:t>
            </a:r>
            <a:r>
              <a:rPr lang="fr-FR" sz="1400" dirty="0" err="1"/>
              <a:t>Hd</a:t>
            </a:r>
            <a:r>
              <a:rPr lang="fr-FR" sz="1400" dirty="0"/>
              <a:t> -1 -Ni 1 -</a:t>
            </a:r>
            <a:r>
              <a:rPr lang="fr-FR" sz="1400" dirty="0" err="1"/>
              <a:t>Nx</a:t>
            </a:r>
            <a:r>
              <a:rPr lang="fr-FR" sz="1400" dirty="0"/>
              <a:t> 390.00 -</a:t>
            </a:r>
            <a:r>
              <a:rPr lang="fr-FR" sz="1400" dirty="0" err="1"/>
              <a:t>Ny</a:t>
            </a:r>
            <a:r>
              <a:rPr lang="fr-FR" sz="1400" dirty="0"/>
              <a:t> 385.00 -</a:t>
            </a:r>
            <a:r>
              <a:rPr lang="fr-FR" sz="1400" dirty="0" err="1"/>
              <a:t>Nz</a:t>
            </a:r>
            <a:r>
              <a:rPr lang="fr-FR" sz="1400" dirty="0"/>
              <a:t> 0.00 </a:t>
            </a:r>
            <a:r>
              <a:rPr lang="fr-FR" sz="1400" dirty="0" smtClean="0"/>
              <a:t>–Ne </a:t>
            </a:r>
            <a:r>
              <a:rPr lang="en-US" sz="1400" dirty="0" smtClean="0"/>
              <a:t>-1.000000 </a:t>
            </a:r>
            <a:r>
              <a:rPr lang="en-US" sz="1400" dirty="0"/>
              <a:t>-</a:t>
            </a:r>
            <a:r>
              <a:rPr lang="en-US" sz="1400" dirty="0" err="1"/>
              <a:t>Nl</a:t>
            </a:r>
            <a:r>
              <a:rPr lang="en-US" sz="1400" dirty="0"/>
              <a:t> RTR -</a:t>
            </a:r>
            <a:r>
              <a:rPr lang="en-US" sz="1400" dirty="0" err="1"/>
              <a:t>Nw</a:t>
            </a:r>
            <a:r>
              <a:rPr lang="en-US" sz="1400" dirty="0"/>
              <a:t> --- -Ma 0 -</a:t>
            </a:r>
            <a:r>
              <a:rPr lang="en-US" sz="1400" dirty="0" err="1"/>
              <a:t>Md</a:t>
            </a:r>
            <a:r>
              <a:rPr lang="en-US" sz="1400" dirty="0"/>
              <a:t> 0 -</a:t>
            </a:r>
            <a:r>
              <a:rPr lang="en-US" sz="1400" dirty="0" err="1"/>
              <a:t>Ms</a:t>
            </a:r>
            <a:r>
              <a:rPr lang="en-US" sz="1400" dirty="0"/>
              <a:t> 0 -Mt 0 -Is 1.255 -Id -1.255 </a:t>
            </a:r>
            <a:r>
              <a:rPr lang="en-US" sz="1400" dirty="0" smtClean="0"/>
              <a:t>–It </a:t>
            </a:r>
            <a:r>
              <a:rPr lang="fr-FR" sz="1400" dirty="0" smtClean="0"/>
              <a:t>message </a:t>
            </a:r>
            <a:r>
              <a:rPr lang="fr-FR" sz="1400" dirty="0"/>
              <a:t>-Il 32 -If 0 -Ii 1 -Iv </a:t>
            </a:r>
            <a:r>
              <a:rPr lang="fr-FR" sz="1400" dirty="0" smtClean="0"/>
              <a:t>32</a:t>
            </a:r>
          </a:p>
          <a:p>
            <a:r>
              <a:rPr lang="fr-FR" sz="1400" dirty="0"/>
              <a:t>s -t 10.000000000 -</a:t>
            </a:r>
            <a:r>
              <a:rPr lang="fr-FR" sz="1400" dirty="0" err="1"/>
              <a:t>Hs</a:t>
            </a:r>
            <a:r>
              <a:rPr lang="fr-FR" sz="1400" dirty="0"/>
              <a:t> 0 -</a:t>
            </a:r>
            <a:r>
              <a:rPr lang="fr-FR" sz="1400" dirty="0" err="1"/>
              <a:t>Hd</a:t>
            </a:r>
            <a:r>
              <a:rPr lang="fr-FR" sz="1400" dirty="0"/>
              <a:t> -2 -Ni 0 -</a:t>
            </a:r>
            <a:r>
              <a:rPr lang="fr-FR" sz="1400" dirty="0" err="1"/>
              <a:t>Nx</a:t>
            </a:r>
            <a:r>
              <a:rPr lang="fr-FR" sz="1400" dirty="0"/>
              <a:t> 5.00 -</a:t>
            </a:r>
            <a:r>
              <a:rPr lang="fr-FR" sz="1400" dirty="0" err="1"/>
              <a:t>Ny</a:t>
            </a:r>
            <a:r>
              <a:rPr lang="fr-FR" sz="1400" dirty="0"/>
              <a:t> 2.00 -</a:t>
            </a:r>
            <a:r>
              <a:rPr lang="fr-FR" sz="1400" dirty="0" err="1"/>
              <a:t>Nz</a:t>
            </a:r>
            <a:r>
              <a:rPr lang="fr-FR" sz="1400" dirty="0"/>
              <a:t> 0.00 </a:t>
            </a:r>
            <a:r>
              <a:rPr lang="fr-FR" sz="1400" dirty="0" smtClean="0"/>
              <a:t>–Ne </a:t>
            </a:r>
            <a:r>
              <a:rPr lang="en-US" sz="1400" dirty="0" smtClean="0"/>
              <a:t>-1.000000 </a:t>
            </a:r>
            <a:r>
              <a:rPr lang="en-US" sz="1400" dirty="0"/>
              <a:t>-</a:t>
            </a:r>
            <a:r>
              <a:rPr lang="en-US" sz="1400" dirty="0" err="1"/>
              <a:t>Nl</a:t>
            </a:r>
            <a:r>
              <a:rPr lang="en-US" sz="1400" dirty="0"/>
              <a:t> AGT -</a:t>
            </a:r>
            <a:r>
              <a:rPr lang="en-US" sz="1400" dirty="0" err="1"/>
              <a:t>Nw</a:t>
            </a:r>
            <a:r>
              <a:rPr lang="en-US" sz="1400" dirty="0"/>
              <a:t> --- -Ma 0 -</a:t>
            </a:r>
            <a:r>
              <a:rPr lang="en-US" sz="1400" dirty="0" err="1"/>
              <a:t>Md</a:t>
            </a:r>
            <a:r>
              <a:rPr lang="en-US" sz="1400" dirty="0"/>
              <a:t> 0 -</a:t>
            </a:r>
            <a:r>
              <a:rPr lang="en-US" sz="1400" dirty="0" err="1"/>
              <a:t>Ms</a:t>
            </a:r>
            <a:r>
              <a:rPr lang="en-US" sz="1400" dirty="0"/>
              <a:t> 0 -Mt 0 -Is 0.0 -Id 1.0 -It </a:t>
            </a:r>
            <a:r>
              <a:rPr lang="en-US" sz="1400" dirty="0" err="1"/>
              <a:t>tcp</a:t>
            </a:r>
            <a:r>
              <a:rPr lang="en-US" sz="1400" dirty="0"/>
              <a:t> -Il 1000 </a:t>
            </a:r>
            <a:r>
              <a:rPr lang="en-US" sz="1400" dirty="0" smtClean="0"/>
              <a:t>–If </a:t>
            </a:r>
            <a:r>
              <a:rPr lang="pl-PL" sz="1400" dirty="0" smtClean="0"/>
              <a:t>2 </a:t>
            </a:r>
            <a:r>
              <a:rPr lang="pl-PL" sz="1400" dirty="0"/>
              <a:t>-Ii 2 -Iv 32 -Pn tcp -Ps 0 -Pa 0 -Pf 0 -Po 0</a:t>
            </a:r>
          </a:p>
          <a:p>
            <a:r>
              <a:rPr lang="fr-FR" sz="1400" dirty="0"/>
              <a:t>r -t 10.000000000 -</a:t>
            </a:r>
            <a:r>
              <a:rPr lang="fr-FR" sz="1400" dirty="0" err="1"/>
              <a:t>Hs</a:t>
            </a:r>
            <a:r>
              <a:rPr lang="fr-FR" sz="1400" dirty="0"/>
              <a:t> 0 -</a:t>
            </a:r>
            <a:r>
              <a:rPr lang="fr-FR" sz="1400" dirty="0" err="1"/>
              <a:t>Hd</a:t>
            </a:r>
            <a:r>
              <a:rPr lang="fr-FR" sz="1400" dirty="0"/>
              <a:t> -2 -Ni 0 -</a:t>
            </a:r>
            <a:r>
              <a:rPr lang="fr-FR" sz="1400" dirty="0" err="1"/>
              <a:t>Nx</a:t>
            </a:r>
            <a:r>
              <a:rPr lang="fr-FR" sz="1400" dirty="0"/>
              <a:t> 5.00 -</a:t>
            </a:r>
            <a:r>
              <a:rPr lang="fr-FR" sz="1400" dirty="0" err="1"/>
              <a:t>Ny</a:t>
            </a:r>
            <a:r>
              <a:rPr lang="fr-FR" sz="1400" dirty="0"/>
              <a:t> 2.00 -</a:t>
            </a:r>
            <a:r>
              <a:rPr lang="fr-FR" sz="1400" dirty="0" err="1"/>
              <a:t>Nz</a:t>
            </a:r>
            <a:r>
              <a:rPr lang="fr-FR" sz="1400" dirty="0"/>
              <a:t> 0.00 </a:t>
            </a:r>
            <a:r>
              <a:rPr lang="fr-FR" sz="1400" dirty="0" smtClean="0"/>
              <a:t>–Ne </a:t>
            </a:r>
            <a:r>
              <a:rPr lang="en-US" sz="1400" dirty="0" smtClean="0"/>
              <a:t>-1.000000 </a:t>
            </a:r>
            <a:r>
              <a:rPr lang="en-US" sz="1400" dirty="0"/>
              <a:t>-</a:t>
            </a:r>
            <a:r>
              <a:rPr lang="en-US" sz="1400" dirty="0" err="1"/>
              <a:t>Nl</a:t>
            </a:r>
            <a:r>
              <a:rPr lang="en-US" sz="1400" dirty="0"/>
              <a:t> RTR -</a:t>
            </a:r>
            <a:r>
              <a:rPr lang="en-US" sz="1400" dirty="0" err="1"/>
              <a:t>Nw</a:t>
            </a:r>
            <a:r>
              <a:rPr lang="en-US" sz="1400" dirty="0"/>
              <a:t> --- -Ma 0 -</a:t>
            </a:r>
            <a:r>
              <a:rPr lang="en-US" sz="1400" dirty="0" err="1"/>
              <a:t>Md</a:t>
            </a:r>
            <a:r>
              <a:rPr lang="en-US" sz="1400" dirty="0"/>
              <a:t> 0 -</a:t>
            </a:r>
            <a:r>
              <a:rPr lang="en-US" sz="1400" dirty="0" err="1"/>
              <a:t>Ms</a:t>
            </a:r>
            <a:r>
              <a:rPr lang="en-US" sz="1400" dirty="0"/>
              <a:t> 0 -Mt 0 -Is 0.0 -Id 1.0 -It </a:t>
            </a:r>
            <a:r>
              <a:rPr lang="en-US" sz="1400" dirty="0" err="1"/>
              <a:t>tcp</a:t>
            </a:r>
            <a:r>
              <a:rPr lang="en-US" sz="1400" dirty="0"/>
              <a:t> -Il 1000 </a:t>
            </a:r>
            <a:r>
              <a:rPr lang="en-US" sz="1400" dirty="0" smtClean="0"/>
              <a:t>–If </a:t>
            </a:r>
            <a:r>
              <a:rPr lang="pl-PL" sz="1400" dirty="0" smtClean="0"/>
              <a:t>2 </a:t>
            </a:r>
            <a:r>
              <a:rPr lang="pl-PL" sz="1400" dirty="0"/>
              <a:t>-Ii 2 -Iv 32 -Pn tcp -Ps 0 -Pa 0 -Pf 0 -Po 0</a:t>
            </a:r>
            <a:endParaRPr lang="en-US" sz="1400" dirty="0"/>
          </a:p>
        </p:txBody>
      </p:sp>
    </p:spTree>
    <p:extLst>
      <p:ext uri="{BB962C8B-B14F-4D97-AF65-F5344CB8AC3E}">
        <p14:creationId xmlns:p14="http://schemas.microsoft.com/office/powerpoint/2010/main" val="6393775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Event type </a:t>
            </a:r>
            <a:r>
              <a:rPr lang="en-US" dirty="0" smtClean="0"/>
              <a:t>the </a:t>
            </a:r>
            <a:r>
              <a:rPr lang="en-US" dirty="0"/>
              <a:t>first field </a:t>
            </a:r>
            <a:r>
              <a:rPr lang="en-US" dirty="0" smtClean="0"/>
              <a:t>describes </a:t>
            </a:r>
            <a:r>
              <a:rPr lang="en-US" dirty="0"/>
              <a:t>the type of event taking place at the </a:t>
            </a:r>
            <a:r>
              <a:rPr lang="en-US" dirty="0" smtClean="0"/>
              <a:t>node </a:t>
            </a:r>
          </a:p>
          <a:p>
            <a:pPr lvl="1" algn="just"/>
            <a:r>
              <a:rPr lang="en-US" b="1" dirty="0" smtClean="0"/>
              <a:t>s </a:t>
            </a:r>
            <a:r>
              <a:rPr lang="en-US" dirty="0"/>
              <a:t>send</a:t>
            </a:r>
          </a:p>
          <a:p>
            <a:pPr lvl="1" algn="just"/>
            <a:r>
              <a:rPr lang="en-US" b="1" dirty="0"/>
              <a:t>r </a:t>
            </a:r>
            <a:r>
              <a:rPr lang="en-US" dirty="0"/>
              <a:t>receive</a:t>
            </a:r>
          </a:p>
          <a:p>
            <a:pPr lvl="1" algn="just"/>
            <a:r>
              <a:rPr lang="en-US" b="1" dirty="0"/>
              <a:t>d </a:t>
            </a:r>
            <a:r>
              <a:rPr lang="en-US" dirty="0"/>
              <a:t>drop</a:t>
            </a:r>
          </a:p>
          <a:p>
            <a:pPr lvl="1" algn="just"/>
            <a:r>
              <a:rPr lang="en-US" b="1" dirty="0"/>
              <a:t>f </a:t>
            </a:r>
            <a:r>
              <a:rPr lang="en-US" dirty="0"/>
              <a:t>forward</a:t>
            </a:r>
          </a:p>
          <a:p>
            <a:pPr algn="just"/>
            <a:r>
              <a:rPr lang="en-US" b="1" dirty="0"/>
              <a:t>General tag </a:t>
            </a:r>
            <a:r>
              <a:rPr lang="en-US" dirty="0"/>
              <a:t>The second field starting with "-t" may stand for time or global setting</a:t>
            </a:r>
          </a:p>
          <a:p>
            <a:pPr lvl="1" algn="just"/>
            <a:r>
              <a:rPr lang="en-US" b="1" dirty="0"/>
              <a:t>-t </a:t>
            </a:r>
            <a:r>
              <a:rPr lang="en-US" dirty="0"/>
              <a:t>time</a:t>
            </a:r>
          </a:p>
          <a:p>
            <a:pPr lvl="1" algn="just"/>
            <a:r>
              <a:rPr lang="en-US" b="1" dirty="0"/>
              <a:t>-t </a:t>
            </a:r>
            <a:r>
              <a:rPr lang="en-US" dirty="0"/>
              <a:t>* (global setting</a:t>
            </a:r>
            <a:r>
              <a:rPr lang="en-US" dirty="0" smtClean="0"/>
              <a:t>)</a:t>
            </a:r>
          </a:p>
          <a:p>
            <a:pPr algn="just"/>
            <a:r>
              <a:rPr lang="en-US" b="1" dirty="0"/>
              <a:t>Next hop info </a:t>
            </a:r>
            <a:r>
              <a:rPr lang="en-US" dirty="0"/>
              <a:t>This field provides next hop info and the tag starts with a leading "-H".</a:t>
            </a:r>
          </a:p>
          <a:p>
            <a:pPr lvl="1" algn="just"/>
            <a:r>
              <a:rPr lang="en-US" b="1" dirty="0"/>
              <a:t>-</a:t>
            </a:r>
            <a:r>
              <a:rPr lang="en-US" b="1" dirty="0" err="1"/>
              <a:t>Hs</a:t>
            </a:r>
            <a:r>
              <a:rPr lang="en-US" b="1" dirty="0"/>
              <a:t>: </a:t>
            </a:r>
            <a:r>
              <a:rPr lang="en-US" dirty="0"/>
              <a:t>id for this node</a:t>
            </a:r>
          </a:p>
          <a:p>
            <a:pPr lvl="1" algn="just"/>
            <a:r>
              <a:rPr lang="en-US" b="1" dirty="0"/>
              <a:t>-</a:t>
            </a:r>
            <a:r>
              <a:rPr lang="en-US" b="1" dirty="0" err="1"/>
              <a:t>Hd</a:t>
            </a:r>
            <a:r>
              <a:rPr lang="en-US" b="1" dirty="0"/>
              <a:t>: </a:t>
            </a:r>
            <a:r>
              <a:rPr lang="en-US" dirty="0"/>
              <a:t>id for next hop towards the destination.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Rounded Rectangle 4"/>
          <p:cNvSpPr/>
          <p:nvPr/>
        </p:nvSpPr>
        <p:spPr>
          <a:xfrm>
            <a:off x="533400" y="5334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s -t 0.267662078 -</a:t>
            </a:r>
            <a:r>
              <a:rPr lang="fr-FR" sz="1600" dirty="0" err="1"/>
              <a:t>Hs</a:t>
            </a:r>
            <a:r>
              <a:rPr lang="fr-FR" sz="1600" dirty="0"/>
              <a:t> 0 -</a:t>
            </a:r>
            <a:r>
              <a:rPr lang="fr-FR" sz="1600" dirty="0" err="1"/>
              <a:t>Hd</a:t>
            </a:r>
            <a:r>
              <a:rPr lang="fr-FR" sz="1600" dirty="0"/>
              <a:t> -1 -Ni 0 -</a:t>
            </a:r>
            <a:r>
              <a:rPr lang="fr-FR" sz="1600" dirty="0" err="1"/>
              <a:t>Nx</a:t>
            </a:r>
            <a:r>
              <a:rPr lang="fr-FR" sz="1600" dirty="0"/>
              <a:t> 5.00 -</a:t>
            </a:r>
            <a:r>
              <a:rPr lang="fr-FR" sz="1600" dirty="0" err="1"/>
              <a:t>Ny</a:t>
            </a:r>
            <a:r>
              <a:rPr lang="fr-FR" sz="1600" dirty="0"/>
              <a:t> 2.00 -</a:t>
            </a:r>
            <a:r>
              <a:rPr lang="fr-FR" sz="1600" dirty="0" err="1"/>
              <a:t>Nz</a:t>
            </a:r>
            <a:r>
              <a:rPr lang="fr-FR" sz="1600" dirty="0"/>
              <a:t> 0.00 -Ne </a:t>
            </a:r>
            <a:r>
              <a:rPr lang="en-US" sz="1600" dirty="0"/>
              <a:t>-1.000000 -</a:t>
            </a:r>
            <a:r>
              <a:rPr lang="en-US" sz="1600" dirty="0" err="1"/>
              <a:t>Nl</a:t>
            </a:r>
            <a:r>
              <a:rPr lang="en-US" sz="1600" dirty="0"/>
              <a:t> RTR -</a:t>
            </a:r>
            <a:r>
              <a:rPr lang="en-US" sz="1600" dirty="0" err="1"/>
              <a:t>Nw</a:t>
            </a:r>
            <a:r>
              <a:rPr lang="en-US" sz="1600" dirty="0"/>
              <a:t> --- -Ma 0 -</a:t>
            </a:r>
            <a:r>
              <a:rPr lang="en-US" sz="1600" dirty="0" err="1"/>
              <a:t>Md</a:t>
            </a:r>
            <a:r>
              <a:rPr lang="en-US" sz="1600" dirty="0"/>
              <a:t> 0 -</a:t>
            </a:r>
            <a:r>
              <a:rPr lang="en-US" sz="1600" dirty="0" err="1"/>
              <a:t>Ms</a:t>
            </a:r>
            <a:r>
              <a:rPr lang="en-US" sz="1600" dirty="0"/>
              <a:t> 0 -Mt 0 -Is 0.255 -Id -1.255 –It </a:t>
            </a:r>
            <a:r>
              <a:rPr lang="fr-FR" sz="1600" dirty="0"/>
              <a:t>message -Il 32 -If 0 -Ii 0 -Iv 32</a:t>
            </a:r>
          </a:p>
        </p:txBody>
      </p:sp>
    </p:spTree>
    <p:extLst>
      <p:ext uri="{BB962C8B-B14F-4D97-AF65-F5344CB8AC3E}">
        <p14:creationId xmlns:p14="http://schemas.microsoft.com/office/powerpoint/2010/main" val="3014901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fontScale="85000" lnSpcReduction="20000"/>
          </a:bodyPr>
          <a:lstStyle/>
          <a:p>
            <a:r>
              <a:rPr lang="en-US" b="1" dirty="0"/>
              <a:t>Node property tags </a:t>
            </a:r>
            <a:r>
              <a:rPr lang="en-US" dirty="0"/>
              <a:t>This field denotes the node properties like node-id, the level at which tracing is being done like agent,</a:t>
            </a:r>
          </a:p>
          <a:p>
            <a:r>
              <a:rPr lang="en-US" dirty="0"/>
              <a:t>router or MAC. The tags start with a leading "-N" and are listed as below:</a:t>
            </a:r>
          </a:p>
          <a:p>
            <a:pPr lvl="1"/>
            <a:r>
              <a:rPr lang="en-US" b="1" dirty="0"/>
              <a:t>-Ni: </a:t>
            </a:r>
            <a:r>
              <a:rPr lang="en-US" dirty="0"/>
              <a:t>node id</a:t>
            </a:r>
          </a:p>
          <a:p>
            <a:pPr lvl="1"/>
            <a:r>
              <a:rPr lang="en-US" b="1" dirty="0" smtClean="0"/>
              <a:t>-</a:t>
            </a:r>
            <a:r>
              <a:rPr lang="en-US" b="1" dirty="0" err="1" smtClean="0"/>
              <a:t>Nx</a:t>
            </a:r>
            <a:r>
              <a:rPr lang="en-US" b="1" dirty="0"/>
              <a:t>: </a:t>
            </a:r>
            <a:r>
              <a:rPr lang="en-US" dirty="0"/>
              <a:t>node’s x-coordinate</a:t>
            </a:r>
          </a:p>
          <a:p>
            <a:pPr lvl="1"/>
            <a:r>
              <a:rPr lang="en-US" b="1" dirty="0"/>
              <a:t>-</a:t>
            </a:r>
            <a:r>
              <a:rPr lang="en-US" b="1" dirty="0" err="1"/>
              <a:t>Ny</a:t>
            </a:r>
            <a:r>
              <a:rPr lang="en-US" b="1" dirty="0"/>
              <a:t>: </a:t>
            </a:r>
            <a:r>
              <a:rPr lang="en-US" dirty="0"/>
              <a:t>node’s y-coordinate</a:t>
            </a:r>
          </a:p>
          <a:p>
            <a:pPr lvl="1"/>
            <a:r>
              <a:rPr lang="en-US" b="1" dirty="0"/>
              <a:t>-</a:t>
            </a:r>
            <a:r>
              <a:rPr lang="en-US" b="1" dirty="0" err="1"/>
              <a:t>Nz</a:t>
            </a:r>
            <a:r>
              <a:rPr lang="en-US" b="1" dirty="0"/>
              <a:t>: </a:t>
            </a:r>
            <a:r>
              <a:rPr lang="en-US" dirty="0"/>
              <a:t>node’s z-coordinate</a:t>
            </a:r>
          </a:p>
          <a:p>
            <a:pPr lvl="1"/>
            <a:r>
              <a:rPr lang="en-US" b="1" dirty="0"/>
              <a:t>-Ne: </a:t>
            </a:r>
            <a:r>
              <a:rPr lang="en-US" dirty="0"/>
              <a:t>node energy level</a:t>
            </a:r>
          </a:p>
          <a:p>
            <a:pPr lvl="1"/>
            <a:r>
              <a:rPr lang="en-US" b="1" dirty="0"/>
              <a:t>-</a:t>
            </a:r>
            <a:r>
              <a:rPr lang="en-US" b="1" dirty="0" err="1"/>
              <a:t>Nl</a:t>
            </a:r>
            <a:r>
              <a:rPr lang="en-US" b="1" dirty="0"/>
              <a:t>: </a:t>
            </a:r>
            <a:r>
              <a:rPr lang="en-US" dirty="0"/>
              <a:t>trace level, such as AGT, RTR, MAC</a:t>
            </a:r>
          </a:p>
          <a:p>
            <a:pPr lvl="1"/>
            <a:r>
              <a:rPr lang="en-US" b="1" dirty="0"/>
              <a:t>-</a:t>
            </a:r>
            <a:r>
              <a:rPr lang="en-US" b="1" dirty="0" err="1"/>
              <a:t>Nw</a:t>
            </a:r>
            <a:r>
              <a:rPr lang="en-US" b="1" dirty="0"/>
              <a:t>: </a:t>
            </a:r>
            <a:r>
              <a:rPr lang="en-US" dirty="0"/>
              <a:t>reason for the event. The different reasons for dropping a packet </a:t>
            </a:r>
            <a:r>
              <a:rPr lang="en-US" dirty="0" smtClean="0"/>
              <a:t>include:</a:t>
            </a:r>
            <a:endParaRPr lang="en-US" dirty="0"/>
          </a:p>
          <a:p>
            <a:pPr lvl="2"/>
            <a:r>
              <a:rPr lang="en-US" b="1" dirty="0"/>
              <a:t>"END" </a:t>
            </a:r>
            <a:r>
              <a:rPr lang="en-US" dirty="0"/>
              <a:t>DROP_END_OF_SIMULATION</a:t>
            </a:r>
          </a:p>
          <a:p>
            <a:pPr lvl="2"/>
            <a:r>
              <a:rPr lang="en-US" b="1" dirty="0"/>
              <a:t>"COL" </a:t>
            </a:r>
            <a:r>
              <a:rPr lang="en-US" dirty="0"/>
              <a:t>DROP_MAC_COLLISION</a:t>
            </a:r>
          </a:p>
          <a:p>
            <a:pPr lvl="2"/>
            <a:r>
              <a:rPr lang="en-US" b="1" dirty="0" smtClean="0"/>
              <a:t>"</a:t>
            </a:r>
            <a:r>
              <a:rPr lang="en-US" b="1" dirty="0"/>
              <a:t>RET" </a:t>
            </a:r>
            <a:r>
              <a:rPr lang="en-US" dirty="0"/>
              <a:t>DROP_MAC_RETRY_COUNT_EXCEEDED</a:t>
            </a:r>
          </a:p>
          <a:p>
            <a:pPr lvl="2"/>
            <a:r>
              <a:rPr lang="en-US" b="1" dirty="0" smtClean="0"/>
              <a:t>"</a:t>
            </a:r>
            <a:r>
              <a:rPr lang="en-US" b="1" dirty="0"/>
              <a:t>NRTE" </a:t>
            </a:r>
            <a:r>
              <a:rPr lang="en-US" dirty="0"/>
              <a:t>DROP_RTR_NO_ROUTE </a:t>
            </a:r>
            <a:r>
              <a:rPr lang="en-US" dirty="0" err="1"/>
              <a:t>i.e</a:t>
            </a:r>
            <a:r>
              <a:rPr lang="en-US" dirty="0"/>
              <a:t> no route is available.</a:t>
            </a:r>
          </a:p>
          <a:p>
            <a:pPr lvl="2"/>
            <a:r>
              <a:rPr lang="en-US" b="1" dirty="0"/>
              <a:t>"LOOP" </a:t>
            </a:r>
            <a:r>
              <a:rPr lang="en-US" dirty="0"/>
              <a:t>DROP_RTR_ROUTE_LOOP </a:t>
            </a:r>
            <a:r>
              <a:rPr lang="en-US" dirty="0" err="1"/>
              <a:t>i.e</a:t>
            </a:r>
            <a:r>
              <a:rPr lang="en-US" dirty="0"/>
              <a:t> there is a routing loop</a:t>
            </a:r>
          </a:p>
          <a:p>
            <a:pPr lvl="2"/>
            <a:r>
              <a:rPr lang="en-US" b="1" dirty="0"/>
              <a:t>"TTL" </a:t>
            </a:r>
            <a:r>
              <a:rPr lang="en-US" dirty="0"/>
              <a:t>DROP_RTR_TTL </a:t>
            </a:r>
            <a:r>
              <a:rPr lang="en-US" dirty="0" err="1"/>
              <a:t>i.e</a:t>
            </a:r>
            <a:r>
              <a:rPr lang="en-US" dirty="0"/>
              <a:t> TTL has reached zero.</a:t>
            </a:r>
          </a:p>
          <a:p>
            <a:pPr lvl="2"/>
            <a:r>
              <a:rPr lang="en-US" b="1" dirty="0"/>
              <a:t>"TOUT" </a:t>
            </a:r>
            <a:r>
              <a:rPr lang="en-US" dirty="0"/>
              <a:t>DROP_RTR_QTIMEOUT </a:t>
            </a:r>
            <a:r>
              <a:rPr lang="en-US" dirty="0" err="1"/>
              <a:t>i.e</a:t>
            </a:r>
            <a:r>
              <a:rPr lang="en-US" dirty="0"/>
              <a:t> packet has expired.</a:t>
            </a:r>
          </a:p>
          <a:p>
            <a:pPr lvl="2"/>
            <a:r>
              <a:rPr lang="en-US" b="1" dirty="0"/>
              <a:t>"CBK" </a:t>
            </a:r>
            <a:r>
              <a:rPr lang="en-US" dirty="0"/>
              <a:t>DROP_RTR_MAC_CALLBACK</a:t>
            </a:r>
          </a:p>
          <a:p>
            <a:pPr lvl="2"/>
            <a:r>
              <a:rPr lang="en-US" b="1" dirty="0"/>
              <a:t>"IFQ" </a:t>
            </a:r>
            <a:r>
              <a:rPr lang="en-US" dirty="0"/>
              <a:t>DROP_IFQ_QFULL </a:t>
            </a:r>
            <a:r>
              <a:rPr lang="en-US" dirty="0" err="1"/>
              <a:t>i.e</a:t>
            </a:r>
            <a:r>
              <a:rPr lang="en-US" dirty="0"/>
              <a:t> no buffer space in IFQ.</a:t>
            </a:r>
          </a:p>
          <a:p>
            <a:pPr lvl="2"/>
            <a:r>
              <a:rPr lang="en-US" b="1" dirty="0"/>
              <a:t>"ARP" </a:t>
            </a:r>
            <a:r>
              <a:rPr lang="en-US" dirty="0"/>
              <a:t>DROP_IFQ_ARP_FULL </a:t>
            </a:r>
            <a:r>
              <a:rPr lang="en-US" dirty="0" err="1"/>
              <a:t>i.e</a:t>
            </a:r>
            <a:r>
              <a:rPr lang="en-US" dirty="0"/>
              <a:t> dropped by </a:t>
            </a:r>
            <a:r>
              <a:rPr lang="en-US" dirty="0" smtClean="0"/>
              <a:t>ARP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6" name="Rounded Rectangle 5"/>
          <p:cNvSpPr/>
          <p:nvPr/>
        </p:nvSpPr>
        <p:spPr>
          <a:xfrm>
            <a:off x="533400" y="5334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s -t 0.267662078 -</a:t>
            </a:r>
            <a:r>
              <a:rPr lang="fr-FR" sz="1600" dirty="0" err="1"/>
              <a:t>Hs</a:t>
            </a:r>
            <a:r>
              <a:rPr lang="fr-FR" sz="1600" dirty="0"/>
              <a:t> 0 -</a:t>
            </a:r>
            <a:r>
              <a:rPr lang="fr-FR" sz="1600" dirty="0" err="1"/>
              <a:t>Hd</a:t>
            </a:r>
            <a:r>
              <a:rPr lang="fr-FR" sz="1600" dirty="0"/>
              <a:t> -1 -Ni 0 -</a:t>
            </a:r>
            <a:r>
              <a:rPr lang="fr-FR" sz="1600" dirty="0" err="1"/>
              <a:t>Nx</a:t>
            </a:r>
            <a:r>
              <a:rPr lang="fr-FR" sz="1600" dirty="0"/>
              <a:t> 5.00 -</a:t>
            </a:r>
            <a:r>
              <a:rPr lang="fr-FR" sz="1600" dirty="0" err="1"/>
              <a:t>Ny</a:t>
            </a:r>
            <a:r>
              <a:rPr lang="fr-FR" sz="1600" dirty="0"/>
              <a:t> 2.00 -</a:t>
            </a:r>
            <a:r>
              <a:rPr lang="fr-FR" sz="1600" dirty="0" err="1"/>
              <a:t>Nz</a:t>
            </a:r>
            <a:r>
              <a:rPr lang="fr-FR" sz="1600" dirty="0"/>
              <a:t> 0.00 -Ne </a:t>
            </a:r>
            <a:r>
              <a:rPr lang="en-US" sz="1600" dirty="0"/>
              <a:t>-1.000000 -</a:t>
            </a:r>
            <a:r>
              <a:rPr lang="en-US" sz="1600" dirty="0" err="1"/>
              <a:t>Nl</a:t>
            </a:r>
            <a:r>
              <a:rPr lang="en-US" sz="1600" dirty="0"/>
              <a:t> RTR -</a:t>
            </a:r>
            <a:r>
              <a:rPr lang="en-US" sz="1600" dirty="0" err="1"/>
              <a:t>Nw</a:t>
            </a:r>
            <a:r>
              <a:rPr lang="en-US" sz="1600" dirty="0"/>
              <a:t> --- -Ma 0 -</a:t>
            </a:r>
            <a:r>
              <a:rPr lang="en-US" sz="1600" dirty="0" err="1"/>
              <a:t>Md</a:t>
            </a:r>
            <a:r>
              <a:rPr lang="en-US" sz="1600" dirty="0"/>
              <a:t> 0 -</a:t>
            </a:r>
            <a:r>
              <a:rPr lang="en-US" sz="1600" dirty="0" err="1"/>
              <a:t>Ms</a:t>
            </a:r>
            <a:r>
              <a:rPr lang="en-US" sz="1600" dirty="0"/>
              <a:t> 0 -Mt 0 -Is 0.255 -Id -1.255 –It </a:t>
            </a:r>
            <a:r>
              <a:rPr lang="fr-FR" sz="1600" dirty="0"/>
              <a:t>message -Il 32 -If 0 -Ii 0 -Iv 32</a:t>
            </a:r>
          </a:p>
        </p:txBody>
      </p:sp>
    </p:spTree>
    <p:extLst>
      <p:ext uri="{BB962C8B-B14F-4D97-AF65-F5344CB8AC3E}">
        <p14:creationId xmlns:p14="http://schemas.microsoft.com/office/powerpoint/2010/main" val="25932262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1600200"/>
            <a:ext cx="8686800" cy="4876800"/>
          </a:xfrm>
        </p:spPr>
        <p:txBody>
          <a:bodyPr/>
          <a:lstStyle/>
          <a:p>
            <a:pPr algn="just"/>
            <a:r>
              <a:rPr lang="en-US" b="1" dirty="0"/>
              <a:t>Packet information at IP level </a:t>
            </a:r>
            <a:r>
              <a:rPr lang="en-US" dirty="0"/>
              <a:t>The tags for this field start with a leading "-I" and are listed along with </a:t>
            </a:r>
            <a:r>
              <a:rPr lang="en-US" dirty="0" smtClean="0"/>
              <a:t>their explanations as following</a:t>
            </a:r>
            <a:r>
              <a:rPr lang="en-US" dirty="0"/>
              <a:t>:</a:t>
            </a:r>
          </a:p>
          <a:p>
            <a:pPr lvl="1"/>
            <a:r>
              <a:rPr lang="en-US" b="1" dirty="0"/>
              <a:t>-Is: </a:t>
            </a:r>
            <a:r>
              <a:rPr lang="en-US" dirty="0"/>
              <a:t>source </a:t>
            </a:r>
            <a:r>
              <a:rPr lang="en-US" dirty="0" err="1"/>
              <a:t>address.source</a:t>
            </a:r>
            <a:r>
              <a:rPr lang="en-US" dirty="0"/>
              <a:t> port number</a:t>
            </a:r>
          </a:p>
          <a:p>
            <a:pPr lvl="1"/>
            <a:r>
              <a:rPr lang="en-US" b="1" dirty="0"/>
              <a:t>-Id: </a:t>
            </a:r>
            <a:r>
              <a:rPr lang="en-US" dirty="0" err="1"/>
              <a:t>dest</a:t>
            </a:r>
            <a:r>
              <a:rPr lang="en-US" dirty="0"/>
              <a:t> </a:t>
            </a:r>
            <a:r>
              <a:rPr lang="en-US" dirty="0" err="1"/>
              <a:t>address.dest</a:t>
            </a:r>
            <a:r>
              <a:rPr lang="en-US" dirty="0"/>
              <a:t> port number</a:t>
            </a:r>
          </a:p>
          <a:p>
            <a:pPr lvl="1"/>
            <a:r>
              <a:rPr lang="en-US" b="1" dirty="0"/>
              <a:t>-It: </a:t>
            </a:r>
            <a:r>
              <a:rPr lang="en-US" dirty="0"/>
              <a:t>packet type</a:t>
            </a:r>
          </a:p>
          <a:p>
            <a:pPr lvl="1"/>
            <a:r>
              <a:rPr lang="en-US" b="1" dirty="0"/>
              <a:t>-Il: </a:t>
            </a:r>
            <a:r>
              <a:rPr lang="en-US" dirty="0"/>
              <a:t>packet size</a:t>
            </a:r>
          </a:p>
          <a:p>
            <a:pPr lvl="1"/>
            <a:r>
              <a:rPr lang="en-US" b="1" dirty="0"/>
              <a:t>-If: </a:t>
            </a:r>
            <a:r>
              <a:rPr lang="en-US" dirty="0"/>
              <a:t>flow id</a:t>
            </a:r>
          </a:p>
          <a:p>
            <a:pPr lvl="1"/>
            <a:r>
              <a:rPr lang="en-US" b="1" dirty="0"/>
              <a:t>-Ii: </a:t>
            </a:r>
            <a:r>
              <a:rPr lang="en-US" dirty="0"/>
              <a:t>unique id</a:t>
            </a:r>
          </a:p>
          <a:p>
            <a:pPr lvl="1"/>
            <a:r>
              <a:rPr lang="en-US" b="1" dirty="0"/>
              <a:t>-Iv: </a:t>
            </a:r>
            <a:r>
              <a:rPr lang="en-US" dirty="0" err="1"/>
              <a:t>ttl</a:t>
            </a:r>
            <a:r>
              <a:rPr lang="en-US" dirty="0"/>
              <a:t>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5" name="Rounded Rectangle 4"/>
          <p:cNvSpPr/>
          <p:nvPr/>
        </p:nvSpPr>
        <p:spPr>
          <a:xfrm>
            <a:off x="533400" y="5334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s -t 0.267662078 -</a:t>
            </a:r>
            <a:r>
              <a:rPr lang="fr-FR" sz="1600" dirty="0" err="1"/>
              <a:t>Hs</a:t>
            </a:r>
            <a:r>
              <a:rPr lang="fr-FR" sz="1600" dirty="0"/>
              <a:t> 0 -</a:t>
            </a:r>
            <a:r>
              <a:rPr lang="fr-FR" sz="1600" dirty="0" err="1"/>
              <a:t>Hd</a:t>
            </a:r>
            <a:r>
              <a:rPr lang="fr-FR" sz="1600" dirty="0"/>
              <a:t> -1 -Ni 0 -</a:t>
            </a:r>
            <a:r>
              <a:rPr lang="fr-FR" sz="1600" dirty="0" err="1"/>
              <a:t>Nx</a:t>
            </a:r>
            <a:r>
              <a:rPr lang="fr-FR" sz="1600" dirty="0"/>
              <a:t> 5.00 -</a:t>
            </a:r>
            <a:r>
              <a:rPr lang="fr-FR" sz="1600" dirty="0" err="1"/>
              <a:t>Ny</a:t>
            </a:r>
            <a:r>
              <a:rPr lang="fr-FR" sz="1600" dirty="0"/>
              <a:t> 2.00 -</a:t>
            </a:r>
            <a:r>
              <a:rPr lang="fr-FR" sz="1600" dirty="0" err="1"/>
              <a:t>Nz</a:t>
            </a:r>
            <a:r>
              <a:rPr lang="fr-FR" sz="1600" dirty="0"/>
              <a:t> 0.00 -Ne </a:t>
            </a:r>
            <a:r>
              <a:rPr lang="en-US" sz="1600" dirty="0"/>
              <a:t>-1.000000 -</a:t>
            </a:r>
            <a:r>
              <a:rPr lang="en-US" sz="1600" dirty="0" err="1"/>
              <a:t>Nl</a:t>
            </a:r>
            <a:r>
              <a:rPr lang="en-US" sz="1600" dirty="0"/>
              <a:t> RTR -</a:t>
            </a:r>
            <a:r>
              <a:rPr lang="en-US" sz="1600" dirty="0" err="1"/>
              <a:t>Nw</a:t>
            </a:r>
            <a:r>
              <a:rPr lang="en-US" sz="1600" dirty="0"/>
              <a:t> --- -Ma 0 -</a:t>
            </a:r>
            <a:r>
              <a:rPr lang="en-US" sz="1600" dirty="0" err="1"/>
              <a:t>Md</a:t>
            </a:r>
            <a:r>
              <a:rPr lang="en-US" sz="1600" dirty="0"/>
              <a:t> 0 -</a:t>
            </a:r>
            <a:r>
              <a:rPr lang="en-US" sz="1600" dirty="0" err="1"/>
              <a:t>Ms</a:t>
            </a:r>
            <a:r>
              <a:rPr lang="en-US" sz="1600" dirty="0"/>
              <a:t> 0 -Mt 0 -Is 0.255 -Id -1.255 –It </a:t>
            </a:r>
            <a:r>
              <a:rPr lang="fr-FR" sz="1600" dirty="0"/>
              <a:t>message -Il 32 -If 0 -Ii 0 -Iv 32</a:t>
            </a:r>
          </a:p>
        </p:txBody>
      </p:sp>
    </p:spTree>
    <p:extLst>
      <p:ext uri="{BB962C8B-B14F-4D97-AF65-F5344CB8AC3E}">
        <p14:creationId xmlns:p14="http://schemas.microsoft.com/office/powerpoint/2010/main" val="21984907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Packet info at "Application level" </a:t>
            </a:r>
            <a:r>
              <a:rPr lang="en-US" dirty="0"/>
              <a:t>The packet information at application level consists of the type of application like </a:t>
            </a:r>
            <a:r>
              <a:rPr lang="en-US" dirty="0" smtClean="0"/>
              <a:t>ARP, TCP</a:t>
            </a:r>
            <a:r>
              <a:rPr lang="en-US" dirty="0"/>
              <a:t>, the type of </a:t>
            </a:r>
            <a:r>
              <a:rPr lang="en-US" dirty="0" err="1"/>
              <a:t>adhoc</a:t>
            </a:r>
            <a:r>
              <a:rPr lang="en-US" dirty="0"/>
              <a:t> routing protocol like PUMA, DSR, AODV </a:t>
            </a:r>
            <a:r>
              <a:rPr lang="en-US" dirty="0" err="1"/>
              <a:t>etc</a:t>
            </a:r>
            <a:r>
              <a:rPr lang="en-US" dirty="0"/>
              <a:t> being traced. </a:t>
            </a:r>
            <a:endParaRPr lang="en-US" dirty="0" smtClean="0"/>
          </a:p>
          <a:p>
            <a:r>
              <a:rPr lang="en-US" dirty="0" smtClean="0"/>
              <a:t>This </a:t>
            </a:r>
            <a:r>
              <a:rPr lang="en-US" dirty="0"/>
              <a:t>field consists of a leading "-</a:t>
            </a:r>
            <a:r>
              <a:rPr lang="en-US" dirty="0" smtClean="0"/>
              <a:t>P“ and </a:t>
            </a:r>
            <a:r>
              <a:rPr lang="en-US" dirty="0"/>
              <a:t>list of tags for different application is listed as below:</a:t>
            </a:r>
          </a:p>
          <a:p>
            <a:pPr lvl="1"/>
            <a:r>
              <a:rPr lang="en-US" b="1" dirty="0"/>
              <a:t>-P </a:t>
            </a:r>
            <a:r>
              <a:rPr lang="en-US" b="1" dirty="0" err="1"/>
              <a:t>arp</a:t>
            </a:r>
            <a:r>
              <a:rPr lang="en-US" b="1" dirty="0"/>
              <a:t> </a:t>
            </a:r>
            <a:r>
              <a:rPr lang="en-US" dirty="0"/>
              <a:t>Address Resolution Protocol. Details for ARP is given by the following tags:</a:t>
            </a:r>
          </a:p>
          <a:p>
            <a:pPr lvl="2"/>
            <a:r>
              <a:rPr lang="en-US" b="1" dirty="0" smtClean="0"/>
              <a:t>-Po</a:t>
            </a:r>
            <a:r>
              <a:rPr lang="en-US" b="1" dirty="0"/>
              <a:t>: </a:t>
            </a:r>
            <a:r>
              <a:rPr lang="en-US" dirty="0"/>
              <a:t>ARP Request/Reply</a:t>
            </a:r>
          </a:p>
          <a:p>
            <a:pPr lvl="2"/>
            <a:r>
              <a:rPr lang="en-US" b="1" dirty="0"/>
              <a:t>-Pm: </a:t>
            </a:r>
            <a:r>
              <a:rPr lang="en-US" dirty="0" err="1"/>
              <a:t>src</a:t>
            </a:r>
            <a:r>
              <a:rPr lang="en-US" dirty="0"/>
              <a:t> mac address</a:t>
            </a:r>
          </a:p>
          <a:p>
            <a:pPr lvl="2"/>
            <a:r>
              <a:rPr lang="en-US" b="1" dirty="0"/>
              <a:t>-Ps: </a:t>
            </a:r>
            <a:r>
              <a:rPr lang="en-US" dirty="0" err="1"/>
              <a:t>src</a:t>
            </a:r>
            <a:r>
              <a:rPr lang="en-US" dirty="0"/>
              <a:t> address</a:t>
            </a:r>
          </a:p>
          <a:p>
            <a:pPr lvl="2"/>
            <a:r>
              <a:rPr lang="en-US" b="1" dirty="0"/>
              <a:t>-Pa: </a:t>
            </a:r>
            <a:r>
              <a:rPr lang="en-US" dirty="0" err="1"/>
              <a:t>dst</a:t>
            </a:r>
            <a:r>
              <a:rPr lang="en-US" dirty="0"/>
              <a:t> mac address</a:t>
            </a:r>
          </a:p>
          <a:p>
            <a:pPr lvl="2"/>
            <a:r>
              <a:rPr lang="en-US" b="1" dirty="0"/>
              <a:t>-</a:t>
            </a:r>
            <a:r>
              <a:rPr lang="en-US" b="1" dirty="0" err="1"/>
              <a:t>Pd</a:t>
            </a:r>
            <a:r>
              <a:rPr lang="en-US" b="1" dirty="0"/>
              <a:t>: </a:t>
            </a:r>
            <a:r>
              <a:rPr lang="en-US" dirty="0" err="1"/>
              <a:t>dst</a:t>
            </a:r>
            <a:r>
              <a:rPr lang="en-US" dirty="0"/>
              <a:t> address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5" name="Rounded Rectangle 4"/>
          <p:cNvSpPr/>
          <p:nvPr/>
        </p:nvSpPr>
        <p:spPr>
          <a:xfrm>
            <a:off x="533400" y="5334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s -t 0.267662078 -</a:t>
            </a:r>
            <a:r>
              <a:rPr lang="fr-FR" sz="1600" dirty="0" err="1"/>
              <a:t>Hs</a:t>
            </a:r>
            <a:r>
              <a:rPr lang="fr-FR" sz="1600" dirty="0"/>
              <a:t> 0 -</a:t>
            </a:r>
            <a:r>
              <a:rPr lang="fr-FR" sz="1600" dirty="0" err="1"/>
              <a:t>Hd</a:t>
            </a:r>
            <a:r>
              <a:rPr lang="fr-FR" sz="1600" dirty="0"/>
              <a:t> -1 -Ni 0 -</a:t>
            </a:r>
            <a:r>
              <a:rPr lang="fr-FR" sz="1600" dirty="0" err="1"/>
              <a:t>Nx</a:t>
            </a:r>
            <a:r>
              <a:rPr lang="fr-FR" sz="1600" dirty="0"/>
              <a:t> 5.00 -</a:t>
            </a:r>
            <a:r>
              <a:rPr lang="fr-FR" sz="1600" dirty="0" err="1"/>
              <a:t>Ny</a:t>
            </a:r>
            <a:r>
              <a:rPr lang="fr-FR" sz="1600" dirty="0"/>
              <a:t> 2.00 -</a:t>
            </a:r>
            <a:r>
              <a:rPr lang="fr-FR" sz="1600" dirty="0" err="1"/>
              <a:t>Nz</a:t>
            </a:r>
            <a:r>
              <a:rPr lang="fr-FR" sz="1600" dirty="0"/>
              <a:t> 0.00 -Ne </a:t>
            </a:r>
            <a:r>
              <a:rPr lang="en-US" sz="1600" dirty="0"/>
              <a:t>-1.000000 -</a:t>
            </a:r>
            <a:r>
              <a:rPr lang="en-US" sz="1600" dirty="0" err="1"/>
              <a:t>Nl</a:t>
            </a:r>
            <a:r>
              <a:rPr lang="en-US" sz="1600" dirty="0"/>
              <a:t> RTR -</a:t>
            </a:r>
            <a:r>
              <a:rPr lang="en-US" sz="1600" dirty="0" err="1"/>
              <a:t>Nw</a:t>
            </a:r>
            <a:r>
              <a:rPr lang="en-US" sz="1600" dirty="0"/>
              <a:t> --- -Ma 0 -</a:t>
            </a:r>
            <a:r>
              <a:rPr lang="en-US" sz="1600" dirty="0" err="1"/>
              <a:t>Md</a:t>
            </a:r>
            <a:r>
              <a:rPr lang="en-US" sz="1600" dirty="0"/>
              <a:t> 0 -</a:t>
            </a:r>
            <a:r>
              <a:rPr lang="en-US" sz="1600" dirty="0" err="1"/>
              <a:t>Ms</a:t>
            </a:r>
            <a:r>
              <a:rPr lang="en-US" sz="1600" dirty="0"/>
              <a:t> 0 -Mt 0 -Is 0.255 -Id -1.255 –It </a:t>
            </a:r>
            <a:r>
              <a:rPr lang="fr-FR" sz="1600" dirty="0"/>
              <a:t>message -Il 32 -If 0 -Ii 0 -Iv 32</a:t>
            </a:r>
          </a:p>
        </p:txBody>
      </p:sp>
    </p:spTree>
    <p:extLst>
      <p:ext uri="{BB962C8B-B14F-4D97-AF65-F5344CB8AC3E}">
        <p14:creationId xmlns:p14="http://schemas.microsoft.com/office/powerpoint/2010/main" val="32468909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 </a:t>
            </a:r>
            <a:r>
              <a:rPr lang="en-US" b="1" dirty="0" err="1"/>
              <a:t>dsr</a:t>
            </a:r>
            <a:r>
              <a:rPr lang="en-US" b="1" dirty="0"/>
              <a:t> </a:t>
            </a:r>
            <a:endParaRPr lang="en-US" b="1" dirty="0" smtClean="0"/>
          </a:p>
          <a:p>
            <a:r>
              <a:rPr lang="en-US" b="1" dirty="0" smtClean="0"/>
              <a:t>The Tags for the </a:t>
            </a:r>
            <a:r>
              <a:rPr lang="en-US" b="1" dirty="0" err="1" smtClean="0"/>
              <a:t>dsr</a:t>
            </a:r>
            <a:r>
              <a:rPr lang="en-US" b="1" dirty="0" smtClean="0"/>
              <a:t> protocol:</a:t>
            </a:r>
          </a:p>
          <a:p>
            <a:pPr lvl="1"/>
            <a:r>
              <a:rPr lang="en-US" b="1" dirty="0" smtClean="0"/>
              <a:t>-</a:t>
            </a:r>
            <a:r>
              <a:rPr lang="en-US" b="1" dirty="0" err="1" smtClean="0"/>
              <a:t>Ph</a:t>
            </a:r>
            <a:r>
              <a:rPr lang="en-US" b="1" dirty="0" smtClean="0"/>
              <a:t>: </a:t>
            </a:r>
            <a:r>
              <a:rPr lang="en-US" dirty="0"/>
              <a:t>how many nodes traversed</a:t>
            </a:r>
          </a:p>
          <a:p>
            <a:pPr lvl="1"/>
            <a:r>
              <a:rPr lang="en-US" b="1" dirty="0"/>
              <a:t>-</a:t>
            </a:r>
            <a:r>
              <a:rPr lang="en-US" b="1" dirty="0" err="1"/>
              <a:t>Pq</a:t>
            </a:r>
            <a:r>
              <a:rPr lang="en-US" b="1" dirty="0"/>
              <a:t>: </a:t>
            </a:r>
            <a:r>
              <a:rPr lang="en-US" dirty="0"/>
              <a:t>routing request flag</a:t>
            </a:r>
          </a:p>
          <a:p>
            <a:pPr lvl="1"/>
            <a:r>
              <a:rPr lang="en-US" b="1" dirty="0"/>
              <a:t>-</a:t>
            </a:r>
            <a:r>
              <a:rPr lang="en-US" b="1" dirty="0" smtClean="0"/>
              <a:t>Ps: </a:t>
            </a:r>
            <a:r>
              <a:rPr lang="en-US" dirty="0"/>
              <a:t>route request sequence number</a:t>
            </a:r>
          </a:p>
          <a:p>
            <a:pPr lvl="1"/>
            <a:r>
              <a:rPr lang="en-US" b="1" dirty="0"/>
              <a:t>-</a:t>
            </a:r>
            <a:r>
              <a:rPr lang="en-US" b="1" dirty="0" err="1"/>
              <a:t>Pp</a:t>
            </a:r>
            <a:r>
              <a:rPr lang="en-US" b="1" dirty="0"/>
              <a:t>: </a:t>
            </a:r>
            <a:r>
              <a:rPr lang="en-US" dirty="0"/>
              <a:t>routing reply flag</a:t>
            </a:r>
          </a:p>
          <a:p>
            <a:pPr lvl="1"/>
            <a:r>
              <a:rPr lang="en-US" b="1" dirty="0"/>
              <a:t>-Pl: </a:t>
            </a:r>
            <a:r>
              <a:rPr lang="en-US" dirty="0"/>
              <a:t>reply length</a:t>
            </a:r>
          </a:p>
          <a:p>
            <a:pPr lvl="1"/>
            <a:r>
              <a:rPr lang="en-US" b="1" dirty="0"/>
              <a:t>-</a:t>
            </a:r>
            <a:r>
              <a:rPr lang="en-US" b="1" dirty="0" err="1"/>
              <a:t>Pe</a:t>
            </a:r>
            <a:r>
              <a:rPr lang="en-US" b="1" dirty="0"/>
              <a:t>: </a:t>
            </a:r>
            <a:r>
              <a:rPr lang="en-US" dirty="0" err="1"/>
              <a:t>src</a:t>
            </a:r>
            <a:r>
              <a:rPr lang="en-US" dirty="0"/>
              <a:t> of </a:t>
            </a:r>
            <a:r>
              <a:rPr lang="en-US" dirty="0" err="1"/>
              <a:t>srcrouting</a:t>
            </a:r>
            <a:r>
              <a:rPr lang="en-US" dirty="0"/>
              <a:t>-&gt;</a:t>
            </a:r>
            <a:r>
              <a:rPr lang="en-US" dirty="0" err="1"/>
              <a:t>dst</a:t>
            </a:r>
            <a:r>
              <a:rPr lang="en-US" dirty="0"/>
              <a:t> of the source routing</a:t>
            </a:r>
          </a:p>
          <a:p>
            <a:pPr lvl="1"/>
            <a:r>
              <a:rPr lang="en-US" b="1" dirty="0"/>
              <a:t>-Pw: </a:t>
            </a:r>
            <a:r>
              <a:rPr lang="en-US" dirty="0"/>
              <a:t>error report flag ?</a:t>
            </a:r>
          </a:p>
          <a:p>
            <a:pPr lvl="1"/>
            <a:r>
              <a:rPr lang="en-US" b="1" dirty="0"/>
              <a:t>-Pm: </a:t>
            </a:r>
            <a:r>
              <a:rPr lang="en-US" dirty="0"/>
              <a:t>number of errors</a:t>
            </a:r>
          </a:p>
          <a:p>
            <a:pPr lvl="1"/>
            <a:r>
              <a:rPr lang="en-US" b="1" dirty="0"/>
              <a:t>-Pc: </a:t>
            </a:r>
            <a:r>
              <a:rPr lang="en-US" dirty="0"/>
              <a:t>report to whom</a:t>
            </a:r>
          </a:p>
          <a:p>
            <a:pPr lvl="1"/>
            <a:r>
              <a:rPr lang="en-US" b="1" dirty="0"/>
              <a:t>-</a:t>
            </a:r>
            <a:r>
              <a:rPr lang="en-US" b="1" dirty="0" err="1"/>
              <a:t>Pb</a:t>
            </a:r>
            <a:r>
              <a:rPr lang="en-US" b="1" dirty="0"/>
              <a:t>: </a:t>
            </a:r>
            <a:r>
              <a:rPr lang="en-US" dirty="0"/>
              <a:t>link error from </a:t>
            </a:r>
            <a:r>
              <a:rPr lang="en-US" dirty="0" err="1"/>
              <a:t>linka</a:t>
            </a:r>
            <a:r>
              <a:rPr lang="en-US" dirty="0"/>
              <a:t>-&gt;</a:t>
            </a:r>
            <a:r>
              <a:rPr lang="en-US" dirty="0" err="1"/>
              <a:t>linkb</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Rounded Rectangle 4"/>
          <p:cNvSpPr/>
          <p:nvPr/>
        </p:nvSpPr>
        <p:spPr>
          <a:xfrm>
            <a:off x="533400" y="5334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s -t 0.267662078 -</a:t>
            </a:r>
            <a:r>
              <a:rPr lang="fr-FR" sz="1600" dirty="0" err="1"/>
              <a:t>Hs</a:t>
            </a:r>
            <a:r>
              <a:rPr lang="fr-FR" sz="1600" dirty="0"/>
              <a:t> 0 -</a:t>
            </a:r>
            <a:r>
              <a:rPr lang="fr-FR" sz="1600" dirty="0" err="1"/>
              <a:t>Hd</a:t>
            </a:r>
            <a:r>
              <a:rPr lang="fr-FR" sz="1600" dirty="0"/>
              <a:t> -1 -Ni 0 -</a:t>
            </a:r>
            <a:r>
              <a:rPr lang="fr-FR" sz="1600" dirty="0" err="1"/>
              <a:t>Nx</a:t>
            </a:r>
            <a:r>
              <a:rPr lang="fr-FR" sz="1600" dirty="0"/>
              <a:t> 5.00 -</a:t>
            </a:r>
            <a:r>
              <a:rPr lang="fr-FR" sz="1600" dirty="0" err="1"/>
              <a:t>Ny</a:t>
            </a:r>
            <a:r>
              <a:rPr lang="fr-FR" sz="1600" dirty="0"/>
              <a:t> 2.00 -</a:t>
            </a:r>
            <a:r>
              <a:rPr lang="fr-FR" sz="1600" dirty="0" err="1"/>
              <a:t>Nz</a:t>
            </a:r>
            <a:r>
              <a:rPr lang="fr-FR" sz="1600" dirty="0"/>
              <a:t> 0.00 -Ne </a:t>
            </a:r>
            <a:r>
              <a:rPr lang="en-US" sz="1600" dirty="0"/>
              <a:t>-1.000000 -</a:t>
            </a:r>
            <a:r>
              <a:rPr lang="en-US" sz="1600" dirty="0" err="1"/>
              <a:t>Nl</a:t>
            </a:r>
            <a:r>
              <a:rPr lang="en-US" sz="1600" dirty="0"/>
              <a:t> RTR -</a:t>
            </a:r>
            <a:r>
              <a:rPr lang="en-US" sz="1600" dirty="0" err="1"/>
              <a:t>Nw</a:t>
            </a:r>
            <a:r>
              <a:rPr lang="en-US" sz="1600" dirty="0"/>
              <a:t> --- -Ma 0 -</a:t>
            </a:r>
            <a:r>
              <a:rPr lang="en-US" sz="1600" dirty="0" err="1"/>
              <a:t>Md</a:t>
            </a:r>
            <a:r>
              <a:rPr lang="en-US" sz="1600" dirty="0"/>
              <a:t> 0 -</a:t>
            </a:r>
            <a:r>
              <a:rPr lang="en-US" sz="1600" dirty="0" err="1"/>
              <a:t>Ms</a:t>
            </a:r>
            <a:r>
              <a:rPr lang="en-US" sz="1600" dirty="0"/>
              <a:t> 0 -Mt 0 -Is 0.255 -Id -1.255 –It </a:t>
            </a:r>
            <a:r>
              <a:rPr lang="fr-FR" sz="1600" dirty="0"/>
              <a:t>message -Il 32 -If 0 -Ii 0 -Iv 32</a:t>
            </a:r>
          </a:p>
        </p:txBody>
      </p:sp>
    </p:spTree>
    <p:extLst>
      <p:ext uri="{BB962C8B-B14F-4D97-AF65-F5344CB8AC3E}">
        <p14:creationId xmlns:p14="http://schemas.microsoft.com/office/powerpoint/2010/main" val="5261795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 </a:t>
            </a:r>
            <a:r>
              <a:rPr lang="en-US" b="1" dirty="0" err="1"/>
              <a:t>cbr</a:t>
            </a:r>
            <a:r>
              <a:rPr lang="en-US" b="1" dirty="0"/>
              <a:t> </a:t>
            </a:r>
            <a:r>
              <a:rPr lang="en-US" dirty="0"/>
              <a:t>Constant bit rate. </a:t>
            </a:r>
            <a:endParaRPr lang="en-US" dirty="0" smtClean="0"/>
          </a:p>
          <a:p>
            <a:r>
              <a:rPr lang="en-US" b="1" dirty="0" smtClean="0"/>
              <a:t>The following tags are defined for </a:t>
            </a:r>
            <a:r>
              <a:rPr lang="en-US" b="1" dirty="0" err="1" smtClean="0"/>
              <a:t>cbr</a:t>
            </a:r>
            <a:r>
              <a:rPr lang="en-US" b="1" dirty="0" smtClean="0"/>
              <a:t>:</a:t>
            </a:r>
          </a:p>
          <a:p>
            <a:pPr lvl="1"/>
            <a:r>
              <a:rPr lang="en-US" b="1" dirty="0" smtClean="0"/>
              <a:t>-Pi</a:t>
            </a:r>
            <a:r>
              <a:rPr lang="en-US" b="1" dirty="0"/>
              <a:t>: </a:t>
            </a:r>
            <a:r>
              <a:rPr lang="en-US" dirty="0"/>
              <a:t>sequence number</a:t>
            </a:r>
          </a:p>
          <a:p>
            <a:pPr lvl="1"/>
            <a:r>
              <a:rPr lang="en-US" b="1" dirty="0"/>
              <a:t>-Pf: </a:t>
            </a:r>
            <a:r>
              <a:rPr lang="en-US" dirty="0"/>
              <a:t>how many times this </a:t>
            </a:r>
            <a:r>
              <a:rPr lang="en-US" dirty="0" err="1"/>
              <a:t>pkt</a:t>
            </a:r>
            <a:r>
              <a:rPr lang="en-US" dirty="0"/>
              <a:t> was forwarded</a:t>
            </a:r>
          </a:p>
          <a:p>
            <a:pPr lvl="1"/>
            <a:r>
              <a:rPr lang="en-US" b="1" dirty="0"/>
              <a:t>-Po: </a:t>
            </a:r>
            <a:r>
              <a:rPr lang="en-US" dirty="0"/>
              <a:t>optimal number of forwards</a:t>
            </a:r>
          </a:p>
          <a:p>
            <a:r>
              <a:rPr lang="en-US" b="1" dirty="0"/>
              <a:t>-P </a:t>
            </a:r>
            <a:r>
              <a:rPr lang="en-US" b="1" dirty="0" err="1"/>
              <a:t>tcp</a:t>
            </a:r>
            <a:r>
              <a:rPr lang="en-US" b="1" dirty="0"/>
              <a:t> </a:t>
            </a:r>
            <a:endParaRPr lang="en-US" b="1" dirty="0" smtClean="0"/>
          </a:p>
          <a:p>
            <a:pPr lvl="1"/>
            <a:r>
              <a:rPr lang="en-US" b="1" dirty="0" smtClean="0"/>
              <a:t>-</a:t>
            </a:r>
            <a:r>
              <a:rPr lang="en-US" b="1" dirty="0"/>
              <a:t>Ps: </a:t>
            </a:r>
            <a:r>
              <a:rPr lang="en-US" dirty="0" err="1"/>
              <a:t>seq</a:t>
            </a:r>
            <a:r>
              <a:rPr lang="en-US" dirty="0"/>
              <a:t> number</a:t>
            </a:r>
          </a:p>
          <a:p>
            <a:pPr lvl="1"/>
            <a:r>
              <a:rPr lang="en-US" b="1" dirty="0"/>
              <a:t>-Pa: </a:t>
            </a:r>
            <a:r>
              <a:rPr lang="en-US" dirty="0" err="1"/>
              <a:t>ack</a:t>
            </a:r>
            <a:r>
              <a:rPr lang="en-US" dirty="0"/>
              <a:t> number</a:t>
            </a:r>
          </a:p>
          <a:p>
            <a:pPr lvl="1"/>
            <a:r>
              <a:rPr lang="en-US" b="1" dirty="0"/>
              <a:t>-Pf: </a:t>
            </a:r>
            <a:r>
              <a:rPr lang="en-US" dirty="0"/>
              <a:t>how many times this </a:t>
            </a:r>
            <a:r>
              <a:rPr lang="en-US" dirty="0" err="1"/>
              <a:t>pkt</a:t>
            </a:r>
            <a:r>
              <a:rPr lang="en-US" dirty="0"/>
              <a:t> was forwarded</a:t>
            </a:r>
          </a:p>
          <a:p>
            <a:pPr lvl="1"/>
            <a:r>
              <a:rPr lang="en-US" b="1" dirty="0"/>
              <a:t>-Po: </a:t>
            </a:r>
            <a:r>
              <a:rPr lang="en-US" dirty="0"/>
              <a:t>optimal number of forwards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7209880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smtClean="0"/>
              <a:t>Analyzing results</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PDR: Packet Delivery Ratio</a:t>
            </a:r>
          </a:p>
          <a:p>
            <a:pPr lvl="1"/>
            <a:r>
              <a:rPr lang="en-US" dirty="0" smtClean="0"/>
              <a:t>Ratio of packets received at destination</a:t>
            </a:r>
          </a:p>
          <a:p>
            <a:pPr lvl="1"/>
            <a:endParaRPr lang="en-US" dirty="0"/>
          </a:p>
          <a:p>
            <a:pPr lvl="1"/>
            <a:endParaRPr lang="en-US" dirty="0" smtClean="0"/>
          </a:p>
          <a:p>
            <a:pPr lvl="1"/>
            <a:endParaRPr lang="en-US" dirty="0"/>
          </a:p>
          <a:p>
            <a:endParaRPr lang="en-US" dirty="0" smtClean="0"/>
          </a:p>
          <a:p>
            <a:r>
              <a:rPr lang="en-US" dirty="0" smtClean="0"/>
              <a:t>Average End-to-End Delay (AE2ED)</a:t>
            </a:r>
          </a:p>
          <a:p>
            <a:pPr lvl="1"/>
            <a:r>
              <a:rPr lang="en-US" dirty="0" smtClean="0"/>
              <a:t>The average time taken by data packets to reach the destination</a:t>
            </a:r>
            <a:endParaRPr lang="en-US" dirty="0"/>
          </a:p>
          <a:p>
            <a:r>
              <a:rPr lang="en-US" dirty="0" smtClean="0"/>
              <a:t>Overhead </a:t>
            </a:r>
          </a:p>
          <a:p>
            <a:pPr lvl="1"/>
            <a:r>
              <a:rPr lang="en-US" dirty="0" smtClean="0"/>
              <a:t>The extra bytes sent to allow the data transmission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6" name="Rounded Rectangle 5"/>
          <p:cNvSpPr/>
          <p:nvPr/>
        </p:nvSpPr>
        <p:spPr>
          <a:xfrm>
            <a:off x="685800" y="2514600"/>
            <a:ext cx="7696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r>
              <a:rPr lang="en-US" dirty="0" err="1" smtClean="0"/>
              <a:t>grep</a:t>
            </a:r>
            <a:r>
              <a:rPr lang="en-US" dirty="0" smtClean="0"/>
              <a:t> </a:t>
            </a:r>
            <a:r>
              <a:rPr lang="en-US" dirty="0"/>
              <a:t>-r "^s" simple.tr | </a:t>
            </a:r>
            <a:r>
              <a:rPr lang="en-US" dirty="0" err="1"/>
              <a:t>grep</a:t>
            </a:r>
            <a:r>
              <a:rPr lang="en-US" dirty="0"/>
              <a:t> "</a:t>
            </a:r>
            <a:r>
              <a:rPr lang="en-US" dirty="0" err="1"/>
              <a:t>cbr</a:t>
            </a:r>
            <a:r>
              <a:rPr lang="en-US" dirty="0"/>
              <a:t>" | </a:t>
            </a:r>
            <a:r>
              <a:rPr lang="en-US" dirty="0" err="1"/>
              <a:t>grep</a:t>
            </a:r>
            <a:r>
              <a:rPr lang="en-US" dirty="0"/>
              <a:t> "AGT" |</a:t>
            </a:r>
            <a:r>
              <a:rPr lang="en-US" dirty="0" err="1"/>
              <a:t>wc</a:t>
            </a:r>
            <a:r>
              <a:rPr lang="en-US" dirty="0"/>
              <a:t> </a:t>
            </a:r>
            <a:r>
              <a:rPr lang="en-US" dirty="0" smtClean="0"/>
              <a:t>–l</a:t>
            </a:r>
          </a:p>
          <a:p>
            <a:pPr algn="ctr"/>
            <a:r>
              <a:rPr lang="en-US" dirty="0" smtClean="0"/>
              <a:t>B: </a:t>
            </a:r>
            <a:r>
              <a:rPr lang="en-US" dirty="0" err="1" smtClean="0"/>
              <a:t>grep</a:t>
            </a:r>
            <a:r>
              <a:rPr lang="en-US" dirty="0" smtClean="0"/>
              <a:t> </a:t>
            </a:r>
            <a:r>
              <a:rPr lang="en-US" dirty="0"/>
              <a:t>-r </a:t>
            </a:r>
            <a:r>
              <a:rPr lang="en-US" dirty="0" smtClean="0"/>
              <a:t>"^r" </a:t>
            </a:r>
            <a:r>
              <a:rPr lang="en-US" dirty="0"/>
              <a:t>simple.tr | </a:t>
            </a:r>
            <a:r>
              <a:rPr lang="en-US" dirty="0" err="1"/>
              <a:t>grep</a:t>
            </a:r>
            <a:r>
              <a:rPr lang="en-US" dirty="0"/>
              <a:t> "</a:t>
            </a:r>
            <a:r>
              <a:rPr lang="en-US" dirty="0" err="1"/>
              <a:t>cbr</a:t>
            </a:r>
            <a:r>
              <a:rPr lang="en-US" dirty="0"/>
              <a:t>" | </a:t>
            </a:r>
            <a:r>
              <a:rPr lang="en-US" dirty="0" err="1"/>
              <a:t>grep</a:t>
            </a:r>
            <a:r>
              <a:rPr lang="en-US" dirty="0"/>
              <a:t> "AGT" |</a:t>
            </a:r>
            <a:r>
              <a:rPr lang="en-US" dirty="0" err="1"/>
              <a:t>wc</a:t>
            </a:r>
            <a:r>
              <a:rPr lang="en-US" dirty="0"/>
              <a:t> -l</a:t>
            </a:r>
          </a:p>
          <a:p>
            <a:pPr algn="ctr"/>
            <a:r>
              <a:rPr lang="en-US" dirty="0" smtClean="0"/>
              <a:t>PDR = A/B</a:t>
            </a:r>
            <a:endParaRPr lang="en-US" dirty="0"/>
          </a:p>
        </p:txBody>
      </p:sp>
      <p:sp>
        <p:nvSpPr>
          <p:cNvPr id="7" name="Rounded Rectangle 6"/>
          <p:cNvSpPr/>
          <p:nvPr/>
        </p:nvSpPr>
        <p:spPr>
          <a:xfrm>
            <a:off x="838200" y="5486400"/>
            <a:ext cx="7696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r>
              <a:rPr lang="en-US" dirty="0" err="1" smtClean="0"/>
              <a:t>grep</a:t>
            </a:r>
            <a:r>
              <a:rPr lang="en-US" dirty="0" smtClean="0"/>
              <a:t> </a:t>
            </a:r>
            <a:r>
              <a:rPr lang="en-US" dirty="0"/>
              <a:t>-r "^s" simple.tr | </a:t>
            </a:r>
            <a:r>
              <a:rPr lang="en-US" dirty="0" err="1"/>
              <a:t>grep</a:t>
            </a:r>
            <a:r>
              <a:rPr lang="en-US" dirty="0"/>
              <a:t> </a:t>
            </a:r>
            <a:r>
              <a:rPr lang="en-US" dirty="0" smtClean="0"/>
              <a:t>“RTR" </a:t>
            </a:r>
            <a:r>
              <a:rPr lang="en-US" dirty="0"/>
              <a:t>| </a:t>
            </a:r>
            <a:r>
              <a:rPr lang="en-US" dirty="0" err="1"/>
              <a:t>grep</a:t>
            </a:r>
            <a:r>
              <a:rPr lang="en-US" dirty="0"/>
              <a:t> "AGT" |</a:t>
            </a:r>
            <a:r>
              <a:rPr lang="en-US" dirty="0" err="1"/>
              <a:t>wc</a:t>
            </a:r>
            <a:r>
              <a:rPr lang="en-US" dirty="0"/>
              <a:t> </a:t>
            </a:r>
            <a:r>
              <a:rPr lang="en-US" dirty="0" smtClean="0"/>
              <a:t>–l</a:t>
            </a:r>
          </a:p>
          <a:p>
            <a:pPr algn="ctr"/>
            <a:r>
              <a:rPr lang="en-US" dirty="0" smtClean="0"/>
              <a:t>B: </a:t>
            </a:r>
            <a:r>
              <a:rPr lang="en-US" dirty="0" err="1" smtClean="0"/>
              <a:t>grep</a:t>
            </a:r>
            <a:r>
              <a:rPr lang="en-US" dirty="0" smtClean="0"/>
              <a:t> </a:t>
            </a:r>
            <a:r>
              <a:rPr lang="en-US" dirty="0"/>
              <a:t>-r </a:t>
            </a:r>
            <a:r>
              <a:rPr lang="en-US" dirty="0" smtClean="0"/>
              <a:t>"^s" </a:t>
            </a:r>
            <a:r>
              <a:rPr lang="en-US" dirty="0"/>
              <a:t>simple.tr | </a:t>
            </a:r>
            <a:r>
              <a:rPr lang="en-US" dirty="0" err="1"/>
              <a:t>grep</a:t>
            </a:r>
            <a:r>
              <a:rPr lang="en-US" dirty="0"/>
              <a:t> "</a:t>
            </a:r>
            <a:r>
              <a:rPr lang="en-US" dirty="0" err="1"/>
              <a:t>cbr</a:t>
            </a:r>
            <a:r>
              <a:rPr lang="en-US" dirty="0"/>
              <a:t>" | </a:t>
            </a:r>
            <a:r>
              <a:rPr lang="en-US" dirty="0" err="1"/>
              <a:t>grep</a:t>
            </a:r>
            <a:r>
              <a:rPr lang="en-US" dirty="0"/>
              <a:t> "AGT" |</a:t>
            </a:r>
            <a:r>
              <a:rPr lang="en-US" dirty="0" err="1"/>
              <a:t>wc</a:t>
            </a:r>
            <a:r>
              <a:rPr lang="en-US" dirty="0"/>
              <a:t> -l</a:t>
            </a:r>
          </a:p>
          <a:p>
            <a:pPr algn="ctr"/>
            <a:r>
              <a:rPr lang="en-US" dirty="0" smtClean="0"/>
              <a:t>PDR = A/(B+A)</a:t>
            </a:r>
            <a:endParaRPr lang="en-US" dirty="0"/>
          </a:p>
        </p:txBody>
      </p:sp>
    </p:spTree>
    <p:extLst>
      <p:ext uri="{BB962C8B-B14F-4D97-AF65-F5344CB8AC3E}">
        <p14:creationId xmlns:p14="http://schemas.microsoft.com/office/powerpoint/2010/main" val="40515055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analyzing of results</a:t>
            </a:r>
            <a:endParaRPr lang="en-US" dirty="0"/>
          </a:p>
        </p:txBody>
      </p:sp>
      <p:sp>
        <p:nvSpPr>
          <p:cNvPr id="3" name="Content Placeholder 2"/>
          <p:cNvSpPr>
            <a:spLocks noGrp="1"/>
          </p:cNvSpPr>
          <p:nvPr>
            <p:ph idx="1"/>
          </p:nvPr>
        </p:nvSpPr>
        <p:spPr/>
        <p:txBody>
          <a:bodyPr/>
          <a:lstStyle/>
          <a:p>
            <a:r>
              <a:rPr lang="en-US" dirty="0" smtClean="0"/>
              <a:t>Instead of analyzing the results after each simulation manually, automating this task: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more complex calculation, a python file can be called which computes performance parameter separately.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5" name="Rounded Rectangle 4"/>
          <p:cNvSpPr/>
          <p:nvPr/>
        </p:nvSpPr>
        <p:spPr>
          <a:xfrm>
            <a:off x="762000" y="2514600"/>
            <a:ext cx="80010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t>
            </a:r>
            <a:r>
              <a:rPr lang="en-US" sz="1400" dirty="0" err="1">
                <a:solidFill>
                  <a:schemeClr val="tx1"/>
                </a:solidFill>
              </a:rPr>
              <a:t>usr</a:t>
            </a:r>
            <a:r>
              <a:rPr lang="en-US" sz="1400" dirty="0">
                <a:solidFill>
                  <a:schemeClr val="tx1"/>
                </a:solidFill>
              </a:rPr>
              <a:t>/bin/</a:t>
            </a:r>
            <a:r>
              <a:rPr lang="en-US" sz="1400" dirty="0" err="1">
                <a:solidFill>
                  <a:schemeClr val="tx1"/>
                </a:solidFill>
              </a:rPr>
              <a:t>env</a:t>
            </a:r>
            <a:r>
              <a:rPr lang="en-US" sz="1400" dirty="0">
                <a:solidFill>
                  <a:schemeClr val="tx1"/>
                </a:solidFill>
              </a:rPr>
              <a:t> python</a:t>
            </a:r>
          </a:p>
          <a:p>
            <a:r>
              <a:rPr lang="en-US" sz="1400" dirty="0">
                <a:solidFill>
                  <a:schemeClr val="tx1"/>
                </a:solidFill>
              </a:rPr>
              <a:t>import </a:t>
            </a:r>
            <a:r>
              <a:rPr lang="en-US" sz="1400" dirty="0" err="1">
                <a:solidFill>
                  <a:schemeClr val="tx1"/>
                </a:solidFill>
              </a:rPr>
              <a:t>os</a:t>
            </a:r>
            <a:endParaRPr lang="en-US" sz="1400" dirty="0">
              <a:solidFill>
                <a:schemeClr val="tx1"/>
              </a:solidFill>
            </a:endParaRPr>
          </a:p>
          <a:p>
            <a:r>
              <a:rPr lang="en-US" sz="1400" dirty="0">
                <a:solidFill>
                  <a:schemeClr val="tx1"/>
                </a:solidFill>
              </a:rPr>
              <a:t>import </a:t>
            </a:r>
            <a:r>
              <a:rPr lang="en-US" sz="1400" dirty="0" err="1">
                <a:solidFill>
                  <a:schemeClr val="tx1"/>
                </a:solidFill>
              </a:rPr>
              <a:t>subprocess</a:t>
            </a:r>
            <a:r>
              <a:rPr lang="en-US" sz="1400" dirty="0">
                <a:solidFill>
                  <a:schemeClr val="tx1"/>
                </a:solidFill>
              </a:rPr>
              <a:t> as sub</a:t>
            </a:r>
          </a:p>
          <a:p>
            <a:endParaRPr lang="en-US" sz="1400" dirty="0">
              <a:solidFill>
                <a:schemeClr val="tx1"/>
              </a:solidFill>
            </a:endParaRPr>
          </a:p>
          <a:p>
            <a:r>
              <a:rPr lang="en-US" sz="1400" dirty="0">
                <a:solidFill>
                  <a:schemeClr val="tx1"/>
                </a:solidFill>
              </a:rPr>
              <a:t>for stop in 150, 200, 300:</a:t>
            </a:r>
          </a:p>
          <a:p>
            <a:r>
              <a:rPr lang="en-US" sz="1400" dirty="0">
                <a:solidFill>
                  <a:schemeClr val="tx1"/>
                </a:solidFill>
              </a:rPr>
              <a:t>  </a:t>
            </a:r>
            <a:r>
              <a:rPr lang="en-US" sz="1400" dirty="0" smtClean="0">
                <a:solidFill>
                  <a:schemeClr val="tx1"/>
                </a:solidFill>
              </a:rPr>
              <a:t>  </a:t>
            </a:r>
            <a:r>
              <a:rPr lang="en-US" sz="1400" dirty="0" err="1" smtClean="0">
                <a:solidFill>
                  <a:schemeClr val="tx1"/>
                </a:solidFill>
              </a:rPr>
              <a:t>os.system</a:t>
            </a:r>
            <a:r>
              <a:rPr lang="en-US" sz="1400" dirty="0">
                <a:solidFill>
                  <a:schemeClr val="tx1"/>
                </a:solidFill>
              </a:rPr>
              <a:t>("ns </a:t>
            </a:r>
            <a:r>
              <a:rPr lang="en-US" sz="1400" dirty="0" err="1">
                <a:solidFill>
                  <a:schemeClr val="tx1"/>
                </a:solidFill>
              </a:rPr>
              <a:t>wrls-dsr.tcl</a:t>
            </a:r>
            <a:r>
              <a:rPr lang="en-US" sz="1400" dirty="0">
                <a:solidFill>
                  <a:schemeClr val="tx1"/>
                </a:solidFill>
              </a:rPr>
              <a:t> -stop "+</a:t>
            </a:r>
            <a:r>
              <a:rPr lang="en-US" sz="1400" dirty="0" err="1">
                <a:solidFill>
                  <a:schemeClr val="tx1"/>
                </a:solidFill>
              </a:rPr>
              <a:t>str</a:t>
            </a:r>
            <a:r>
              <a:rPr lang="en-US" sz="1400" dirty="0">
                <a:solidFill>
                  <a:schemeClr val="tx1"/>
                </a:solidFill>
              </a:rPr>
              <a:t>(stop))</a:t>
            </a:r>
          </a:p>
          <a:p>
            <a:r>
              <a:rPr lang="en-US" sz="1400" dirty="0">
                <a:solidFill>
                  <a:schemeClr val="tx1"/>
                </a:solidFill>
              </a:rPr>
              <a:t>    </a:t>
            </a:r>
          </a:p>
          <a:p>
            <a:r>
              <a:rPr lang="en-US" sz="1400" dirty="0">
                <a:solidFill>
                  <a:schemeClr val="tx1"/>
                </a:solidFill>
              </a:rPr>
              <a:t>    a=(</a:t>
            </a:r>
            <a:r>
              <a:rPr lang="en-US" sz="1400" dirty="0" err="1">
                <a:solidFill>
                  <a:schemeClr val="tx1"/>
                </a:solidFill>
              </a:rPr>
              <a:t>os.popen</a:t>
            </a:r>
            <a:r>
              <a:rPr lang="en-US" sz="1400" dirty="0">
                <a:solidFill>
                  <a:schemeClr val="tx1"/>
                </a:solidFill>
              </a:rPr>
              <a:t>("</a:t>
            </a:r>
            <a:r>
              <a:rPr lang="en-US" sz="1400" dirty="0" err="1">
                <a:solidFill>
                  <a:schemeClr val="tx1"/>
                </a:solidFill>
              </a:rPr>
              <a:t>grep</a:t>
            </a:r>
            <a:r>
              <a:rPr lang="en-US" sz="1400" dirty="0">
                <a:solidFill>
                  <a:schemeClr val="tx1"/>
                </a:solidFill>
              </a:rPr>
              <a:t> -r "'^r'" simple.tr | </a:t>
            </a:r>
            <a:r>
              <a:rPr lang="en-US" sz="1400" dirty="0" err="1">
                <a:solidFill>
                  <a:schemeClr val="tx1"/>
                </a:solidFill>
              </a:rPr>
              <a:t>grep</a:t>
            </a:r>
            <a:r>
              <a:rPr lang="en-US" sz="1400" dirty="0">
                <a:solidFill>
                  <a:schemeClr val="tx1"/>
                </a:solidFill>
              </a:rPr>
              <a:t> </a:t>
            </a:r>
            <a:r>
              <a:rPr lang="en-US" sz="1400" dirty="0" smtClean="0">
                <a:solidFill>
                  <a:schemeClr val="tx1"/>
                </a:solidFill>
              </a:rPr>
              <a:t>"‘</a:t>
            </a:r>
            <a:r>
              <a:rPr lang="en-US" sz="1400" dirty="0" err="1" smtClean="0">
                <a:solidFill>
                  <a:schemeClr val="tx1"/>
                </a:solidFill>
              </a:rPr>
              <a:t>cbr</a:t>
            </a:r>
            <a:r>
              <a:rPr lang="en-US" sz="1400" dirty="0" smtClean="0">
                <a:solidFill>
                  <a:schemeClr val="tx1"/>
                </a:solidFill>
              </a:rPr>
              <a:t>" </a:t>
            </a:r>
            <a:r>
              <a:rPr lang="en-US" sz="1400" dirty="0">
                <a:solidFill>
                  <a:schemeClr val="tx1"/>
                </a:solidFill>
              </a:rPr>
              <a:t>| </a:t>
            </a:r>
            <a:r>
              <a:rPr lang="en-US" sz="1400" dirty="0" err="1">
                <a:solidFill>
                  <a:schemeClr val="tx1"/>
                </a:solidFill>
              </a:rPr>
              <a:t>grep</a:t>
            </a:r>
            <a:r>
              <a:rPr lang="en-US" sz="1400" dirty="0">
                <a:solidFill>
                  <a:schemeClr val="tx1"/>
                </a:solidFill>
              </a:rPr>
              <a:t> "'AGT'" |</a:t>
            </a:r>
            <a:r>
              <a:rPr lang="en-US" sz="1400" dirty="0" err="1">
                <a:solidFill>
                  <a:schemeClr val="tx1"/>
                </a:solidFill>
              </a:rPr>
              <a:t>wc</a:t>
            </a:r>
            <a:r>
              <a:rPr lang="en-US" sz="1400" dirty="0">
                <a:solidFill>
                  <a:schemeClr val="tx1"/>
                </a:solidFill>
              </a:rPr>
              <a:t> -l").</a:t>
            </a:r>
            <a:r>
              <a:rPr lang="en-US" sz="1400" dirty="0" err="1">
                <a:solidFill>
                  <a:schemeClr val="tx1"/>
                </a:solidFill>
              </a:rPr>
              <a:t>readline</a:t>
            </a:r>
            <a:r>
              <a:rPr lang="en-US" sz="1400" dirty="0">
                <a:solidFill>
                  <a:schemeClr val="tx1"/>
                </a:solidFill>
              </a:rPr>
              <a:t>())</a:t>
            </a:r>
          </a:p>
          <a:p>
            <a:r>
              <a:rPr lang="en-US" sz="1400" dirty="0">
                <a:solidFill>
                  <a:schemeClr val="tx1"/>
                </a:solidFill>
              </a:rPr>
              <a:t>    b=(</a:t>
            </a:r>
            <a:r>
              <a:rPr lang="en-US" sz="1400" dirty="0" err="1">
                <a:solidFill>
                  <a:schemeClr val="tx1"/>
                </a:solidFill>
              </a:rPr>
              <a:t>os.popen</a:t>
            </a:r>
            <a:r>
              <a:rPr lang="en-US" sz="1400" dirty="0">
                <a:solidFill>
                  <a:schemeClr val="tx1"/>
                </a:solidFill>
              </a:rPr>
              <a:t>("</a:t>
            </a:r>
            <a:r>
              <a:rPr lang="en-US" sz="1400" dirty="0" err="1">
                <a:solidFill>
                  <a:schemeClr val="tx1"/>
                </a:solidFill>
              </a:rPr>
              <a:t>grep</a:t>
            </a:r>
            <a:r>
              <a:rPr lang="en-US" sz="1400" dirty="0">
                <a:solidFill>
                  <a:schemeClr val="tx1"/>
                </a:solidFill>
              </a:rPr>
              <a:t> -r "'^s'" simple.tr | </a:t>
            </a:r>
            <a:r>
              <a:rPr lang="en-US" sz="1400" dirty="0" err="1">
                <a:solidFill>
                  <a:schemeClr val="tx1"/>
                </a:solidFill>
              </a:rPr>
              <a:t>grep</a:t>
            </a:r>
            <a:r>
              <a:rPr lang="en-US" sz="1400" dirty="0">
                <a:solidFill>
                  <a:schemeClr val="tx1"/>
                </a:solidFill>
              </a:rPr>
              <a:t> </a:t>
            </a:r>
            <a:r>
              <a:rPr lang="en-US" sz="1400" dirty="0" smtClean="0">
                <a:solidFill>
                  <a:schemeClr val="tx1"/>
                </a:solidFill>
              </a:rPr>
              <a:t>"‘</a:t>
            </a:r>
            <a:r>
              <a:rPr lang="en-US" sz="1400" dirty="0" err="1" smtClean="0">
                <a:solidFill>
                  <a:schemeClr val="tx1"/>
                </a:solidFill>
              </a:rPr>
              <a:t>cbr</a:t>
            </a:r>
            <a:r>
              <a:rPr lang="en-US" sz="1400" dirty="0" smtClean="0">
                <a:solidFill>
                  <a:schemeClr val="tx1"/>
                </a:solidFill>
              </a:rPr>
              <a:t>'" </a:t>
            </a:r>
            <a:r>
              <a:rPr lang="en-US" sz="1400" dirty="0">
                <a:solidFill>
                  <a:schemeClr val="tx1"/>
                </a:solidFill>
              </a:rPr>
              <a:t>| </a:t>
            </a:r>
            <a:r>
              <a:rPr lang="en-US" sz="1400" dirty="0" err="1">
                <a:solidFill>
                  <a:schemeClr val="tx1"/>
                </a:solidFill>
              </a:rPr>
              <a:t>grep</a:t>
            </a:r>
            <a:r>
              <a:rPr lang="en-US" sz="1400" dirty="0">
                <a:solidFill>
                  <a:schemeClr val="tx1"/>
                </a:solidFill>
              </a:rPr>
              <a:t> "'AGT'" |</a:t>
            </a:r>
            <a:r>
              <a:rPr lang="en-US" sz="1400" dirty="0" err="1">
                <a:solidFill>
                  <a:schemeClr val="tx1"/>
                </a:solidFill>
              </a:rPr>
              <a:t>wc</a:t>
            </a:r>
            <a:r>
              <a:rPr lang="en-US" sz="1400" dirty="0">
                <a:solidFill>
                  <a:schemeClr val="tx1"/>
                </a:solidFill>
              </a:rPr>
              <a:t> -l").</a:t>
            </a:r>
            <a:r>
              <a:rPr lang="en-US" sz="1400" dirty="0" err="1">
                <a:solidFill>
                  <a:schemeClr val="tx1"/>
                </a:solidFill>
              </a:rPr>
              <a:t>readline</a:t>
            </a:r>
            <a:r>
              <a:rPr lang="en-US" sz="1400" dirty="0">
                <a:solidFill>
                  <a:schemeClr val="tx1"/>
                </a:solidFill>
              </a:rPr>
              <a:t>())</a:t>
            </a:r>
          </a:p>
          <a:p>
            <a:r>
              <a:rPr lang="en-US" sz="1400" dirty="0">
                <a:solidFill>
                  <a:schemeClr val="tx1"/>
                </a:solidFill>
              </a:rPr>
              <a:t>    print </a:t>
            </a:r>
            <a:r>
              <a:rPr lang="en-US" sz="1400" dirty="0" smtClean="0">
                <a:solidFill>
                  <a:schemeClr val="tx1"/>
                </a:solidFill>
              </a:rPr>
              <a:t>float(a</a:t>
            </a:r>
            <a:r>
              <a:rPr lang="en-US" sz="1400" dirty="0">
                <a:solidFill>
                  <a:schemeClr val="tx1"/>
                </a:solidFill>
              </a:rPr>
              <a:t>), "\t", </a:t>
            </a:r>
            <a:r>
              <a:rPr lang="en-US" sz="1400" dirty="0" err="1">
                <a:solidFill>
                  <a:schemeClr val="tx1"/>
                </a:solidFill>
              </a:rPr>
              <a:t>int</a:t>
            </a:r>
            <a:r>
              <a:rPr lang="en-US" sz="1400" dirty="0">
                <a:solidFill>
                  <a:schemeClr val="tx1"/>
                </a:solidFill>
              </a:rPr>
              <a:t>(b), float(a)/float(b</a:t>
            </a:r>
            <a:r>
              <a:rPr lang="en-US" sz="1400" dirty="0" smtClean="0">
                <a:solidFill>
                  <a:schemeClr val="tx1"/>
                </a:solidFill>
              </a:rPr>
              <a:t>)</a:t>
            </a:r>
          </a:p>
          <a:p>
            <a:endParaRPr lang="en-US" sz="1400" dirty="0">
              <a:solidFill>
                <a:schemeClr val="tx1"/>
              </a:solidFill>
            </a:endParaRPr>
          </a:p>
        </p:txBody>
      </p:sp>
    </p:spTree>
    <p:extLst>
      <p:ext uri="{BB962C8B-B14F-4D97-AF65-F5344CB8AC3E}">
        <p14:creationId xmlns:p14="http://schemas.microsoft.com/office/powerpoint/2010/main" val="1952908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Automatic analyzing of results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5" name="Rounded Rectangle 4"/>
          <p:cNvSpPr/>
          <p:nvPr/>
        </p:nvSpPr>
        <p:spPr>
          <a:xfrm>
            <a:off x="533400" y="1295400"/>
            <a:ext cx="3657600" cy="5453418"/>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t>
            </a:r>
            <a:r>
              <a:rPr lang="en-US" sz="1400" dirty="0" err="1">
                <a:solidFill>
                  <a:schemeClr val="tx1"/>
                </a:solidFill>
              </a:rPr>
              <a:t>usr</a:t>
            </a:r>
            <a:r>
              <a:rPr lang="en-US" sz="1400" dirty="0">
                <a:solidFill>
                  <a:schemeClr val="tx1"/>
                </a:solidFill>
              </a:rPr>
              <a:t>/bin/</a:t>
            </a:r>
            <a:r>
              <a:rPr lang="en-US" sz="1400" dirty="0" err="1">
                <a:solidFill>
                  <a:schemeClr val="tx1"/>
                </a:solidFill>
              </a:rPr>
              <a:t>env</a:t>
            </a:r>
            <a:r>
              <a:rPr lang="en-US" sz="1400" dirty="0">
                <a:solidFill>
                  <a:schemeClr val="tx1"/>
                </a:solidFill>
              </a:rPr>
              <a:t> python</a:t>
            </a:r>
          </a:p>
          <a:p>
            <a:r>
              <a:rPr lang="en-US" sz="1400" dirty="0">
                <a:solidFill>
                  <a:schemeClr val="tx1"/>
                </a:solidFill>
              </a:rPr>
              <a:t>import sys, string</a:t>
            </a:r>
          </a:p>
          <a:p>
            <a:r>
              <a:rPr lang="en-US" sz="1400" dirty="0">
                <a:solidFill>
                  <a:schemeClr val="tx1"/>
                </a:solidFill>
              </a:rPr>
              <a:t>from Numeric import *</a:t>
            </a:r>
          </a:p>
          <a:p>
            <a:r>
              <a:rPr lang="en-US" sz="1400" dirty="0">
                <a:solidFill>
                  <a:schemeClr val="tx1"/>
                </a:solidFill>
              </a:rPr>
              <a:t>from stats import *</a:t>
            </a:r>
          </a:p>
          <a:p>
            <a:endParaRPr lang="en-US" sz="1400" dirty="0">
              <a:solidFill>
                <a:schemeClr val="tx1"/>
              </a:solidFill>
            </a:endParaRPr>
          </a:p>
          <a:p>
            <a:r>
              <a:rPr lang="en-US" sz="1400" dirty="0" err="1">
                <a:solidFill>
                  <a:schemeClr val="tx1"/>
                </a:solidFill>
              </a:rPr>
              <a:t>statfile</a:t>
            </a:r>
            <a:r>
              <a:rPr lang="en-US" sz="1400" dirty="0">
                <a:solidFill>
                  <a:schemeClr val="tx1"/>
                </a:solidFill>
              </a:rPr>
              <a:t> = open(</a:t>
            </a:r>
            <a:r>
              <a:rPr lang="en-US" sz="1400" dirty="0" err="1">
                <a:solidFill>
                  <a:schemeClr val="tx1"/>
                </a:solidFill>
              </a:rPr>
              <a:t>sys.argv</a:t>
            </a:r>
            <a:r>
              <a:rPr lang="en-US" sz="1400" dirty="0">
                <a:solidFill>
                  <a:schemeClr val="tx1"/>
                </a:solidFill>
              </a:rPr>
              <a:t>[1], 'r')</a:t>
            </a:r>
          </a:p>
          <a:p>
            <a:r>
              <a:rPr lang="en-US" sz="1400" dirty="0">
                <a:solidFill>
                  <a:schemeClr val="tx1"/>
                </a:solidFill>
              </a:rPr>
              <a:t>sent=0.0</a:t>
            </a:r>
          </a:p>
          <a:p>
            <a:r>
              <a:rPr lang="en-US" sz="1400" dirty="0">
                <a:solidFill>
                  <a:schemeClr val="tx1"/>
                </a:solidFill>
              </a:rPr>
              <a:t>rcvd=0.0</a:t>
            </a:r>
          </a:p>
          <a:p>
            <a:endParaRPr lang="en-US" sz="1400" dirty="0">
              <a:solidFill>
                <a:schemeClr val="tx1"/>
              </a:solidFill>
            </a:endParaRPr>
          </a:p>
          <a:p>
            <a:r>
              <a:rPr lang="en-US" sz="1400" dirty="0">
                <a:solidFill>
                  <a:schemeClr val="tx1"/>
                </a:solidFill>
              </a:rPr>
              <a:t>for line in </a:t>
            </a:r>
            <a:r>
              <a:rPr lang="en-US" sz="1400" dirty="0" err="1">
                <a:solidFill>
                  <a:schemeClr val="tx1"/>
                </a:solidFill>
              </a:rPr>
              <a:t>statfile</a:t>
            </a:r>
            <a:r>
              <a:rPr lang="en-US" sz="1400" dirty="0">
                <a:solidFill>
                  <a:schemeClr val="tx1"/>
                </a:solidFill>
              </a:rPr>
              <a:t>:</a:t>
            </a:r>
          </a:p>
          <a:p>
            <a:r>
              <a:rPr lang="en-US" sz="1400" dirty="0">
                <a:solidFill>
                  <a:schemeClr val="tx1"/>
                </a:solidFill>
              </a:rPr>
              <a:t>    word = </a:t>
            </a:r>
            <a:r>
              <a:rPr lang="en-US" sz="1400" dirty="0" err="1" smtClean="0">
                <a:solidFill>
                  <a:schemeClr val="tx1"/>
                </a:solidFill>
              </a:rPr>
              <a:t>string.split</a:t>
            </a:r>
            <a:r>
              <a:rPr lang="en-US" sz="1400" dirty="0" smtClean="0">
                <a:solidFill>
                  <a:schemeClr val="tx1"/>
                </a:solidFill>
              </a:rPr>
              <a:t>(line)</a:t>
            </a:r>
          </a:p>
          <a:p>
            <a:r>
              <a:rPr lang="en-US" sz="1400" dirty="0" smtClean="0">
                <a:solidFill>
                  <a:schemeClr val="tx1"/>
                </a:solidFill>
              </a:rPr>
              <a:t>    </a:t>
            </a:r>
            <a:r>
              <a:rPr lang="en-US" sz="1400" dirty="0">
                <a:solidFill>
                  <a:schemeClr val="tx1"/>
                </a:solidFill>
              </a:rPr>
              <a:t>if (</a:t>
            </a:r>
            <a:r>
              <a:rPr lang="en-US" sz="1400" dirty="0" err="1">
                <a:solidFill>
                  <a:schemeClr val="tx1"/>
                </a:solidFill>
              </a:rPr>
              <a:t>len</a:t>
            </a:r>
            <a:r>
              <a:rPr lang="en-US" sz="1400" dirty="0">
                <a:solidFill>
                  <a:schemeClr val="tx1"/>
                </a:solidFill>
              </a:rPr>
              <a:t>(word) &lt; 34):</a:t>
            </a:r>
          </a:p>
          <a:p>
            <a:r>
              <a:rPr lang="en-US" sz="1400" dirty="0">
                <a:solidFill>
                  <a:schemeClr val="tx1"/>
                </a:solidFill>
              </a:rPr>
              <a:t>        continue</a:t>
            </a:r>
          </a:p>
          <a:p>
            <a:endParaRPr lang="en-US" sz="1400" dirty="0">
              <a:solidFill>
                <a:schemeClr val="tx1"/>
              </a:solidFill>
            </a:endParaRPr>
          </a:p>
          <a:p>
            <a:r>
              <a:rPr lang="en-US" sz="1400" dirty="0">
                <a:solidFill>
                  <a:schemeClr val="tx1"/>
                </a:solidFill>
              </a:rPr>
              <a:t>    if (word[18] == "AGT"):</a:t>
            </a:r>
          </a:p>
          <a:p>
            <a:r>
              <a:rPr lang="en-US" sz="1400" dirty="0">
                <a:solidFill>
                  <a:schemeClr val="tx1"/>
                </a:solidFill>
              </a:rPr>
              <a:t>        if (word[0] == 's'):</a:t>
            </a:r>
          </a:p>
          <a:p>
            <a:r>
              <a:rPr lang="en-US" sz="1400" dirty="0">
                <a:solidFill>
                  <a:schemeClr val="tx1"/>
                </a:solidFill>
              </a:rPr>
              <a:t>            if (word[34] == "</a:t>
            </a:r>
            <a:r>
              <a:rPr lang="en-US" sz="1400" dirty="0" err="1">
                <a:solidFill>
                  <a:schemeClr val="tx1"/>
                </a:solidFill>
              </a:rPr>
              <a:t>tcp</a:t>
            </a:r>
            <a:r>
              <a:rPr lang="en-US" sz="1400" dirty="0">
                <a:solidFill>
                  <a:schemeClr val="tx1"/>
                </a:solidFill>
              </a:rPr>
              <a:t>"):</a:t>
            </a:r>
          </a:p>
          <a:p>
            <a:r>
              <a:rPr lang="en-US" sz="1400" dirty="0">
                <a:solidFill>
                  <a:schemeClr val="tx1"/>
                </a:solidFill>
              </a:rPr>
              <a:t>                sent+=</a:t>
            </a:r>
            <a:r>
              <a:rPr lang="en-US" sz="1400" dirty="0" smtClean="0">
                <a:solidFill>
                  <a:schemeClr val="tx1"/>
                </a:solidFill>
              </a:rPr>
              <a:t>1</a:t>
            </a:r>
          </a:p>
          <a:p>
            <a:endParaRPr lang="en-US" sz="1400" dirty="0">
              <a:solidFill>
                <a:schemeClr val="tx1"/>
              </a:solidFill>
            </a:endParaRPr>
          </a:p>
          <a:p>
            <a:r>
              <a:rPr lang="en-US" sz="1400" dirty="0">
                <a:solidFill>
                  <a:schemeClr val="tx1"/>
                </a:solidFill>
              </a:rPr>
              <a:t>    if (word[18] == "AGT"):</a:t>
            </a:r>
          </a:p>
          <a:p>
            <a:r>
              <a:rPr lang="en-US" sz="1400" dirty="0">
                <a:solidFill>
                  <a:schemeClr val="tx1"/>
                </a:solidFill>
              </a:rPr>
              <a:t>        if (word[0] == 'r'):</a:t>
            </a:r>
          </a:p>
          <a:p>
            <a:r>
              <a:rPr lang="en-US" sz="1400" dirty="0">
                <a:solidFill>
                  <a:schemeClr val="tx1"/>
                </a:solidFill>
              </a:rPr>
              <a:t>            if (word[34] == "</a:t>
            </a:r>
            <a:r>
              <a:rPr lang="en-US" sz="1400" dirty="0" err="1">
                <a:solidFill>
                  <a:schemeClr val="tx1"/>
                </a:solidFill>
              </a:rPr>
              <a:t>tcp</a:t>
            </a:r>
            <a:r>
              <a:rPr lang="en-US" sz="1400" dirty="0">
                <a:solidFill>
                  <a:schemeClr val="tx1"/>
                </a:solidFill>
              </a:rPr>
              <a:t>"):</a:t>
            </a:r>
          </a:p>
          <a:p>
            <a:r>
              <a:rPr lang="en-US" sz="1400" dirty="0">
                <a:solidFill>
                  <a:schemeClr val="tx1"/>
                </a:solidFill>
              </a:rPr>
              <a:t>                rcvd+=</a:t>
            </a:r>
            <a:r>
              <a:rPr lang="en-US" sz="1400" dirty="0" smtClean="0">
                <a:solidFill>
                  <a:schemeClr val="tx1"/>
                </a:solidFill>
              </a:rPr>
              <a:t>1</a:t>
            </a:r>
            <a:endParaRPr lang="en-US" sz="1400" dirty="0">
              <a:solidFill>
                <a:schemeClr val="tx1"/>
              </a:solidFill>
            </a:endParaRPr>
          </a:p>
          <a:p>
            <a:endParaRPr lang="en-US" sz="1400" dirty="0">
              <a:solidFill>
                <a:schemeClr val="tx1"/>
              </a:solidFill>
            </a:endParaRPr>
          </a:p>
          <a:p>
            <a:r>
              <a:rPr lang="en-US" sz="1400" dirty="0">
                <a:solidFill>
                  <a:schemeClr val="tx1"/>
                </a:solidFill>
              </a:rPr>
              <a:t>print rcvd/sent</a:t>
            </a:r>
          </a:p>
        </p:txBody>
      </p:sp>
      <p:sp>
        <p:nvSpPr>
          <p:cNvPr id="6" name="TextBox 5"/>
          <p:cNvSpPr txBox="1"/>
          <p:nvPr/>
        </p:nvSpPr>
        <p:spPr>
          <a:xfrm>
            <a:off x="228600" y="1066800"/>
            <a:ext cx="1295400" cy="307777"/>
          </a:xfrm>
          <a:prstGeom prst="rect">
            <a:avLst/>
          </a:prstGeom>
          <a:noFill/>
        </p:spPr>
        <p:txBody>
          <a:bodyPr wrap="square" rtlCol="0">
            <a:spAutoFit/>
          </a:bodyPr>
          <a:lstStyle/>
          <a:p>
            <a:r>
              <a:rPr lang="en-US" sz="1400" dirty="0" smtClean="0"/>
              <a:t>PDR.py</a:t>
            </a:r>
            <a:endParaRPr lang="en-US" sz="1400" dirty="0"/>
          </a:p>
        </p:txBody>
      </p:sp>
      <p:sp>
        <p:nvSpPr>
          <p:cNvPr id="7" name="Rounded Rectangle 6"/>
          <p:cNvSpPr/>
          <p:nvPr/>
        </p:nvSpPr>
        <p:spPr>
          <a:xfrm>
            <a:off x="4419600" y="2819400"/>
            <a:ext cx="4419600" cy="228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t>
            </a:r>
            <a:r>
              <a:rPr lang="en-US" sz="1400" dirty="0" err="1"/>
              <a:t>usr</a:t>
            </a:r>
            <a:r>
              <a:rPr lang="en-US" sz="1400" dirty="0"/>
              <a:t>/bin/</a:t>
            </a:r>
            <a:r>
              <a:rPr lang="en-US" sz="1400" dirty="0" err="1"/>
              <a:t>env</a:t>
            </a:r>
            <a:r>
              <a:rPr lang="en-US" sz="1400" dirty="0"/>
              <a:t> python</a:t>
            </a:r>
          </a:p>
          <a:p>
            <a:r>
              <a:rPr lang="en-US" sz="1400" dirty="0"/>
              <a:t>import </a:t>
            </a:r>
            <a:r>
              <a:rPr lang="en-US" sz="1400" dirty="0" err="1"/>
              <a:t>os</a:t>
            </a:r>
            <a:endParaRPr lang="en-US" sz="1400" dirty="0"/>
          </a:p>
          <a:p>
            <a:r>
              <a:rPr lang="en-US" sz="1400" dirty="0"/>
              <a:t>import </a:t>
            </a:r>
            <a:r>
              <a:rPr lang="en-US" sz="1400" dirty="0" err="1"/>
              <a:t>subprocess</a:t>
            </a:r>
            <a:r>
              <a:rPr lang="en-US" sz="1400" dirty="0"/>
              <a:t> as sub</a:t>
            </a:r>
          </a:p>
          <a:p>
            <a:endParaRPr lang="en-US" sz="1400" dirty="0"/>
          </a:p>
          <a:p>
            <a:r>
              <a:rPr lang="en-US" sz="1400" dirty="0"/>
              <a:t>for stop in 150, 200, 300:</a:t>
            </a:r>
          </a:p>
          <a:p>
            <a:r>
              <a:rPr lang="en-US" sz="1400" dirty="0"/>
              <a:t>  </a:t>
            </a:r>
            <a:r>
              <a:rPr lang="en-US" sz="1400" dirty="0" smtClean="0"/>
              <a:t>  </a:t>
            </a:r>
            <a:r>
              <a:rPr lang="en-US" sz="1400" dirty="0" err="1" smtClean="0"/>
              <a:t>os.system</a:t>
            </a:r>
            <a:r>
              <a:rPr lang="en-US" sz="1400" dirty="0"/>
              <a:t>("ns </a:t>
            </a:r>
            <a:r>
              <a:rPr lang="en-US" sz="1400" dirty="0" err="1"/>
              <a:t>wrls-dsr.tcl</a:t>
            </a:r>
            <a:r>
              <a:rPr lang="en-US" sz="1400" dirty="0"/>
              <a:t> -stop "+</a:t>
            </a:r>
            <a:r>
              <a:rPr lang="en-US" sz="1400" dirty="0" err="1"/>
              <a:t>str</a:t>
            </a:r>
            <a:r>
              <a:rPr lang="en-US" sz="1400" dirty="0"/>
              <a:t>(stop</a:t>
            </a:r>
            <a:r>
              <a:rPr lang="en-US" sz="1400" dirty="0" smtClean="0"/>
              <a:t>))</a:t>
            </a:r>
            <a:endParaRPr lang="en-US" sz="1400" dirty="0"/>
          </a:p>
          <a:p>
            <a:r>
              <a:rPr lang="en-US" sz="1400" dirty="0"/>
              <a:t>    </a:t>
            </a:r>
            <a:r>
              <a:rPr lang="en-US" sz="1400" dirty="0" err="1"/>
              <a:t>os.system</a:t>
            </a:r>
            <a:r>
              <a:rPr lang="en-US" sz="1400" dirty="0"/>
              <a:t>("./PDR.py simple.tr")</a:t>
            </a:r>
          </a:p>
        </p:txBody>
      </p:sp>
    </p:spTree>
    <p:extLst>
      <p:ext uri="{BB962C8B-B14F-4D97-AF65-F5344CB8AC3E}">
        <p14:creationId xmlns:p14="http://schemas.microsoft.com/office/powerpoint/2010/main" val="1017973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sz="3600"/>
              <a:t>Programming a simulation</a:t>
            </a:r>
          </a:p>
        </p:txBody>
      </p:sp>
      <p:sp>
        <p:nvSpPr>
          <p:cNvPr id="776195" name="Rectangle 3"/>
          <p:cNvSpPr>
            <a:spLocks noGrp="1" noChangeArrowheads="1"/>
          </p:cNvSpPr>
          <p:nvPr>
            <p:ph type="body" idx="1"/>
          </p:nvPr>
        </p:nvSpPr>
        <p:spPr>
          <a:xfrm>
            <a:off x="519113" y="1276350"/>
            <a:ext cx="8128000" cy="5103813"/>
          </a:xfrm>
        </p:spPr>
        <p:txBody>
          <a:bodyPr/>
          <a:lstStyle/>
          <a:p>
            <a:pPr>
              <a:lnSpc>
                <a:spcPct val="90000"/>
              </a:lnSpc>
              <a:buFont typeface="ZapfDingbats" pitchFamily="82" charset="2"/>
              <a:buNone/>
            </a:pPr>
            <a:r>
              <a:rPr lang="en-US" sz="2400"/>
              <a:t>What ‘s in a simulation program?</a:t>
            </a:r>
          </a:p>
          <a:p>
            <a:pPr>
              <a:lnSpc>
                <a:spcPct val="90000"/>
              </a:lnSpc>
            </a:pPr>
            <a:r>
              <a:rPr lang="en-US" sz="2400" i="1">
                <a:solidFill>
                  <a:srgbClr val="FF3300"/>
                </a:solidFill>
              </a:rPr>
              <a:t>simulated time:</a:t>
            </a:r>
            <a:r>
              <a:rPr lang="en-US" sz="2400"/>
              <a:t> internal (to simulation program) variable that keeps track of simulated time</a:t>
            </a:r>
          </a:p>
          <a:p>
            <a:pPr>
              <a:lnSpc>
                <a:spcPct val="90000"/>
              </a:lnSpc>
            </a:pPr>
            <a:r>
              <a:rPr lang="en-US" sz="2400" i="1">
                <a:solidFill>
                  <a:srgbClr val="FF3300"/>
                </a:solidFill>
              </a:rPr>
              <a:t>system “state”:</a:t>
            </a:r>
            <a:r>
              <a:rPr lang="en-US" sz="2400"/>
              <a:t> variables maintained by simulation program define system “state”</a:t>
            </a:r>
          </a:p>
          <a:p>
            <a:pPr lvl="1">
              <a:lnSpc>
                <a:spcPct val="90000"/>
              </a:lnSpc>
            </a:pPr>
            <a:r>
              <a:rPr lang="en-US" sz="2000"/>
              <a:t>e.g., may track number (possibly order) of packets in queue, current value of retransmission timer</a:t>
            </a:r>
          </a:p>
          <a:p>
            <a:pPr>
              <a:lnSpc>
                <a:spcPct val="90000"/>
              </a:lnSpc>
            </a:pPr>
            <a:r>
              <a:rPr lang="en-US" sz="2400" i="1">
                <a:solidFill>
                  <a:srgbClr val="FF3300"/>
                </a:solidFill>
              </a:rPr>
              <a:t>events:</a:t>
            </a:r>
            <a:r>
              <a:rPr lang="en-US" sz="2400"/>
              <a:t> points in time when system changes state</a:t>
            </a:r>
          </a:p>
          <a:p>
            <a:pPr lvl="1">
              <a:lnSpc>
                <a:spcPct val="90000"/>
              </a:lnSpc>
            </a:pPr>
            <a:r>
              <a:rPr lang="en-US" sz="2000"/>
              <a:t>each event has associated </a:t>
            </a:r>
            <a:r>
              <a:rPr lang="en-US" sz="2000" i="1">
                <a:solidFill>
                  <a:schemeClr val="accent2"/>
                </a:solidFill>
              </a:rPr>
              <a:t>event time</a:t>
            </a:r>
          </a:p>
          <a:p>
            <a:pPr lvl="2">
              <a:lnSpc>
                <a:spcPct val="90000"/>
              </a:lnSpc>
            </a:pPr>
            <a:r>
              <a:rPr lang="en-US"/>
              <a:t>e.g., arrival of packet to queue, departure from queue</a:t>
            </a:r>
          </a:p>
          <a:p>
            <a:pPr lvl="2">
              <a:lnSpc>
                <a:spcPct val="90000"/>
              </a:lnSpc>
            </a:pPr>
            <a:r>
              <a:rPr lang="en-US"/>
              <a:t>precisely at these points in time that simulation must take action (change state and may cause new future events)</a:t>
            </a:r>
          </a:p>
          <a:p>
            <a:pPr lvl="1">
              <a:lnSpc>
                <a:spcPct val="90000"/>
              </a:lnSpc>
            </a:pPr>
            <a:r>
              <a:rPr lang="en-US" sz="2000"/>
              <a:t>model for time between events (probabilistic) caused by external environment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927485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Redirect result to a file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5" name="Rounded Rectangle 4"/>
          <p:cNvSpPr/>
          <p:nvPr/>
        </p:nvSpPr>
        <p:spPr>
          <a:xfrm>
            <a:off x="533400" y="1116842"/>
            <a:ext cx="3786116" cy="556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t>
            </a:r>
            <a:r>
              <a:rPr lang="en-US" sz="1300" dirty="0" err="1">
                <a:solidFill>
                  <a:schemeClr val="tx1"/>
                </a:solidFill>
              </a:rPr>
              <a:t>usr</a:t>
            </a:r>
            <a:r>
              <a:rPr lang="en-US" sz="1300" dirty="0">
                <a:solidFill>
                  <a:schemeClr val="tx1"/>
                </a:solidFill>
              </a:rPr>
              <a:t>/bin/</a:t>
            </a:r>
            <a:r>
              <a:rPr lang="en-US" sz="1300" dirty="0" err="1">
                <a:solidFill>
                  <a:schemeClr val="tx1"/>
                </a:solidFill>
              </a:rPr>
              <a:t>env</a:t>
            </a:r>
            <a:r>
              <a:rPr lang="en-US" sz="1300" dirty="0">
                <a:solidFill>
                  <a:schemeClr val="tx1"/>
                </a:solidFill>
              </a:rPr>
              <a:t> python</a:t>
            </a:r>
          </a:p>
          <a:p>
            <a:r>
              <a:rPr lang="en-US" sz="1300" dirty="0">
                <a:solidFill>
                  <a:schemeClr val="tx1"/>
                </a:solidFill>
              </a:rPr>
              <a:t>import sys, string</a:t>
            </a:r>
          </a:p>
          <a:p>
            <a:r>
              <a:rPr lang="en-US" sz="1300" dirty="0">
                <a:solidFill>
                  <a:schemeClr val="tx1"/>
                </a:solidFill>
              </a:rPr>
              <a:t>from Numeric import *</a:t>
            </a:r>
          </a:p>
          <a:p>
            <a:r>
              <a:rPr lang="en-US" sz="1300" dirty="0">
                <a:solidFill>
                  <a:schemeClr val="tx1"/>
                </a:solidFill>
              </a:rPr>
              <a:t>from stats import *</a:t>
            </a:r>
          </a:p>
          <a:p>
            <a:endParaRPr lang="en-US" sz="1300" dirty="0">
              <a:solidFill>
                <a:schemeClr val="tx1"/>
              </a:solidFill>
            </a:endParaRPr>
          </a:p>
          <a:p>
            <a:r>
              <a:rPr lang="en-US" sz="1300" dirty="0" err="1">
                <a:solidFill>
                  <a:schemeClr val="tx1"/>
                </a:solidFill>
              </a:rPr>
              <a:t>statfile</a:t>
            </a:r>
            <a:r>
              <a:rPr lang="en-US" sz="1300" dirty="0">
                <a:solidFill>
                  <a:schemeClr val="tx1"/>
                </a:solidFill>
              </a:rPr>
              <a:t> = open(</a:t>
            </a:r>
            <a:r>
              <a:rPr lang="en-US" sz="1300" dirty="0" err="1">
                <a:solidFill>
                  <a:schemeClr val="tx1"/>
                </a:solidFill>
              </a:rPr>
              <a:t>sys.argv</a:t>
            </a:r>
            <a:r>
              <a:rPr lang="en-US" sz="1300" dirty="0">
                <a:solidFill>
                  <a:schemeClr val="tx1"/>
                </a:solidFill>
              </a:rPr>
              <a:t>[1], 'r')</a:t>
            </a:r>
          </a:p>
          <a:p>
            <a:r>
              <a:rPr lang="en-US" sz="1300" dirty="0" err="1">
                <a:solidFill>
                  <a:schemeClr val="tx2">
                    <a:lumMod val="75000"/>
                  </a:schemeClr>
                </a:solidFill>
              </a:rPr>
              <a:t>resultfile</a:t>
            </a:r>
            <a:r>
              <a:rPr lang="en-US" sz="1300" dirty="0">
                <a:solidFill>
                  <a:schemeClr val="tx2">
                    <a:lumMod val="75000"/>
                  </a:schemeClr>
                </a:solidFill>
              </a:rPr>
              <a:t> = open("results", 'w') </a:t>
            </a:r>
            <a:endParaRPr lang="en-US" sz="1300" dirty="0" smtClean="0">
              <a:solidFill>
                <a:schemeClr val="tx2">
                  <a:lumMod val="75000"/>
                </a:schemeClr>
              </a:solidFill>
            </a:endParaRPr>
          </a:p>
          <a:p>
            <a:r>
              <a:rPr lang="en-US" sz="1300" dirty="0" smtClean="0">
                <a:solidFill>
                  <a:schemeClr val="tx2">
                    <a:lumMod val="75000"/>
                  </a:schemeClr>
                </a:solidFill>
              </a:rPr>
              <a:t>#</a:t>
            </a:r>
            <a:r>
              <a:rPr lang="en-US" sz="1300" dirty="0">
                <a:solidFill>
                  <a:schemeClr val="tx2">
                    <a:lumMod val="75000"/>
                  </a:schemeClr>
                </a:solidFill>
              </a:rPr>
              <a:t>or </a:t>
            </a:r>
            <a:r>
              <a:rPr lang="en-US" sz="1300" dirty="0" err="1">
                <a:solidFill>
                  <a:schemeClr val="tx2">
                    <a:lumMod val="75000"/>
                  </a:schemeClr>
                </a:solidFill>
              </a:rPr>
              <a:t>resultfile</a:t>
            </a:r>
            <a:r>
              <a:rPr lang="en-US" sz="1300" dirty="0">
                <a:solidFill>
                  <a:schemeClr val="tx2">
                    <a:lumMod val="75000"/>
                  </a:schemeClr>
                </a:solidFill>
              </a:rPr>
              <a:t> = open("results", </a:t>
            </a:r>
            <a:r>
              <a:rPr lang="en-US" sz="1300" dirty="0" smtClean="0">
                <a:solidFill>
                  <a:schemeClr val="tx2">
                    <a:lumMod val="75000"/>
                  </a:schemeClr>
                </a:solidFill>
              </a:rPr>
              <a:t>‘a') </a:t>
            </a:r>
            <a:endParaRPr lang="en-US" sz="1300" dirty="0">
              <a:solidFill>
                <a:schemeClr val="tx2">
                  <a:lumMod val="75000"/>
                </a:schemeClr>
              </a:solidFill>
            </a:endParaRPr>
          </a:p>
          <a:p>
            <a:r>
              <a:rPr lang="en-US" sz="1300" dirty="0">
                <a:solidFill>
                  <a:schemeClr val="tx1"/>
                </a:solidFill>
              </a:rPr>
              <a:t>sent=0.0</a:t>
            </a:r>
          </a:p>
          <a:p>
            <a:r>
              <a:rPr lang="en-US" sz="1300" dirty="0">
                <a:solidFill>
                  <a:schemeClr val="tx1"/>
                </a:solidFill>
              </a:rPr>
              <a:t>rcvd=0.0</a:t>
            </a:r>
          </a:p>
          <a:p>
            <a:endParaRPr lang="en-US" sz="1300" dirty="0">
              <a:solidFill>
                <a:schemeClr val="tx1"/>
              </a:solidFill>
            </a:endParaRPr>
          </a:p>
          <a:p>
            <a:r>
              <a:rPr lang="en-US" sz="1300" dirty="0">
                <a:solidFill>
                  <a:schemeClr val="tx1"/>
                </a:solidFill>
              </a:rPr>
              <a:t>for line in </a:t>
            </a:r>
            <a:r>
              <a:rPr lang="en-US" sz="1300" dirty="0" err="1">
                <a:solidFill>
                  <a:schemeClr val="tx1"/>
                </a:solidFill>
              </a:rPr>
              <a:t>statfile</a:t>
            </a:r>
            <a:r>
              <a:rPr lang="en-US" sz="1300" dirty="0">
                <a:solidFill>
                  <a:schemeClr val="tx1"/>
                </a:solidFill>
              </a:rPr>
              <a:t>:</a:t>
            </a:r>
          </a:p>
          <a:p>
            <a:r>
              <a:rPr lang="en-US" sz="1300" dirty="0">
                <a:solidFill>
                  <a:schemeClr val="tx1"/>
                </a:solidFill>
              </a:rPr>
              <a:t>    word = </a:t>
            </a:r>
            <a:r>
              <a:rPr lang="en-US" sz="1300" dirty="0" err="1">
                <a:solidFill>
                  <a:schemeClr val="tx1"/>
                </a:solidFill>
              </a:rPr>
              <a:t>string.split</a:t>
            </a:r>
            <a:r>
              <a:rPr lang="en-US" sz="1300" dirty="0">
                <a:solidFill>
                  <a:schemeClr val="tx1"/>
                </a:solidFill>
              </a:rPr>
              <a:t>(line)</a:t>
            </a:r>
          </a:p>
          <a:p>
            <a:r>
              <a:rPr lang="en-US" sz="1300" dirty="0">
                <a:solidFill>
                  <a:schemeClr val="tx1"/>
                </a:solidFill>
              </a:rPr>
              <a:t>    </a:t>
            </a:r>
          </a:p>
          <a:p>
            <a:r>
              <a:rPr lang="en-US" sz="1300" dirty="0">
                <a:solidFill>
                  <a:schemeClr val="tx1"/>
                </a:solidFill>
              </a:rPr>
              <a:t>    if (</a:t>
            </a:r>
            <a:r>
              <a:rPr lang="en-US" sz="1300" dirty="0" err="1">
                <a:solidFill>
                  <a:schemeClr val="tx1"/>
                </a:solidFill>
              </a:rPr>
              <a:t>len</a:t>
            </a:r>
            <a:r>
              <a:rPr lang="en-US" sz="1300" dirty="0">
                <a:solidFill>
                  <a:schemeClr val="tx1"/>
                </a:solidFill>
              </a:rPr>
              <a:t>(word) &lt; 34):</a:t>
            </a:r>
          </a:p>
          <a:p>
            <a:r>
              <a:rPr lang="en-US" sz="1300" dirty="0">
                <a:solidFill>
                  <a:schemeClr val="tx1"/>
                </a:solidFill>
              </a:rPr>
              <a:t>        continue</a:t>
            </a:r>
          </a:p>
          <a:p>
            <a:endParaRPr lang="en-US" sz="1300" dirty="0">
              <a:solidFill>
                <a:schemeClr val="tx1"/>
              </a:solidFill>
            </a:endParaRPr>
          </a:p>
          <a:p>
            <a:r>
              <a:rPr lang="en-US" sz="1300" dirty="0">
                <a:solidFill>
                  <a:schemeClr val="tx1"/>
                </a:solidFill>
              </a:rPr>
              <a:t>    if (word[18] == "AGT"):</a:t>
            </a:r>
          </a:p>
          <a:p>
            <a:r>
              <a:rPr lang="en-US" sz="1300" dirty="0">
                <a:solidFill>
                  <a:schemeClr val="tx1"/>
                </a:solidFill>
              </a:rPr>
              <a:t>        if (word[0] == 's'):</a:t>
            </a:r>
          </a:p>
          <a:p>
            <a:r>
              <a:rPr lang="en-US" sz="1300" dirty="0">
                <a:solidFill>
                  <a:schemeClr val="tx1"/>
                </a:solidFill>
              </a:rPr>
              <a:t>            if (word[34] == "</a:t>
            </a:r>
            <a:r>
              <a:rPr lang="en-US" sz="1300" dirty="0" err="1">
                <a:solidFill>
                  <a:schemeClr val="tx1"/>
                </a:solidFill>
              </a:rPr>
              <a:t>tcp</a:t>
            </a:r>
            <a:r>
              <a:rPr lang="en-US" sz="1300" dirty="0">
                <a:solidFill>
                  <a:schemeClr val="tx1"/>
                </a:solidFill>
              </a:rPr>
              <a:t>"):</a:t>
            </a:r>
          </a:p>
          <a:p>
            <a:r>
              <a:rPr lang="en-US" sz="1300" dirty="0">
                <a:solidFill>
                  <a:schemeClr val="tx1"/>
                </a:solidFill>
              </a:rPr>
              <a:t>                sent+=</a:t>
            </a:r>
            <a:r>
              <a:rPr lang="en-US" sz="1300" dirty="0" smtClean="0">
                <a:solidFill>
                  <a:schemeClr val="tx1"/>
                </a:solidFill>
              </a:rPr>
              <a:t>1</a:t>
            </a:r>
            <a:endParaRPr lang="en-US" sz="1300" dirty="0">
              <a:solidFill>
                <a:schemeClr val="tx1"/>
              </a:solidFill>
            </a:endParaRPr>
          </a:p>
          <a:p>
            <a:r>
              <a:rPr lang="en-US" sz="1300" dirty="0">
                <a:solidFill>
                  <a:schemeClr val="tx1"/>
                </a:solidFill>
              </a:rPr>
              <a:t>    </a:t>
            </a:r>
          </a:p>
          <a:p>
            <a:r>
              <a:rPr lang="en-US" sz="1300" dirty="0">
                <a:solidFill>
                  <a:schemeClr val="tx1"/>
                </a:solidFill>
              </a:rPr>
              <a:t>    if (word[18] == "AGT"):</a:t>
            </a:r>
          </a:p>
          <a:p>
            <a:r>
              <a:rPr lang="en-US" sz="1300" dirty="0">
                <a:solidFill>
                  <a:schemeClr val="tx1"/>
                </a:solidFill>
              </a:rPr>
              <a:t>        if (word[0] == 'r'):</a:t>
            </a:r>
          </a:p>
          <a:p>
            <a:r>
              <a:rPr lang="en-US" sz="1300" dirty="0">
                <a:solidFill>
                  <a:schemeClr val="tx1"/>
                </a:solidFill>
              </a:rPr>
              <a:t>            if (word[34] == "</a:t>
            </a:r>
            <a:r>
              <a:rPr lang="en-US" sz="1300" dirty="0" err="1">
                <a:solidFill>
                  <a:schemeClr val="tx1"/>
                </a:solidFill>
              </a:rPr>
              <a:t>tcp</a:t>
            </a:r>
            <a:r>
              <a:rPr lang="en-US" sz="1300" dirty="0">
                <a:solidFill>
                  <a:schemeClr val="tx1"/>
                </a:solidFill>
              </a:rPr>
              <a:t>"):</a:t>
            </a:r>
          </a:p>
          <a:p>
            <a:r>
              <a:rPr lang="en-US" sz="1300" dirty="0">
                <a:solidFill>
                  <a:schemeClr val="tx1"/>
                </a:solidFill>
              </a:rPr>
              <a:t>                rcvd+=1</a:t>
            </a:r>
          </a:p>
          <a:p>
            <a:endParaRPr lang="en-US" sz="1300" dirty="0">
              <a:solidFill>
                <a:schemeClr val="tx1"/>
              </a:solidFill>
            </a:endParaRPr>
          </a:p>
          <a:p>
            <a:r>
              <a:rPr lang="en-US" sz="1300" dirty="0" err="1">
                <a:solidFill>
                  <a:schemeClr val="tx2">
                    <a:lumMod val="75000"/>
                  </a:schemeClr>
                </a:solidFill>
              </a:rPr>
              <a:t>resultfile.write</a:t>
            </a:r>
            <a:r>
              <a:rPr lang="en-US" sz="1300" dirty="0">
                <a:solidFill>
                  <a:schemeClr val="tx2">
                    <a:lumMod val="75000"/>
                  </a:schemeClr>
                </a:solidFill>
              </a:rPr>
              <a:t>(</a:t>
            </a:r>
            <a:r>
              <a:rPr lang="en-US" sz="1300" dirty="0" err="1">
                <a:solidFill>
                  <a:schemeClr val="tx2">
                    <a:lumMod val="75000"/>
                  </a:schemeClr>
                </a:solidFill>
              </a:rPr>
              <a:t>str</a:t>
            </a:r>
            <a:r>
              <a:rPr lang="en-US" sz="1300" dirty="0">
                <a:solidFill>
                  <a:schemeClr val="tx2">
                    <a:lumMod val="75000"/>
                  </a:schemeClr>
                </a:solidFill>
              </a:rPr>
              <a:t>(rcvd/sent))</a:t>
            </a:r>
          </a:p>
        </p:txBody>
      </p:sp>
      <p:sp>
        <p:nvSpPr>
          <p:cNvPr id="6" name="Rounded Rectangle 5"/>
          <p:cNvSpPr/>
          <p:nvPr/>
        </p:nvSpPr>
        <p:spPr>
          <a:xfrm>
            <a:off x="4572000" y="1752600"/>
            <a:ext cx="4038600" cy="2145542"/>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rPr>
              <a:t>#!/</a:t>
            </a:r>
            <a:r>
              <a:rPr lang="en-US" sz="1300" dirty="0" err="1">
                <a:solidFill>
                  <a:schemeClr val="tx1"/>
                </a:solidFill>
              </a:rPr>
              <a:t>usr</a:t>
            </a:r>
            <a:r>
              <a:rPr lang="en-US" sz="1300" dirty="0">
                <a:solidFill>
                  <a:schemeClr val="tx1"/>
                </a:solidFill>
              </a:rPr>
              <a:t>/bin/</a:t>
            </a:r>
            <a:r>
              <a:rPr lang="en-US" sz="1300" dirty="0" err="1">
                <a:solidFill>
                  <a:schemeClr val="tx1"/>
                </a:solidFill>
              </a:rPr>
              <a:t>env</a:t>
            </a:r>
            <a:r>
              <a:rPr lang="en-US" sz="1300" dirty="0">
                <a:solidFill>
                  <a:schemeClr val="tx1"/>
                </a:solidFill>
              </a:rPr>
              <a:t> python</a:t>
            </a:r>
          </a:p>
          <a:p>
            <a:r>
              <a:rPr lang="en-US" sz="1300" dirty="0">
                <a:solidFill>
                  <a:schemeClr val="tx1"/>
                </a:solidFill>
              </a:rPr>
              <a:t>import </a:t>
            </a:r>
            <a:r>
              <a:rPr lang="en-US" sz="1300" dirty="0" err="1">
                <a:solidFill>
                  <a:schemeClr val="tx1"/>
                </a:solidFill>
              </a:rPr>
              <a:t>os</a:t>
            </a:r>
            <a:endParaRPr lang="en-US" sz="1300" dirty="0">
              <a:solidFill>
                <a:schemeClr val="tx1"/>
              </a:solidFill>
            </a:endParaRPr>
          </a:p>
          <a:p>
            <a:endParaRPr lang="en-US" sz="1300" dirty="0">
              <a:solidFill>
                <a:schemeClr val="tx1"/>
              </a:solidFill>
            </a:endParaRPr>
          </a:p>
          <a:p>
            <a:r>
              <a:rPr lang="en-US" sz="1300" dirty="0">
                <a:solidFill>
                  <a:schemeClr val="tx1"/>
                </a:solidFill>
              </a:rPr>
              <a:t>for stop in 150, 200, 300:</a:t>
            </a:r>
          </a:p>
          <a:p>
            <a:r>
              <a:rPr lang="en-US" sz="1300" dirty="0" smtClean="0">
                <a:solidFill>
                  <a:schemeClr val="tx1"/>
                </a:solidFill>
              </a:rPr>
              <a:t>    </a:t>
            </a:r>
            <a:r>
              <a:rPr lang="en-US" sz="1300" dirty="0" err="1" smtClean="0">
                <a:solidFill>
                  <a:schemeClr val="tx1"/>
                </a:solidFill>
              </a:rPr>
              <a:t>os.system</a:t>
            </a:r>
            <a:r>
              <a:rPr lang="en-US" sz="1300" dirty="0">
                <a:solidFill>
                  <a:schemeClr val="tx1"/>
                </a:solidFill>
              </a:rPr>
              <a:t>("ns </a:t>
            </a:r>
            <a:r>
              <a:rPr lang="en-US" sz="1300" dirty="0" err="1">
                <a:solidFill>
                  <a:schemeClr val="tx1"/>
                </a:solidFill>
              </a:rPr>
              <a:t>wrls-dsr.tcl</a:t>
            </a:r>
            <a:r>
              <a:rPr lang="en-US" sz="1300" dirty="0">
                <a:solidFill>
                  <a:schemeClr val="tx1"/>
                </a:solidFill>
              </a:rPr>
              <a:t> -stop "+</a:t>
            </a:r>
            <a:r>
              <a:rPr lang="en-US" sz="1300" dirty="0" err="1">
                <a:solidFill>
                  <a:schemeClr val="tx1"/>
                </a:solidFill>
              </a:rPr>
              <a:t>str</a:t>
            </a:r>
            <a:r>
              <a:rPr lang="en-US" sz="1300" dirty="0">
                <a:solidFill>
                  <a:schemeClr val="tx1"/>
                </a:solidFill>
              </a:rPr>
              <a:t>(stop</a:t>
            </a:r>
            <a:r>
              <a:rPr lang="en-US" sz="1300" dirty="0" smtClean="0">
                <a:solidFill>
                  <a:schemeClr val="tx1"/>
                </a:solidFill>
              </a:rPr>
              <a:t>))</a:t>
            </a:r>
            <a:endParaRPr lang="en-US" sz="1300" dirty="0">
              <a:solidFill>
                <a:schemeClr val="tx1"/>
              </a:solidFill>
            </a:endParaRPr>
          </a:p>
          <a:p>
            <a:r>
              <a:rPr lang="en-US" sz="1300" dirty="0">
                <a:solidFill>
                  <a:schemeClr val="tx1"/>
                </a:solidFill>
              </a:rPr>
              <a:t>    </a:t>
            </a:r>
            <a:r>
              <a:rPr lang="en-US" sz="1300" dirty="0" err="1">
                <a:solidFill>
                  <a:schemeClr val="tx1"/>
                </a:solidFill>
              </a:rPr>
              <a:t>os.system</a:t>
            </a:r>
            <a:r>
              <a:rPr lang="en-US" sz="1300" dirty="0">
                <a:solidFill>
                  <a:schemeClr val="tx1"/>
                </a:solidFill>
              </a:rPr>
              <a:t>("./PDR.py simple.tr</a:t>
            </a:r>
            <a:r>
              <a:rPr lang="en-US" sz="1300" dirty="0" smtClean="0">
                <a:solidFill>
                  <a:schemeClr val="tx1"/>
                </a:solidFill>
              </a:rPr>
              <a:t>")</a:t>
            </a:r>
          </a:p>
          <a:p>
            <a:r>
              <a:rPr lang="fr-FR" sz="1300" dirty="0">
                <a:solidFill>
                  <a:schemeClr val="tx2">
                    <a:lumMod val="75000"/>
                  </a:schemeClr>
                </a:solidFill>
              </a:rPr>
              <a:t> </a:t>
            </a:r>
            <a:r>
              <a:rPr lang="fr-FR" sz="1300" dirty="0" smtClean="0">
                <a:solidFill>
                  <a:schemeClr val="tx2">
                    <a:lumMod val="75000"/>
                  </a:schemeClr>
                </a:solidFill>
              </a:rPr>
              <a:t>   #</a:t>
            </a:r>
            <a:r>
              <a:rPr lang="en-US" sz="1300" dirty="0" err="1">
                <a:solidFill>
                  <a:schemeClr val="tx2">
                    <a:lumMod val="75000"/>
                  </a:schemeClr>
                </a:solidFill>
              </a:rPr>
              <a:t>os.system</a:t>
            </a:r>
            <a:r>
              <a:rPr lang="en-US" sz="1300" dirty="0">
                <a:solidFill>
                  <a:schemeClr val="tx2">
                    <a:lumMod val="75000"/>
                  </a:schemeClr>
                </a:solidFill>
              </a:rPr>
              <a:t>("./PDR.py </a:t>
            </a:r>
            <a:r>
              <a:rPr lang="en-US" sz="1300" dirty="0" smtClean="0">
                <a:solidFill>
                  <a:schemeClr val="tx2">
                    <a:lumMod val="75000"/>
                  </a:schemeClr>
                </a:solidFill>
              </a:rPr>
              <a:t>simple.tr &gt; results")</a:t>
            </a:r>
            <a:endParaRPr lang="en-US" sz="1300" dirty="0">
              <a:solidFill>
                <a:schemeClr val="tx2">
                  <a:lumMod val="75000"/>
                </a:schemeClr>
              </a:solidFill>
            </a:endParaRPr>
          </a:p>
        </p:txBody>
      </p:sp>
    </p:spTree>
    <p:extLst>
      <p:ext uri="{BB962C8B-B14F-4D97-AF65-F5344CB8AC3E}">
        <p14:creationId xmlns:p14="http://schemas.microsoft.com/office/powerpoint/2010/main" val="25585741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runs | confidence interval</a:t>
            </a:r>
            <a:endParaRPr lang="en-US" dirty="0"/>
          </a:p>
        </p:txBody>
      </p:sp>
      <p:sp>
        <p:nvSpPr>
          <p:cNvPr id="3" name="Content Placeholder 2"/>
          <p:cNvSpPr>
            <a:spLocks noGrp="1"/>
          </p:cNvSpPr>
          <p:nvPr>
            <p:ph idx="1"/>
          </p:nvPr>
        </p:nvSpPr>
        <p:spPr/>
        <p:txBody>
          <a:bodyPr/>
          <a:lstStyle/>
          <a:p>
            <a:r>
              <a:rPr lang="en-US" dirty="0" smtClean="0"/>
              <a:t>Exercise 1: how to proceed to run the simulation 30 times for each scenario?</a:t>
            </a:r>
          </a:p>
          <a:p>
            <a:r>
              <a:rPr lang="en-US" dirty="0" smtClean="0"/>
              <a:t>Exercise 2: how to calculate the confidence interval for each scenario?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5" name="Rounded Rectangle 4"/>
          <p:cNvSpPr/>
          <p:nvPr/>
        </p:nvSpPr>
        <p:spPr>
          <a:xfrm>
            <a:off x="435591" y="3438099"/>
            <a:ext cx="26670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 x in range(10):</a:t>
            </a:r>
          </a:p>
          <a:p>
            <a:r>
              <a:rPr lang="en-US" dirty="0">
                <a:solidFill>
                  <a:schemeClr val="tx1"/>
                </a:solidFill>
              </a:rPr>
              <a:t>	</a:t>
            </a:r>
            <a:r>
              <a:rPr lang="en-US" dirty="0" smtClean="0">
                <a:solidFill>
                  <a:schemeClr val="tx1"/>
                </a:solidFill>
              </a:rPr>
              <a:t>print x </a:t>
            </a:r>
          </a:p>
          <a:p>
            <a:endParaRPr lang="en-US" dirty="0">
              <a:solidFill>
                <a:schemeClr val="tx1"/>
              </a:solidFill>
            </a:endParaRPr>
          </a:p>
          <a:p>
            <a:endParaRPr lang="en-US" dirty="0" smtClean="0">
              <a:solidFill>
                <a:schemeClr val="tx1"/>
              </a:solidFill>
            </a:endParaRPr>
          </a:p>
          <a:p>
            <a:r>
              <a:rPr lang="en-US" dirty="0" smtClean="0">
                <a:solidFill>
                  <a:schemeClr val="tx1"/>
                </a:solidFill>
              </a:rPr>
              <a:t>List=[]</a:t>
            </a:r>
          </a:p>
          <a:p>
            <a:r>
              <a:rPr lang="en-US" dirty="0" err="1" smtClean="0">
                <a:solidFill>
                  <a:schemeClr val="tx1"/>
                </a:solidFill>
              </a:rPr>
              <a:t>List.append</a:t>
            </a:r>
            <a:r>
              <a:rPr lang="en-US" dirty="0" smtClean="0">
                <a:solidFill>
                  <a:schemeClr val="tx1"/>
                </a:solidFill>
              </a:rPr>
              <a:t>(‘a’)</a:t>
            </a:r>
          </a:p>
          <a:p>
            <a:r>
              <a:rPr lang="en-US" dirty="0" smtClean="0">
                <a:solidFill>
                  <a:schemeClr val="tx1"/>
                </a:solidFill>
              </a:rPr>
              <a:t>Print List</a:t>
            </a:r>
          </a:p>
          <a:p>
            <a:r>
              <a:rPr lang="en-US" dirty="0" err="1" smtClean="0">
                <a:solidFill>
                  <a:schemeClr val="tx1"/>
                </a:solidFill>
              </a:rPr>
              <a:t>List.append</a:t>
            </a:r>
            <a:r>
              <a:rPr lang="en-US" dirty="0" smtClean="0">
                <a:solidFill>
                  <a:schemeClr val="tx1"/>
                </a:solidFill>
              </a:rPr>
              <a:t>(‘b’)</a:t>
            </a:r>
          </a:p>
          <a:p>
            <a:r>
              <a:rPr lang="en-US" dirty="0" smtClean="0">
                <a:solidFill>
                  <a:schemeClr val="tx1"/>
                </a:solidFill>
              </a:rPr>
              <a:t>Print List</a:t>
            </a:r>
          </a:p>
          <a:p>
            <a:r>
              <a:rPr lang="en-US" dirty="0" smtClean="0">
                <a:solidFill>
                  <a:schemeClr val="tx1"/>
                </a:solidFill>
              </a:rPr>
              <a:t>List[1]</a:t>
            </a:r>
            <a:endParaRPr lang="en-US" dirty="0">
              <a:solidFill>
                <a:schemeClr val="tx1"/>
              </a:solidFill>
            </a:endParaRPr>
          </a:p>
        </p:txBody>
      </p:sp>
      <p:sp>
        <p:nvSpPr>
          <p:cNvPr id="6" name="Rounded Rectangle 5"/>
          <p:cNvSpPr/>
          <p:nvPr/>
        </p:nvSpPr>
        <p:spPr>
          <a:xfrm>
            <a:off x="3733800" y="3666699"/>
            <a:ext cx="4343400" cy="981501"/>
          </a:xfrm>
          <a:prstGeom prst="roundRect">
            <a:avLst/>
          </a:prstGeom>
          <a:solidFill>
            <a:schemeClr val="bg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0 1 2 3 4 5 6 7 8 9</a:t>
            </a:r>
            <a:endParaRPr lang="en-US" dirty="0">
              <a:solidFill>
                <a:schemeClr val="tx1"/>
              </a:solidFill>
            </a:endParaRPr>
          </a:p>
        </p:txBody>
      </p:sp>
      <p:sp>
        <p:nvSpPr>
          <p:cNvPr id="7" name="Rounded Rectangle 6"/>
          <p:cNvSpPr/>
          <p:nvPr/>
        </p:nvSpPr>
        <p:spPr>
          <a:xfrm>
            <a:off x="3780430" y="5028632"/>
            <a:ext cx="4343400" cy="1457467"/>
          </a:xfrm>
          <a:prstGeom prst="roundRect">
            <a:avLst/>
          </a:prstGeom>
          <a:solidFill>
            <a:schemeClr val="bg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a:p>
            <a:pPr algn="ctr"/>
            <a:r>
              <a:rPr lang="en-US" dirty="0" smtClean="0">
                <a:solidFill>
                  <a:schemeClr val="tx1"/>
                </a:solidFill>
              </a:rPr>
              <a:t>[‘b’]</a:t>
            </a:r>
          </a:p>
          <a:p>
            <a:pPr algn="ctr"/>
            <a:r>
              <a:rPr lang="en-US" dirty="0" smtClean="0">
                <a:solidFill>
                  <a:schemeClr val="tx1"/>
                </a:solidFill>
              </a:rPr>
              <a:t>[‘a’, ‘b’]</a:t>
            </a:r>
          </a:p>
          <a:p>
            <a:pPr algn="ctr"/>
            <a:r>
              <a:rPr lang="en-US" dirty="0" smtClean="0">
                <a:solidFill>
                  <a:schemeClr val="tx1"/>
                </a:solidFill>
              </a:rPr>
              <a:t>‘b’</a:t>
            </a:r>
            <a:endParaRPr lang="en-US" dirty="0">
              <a:solidFill>
                <a:schemeClr val="tx1"/>
              </a:solidFill>
            </a:endParaRPr>
          </a:p>
        </p:txBody>
      </p:sp>
      <p:cxnSp>
        <p:nvCxnSpPr>
          <p:cNvPr id="10" name="Straight Arrow Connector 9"/>
          <p:cNvCxnSpPr/>
          <p:nvPr/>
        </p:nvCxnSpPr>
        <p:spPr>
          <a:xfrm>
            <a:off x="2819400" y="4191000"/>
            <a:ext cx="951931"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81869" y="5519382"/>
            <a:ext cx="951931"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689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fr-FR" dirty="0" smtClean="0"/>
              <a:t>Simulation </a:t>
            </a:r>
            <a:r>
              <a:rPr lang="fr-FR" dirty="0" err="1" smtClean="0"/>
              <a:t>runs</a:t>
            </a:r>
            <a:r>
              <a:rPr lang="fr-FR" dirty="0" smtClean="0"/>
              <a:t> | confidence </a:t>
            </a:r>
            <a:r>
              <a:rPr lang="fr-FR" dirty="0" err="1" smtClean="0"/>
              <a:t>interval</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5" name="Rounded Rectangle 4"/>
          <p:cNvSpPr/>
          <p:nvPr/>
        </p:nvSpPr>
        <p:spPr>
          <a:xfrm>
            <a:off x="381000" y="1066800"/>
            <a:ext cx="8382000" cy="563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r>
              <a:rPr lang="en-US" sz="1200" dirty="0">
                <a:solidFill>
                  <a:schemeClr val="tx1"/>
                </a:solidFill>
              </a:rPr>
              <a:t>#!/</a:t>
            </a:r>
            <a:r>
              <a:rPr lang="en-US" sz="1200" dirty="0" err="1">
                <a:solidFill>
                  <a:schemeClr val="tx1"/>
                </a:solidFill>
              </a:rPr>
              <a:t>usr</a:t>
            </a:r>
            <a:r>
              <a:rPr lang="en-US" sz="1200" dirty="0">
                <a:solidFill>
                  <a:schemeClr val="tx1"/>
                </a:solidFill>
              </a:rPr>
              <a:t>/bin/</a:t>
            </a:r>
            <a:r>
              <a:rPr lang="en-US" sz="1200" dirty="0" err="1">
                <a:solidFill>
                  <a:schemeClr val="tx1"/>
                </a:solidFill>
              </a:rPr>
              <a:t>env</a:t>
            </a:r>
            <a:r>
              <a:rPr lang="en-US" sz="1200" dirty="0">
                <a:solidFill>
                  <a:schemeClr val="tx1"/>
                </a:solidFill>
              </a:rPr>
              <a:t> python</a:t>
            </a:r>
          </a:p>
          <a:p>
            <a:pPr marL="355600" indent="-355600"/>
            <a:r>
              <a:rPr lang="en-US" sz="1200" dirty="0" smtClean="0">
                <a:solidFill>
                  <a:schemeClr val="tx1"/>
                </a:solidFill>
              </a:rPr>
              <a:t># </a:t>
            </a:r>
            <a:r>
              <a:rPr lang="en-US" sz="1200" dirty="0">
                <a:solidFill>
                  <a:schemeClr val="tx1"/>
                </a:solidFill>
              </a:rPr>
              <a:t>This file is to compute the confidence interval of "n"  </a:t>
            </a:r>
            <a:r>
              <a:rPr lang="en-US" sz="1200" dirty="0" smtClean="0">
                <a:solidFill>
                  <a:schemeClr val="tx1"/>
                </a:solidFill>
              </a:rPr>
              <a:t>random </a:t>
            </a:r>
            <a:r>
              <a:rPr lang="en-US" sz="1200" dirty="0">
                <a:solidFill>
                  <a:schemeClr val="tx1"/>
                </a:solidFill>
              </a:rPr>
              <a:t>variables (here: random variables are the </a:t>
            </a:r>
            <a:r>
              <a:rPr lang="en-US" sz="1200" dirty="0" smtClean="0">
                <a:solidFill>
                  <a:schemeClr val="tx1"/>
                </a:solidFill>
              </a:rPr>
              <a:t>PDR </a:t>
            </a:r>
          </a:p>
          <a:p>
            <a:pPr marL="355600" indent="-355600"/>
            <a:r>
              <a:rPr lang="en-US" sz="1200" dirty="0" smtClean="0">
                <a:solidFill>
                  <a:schemeClr val="tx1"/>
                </a:solidFill>
              </a:rPr>
              <a:t># taken </a:t>
            </a:r>
            <a:r>
              <a:rPr lang="en-US" sz="1200" dirty="0">
                <a:solidFill>
                  <a:schemeClr val="tx1"/>
                </a:solidFill>
              </a:rPr>
              <a:t>each from a simulation run)                       </a:t>
            </a:r>
          </a:p>
          <a:p>
            <a:pPr marL="355600" indent="-355600"/>
            <a:endParaRPr lang="en-US" sz="1200" dirty="0" smtClean="0">
              <a:solidFill>
                <a:schemeClr val="tx1"/>
              </a:solidFill>
            </a:endParaRPr>
          </a:p>
          <a:p>
            <a:pPr marL="355600" indent="-355600"/>
            <a:r>
              <a:rPr lang="en-US" sz="1200" dirty="0" smtClean="0">
                <a:solidFill>
                  <a:schemeClr val="tx1"/>
                </a:solidFill>
              </a:rPr>
              <a:t>import </a:t>
            </a:r>
            <a:r>
              <a:rPr lang="en-US" sz="1200" dirty="0" err="1">
                <a:solidFill>
                  <a:schemeClr val="tx1"/>
                </a:solidFill>
              </a:rPr>
              <a:t>os</a:t>
            </a:r>
            <a:r>
              <a:rPr lang="en-US" sz="1200" dirty="0">
                <a:solidFill>
                  <a:schemeClr val="tx1"/>
                </a:solidFill>
              </a:rPr>
              <a:t>, sys, string</a:t>
            </a:r>
          </a:p>
          <a:p>
            <a:pPr marL="355600" indent="-355600"/>
            <a:r>
              <a:rPr lang="en-US" sz="1200" dirty="0" smtClean="0">
                <a:solidFill>
                  <a:schemeClr val="tx1"/>
                </a:solidFill>
              </a:rPr>
              <a:t>from </a:t>
            </a:r>
            <a:r>
              <a:rPr lang="en-US" sz="1200" dirty="0">
                <a:solidFill>
                  <a:schemeClr val="tx1"/>
                </a:solidFill>
              </a:rPr>
              <a:t>math import *</a:t>
            </a:r>
          </a:p>
          <a:p>
            <a:pPr marL="355600" indent="-355600"/>
            <a:endParaRPr lang="en-US" sz="1200" dirty="0">
              <a:solidFill>
                <a:schemeClr val="tx1"/>
              </a:solidFill>
            </a:endParaRPr>
          </a:p>
          <a:p>
            <a:pPr marL="355600" indent="-355600"/>
            <a:r>
              <a:rPr lang="en-US" sz="1200" dirty="0" err="1">
                <a:solidFill>
                  <a:schemeClr val="tx1"/>
                </a:solidFill>
              </a:rPr>
              <a:t>statfile</a:t>
            </a:r>
            <a:r>
              <a:rPr lang="en-US" sz="1200" dirty="0">
                <a:solidFill>
                  <a:schemeClr val="tx1"/>
                </a:solidFill>
              </a:rPr>
              <a:t> = open(</a:t>
            </a:r>
            <a:r>
              <a:rPr lang="en-US" sz="1200" dirty="0" err="1">
                <a:solidFill>
                  <a:schemeClr val="tx1"/>
                </a:solidFill>
              </a:rPr>
              <a:t>sys.argv</a:t>
            </a:r>
            <a:r>
              <a:rPr lang="en-US" sz="1200" dirty="0">
                <a:solidFill>
                  <a:schemeClr val="tx1"/>
                </a:solidFill>
              </a:rPr>
              <a:t>[1], 'r') # open the file passed </a:t>
            </a:r>
            <a:r>
              <a:rPr lang="en-US" sz="1200" dirty="0" smtClean="0">
                <a:solidFill>
                  <a:schemeClr val="tx1"/>
                </a:solidFill>
              </a:rPr>
              <a:t>in argument </a:t>
            </a:r>
            <a:r>
              <a:rPr lang="en-US" sz="1200" dirty="0">
                <a:solidFill>
                  <a:schemeClr val="tx1"/>
                </a:solidFill>
              </a:rPr>
              <a:t>of python program (obviously </a:t>
            </a:r>
            <a:r>
              <a:rPr lang="en-US" sz="1200" dirty="0" smtClean="0">
                <a:solidFill>
                  <a:schemeClr val="tx1"/>
                </a:solidFill>
              </a:rPr>
              <a:t>this file </a:t>
            </a:r>
            <a:r>
              <a:rPr lang="en-US" sz="1200" dirty="0">
                <a:solidFill>
                  <a:schemeClr val="tx1"/>
                </a:solidFill>
              </a:rPr>
              <a:t>should </a:t>
            </a:r>
            <a:r>
              <a:rPr lang="en-US" sz="1200" dirty="0" smtClean="0">
                <a:solidFill>
                  <a:schemeClr val="tx1"/>
                </a:solidFill>
              </a:rPr>
              <a:t>                               </a:t>
            </a:r>
          </a:p>
          <a:p>
            <a:pPr marL="355600" indent="-355600"/>
            <a:r>
              <a:rPr lang="en-US" sz="1200" dirty="0">
                <a:solidFill>
                  <a:schemeClr val="tx1"/>
                </a:solidFill>
              </a:rPr>
              <a:t> </a:t>
            </a:r>
            <a:r>
              <a:rPr lang="en-US" sz="1200" dirty="0" smtClean="0">
                <a:solidFill>
                  <a:schemeClr val="tx1"/>
                </a:solidFill>
              </a:rPr>
              <a:t>                                              # contain </a:t>
            </a:r>
            <a:r>
              <a:rPr lang="en-US" sz="1200" dirty="0">
                <a:solidFill>
                  <a:schemeClr val="tx1"/>
                </a:solidFill>
              </a:rPr>
              <a:t>the value of random </a:t>
            </a:r>
            <a:r>
              <a:rPr lang="en-US" sz="1200" dirty="0" smtClean="0">
                <a:solidFill>
                  <a:schemeClr val="tx1"/>
                </a:solidFill>
              </a:rPr>
              <a:t>variables               </a:t>
            </a:r>
            <a:endParaRPr lang="en-US" sz="1200" dirty="0">
              <a:solidFill>
                <a:schemeClr val="tx1"/>
              </a:solidFill>
            </a:endParaRPr>
          </a:p>
          <a:p>
            <a:pPr marL="355600" indent="-355600"/>
            <a:r>
              <a:rPr lang="en-US" sz="1200" dirty="0">
                <a:solidFill>
                  <a:schemeClr val="tx1"/>
                </a:solidFill>
              </a:rPr>
              <a:t>PDR=[]        </a:t>
            </a:r>
            <a:r>
              <a:rPr lang="en-US" sz="1200" dirty="0" smtClean="0">
                <a:solidFill>
                  <a:schemeClr val="tx1"/>
                </a:solidFill>
              </a:rPr>
              <a:t>                            # </a:t>
            </a:r>
            <a:r>
              <a:rPr lang="en-US" sz="1200" dirty="0">
                <a:solidFill>
                  <a:schemeClr val="tx1"/>
                </a:solidFill>
              </a:rPr>
              <a:t>to memorize the value of random </a:t>
            </a:r>
            <a:r>
              <a:rPr lang="en-US" sz="1200" dirty="0" smtClean="0">
                <a:solidFill>
                  <a:schemeClr val="tx1"/>
                </a:solidFill>
              </a:rPr>
              <a:t>variables required </a:t>
            </a:r>
            <a:r>
              <a:rPr lang="en-US" sz="1200" dirty="0">
                <a:solidFill>
                  <a:schemeClr val="tx1"/>
                </a:solidFill>
              </a:rPr>
              <a:t>for variance </a:t>
            </a:r>
            <a:r>
              <a:rPr lang="en-US" sz="1200" dirty="0" err="1">
                <a:solidFill>
                  <a:schemeClr val="tx1"/>
                </a:solidFill>
              </a:rPr>
              <a:t>calcul</a:t>
            </a:r>
            <a:endParaRPr lang="en-US" sz="1200" dirty="0">
              <a:solidFill>
                <a:schemeClr val="tx1"/>
              </a:solidFill>
            </a:endParaRPr>
          </a:p>
          <a:p>
            <a:pPr marL="355600" indent="-355600"/>
            <a:r>
              <a:rPr lang="en-US" sz="1200" dirty="0" err="1">
                <a:solidFill>
                  <a:schemeClr val="tx1"/>
                </a:solidFill>
              </a:rPr>
              <a:t>sum_PDR</a:t>
            </a:r>
            <a:r>
              <a:rPr lang="en-US" sz="1200" dirty="0">
                <a:solidFill>
                  <a:schemeClr val="tx1"/>
                </a:solidFill>
              </a:rPr>
              <a:t> = 0.0 </a:t>
            </a:r>
            <a:r>
              <a:rPr lang="en-US" sz="1200" dirty="0" smtClean="0">
                <a:solidFill>
                  <a:schemeClr val="tx1"/>
                </a:solidFill>
              </a:rPr>
              <a:t>                     # </a:t>
            </a:r>
            <a:r>
              <a:rPr lang="en-US" sz="1200" dirty="0">
                <a:solidFill>
                  <a:schemeClr val="tx1"/>
                </a:solidFill>
              </a:rPr>
              <a:t>to calculate the sum (optional)</a:t>
            </a:r>
          </a:p>
          <a:p>
            <a:pPr marL="355600" indent="-355600"/>
            <a:r>
              <a:rPr lang="en-US" sz="1200" dirty="0">
                <a:solidFill>
                  <a:schemeClr val="tx1"/>
                </a:solidFill>
              </a:rPr>
              <a:t>count = 0    </a:t>
            </a:r>
            <a:r>
              <a:rPr lang="en-US" sz="1200" dirty="0" smtClean="0">
                <a:solidFill>
                  <a:schemeClr val="tx1"/>
                </a:solidFill>
              </a:rPr>
              <a:t>                             </a:t>
            </a:r>
            <a:r>
              <a:rPr lang="en-US" sz="1200" dirty="0">
                <a:solidFill>
                  <a:schemeClr val="tx1"/>
                </a:solidFill>
              </a:rPr>
              <a:t># to count the number of random variables</a:t>
            </a:r>
          </a:p>
          <a:p>
            <a:pPr marL="355600" indent="-355600"/>
            <a:endParaRPr lang="en-US" sz="1200" dirty="0">
              <a:solidFill>
                <a:schemeClr val="tx1"/>
              </a:solidFill>
            </a:endParaRPr>
          </a:p>
          <a:p>
            <a:pPr marL="355600" indent="-355600"/>
            <a:r>
              <a:rPr lang="en-US" sz="1200" dirty="0">
                <a:solidFill>
                  <a:schemeClr val="tx1"/>
                </a:solidFill>
              </a:rPr>
              <a:t>for line in </a:t>
            </a:r>
            <a:r>
              <a:rPr lang="en-US" sz="1200" dirty="0" err="1">
                <a:solidFill>
                  <a:schemeClr val="tx1"/>
                </a:solidFill>
              </a:rPr>
              <a:t>statfile</a:t>
            </a:r>
            <a:r>
              <a:rPr lang="en-US" sz="1200" dirty="0">
                <a:solidFill>
                  <a:schemeClr val="tx1"/>
                </a:solidFill>
              </a:rPr>
              <a:t>:</a:t>
            </a:r>
          </a:p>
          <a:p>
            <a:pPr marL="355600" indent="-355600"/>
            <a:r>
              <a:rPr lang="en-US" sz="1200" dirty="0">
                <a:solidFill>
                  <a:schemeClr val="tx1"/>
                </a:solidFill>
              </a:rPr>
              <a:t>    word = </a:t>
            </a:r>
            <a:r>
              <a:rPr lang="en-US" sz="1200" dirty="0" err="1">
                <a:solidFill>
                  <a:schemeClr val="tx1"/>
                </a:solidFill>
              </a:rPr>
              <a:t>string.split</a:t>
            </a:r>
            <a:r>
              <a:rPr lang="en-US" sz="1200" dirty="0">
                <a:solidFill>
                  <a:schemeClr val="tx1"/>
                </a:solidFill>
              </a:rPr>
              <a:t>(line)</a:t>
            </a:r>
          </a:p>
          <a:p>
            <a:pPr marL="355600" indent="-355600"/>
            <a:endParaRPr lang="en-US" sz="1200" dirty="0">
              <a:solidFill>
                <a:schemeClr val="tx1"/>
              </a:solidFill>
            </a:endParaRPr>
          </a:p>
          <a:p>
            <a:pPr marL="355600" indent="-355600"/>
            <a:r>
              <a:rPr lang="en-US" sz="1200" dirty="0">
                <a:solidFill>
                  <a:schemeClr val="tx1"/>
                </a:solidFill>
              </a:rPr>
              <a:t>    </a:t>
            </a:r>
            <a:r>
              <a:rPr lang="en-US" sz="1200" dirty="0" err="1">
                <a:solidFill>
                  <a:schemeClr val="tx1"/>
                </a:solidFill>
              </a:rPr>
              <a:t>PDR.append</a:t>
            </a:r>
            <a:r>
              <a:rPr lang="en-US" sz="1200" dirty="0">
                <a:solidFill>
                  <a:schemeClr val="tx1"/>
                </a:solidFill>
              </a:rPr>
              <a:t>(float(word[0]))</a:t>
            </a:r>
          </a:p>
          <a:p>
            <a:pPr marL="355600" indent="-355600"/>
            <a:r>
              <a:rPr lang="en-US" sz="1200" dirty="0">
                <a:solidFill>
                  <a:schemeClr val="tx1"/>
                </a:solidFill>
              </a:rPr>
              <a:t>    </a:t>
            </a:r>
            <a:r>
              <a:rPr lang="en-US" sz="1200" dirty="0" err="1">
                <a:solidFill>
                  <a:schemeClr val="tx1"/>
                </a:solidFill>
              </a:rPr>
              <a:t>sum_PDR</a:t>
            </a:r>
            <a:r>
              <a:rPr lang="en-US" sz="1200" dirty="0">
                <a:solidFill>
                  <a:schemeClr val="tx1"/>
                </a:solidFill>
              </a:rPr>
              <a:t> += float(word[0])</a:t>
            </a:r>
          </a:p>
          <a:p>
            <a:pPr marL="355600" indent="-355600"/>
            <a:r>
              <a:rPr lang="en-US" sz="1200" dirty="0">
                <a:solidFill>
                  <a:schemeClr val="tx1"/>
                </a:solidFill>
              </a:rPr>
              <a:t>    count +=1</a:t>
            </a:r>
          </a:p>
          <a:p>
            <a:pPr marL="355600" indent="-355600"/>
            <a:endParaRPr lang="en-US" sz="1200" dirty="0">
              <a:solidFill>
                <a:schemeClr val="tx1"/>
              </a:solidFill>
            </a:endParaRPr>
          </a:p>
          <a:p>
            <a:pPr marL="355600" indent="-355600"/>
            <a:r>
              <a:rPr lang="en-US" sz="1200" dirty="0" err="1">
                <a:solidFill>
                  <a:schemeClr val="tx1"/>
                </a:solidFill>
              </a:rPr>
              <a:t>avg_PDR</a:t>
            </a:r>
            <a:r>
              <a:rPr lang="en-US" sz="1200" dirty="0">
                <a:solidFill>
                  <a:schemeClr val="tx1"/>
                </a:solidFill>
              </a:rPr>
              <a:t>   = </a:t>
            </a:r>
            <a:r>
              <a:rPr lang="en-US" sz="1200" dirty="0" err="1">
                <a:solidFill>
                  <a:schemeClr val="tx1"/>
                </a:solidFill>
              </a:rPr>
              <a:t>sum_PDR</a:t>
            </a:r>
            <a:r>
              <a:rPr lang="en-US" sz="1200" dirty="0">
                <a:solidFill>
                  <a:schemeClr val="tx1"/>
                </a:solidFill>
              </a:rPr>
              <a:t> / count   # or </a:t>
            </a:r>
            <a:r>
              <a:rPr lang="en-US" sz="1200" dirty="0" err="1">
                <a:solidFill>
                  <a:schemeClr val="tx1"/>
                </a:solidFill>
              </a:rPr>
              <a:t>avg_PDR</a:t>
            </a:r>
            <a:r>
              <a:rPr lang="en-US" sz="1200" dirty="0">
                <a:solidFill>
                  <a:schemeClr val="tx1"/>
                </a:solidFill>
              </a:rPr>
              <a:t> = mean(PDR)</a:t>
            </a:r>
          </a:p>
          <a:p>
            <a:pPr marL="355600" indent="-355600"/>
            <a:r>
              <a:rPr lang="en-US" sz="1200" dirty="0" err="1">
                <a:solidFill>
                  <a:schemeClr val="tx1"/>
                </a:solidFill>
              </a:rPr>
              <a:t>var_PDR</a:t>
            </a:r>
            <a:r>
              <a:rPr lang="en-US" sz="1200" dirty="0">
                <a:solidFill>
                  <a:schemeClr val="tx1"/>
                </a:solidFill>
              </a:rPr>
              <a:t>   = 0.0</a:t>
            </a:r>
          </a:p>
          <a:p>
            <a:pPr marL="355600" indent="-355600"/>
            <a:endParaRPr lang="en-US" sz="1200" dirty="0">
              <a:solidFill>
                <a:schemeClr val="tx1"/>
              </a:solidFill>
            </a:endParaRPr>
          </a:p>
          <a:p>
            <a:pPr marL="355600" indent="-355600"/>
            <a:r>
              <a:rPr lang="en-US" sz="1200" dirty="0">
                <a:solidFill>
                  <a:schemeClr val="tx1"/>
                </a:solidFill>
              </a:rPr>
              <a:t>for x in range(count):</a:t>
            </a:r>
          </a:p>
          <a:p>
            <a:pPr marL="355600" indent="-355600"/>
            <a:r>
              <a:rPr lang="en-US" sz="1200" dirty="0">
                <a:solidFill>
                  <a:schemeClr val="tx1"/>
                </a:solidFill>
              </a:rPr>
              <a:t>    </a:t>
            </a:r>
            <a:r>
              <a:rPr lang="en-US" sz="1200" dirty="0" err="1">
                <a:solidFill>
                  <a:schemeClr val="tx1"/>
                </a:solidFill>
              </a:rPr>
              <a:t>var_PDR</a:t>
            </a:r>
            <a:r>
              <a:rPr lang="en-US" sz="1200" dirty="0">
                <a:solidFill>
                  <a:schemeClr val="tx1"/>
                </a:solidFill>
              </a:rPr>
              <a:t> += (PDR[x] - </a:t>
            </a:r>
            <a:r>
              <a:rPr lang="en-US" sz="1200" dirty="0" err="1">
                <a:solidFill>
                  <a:schemeClr val="tx1"/>
                </a:solidFill>
              </a:rPr>
              <a:t>avg_PDR</a:t>
            </a:r>
            <a:r>
              <a:rPr lang="en-US" sz="1200" dirty="0">
                <a:solidFill>
                  <a:schemeClr val="tx1"/>
                </a:solidFill>
              </a:rPr>
              <a:t>)**2</a:t>
            </a:r>
          </a:p>
          <a:p>
            <a:pPr marL="355600" indent="-355600"/>
            <a:endParaRPr lang="en-US" sz="1200" dirty="0">
              <a:solidFill>
                <a:schemeClr val="tx1"/>
              </a:solidFill>
            </a:endParaRPr>
          </a:p>
          <a:p>
            <a:pPr marL="355600" indent="-355600"/>
            <a:r>
              <a:rPr lang="en-US" sz="1200" dirty="0" err="1">
                <a:solidFill>
                  <a:schemeClr val="tx1"/>
                </a:solidFill>
              </a:rPr>
              <a:t>Sn_PDR</a:t>
            </a:r>
            <a:r>
              <a:rPr lang="en-US" sz="1200" dirty="0">
                <a:solidFill>
                  <a:schemeClr val="tx1"/>
                </a:solidFill>
              </a:rPr>
              <a:t>   = </a:t>
            </a:r>
            <a:r>
              <a:rPr lang="en-US" sz="1200" dirty="0" err="1">
                <a:solidFill>
                  <a:schemeClr val="tx1"/>
                </a:solidFill>
              </a:rPr>
              <a:t>var_PDR</a:t>
            </a:r>
            <a:r>
              <a:rPr lang="en-US" sz="1200" dirty="0">
                <a:solidFill>
                  <a:schemeClr val="tx1"/>
                </a:solidFill>
              </a:rPr>
              <a:t> / (count-1)</a:t>
            </a:r>
          </a:p>
          <a:p>
            <a:pPr marL="355600" indent="-355600"/>
            <a:r>
              <a:rPr lang="en-US" sz="1200" dirty="0" err="1">
                <a:solidFill>
                  <a:schemeClr val="tx1"/>
                </a:solidFill>
              </a:rPr>
              <a:t>beta_PDR</a:t>
            </a:r>
            <a:r>
              <a:rPr lang="en-US" sz="1200" dirty="0">
                <a:solidFill>
                  <a:schemeClr val="tx1"/>
                </a:solidFill>
              </a:rPr>
              <a:t> = 1.96 * </a:t>
            </a:r>
            <a:r>
              <a:rPr lang="en-US" sz="1200" dirty="0" err="1">
                <a:solidFill>
                  <a:schemeClr val="tx1"/>
                </a:solidFill>
              </a:rPr>
              <a:t>Sn_PDR</a:t>
            </a:r>
            <a:r>
              <a:rPr lang="en-US" sz="1200" dirty="0">
                <a:solidFill>
                  <a:schemeClr val="tx1"/>
                </a:solidFill>
              </a:rPr>
              <a:t> / </a:t>
            </a:r>
            <a:r>
              <a:rPr lang="en-US" sz="1200" dirty="0" err="1">
                <a:solidFill>
                  <a:schemeClr val="tx1"/>
                </a:solidFill>
              </a:rPr>
              <a:t>sqrt</a:t>
            </a:r>
            <a:r>
              <a:rPr lang="en-US" sz="1200" dirty="0">
                <a:solidFill>
                  <a:schemeClr val="tx1"/>
                </a:solidFill>
              </a:rPr>
              <a:t>(count) </a:t>
            </a:r>
          </a:p>
          <a:p>
            <a:pPr marL="355600" indent="-355600"/>
            <a:endParaRPr lang="en-US" sz="1200" dirty="0">
              <a:solidFill>
                <a:schemeClr val="tx1"/>
              </a:solidFill>
            </a:endParaRPr>
          </a:p>
          <a:p>
            <a:pPr marL="355600" indent="-355600"/>
            <a:r>
              <a:rPr lang="en-US" sz="1200" dirty="0">
                <a:solidFill>
                  <a:schemeClr val="tx1"/>
                </a:solidFill>
              </a:rPr>
              <a:t>print </a:t>
            </a:r>
            <a:r>
              <a:rPr lang="en-US" sz="1200" dirty="0" err="1" smtClean="0">
                <a:solidFill>
                  <a:schemeClr val="tx2"/>
                </a:solidFill>
              </a:rPr>
              <a:t>sys.argv</a:t>
            </a:r>
            <a:r>
              <a:rPr lang="en-US" sz="1200" smtClean="0">
                <a:solidFill>
                  <a:schemeClr val="tx2"/>
                </a:solidFill>
              </a:rPr>
              <a:t>[2], </a:t>
            </a:r>
            <a:r>
              <a:rPr lang="en-US" sz="1200" dirty="0" err="1" smtClean="0">
                <a:solidFill>
                  <a:schemeClr val="tx1"/>
                </a:solidFill>
              </a:rPr>
              <a:t>avg_PDR</a:t>
            </a:r>
            <a:r>
              <a:rPr lang="en-US" sz="1200" dirty="0">
                <a:solidFill>
                  <a:schemeClr val="tx1"/>
                </a:solidFill>
              </a:rPr>
              <a:t>, </a:t>
            </a:r>
            <a:r>
              <a:rPr lang="en-US" sz="1200" dirty="0" err="1">
                <a:solidFill>
                  <a:schemeClr val="tx1"/>
                </a:solidFill>
              </a:rPr>
              <a:t>beta_PDR</a:t>
            </a:r>
            <a:endParaRPr lang="en-US" sz="1200" dirty="0">
              <a:solidFill>
                <a:schemeClr val="tx1"/>
              </a:solidFill>
            </a:endParaRPr>
          </a:p>
        </p:txBody>
      </p:sp>
    </p:spTree>
    <p:extLst>
      <p:ext uri="{BB962C8B-B14F-4D97-AF65-F5344CB8AC3E}">
        <p14:creationId xmlns:p14="http://schemas.microsoft.com/office/powerpoint/2010/main" val="25198502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Prepare data for plotting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6" name="Rounded Rectangle 5"/>
          <p:cNvSpPr/>
          <p:nvPr/>
        </p:nvSpPr>
        <p:spPr>
          <a:xfrm>
            <a:off x="533400" y="1600200"/>
            <a:ext cx="8234149" cy="441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t>
            </a:r>
            <a:r>
              <a:rPr lang="en-US" sz="1400" dirty="0" err="1">
                <a:solidFill>
                  <a:schemeClr val="tx1"/>
                </a:solidFill>
              </a:rPr>
              <a:t>usr</a:t>
            </a:r>
            <a:r>
              <a:rPr lang="en-US" sz="1400" dirty="0">
                <a:solidFill>
                  <a:schemeClr val="tx1"/>
                </a:solidFill>
              </a:rPr>
              <a:t>/bin/</a:t>
            </a:r>
            <a:r>
              <a:rPr lang="en-US" sz="1400" dirty="0" err="1">
                <a:solidFill>
                  <a:schemeClr val="tx1"/>
                </a:solidFill>
              </a:rPr>
              <a:t>env</a:t>
            </a:r>
            <a:r>
              <a:rPr lang="en-US" sz="1400" dirty="0">
                <a:solidFill>
                  <a:schemeClr val="tx1"/>
                </a:solidFill>
              </a:rPr>
              <a:t> python</a:t>
            </a:r>
          </a:p>
          <a:p>
            <a:r>
              <a:rPr lang="en-US" sz="1400" dirty="0">
                <a:solidFill>
                  <a:schemeClr val="tx1"/>
                </a:solidFill>
              </a:rPr>
              <a:t>import </a:t>
            </a:r>
            <a:r>
              <a:rPr lang="en-US" sz="1400" dirty="0" err="1">
                <a:solidFill>
                  <a:schemeClr val="tx1"/>
                </a:solidFill>
              </a:rPr>
              <a:t>os</a:t>
            </a:r>
            <a:endParaRPr lang="en-US" sz="1400" dirty="0">
              <a:solidFill>
                <a:schemeClr val="tx1"/>
              </a:solidFill>
            </a:endParaRPr>
          </a:p>
          <a:p>
            <a:r>
              <a:rPr lang="en-US" sz="1400" dirty="0">
                <a:solidFill>
                  <a:schemeClr val="tx1"/>
                </a:solidFill>
              </a:rPr>
              <a:t>import </a:t>
            </a:r>
            <a:r>
              <a:rPr lang="en-US" sz="1400" dirty="0" err="1">
                <a:solidFill>
                  <a:schemeClr val="tx1"/>
                </a:solidFill>
              </a:rPr>
              <a:t>subprocess</a:t>
            </a:r>
            <a:r>
              <a:rPr lang="en-US" sz="1400" dirty="0">
                <a:solidFill>
                  <a:schemeClr val="tx1"/>
                </a:solidFill>
              </a:rPr>
              <a:t> as sub</a:t>
            </a:r>
          </a:p>
          <a:p>
            <a:endParaRPr lang="en-US" sz="1400" dirty="0">
              <a:solidFill>
                <a:schemeClr val="tx1"/>
              </a:solidFill>
            </a:endParaRPr>
          </a:p>
          <a:p>
            <a:endParaRPr lang="en-US" sz="1400" dirty="0">
              <a:solidFill>
                <a:schemeClr val="tx1"/>
              </a:solidFill>
            </a:endParaRPr>
          </a:p>
          <a:p>
            <a:r>
              <a:rPr lang="en-US" sz="1400" dirty="0">
                <a:solidFill>
                  <a:schemeClr val="tx1"/>
                </a:solidFill>
              </a:rPr>
              <a:t>for </a:t>
            </a:r>
            <a:r>
              <a:rPr lang="en-US" sz="1400" dirty="0" err="1">
                <a:solidFill>
                  <a:schemeClr val="tx1"/>
                </a:solidFill>
              </a:rPr>
              <a:t>nn</a:t>
            </a:r>
            <a:r>
              <a:rPr lang="en-US" sz="1400" dirty="0">
                <a:solidFill>
                  <a:schemeClr val="tx1"/>
                </a:solidFill>
              </a:rPr>
              <a:t> in 10, 20, 30:</a:t>
            </a:r>
          </a:p>
          <a:p>
            <a:r>
              <a:rPr lang="en-US" sz="1400" dirty="0">
                <a:solidFill>
                  <a:schemeClr val="tx1"/>
                </a:solidFill>
              </a:rPr>
              <a:t>    for run in range(3):</a:t>
            </a:r>
          </a:p>
          <a:p>
            <a:r>
              <a:rPr lang="en-US" sz="1400" dirty="0">
                <a:solidFill>
                  <a:schemeClr val="tx1"/>
                </a:solidFill>
              </a:rPr>
              <a:t>        </a:t>
            </a:r>
            <a:r>
              <a:rPr lang="en-US" sz="1400" dirty="0" err="1">
                <a:solidFill>
                  <a:schemeClr val="tx1"/>
                </a:solidFill>
              </a:rPr>
              <a:t>os.system</a:t>
            </a:r>
            <a:r>
              <a:rPr lang="en-US" sz="1400" dirty="0">
                <a:solidFill>
                  <a:schemeClr val="tx1"/>
                </a:solidFill>
              </a:rPr>
              <a:t>("ns ~/ns/ns-allinone-2.30/ns-2.30/</a:t>
            </a:r>
            <a:r>
              <a:rPr lang="en-US" sz="1400" dirty="0" err="1">
                <a:solidFill>
                  <a:schemeClr val="tx1"/>
                </a:solidFill>
              </a:rPr>
              <a:t>indep-utils</a:t>
            </a:r>
            <a:r>
              <a:rPr lang="en-US" sz="1400" dirty="0">
                <a:solidFill>
                  <a:schemeClr val="tx1"/>
                </a:solidFill>
              </a:rPr>
              <a:t>/</a:t>
            </a:r>
            <a:r>
              <a:rPr lang="en-US" sz="1400" dirty="0" err="1">
                <a:solidFill>
                  <a:schemeClr val="tx1"/>
                </a:solidFill>
              </a:rPr>
              <a:t>cmu</a:t>
            </a:r>
            <a:r>
              <a:rPr lang="en-US" sz="1400" dirty="0">
                <a:solidFill>
                  <a:schemeClr val="tx1"/>
                </a:solidFill>
              </a:rPr>
              <a:t>-</a:t>
            </a:r>
            <a:r>
              <a:rPr lang="en-US" sz="1400" dirty="0" err="1">
                <a:solidFill>
                  <a:schemeClr val="tx1"/>
                </a:solidFill>
              </a:rPr>
              <a:t>scen</a:t>
            </a:r>
            <a:r>
              <a:rPr lang="en-US" sz="1400" dirty="0">
                <a:solidFill>
                  <a:schemeClr val="tx1"/>
                </a:solidFill>
              </a:rPr>
              <a:t>-gen/</a:t>
            </a:r>
            <a:r>
              <a:rPr lang="en-US" sz="1400" dirty="0" err="1">
                <a:solidFill>
                  <a:schemeClr val="tx1"/>
                </a:solidFill>
              </a:rPr>
              <a:t>cbrgen.tcl</a:t>
            </a:r>
            <a:r>
              <a:rPr lang="en-US" sz="1400" dirty="0">
                <a:solidFill>
                  <a:schemeClr val="tx1"/>
                </a:solidFill>
              </a:rPr>
              <a:t>  -type </a:t>
            </a:r>
            <a:r>
              <a:rPr lang="en-US" sz="1400" dirty="0" err="1">
                <a:solidFill>
                  <a:schemeClr val="tx1"/>
                </a:solidFill>
              </a:rPr>
              <a:t>cbr</a:t>
            </a:r>
            <a:r>
              <a:rPr lang="en-US" sz="1400" dirty="0">
                <a:solidFill>
                  <a:schemeClr val="tx1"/>
                </a:solidFill>
              </a:rPr>
              <a:t> -</a:t>
            </a:r>
            <a:r>
              <a:rPr lang="en-US" sz="1400" dirty="0" err="1">
                <a:solidFill>
                  <a:schemeClr val="tx1"/>
                </a:solidFill>
              </a:rPr>
              <a:t>nn</a:t>
            </a:r>
            <a:r>
              <a:rPr lang="en-US" sz="1400" dirty="0">
                <a:solidFill>
                  <a:schemeClr val="tx1"/>
                </a:solidFill>
              </a:rPr>
              <a:t> "+</a:t>
            </a:r>
            <a:r>
              <a:rPr lang="en-US" sz="1400" dirty="0" err="1">
                <a:solidFill>
                  <a:schemeClr val="tx1"/>
                </a:solidFill>
              </a:rPr>
              <a:t>str</a:t>
            </a:r>
            <a:r>
              <a:rPr lang="en-US" sz="1400" dirty="0">
                <a:solidFill>
                  <a:schemeClr val="tx1"/>
                </a:solidFill>
              </a:rPr>
              <a:t>(</a:t>
            </a:r>
            <a:r>
              <a:rPr lang="en-US" sz="1400" dirty="0" err="1">
                <a:solidFill>
                  <a:schemeClr val="tx1"/>
                </a:solidFill>
              </a:rPr>
              <a:t>nn</a:t>
            </a:r>
            <a:r>
              <a:rPr lang="en-US" sz="1400" dirty="0">
                <a:solidFill>
                  <a:schemeClr val="tx1"/>
                </a:solidFill>
              </a:rPr>
              <a:t>)+" -seed 0."+str(</a:t>
            </a:r>
            <a:r>
              <a:rPr lang="en-US" sz="1400" dirty="0" err="1">
                <a:solidFill>
                  <a:schemeClr val="tx1"/>
                </a:solidFill>
              </a:rPr>
              <a:t>nn</a:t>
            </a:r>
            <a:r>
              <a:rPr lang="en-US" sz="1400" dirty="0">
                <a:solidFill>
                  <a:schemeClr val="tx1"/>
                </a:solidFill>
              </a:rPr>
              <a:t>)+" -mc 10 -rate 4.0 &gt; </a:t>
            </a:r>
            <a:r>
              <a:rPr lang="en-US" sz="1400" dirty="0" err="1">
                <a:solidFill>
                  <a:schemeClr val="tx1"/>
                </a:solidFill>
              </a:rPr>
              <a:t>traf</a:t>
            </a:r>
            <a:r>
              <a:rPr lang="en-US" sz="1400" dirty="0">
                <a:solidFill>
                  <a:schemeClr val="tx1"/>
                </a:solidFill>
              </a:rPr>
              <a:t>")</a:t>
            </a:r>
          </a:p>
          <a:p>
            <a:r>
              <a:rPr lang="en-US" sz="1400" dirty="0">
                <a:solidFill>
                  <a:schemeClr val="tx1"/>
                </a:solidFill>
              </a:rPr>
              <a:t>        </a:t>
            </a:r>
            <a:r>
              <a:rPr lang="en-US" sz="1400" dirty="0" err="1">
                <a:solidFill>
                  <a:schemeClr val="tx1"/>
                </a:solidFill>
              </a:rPr>
              <a:t>os.system</a:t>
            </a:r>
            <a:r>
              <a:rPr lang="en-US" sz="1400" dirty="0">
                <a:solidFill>
                  <a:schemeClr val="tx1"/>
                </a:solidFill>
              </a:rPr>
              <a:t>("~/ns/ns-allinone-2.30/ns-2.30/</a:t>
            </a:r>
            <a:r>
              <a:rPr lang="en-US" sz="1400" dirty="0" err="1">
                <a:solidFill>
                  <a:schemeClr val="tx1"/>
                </a:solidFill>
              </a:rPr>
              <a:t>indep-utils</a:t>
            </a:r>
            <a:r>
              <a:rPr lang="en-US" sz="1400" dirty="0">
                <a:solidFill>
                  <a:schemeClr val="tx1"/>
                </a:solidFill>
              </a:rPr>
              <a:t>/</a:t>
            </a:r>
            <a:r>
              <a:rPr lang="en-US" sz="1400" dirty="0" err="1">
                <a:solidFill>
                  <a:schemeClr val="tx1"/>
                </a:solidFill>
              </a:rPr>
              <a:t>cmu</a:t>
            </a:r>
            <a:r>
              <a:rPr lang="en-US" sz="1400" dirty="0">
                <a:solidFill>
                  <a:schemeClr val="tx1"/>
                </a:solidFill>
              </a:rPr>
              <a:t>-</a:t>
            </a:r>
            <a:r>
              <a:rPr lang="en-US" sz="1400" dirty="0" err="1">
                <a:solidFill>
                  <a:schemeClr val="tx1"/>
                </a:solidFill>
              </a:rPr>
              <a:t>scen</a:t>
            </a:r>
            <a:r>
              <a:rPr lang="en-US" sz="1400" dirty="0">
                <a:solidFill>
                  <a:schemeClr val="tx1"/>
                </a:solidFill>
              </a:rPr>
              <a:t>-gen/</a:t>
            </a:r>
            <a:r>
              <a:rPr lang="en-US" sz="1400" dirty="0" err="1">
                <a:solidFill>
                  <a:schemeClr val="tx1"/>
                </a:solidFill>
              </a:rPr>
              <a:t>setdest</a:t>
            </a:r>
            <a:r>
              <a:rPr lang="en-US" sz="1400" dirty="0">
                <a:solidFill>
                  <a:schemeClr val="tx1"/>
                </a:solidFill>
              </a:rPr>
              <a:t>/./</a:t>
            </a:r>
            <a:r>
              <a:rPr lang="en-US" sz="1400" dirty="0" err="1">
                <a:solidFill>
                  <a:schemeClr val="tx1"/>
                </a:solidFill>
              </a:rPr>
              <a:t>setdest</a:t>
            </a:r>
            <a:r>
              <a:rPr lang="en-US" sz="1400" dirty="0">
                <a:solidFill>
                  <a:schemeClr val="tx1"/>
                </a:solidFill>
              </a:rPr>
              <a:t> -v 1 -n "+</a:t>
            </a:r>
            <a:r>
              <a:rPr lang="en-US" sz="1400" dirty="0" err="1">
                <a:solidFill>
                  <a:schemeClr val="tx1"/>
                </a:solidFill>
              </a:rPr>
              <a:t>str</a:t>
            </a:r>
            <a:r>
              <a:rPr lang="en-US" sz="1400" dirty="0">
                <a:solidFill>
                  <a:schemeClr val="tx1"/>
                </a:solidFill>
              </a:rPr>
              <a:t>(</a:t>
            </a:r>
            <a:r>
              <a:rPr lang="en-US" sz="1400" dirty="0" err="1">
                <a:solidFill>
                  <a:schemeClr val="tx1"/>
                </a:solidFill>
              </a:rPr>
              <a:t>nn</a:t>
            </a:r>
            <a:r>
              <a:rPr lang="en-US" sz="1400" dirty="0">
                <a:solidFill>
                  <a:schemeClr val="tx1"/>
                </a:solidFill>
              </a:rPr>
              <a:t>)+" 20 -p 10 -M 2 -t 500 -x 400 -y 500 &gt; </a:t>
            </a:r>
            <a:r>
              <a:rPr lang="en-US" sz="1400" dirty="0" err="1">
                <a:solidFill>
                  <a:schemeClr val="tx1"/>
                </a:solidFill>
              </a:rPr>
              <a:t>scen</a:t>
            </a:r>
            <a:r>
              <a:rPr lang="en-US" sz="1400" dirty="0">
                <a:solidFill>
                  <a:schemeClr val="tx1"/>
                </a:solidFill>
              </a:rPr>
              <a:t>")</a:t>
            </a:r>
          </a:p>
          <a:p>
            <a:r>
              <a:rPr lang="en-US" sz="1400" dirty="0">
                <a:solidFill>
                  <a:schemeClr val="tx1"/>
                </a:solidFill>
              </a:rPr>
              <a:t>        </a:t>
            </a:r>
            <a:r>
              <a:rPr lang="en-US" sz="1400" dirty="0" err="1">
                <a:solidFill>
                  <a:schemeClr val="tx1"/>
                </a:solidFill>
              </a:rPr>
              <a:t>os.system</a:t>
            </a:r>
            <a:r>
              <a:rPr lang="en-US" sz="1400" dirty="0">
                <a:solidFill>
                  <a:schemeClr val="tx1"/>
                </a:solidFill>
              </a:rPr>
              <a:t>("ns </a:t>
            </a:r>
            <a:r>
              <a:rPr lang="en-US" sz="1400" dirty="0" err="1">
                <a:solidFill>
                  <a:schemeClr val="tx1"/>
                </a:solidFill>
              </a:rPr>
              <a:t>wrls-dsr_file.tcl</a:t>
            </a:r>
            <a:r>
              <a:rPr lang="en-US" sz="1400" dirty="0">
                <a:solidFill>
                  <a:schemeClr val="tx1"/>
                </a:solidFill>
              </a:rPr>
              <a:t> -</a:t>
            </a:r>
            <a:r>
              <a:rPr lang="en-US" sz="1400" dirty="0" err="1">
                <a:solidFill>
                  <a:schemeClr val="tx1"/>
                </a:solidFill>
              </a:rPr>
              <a:t>nn</a:t>
            </a:r>
            <a:r>
              <a:rPr lang="en-US" sz="1400" dirty="0">
                <a:solidFill>
                  <a:schemeClr val="tx1"/>
                </a:solidFill>
              </a:rPr>
              <a:t> "+</a:t>
            </a:r>
            <a:r>
              <a:rPr lang="en-US" sz="1400" dirty="0" err="1">
                <a:solidFill>
                  <a:schemeClr val="tx1"/>
                </a:solidFill>
              </a:rPr>
              <a:t>str</a:t>
            </a:r>
            <a:r>
              <a:rPr lang="en-US" sz="1400" dirty="0">
                <a:solidFill>
                  <a:schemeClr val="tx1"/>
                </a:solidFill>
              </a:rPr>
              <a:t>(</a:t>
            </a:r>
            <a:r>
              <a:rPr lang="en-US" sz="1400" dirty="0" err="1">
                <a:solidFill>
                  <a:schemeClr val="tx1"/>
                </a:solidFill>
              </a:rPr>
              <a:t>nn</a:t>
            </a:r>
            <a:r>
              <a:rPr lang="en-US" sz="1400" dirty="0">
                <a:solidFill>
                  <a:schemeClr val="tx1"/>
                </a:solidFill>
              </a:rPr>
              <a:t>))</a:t>
            </a:r>
          </a:p>
          <a:p>
            <a:r>
              <a:rPr lang="en-US" sz="1400" dirty="0">
                <a:solidFill>
                  <a:schemeClr val="tx1"/>
                </a:solidFill>
              </a:rPr>
              <a:t>        </a:t>
            </a:r>
          </a:p>
          <a:p>
            <a:r>
              <a:rPr lang="en-US" sz="1400" dirty="0">
                <a:solidFill>
                  <a:schemeClr val="tx1"/>
                </a:solidFill>
              </a:rPr>
              <a:t>        </a:t>
            </a:r>
            <a:r>
              <a:rPr lang="en-US" sz="1400" dirty="0" err="1">
                <a:solidFill>
                  <a:schemeClr val="tx1"/>
                </a:solidFill>
              </a:rPr>
              <a:t>os.system</a:t>
            </a:r>
            <a:r>
              <a:rPr lang="en-US" sz="1400" dirty="0">
                <a:solidFill>
                  <a:schemeClr val="tx1"/>
                </a:solidFill>
              </a:rPr>
              <a:t>("./PDR.py simple.tr")</a:t>
            </a:r>
          </a:p>
          <a:p>
            <a:endParaRPr lang="en-US" sz="1400" dirty="0">
              <a:solidFill>
                <a:schemeClr val="tx1"/>
              </a:solidFill>
            </a:endParaRPr>
          </a:p>
          <a:p>
            <a:r>
              <a:rPr lang="en-US" sz="1400" dirty="0">
                <a:solidFill>
                  <a:schemeClr val="tx1"/>
                </a:solidFill>
              </a:rPr>
              <a:t>    </a:t>
            </a:r>
            <a:r>
              <a:rPr lang="en-US" sz="1400" dirty="0" err="1">
                <a:solidFill>
                  <a:schemeClr val="tx1"/>
                </a:solidFill>
              </a:rPr>
              <a:t>os.system</a:t>
            </a:r>
            <a:r>
              <a:rPr lang="en-US" sz="1400" dirty="0">
                <a:solidFill>
                  <a:schemeClr val="tx1"/>
                </a:solidFill>
              </a:rPr>
              <a:t>("./confInt.py results "+</a:t>
            </a:r>
            <a:r>
              <a:rPr lang="en-US" sz="1400" dirty="0" err="1">
                <a:solidFill>
                  <a:schemeClr val="tx1"/>
                </a:solidFill>
              </a:rPr>
              <a:t>str</a:t>
            </a:r>
            <a:r>
              <a:rPr lang="en-US" sz="1400" dirty="0">
                <a:solidFill>
                  <a:schemeClr val="tx1"/>
                </a:solidFill>
              </a:rPr>
              <a:t>(</a:t>
            </a:r>
            <a:r>
              <a:rPr lang="en-US" sz="1400" dirty="0" err="1">
                <a:solidFill>
                  <a:schemeClr val="tx1"/>
                </a:solidFill>
              </a:rPr>
              <a:t>nn</a:t>
            </a:r>
            <a:r>
              <a:rPr lang="en-US" sz="1400" dirty="0">
                <a:solidFill>
                  <a:schemeClr val="tx1"/>
                </a:solidFill>
              </a:rPr>
              <a:t>)+" &gt;&gt; stats2plot")</a:t>
            </a:r>
          </a:p>
        </p:txBody>
      </p:sp>
    </p:spTree>
    <p:extLst>
      <p:ext uri="{BB962C8B-B14F-4D97-AF65-F5344CB8AC3E}">
        <p14:creationId xmlns:p14="http://schemas.microsoft.com/office/powerpoint/2010/main" val="36894775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graphic</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5" name="Rounded Rectangle 4"/>
          <p:cNvSpPr/>
          <p:nvPr/>
        </p:nvSpPr>
        <p:spPr>
          <a:xfrm>
            <a:off x="457200" y="1447800"/>
            <a:ext cx="8229600" cy="51054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#!/bin/bash</a:t>
            </a:r>
          </a:p>
          <a:p>
            <a:endParaRPr lang="en-US" dirty="0">
              <a:solidFill>
                <a:schemeClr val="tx1"/>
              </a:solidFill>
            </a:endParaRPr>
          </a:p>
          <a:p>
            <a:r>
              <a:rPr lang="en-US" dirty="0">
                <a:solidFill>
                  <a:schemeClr val="tx1"/>
                </a:solidFill>
              </a:rPr>
              <a:t>echo "# Pour </a:t>
            </a:r>
            <a:r>
              <a:rPr lang="en-US" dirty="0" err="1">
                <a:solidFill>
                  <a:schemeClr val="tx1"/>
                </a:solidFill>
              </a:rPr>
              <a:t>gnuplot</a:t>
            </a:r>
            <a:endParaRPr lang="en-US" dirty="0">
              <a:solidFill>
                <a:schemeClr val="tx1"/>
              </a:solidFill>
            </a:endParaRPr>
          </a:p>
          <a:p>
            <a:r>
              <a:rPr lang="en-US" dirty="0">
                <a:solidFill>
                  <a:schemeClr val="tx1"/>
                </a:solidFill>
              </a:rPr>
              <a:t># Command is : </a:t>
            </a:r>
            <a:r>
              <a:rPr lang="en-US" dirty="0" err="1">
                <a:solidFill>
                  <a:schemeClr val="tx1"/>
                </a:solidFill>
              </a:rPr>
              <a:t>gnuplot</a:t>
            </a:r>
            <a:r>
              <a:rPr lang="en-US" dirty="0">
                <a:solidFill>
                  <a:schemeClr val="tx1"/>
                </a:solidFill>
              </a:rPr>
              <a:t> courbe.gp</a:t>
            </a:r>
          </a:p>
          <a:p>
            <a:r>
              <a:rPr lang="en-US" dirty="0">
                <a:solidFill>
                  <a:schemeClr val="tx1"/>
                </a:solidFill>
              </a:rPr>
              <a:t># set key left bottom</a:t>
            </a:r>
          </a:p>
          <a:p>
            <a:r>
              <a:rPr lang="en-US" dirty="0">
                <a:solidFill>
                  <a:schemeClr val="tx1"/>
                </a:solidFill>
              </a:rPr>
              <a:t>set title '</a:t>
            </a:r>
            <a:r>
              <a:rPr lang="en-US" dirty="0" err="1">
                <a:solidFill>
                  <a:schemeClr val="tx1"/>
                </a:solidFill>
              </a:rPr>
              <a:t>nn</a:t>
            </a:r>
            <a:r>
              <a:rPr lang="en-US" dirty="0">
                <a:solidFill>
                  <a:schemeClr val="tx1"/>
                </a:solidFill>
              </a:rPr>
              <a:t> vs. PDR'</a:t>
            </a:r>
          </a:p>
          <a:p>
            <a:r>
              <a:rPr lang="en-US" dirty="0">
                <a:solidFill>
                  <a:schemeClr val="tx1"/>
                </a:solidFill>
              </a:rPr>
              <a:t>set </a:t>
            </a:r>
            <a:r>
              <a:rPr lang="en-US" dirty="0" err="1">
                <a:solidFill>
                  <a:schemeClr val="tx1"/>
                </a:solidFill>
              </a:rPr>
              <a:t>xlabel</a:t>
            </a:r>
            <a:r>
              <a:rPr lang="en-US" dirty="0">
                <a:solidFill>
                  <a:schemeClr val="tx1"/>
                </a:solidFill>
              </a:rPr>
              <a:t> '</a:t>
            </a:r>
            <a:r>
              <a:rPr lang="en-US" dirty="0" err="1">
                <a:solidFill>
                  <a:schemeClr val="tx1"/>
                </a:solidFill>
              </a:rPr>
              <a:t>nn</a:t>
            </a:r>
            <a:r>
              <a:rPr lang="en-US" dirty="0">
                <a:solidFill>
                  <a:schemeClr val="tx1"/>
                </a:solidFill>
              </a:rPr>
              <a:t>' </a:t>
            </a:r>
          </a:p>
          <a:p>
            <a:r>
              <a:rPr lang="en-US" dirty="0">
                <a:solidFill>
                  <a:schemeClr val="tx1"/>
                </a:solidFill>
              </a:rPr>
              <a:t>set </a:t>
            </a:r>
            <a:r>
              <a:rPr lang="en-US" dirty="0" err="1">
                <a:solidFill>
                  <a:schemeClr val="tx1"/>
                </a:solidFill>
              </a:rPr>
              <a:t>ylabel</a:t>
            </a:r>
            <a:r>
              <a:rPr lang="en-US" dirty="0">
                <a:solidFill>
                  <a:schemeClr val="tx1"/>
                </a:solidFill>
              </a:rPr>
              <a:t> 'PDR'</a:t>
            </a:r>
          </a:p>
          <a:p>
            <a:r>
              <a:rPr lang="en-US" dirty="0">
                <a:solidFill>
                  <a:schemeClr val="tx1"/>
                </a:solidFill>
              </a:rPr>
              <a:t>set </a:t>
            </a:r>
            <a:r>
              <a:rPr lang="en-US" dirty="0" err="1">
                <a:solidFill>
                  <a:schemeClr val="tx1"/>
                </a:solidFill>
              </a:rPr>
              <a:t>yrange</a:t>
            </a:r>
            <a:r>
              <a:rPr lang="en-US" dirty="0">
                <a:solidFill>
                  <a:schemeClr val="tx1"/>
                </a:solidFill>
              </a:rPr>
              <a:t> [0:1]</a:t>
            </a:r>
          </a:p>
          <a:p>
            <a:r>
              <a:rPr lang="en-US" dirty="0">
                <a:solidFill>
                  <a:schemeClr val="tx1"/>
                </a:solidFill>
              </a:rPr>
              <a:t>set term postscript </a:t>
            </a:r>
            <a:r>
              <a:rPr lang="en-US" dirty="0" err="1">
                <a:solidFill>
                  <a:schemeClr val="tx1"/>
                </a:solidFill>
              </a:rPr>
              <a:t>eps</a:t>
            </a:r>
            <a:r>
              <a:rPr lang="en-US" dirty="0">
                <a:solidFill>
                  <a:schemeClr val="tx1"/>
                </a:solidFill>
              </a:rPr>
              <a:t> enhanced color '"Times-Roman"' 22</a:t>
            </a:r>
          </a:p>
          <a:p>
            <a:r>
              <a:rPr lang="en-US" dirty="0">
                <a:solidFill>
                  <a:schemeClr val="tx1"/>
                </a:solidFill>
              </a:rPr>
              <a:t>set output '</a:t>
            </a:r>
            <a:r>
              <a:rPr lang="en-US" dirty="0" err="1">
                <a:solidFill>
                  <a:schemeClr val="tx1"/>
                </a:solidFill>
              </a:rPr>
              <a:t>nn_PDR.eps</a:t>
            </a:r>
            <a:r>
              <a:rPr lang="en-US" dirty="0">
                <a:solidFill>
                  <a:schemeClr val="tx1"/>
                </a:solidFill>
              </a:rPr>
              <a:t>'</a:t>
            </a:r>
          </a:p>
          <a:p>
            <a:r>
              <a:rPr lang="en-US" dirty="0">
                <a:solidFill>
                  <a:schemeClr val="tx1"/>
                </a:solidFill>
              </a:rPr>
              <a:t> plot '"stats2plot"' using 1:2:3 t '"</a:t>
            </a:r>
            <a:r>
              <a:rPr lang="en-US" dirty="0" err="1">
                <a:solidFill>
                  <a:schemeClr val="tx1"/>
                </a:solidFill>
              </a:rPr>
              <a:t>ms</a:t>
            </a:r>
            <a:r>
              <a:rPr lang="en-US" dirty="0">
                <a:solidFill>
                  <a:schemeClr val="tx1"/>
                </a:solidFill>
              </a:rPr>
              <a:t>=2"' with </a:t>
            </a:r>
            <a:r>
              <a:rPr lang="en-US" dirty="0" err="1">
                <a:solidFill>
                  <a:schemeClr val="tx1"/>
                </a:solidFill>
              </a:rPr>
              <a:t>yerrorlines</a:t>
            </a:r>
            <a:r>
              <a:rPr lang="en-US" dirty="0">
                <a:solidFill>
                  <a:schemeClr val="tx1"/>
                </a:solidFill>
              </a:rPr>
              <a:t>" &gt; courbe.gp</a:t>
            </a:r>
          </a:p>
          <a:p>
            <a:endParaRPr lang="en-US" dirty="0">
              <a:solidFill>
                <a:schemeClr val="tx1"/>
              </a:solidFill>
            </a:endParaRPr>
          </a:p>
          <a:p>
            <a:r>
              <a:rPr lang="en-US" dirty="0" err="1">
                <a:solidFill>
                  <a:schemeClr val="tx1"/>
                </a:solidFill>
              </a:rPr>
              <a:t>gnuplot</a:t>
            </a:r>
            <a:r>
              <a:rPr lang="en-US" dirty="0">
                <a:solidFill>
                  <a:schemeClr val="tx1"/>
                </a:solidFill>
              </a:rPr>
              <a:t> courbe.gp</a:t>
            </a:r>
          </a:p>
        </p:txBody>
      </p:sp>
    </p:spTree>
    <p:extLst>
      <p:ext uri="{BB962C8B-B14F-4D97-AF65-F5344CB8AC3E}">
        <p14:creationId xmlns:p14="http://schemas.microsoft.com/office/powerpoint/2010/main" val="24512677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Exercice II</a:t>
            </a:r>
            <a:endParaRPr lang="en-US" dirty="0"/>
          </a:p>
        </p:txBody>
      </p:sp>
      <p:sp>
        <p:nvSpPr>
          <p:cNvPr id="3" name="Content Placeholder 2"/>
          <p:cNvSpPr>
            <a:spLocks noGrp="1"/>
          </p:cNvSpPr>
          <p:nvPr>
            <p:ph idx="1"/>
          </p:nvPr>
        </p:nvSpPr>
        <p:spPr/>
        <p:txBody>
          <a:bodyPr/>
          <a:lstStyle/>
          <a:p>
            <a:r>
              <a:rPr lang="fr-FR" dirty="0" smtClean="0"/>
              <a:t>How to </a:t>
            </a:r>
            <a:r>
              <a:rPr lang="fr-FR" dirty="0" err="1" smtClean="0"/>
              <a:t>launch</a:t>
            </a:r>
            <a:r>
              <a:rPr lang="fr-FR" dirty="0" smtClean="0"/>
              <a:t> simulations </a:t>
            </a:r>
            <a:r>
              <a:rPr lang="fr-FR" dirty="0" err="1" smtClean="0"/>
              <a:t>varying</a:t>
            </a:r>
            <a:r>
              <a:rPr lang="fr-FR" dirty="0" smtClean="0"/>
              <a:t> </a:t>
            </a:r>
            <a:r>
              <a:rPr lang="fr-FR" dirty="0" err="1" smtClean="0"/>
              <a:t>both</a:t>
            </a:r>
            <a:r>
              <a:rPr lang="fr-FR" dirty="0" smtClean="0"/>
              <a:t> </a:t>
            </a:r>
            <a:r>
              <a:rPr lang="fr-FR" dirty="0" err="1" smtClean="0"/>
              <a:t>number</a:t>
            </a:r>
            <a:r>
              <a:rPr lang="fr-FR" dirty="0" smtClean="0"/>
              <a:t> pf </a:t>
            </a:r>
            <a:r>
              <a:rPr lang="fr-FR" dirty="0" err="1" smtClean="0"/>
              <a:t>nodes</a:t>
            </a:r>
            <a:r>
              <a:rPr lang="fr-FR" dirty="0" smtClean="0"/>
              <a:t> (</a:t>
            </a:r>
            <a:r>
              <a:rPr lang="fr-FR" dirty="0" err="1" smtClean="0"/>
              <a:t>nn</a:t>
            </a:r>
            <a:r>
              <a:rPr lang="fr-FR" dirty="0" smtClean="0"/>
              <a:t>) and maximum speed (ms)?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4014841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fr-FR" dirty="0" err="1" smtClean="0"/>
              <a:t>Overlapping</a:t>
            </a:r>
            <a:r>
              <a:rPr lang="fr-FR" dirty="0" smtClean="0"/>
              <a:t> multiple </a:t>
            </a:r>
            <a:r>
              <a:rPr lang="fr-FR" dirty="0" err="1" smtClean="0"/>
              <a:t>graphics</a:t>
            </a:r>
            <a:endParaRPr lang="en-US" dirty="0"/>
          </a:p>
        </p:txBody>
      </p:sp>
      <p:sp>
        <p:nvSpPr>
          <p:cNvPr id="3" name="Content Placeholder 2"/>
          <p:cNvSpPr>
            <a:spLocks noGrp="1"/>
          </p:cNvSpPr>
          <p:nvPr>
            <p:ph idx="1"/>
          </p:nvPr>
        </p:nvSpPr>
        <p:spPr>
          <a:xfrm>
            <a:off x="457200" y="1447800"/>
            <a:ext cx="8229600" cy="4876800"/>
          </a:xfrm>
        </p:spPr>
        <p:txBody>
          <a:bodyPr/>
          <a:lstStyle/>
          <a:p>
            <a:r>
              <a:rPr lang="fr-FR" dirty="0" smtClean="0"/>
              <a:t>Plot a </a:t>
            </a:r>
            <a:r>
              <a:rPr lang="fr-FR" dirty="0" err="1" smtClean="0"/>
              <a:t>graphic</a:t>
            </a:r>
            <a:r>
              <a:rPr lang="fr-FR" dirty="0" smtClean="0"/>
              <a:t> </a:t>
            </a:r>
            <a:r>
              <a:rPr lang="fr-FR" dirty="0" err="1" smtClean="0"/>
              <a:t>with</a:t>
            </a:r>
            <a:r>
              <a:rPr lang="fr-FR" dirty="0" smtClean="0"/>
              <a:t> </a:t>
            </a:r>
            <a:r>
              <a:rPr lang="fr-FR" dirty="0" err="1" smtClean="0"/>
              <a:t>several</a:t>
            </a:r>
            <a:r>
              <a:rPr lang="fr-FR" dirty="0" smtClean="0"/>
              <a:t> </a:t>
            </a:r>
            <a:r>
              <a:rPr lang="fr-FR" dirty="0" err="1" smtClean="0"/>
              <a:t>curves</a:t>
            </a:r>
            <a:r>
              <a:rPr lang="fr-FR" dirty="0" smtClean="0"/>
              <a:t>, </a:t>
            </a:r>
            <a:r>
              <a:rPr lang="fr-FR" dirty="0" err="1" smtClean="0"/>
              <a:t>each</a:t>
            </a:r>
            <a:r>
              <a:rPr lang="fr-FR" dirty="0" smtClean="0"/>
              <a:t> </a:t>
            </a:r>
            <a:r>
              <a:rPr lang="fr-FR" dirty="0" err="1" smtClean="0"/>
              <a:t>curve</a:t>
            </a:r>
            <a:r>
              <a:rPr lang="fr-FR" dirty="0" smtClean="0"/>
              <a:t> </a:t>
            </a:r>
            <a:r>
              <a:rPr lang="fr-FR" dirty="0" err="1" smtClean="0"/>
              <a:t>ploting</a:t>
            </a:r>
            <a:r>
              <a:rPr lang="fr-FR" dirty="0" smtClean="0"/>
              <a:t> the value of PDR </a:t>
            </a:r>
            <a:r>
              <a:rPr lang="fr-FR" dirty="0" err="1" smtClean="0"/>
              <a:t>with</a:t>
            </a:r>
            <a:r>
              <a:rPr lang="fr-FR" dirty="0" smtClean="0"/>
              <a:t> </a:t>
            </a:r>
            <a:r>
              <a:rPr lang="fr-FR" dirty="0" err="1" smtClean="0"/>
              <a:t>different</a:t>
            </a:r>
            <a:r>
              <a:rPr lang="fr-FR" dirty="0" smtClean="0"/>
              <a:t> </a:t>
            </a:r>
            <a:r>
              <a:rPr lang="fr-FR" dirty="0" err="1" smtClean="0"/>
              <a:t>number</a:t>
            </a:r>
            <a:r>
              <a:rPr lang="fr-FR" dirty="0" smtClean="0"/>
              <a:t> of </a:t>
            </a:r>
            <a:r>
              <a:rPr lang="fr-FR" dirty="0" err="1" smtClean="0"/>
              <a:t>nodes</a:t>
            </a:r>
            <a:r>
              <a:rPr lang="fr-FR" dirty="0" smtClean="0"/>
              <a:t> for a </a:t>
            </a:r>
            <a:r>
              <a:rPr lang="fr-FR" dirty="0" err="1" smtClean="0"/>
              <a:t>given</a:t>
            </a:r>
            <a:r>
              <a:rPr lang="fr-FR" dirty="0" smtClean="0"/>
              <a:t> maximum speed of </a:t>
            </a:r>
            <a:r>
              <a:rPr lang="fr-FR" dirty="0" err="1" smtClean="0"/>
              <a:t>nodes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5" name="Rounded Rectangle 4"/>
          <p:cNvSpPr/>
          <p:nvPr/>
        </p:nvSpPr>
        <p:spPr>
          <a:xfrm>
            <a:off x="381000" y="2819400"/>
            <a:ext cx="84582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#!/bin/bash</a:t>
            </a:r>
          </a:p>
          <a:p>
            <a:endParaRPr lang="en-US" sz="1400" dirty="0">
              <a:solidFill>
                <a:schemeClr val="tx1"/>
              </a:solidFill>
            </a:endParaRPr>
          </a:p>
          <a:p>
            <a:r>
              <a:rPr lang="en-US" sz="1400" dirty="0">
                <a:solidFill>
                  <a:schemeClr val="tx1"/>
                </a:solidFill>
              </a:rPr>
              <a:t>echo "# Pour </a:t>
            </a:r>
            <a:r>
              <a:rPr lang="en-US" sz="1400" dirty="0" err="1">
                <a:solidFill>
                  <a:schemeClr val="tx1"/>
                </a:solidFill>
              </a:rPr>
              <a:t>gnuplot</a:t>
            </a:r>
            <a:endParaRPr lang="en-US" sz="1400" dirty="0">
              <a:solidFill>
                <a:schemeClr val="tx1"/>
              </a:solidFill>
            </a:endParaRPr>
          </a:p>
          <a:p>
            <a:r>
              <a:rPr lang="en-US" sz="1400" dirty="0">
                <a:solidFill>
                  <a:schemeClr val="tx1"/>
                </a:solidFill>
              </a:rPr>
              <a:t># Command is : </a:t>
            </a:r>
            <a:r>
              <a:rPr lang="en-US" sz="1400" dirty="0" err="1">
                <a:solidFill>
                  <a:schemeClr val="tx1"/>
                </a:solidFill>
              </a:rPr>
              <a:t>gnuplot</a:t>
            </a:r>
            <a:r>
              <a:rPr lang="en-US" sz="1400" dirty="0">
                <a:solidFill>
                  <a:schemeClr val="tx1"/>
                </a:solidFill>
              </a:rPr>
              <a:t> courbe.gp</a:t>
            </a:r>
          </a:p>
          <a:p>
            <a:r>
              <a:rPr lang="en-US" sz="1400" dirty="0">
                <a:solidFill>
                  <a:schemeClr val="tx1"/>
                </a:solidFill>
              </a:rPr>
              <a:t># set key left bottom</a:t>
            </a:r>
          </a:p>
          <a:p>
            <a:r>
              <a:rPr lang="en-US" sz="1400" dirty="0">
                <a:solidFill>
                  <a:schemeClr val="tx1"/>
                </a:solidFill>
              </a:rPr>
              <a:t>set title '</a:t>
            </a:r>
            <a:r>
              <a:rPr lang="en-US" sz="1400" dirty="0" err="1">
                <a:solidFill>
                  <a:schemeClr val="tx1"/>
                </a:solidFill>
              </a:rPr>
              <a:t>nn</a:t>
            </a:r>
            <a:r>
              <a:rPr lang="en-US" sz="1400" dirty="0">
                <a:solidFill>
                  <a:schemeClr val="tx1"/>
                </a:solidFill>
              </a:rPr>
              <a:t> vs. PDR'</a:t>
            </a:r>
          </a:p>
          <a:p>
            <a:r>
              <a:rPr lang="en-US" sz="1400" dirty="0">
                <a:solidFill>
                  <a:schemeClr val="tx1"/>
                </a:solidFill>
              </a:rPr>
              <a:t>set </a:t>
            </a:r>
            <a:r>
              <a:rPr lang="en-US" sz="1400" dirty="0" err="1">
                <a:solidFill>
                  <a:schemeClr val="tx1"/>
                </a:solidFill>
              </a:rPr>
              <a:t>xlabel</a:t>
            </a:r>
            <a:r>
              <a:rPr lang="en-US" sz="1400" dirty="0">
                <a:solidFill>
                  <a:schemeClr val="tx1"/>
                </a:solidFill>
              </a:rPr>
              <a:t> '</a:t>
            </a:r>
            <a:r>
              <a:rPr lang="en-US" sz="1400" dirty="0" err="1">
                <a:solidFill>
                  <a:schemeClr val="tx1"/>
                </a:solidFill>
              </a:rPr>
              <a:t>nn</a:t>
            </a:r>
            <a:r>
              <a:rPr lang="en-US" sz="1400" dirty="0">
                <a:solidFill>
                  <a:schemeClr val="tx1"/>
                </a:solidFill>
              </a:rPr>
              <a:t>' </a:t>
            </a:r>
          </a:p>
          <a:p>
            <a:r>
              <a:rPr lang="en-US" sz="1400" dirty="0">
                <a:solidFill>
                  <a:schemeClr val="tx1"/>
                </a:solidFill>
              </a:rPr>
              <a:t>set </a:t>
            </a:r>
            <a:r>
              <a:rPr lang="en-US" sz="1400" dirty="0" err="1">
                <a:solidFill>
                  <a:schemeClr val="tx1"/>
                </a:solidFill>
              </a:rPr>
              <a:t>ylabel</a:t>
            </a:r>
            <a:r>
              <a:rPr lang="en-US" sz="1400" dirty="0">
                <a:solidFill>
                  <a:schemeClr val="tx1"/>
                </a:solidFill>
              </a:rPr>
              <a:t> 'PDR'</a:t>
            </a:r>
          </a:p>
          <a:p>
            <a:r>
              <a:rPr lang="en-US" sz="1400" dirty="0">
                <a:solidFill>
                  <a:schemeClr val="tx1"/>
                </a:solidFill>
              </a:rPr>
              <a:t>set </a:t>
            </a:r>
            <a:r>
              <a:rPr lang="en-US" sz="1400" dirty="0" err="1">
                <a:solidFill>
                  <a:schemeClr val="tx1"/>
                </a:solidFill>
              </a:rPr>
              <a:t>yrange</a:t>
            </a:r>
            <a:r>
              <a:rPr lang="en-US" sz="1400" dirty="0">
                <a:solidFill>
                  <a:schemeClr val="tx1"/>
                </a:solidFill>
              </a:rPr>
              <a:t> [0:1]</a:t>
            </a:r>
          </a:p>
          <a:p>
            <a:r>
              <a:rPr lang="en-US" sz="1400" dirty="0">
                <a:solidFill>
                  <a:schemeClr val="tx1"/>
                </a:solidFill>
              </a:rPr>
              <a:t>set term postscript </a:t>
            </a:r>
            <a:r>
              <a:rPr lang="en-US" sz="1400" dirty="0" err="1">
                <a:solidFill>
                  <a:schemeClr val="tx1"/>
                </a:solidFill>
              </a:rPr>
              <a:t>eps</a:t>
            </a:r>
            <a:r>
              <a:rPr lang="en-US" sz="1400" dirty="0">
                <a:solidFill>
                  <a:schemeClr val="tx1"/>
                </a:solidFill>
              </a:rPr>
              <a:t> enhanced color '"Times-Roman"' 22</a:t>
            </a:r>
          </a:p>
          <a:p>
            <a:r>
              <a:rPr lang="en-US" sz="1400" dirty="0">
                <a:solidFill>
                  <a:schemeClr val="tx1"/>
                </a:solidFill>
              </a:rPr>
              <a:t>set output '</a:t>
            </a:r>
            <a:r>
              <a:rPr lang="en-US" sz="1400" dirty="0" err="1">
                <a:solidFill>
                  <a:schemeClr val="tx1"/>
                </a:solidFill>
              </a:rPr>
              <a:t>nn_PDR.eps</a:t>
            </a:r>
            <a:r>
              <a:rPr lang="en-US" sz="1400" dirty="0">
                <a:solidFill>
                  <a:schemeClr val="tx1"/>
                </a:solidFill>
              </a:rPr>
              <a:t>'</a:t>
            </a:r>
          </a:p>
          <a:p>
            <a:r>
              <a:rPr lang="en-US" sz="1400" dirty="0" smtClean="0">
                <a:solidFill>
                  <a:schemeClr val="tx2"/>
                </a:solidFill>
              </a:rPr>
              <a:t>plot </a:t>
            </a:r>
            <a:r>
              <a:rPr lang="en-US" sz="1400" dirty="0">
                <a:solidFill>
                  <a:schemeClr val="tx2"/>
                </a:solidFill>
              </a:rPr>
              <a:t>'"stats2plot_ms2"' using 1:2:3 t '"</a:t>
            </a:r>
            <a:r>
              <a:rPr lang="en-US" sz="1400" dirty="0" err="1">
                <a:solidFill>
                  <a:schemeClr val="tx2"/>
                </a:solidFill>
              </a:rPr>
              <a:t>ms</a:t>
            </a:r>
            <a:r>
              <a:rPr lang="en-US" sz="1400" dirty="0">
                <a:solidFill>
                  <a:schemeClr val="tx2"/>
                </a:solidFill>
              </a:rPr>
              <a:t>=2"' with </a:t>
            </a:r>
            <a:r>
              <a:rPr lang="en-US" sz="1400" dirty="0" err="1">
                <a:solidFill>
                  <a:schemeClr val="tx2"/>
                </a:solidFill>
              </a:rPr>
              <a:t>yerrorlines</a:t>
            </a:r>
            <a:r>
              <a:rPr lang="en-US" sz="1400" dirty="0">
                <a:solidFill>
                  <a:schemeClr val="tx2"/>
                </a:solidFill>
              </a:rPr>
              <a:t>, '"stats2plot_ms3"' using 1:2:3 t '"</a:t>
            </a:r>
            <a:r>
              <a:rPr lang="en-US" sz="1400" dirty="0" err="1">
                <a:solidFill>
                  <a:schemeClr val="tx2"/>
                </a:solidFill>
              </a:rPr>
              <a:t>ms</a:t>
            </a:r>
            <a:r>
              <a:rPr lang="en-US" sz="1400" dirty="0">
                <a:solidFill>
                  <a:schemeClr val="tx2"/>
                </a:solidFill>
              </a:rPr>
              <a:t>=3"' with </a:t>
            </a:r>
            <a:r>
              <a:rPr lang="en-US" sz="1400" dirty="0" err="1">
                <a:solidFill>
                  <a:schemeClr val="tx2"/>
                </a:solidFill>
              </a:rPr>
              <a:t>yerrorlines</a:t>
            </a:r>
            <a:r>
              <a:rPr lang="en-US" sz="1400" dirty="0">
                <a:solidFill>
                  <a:schemeClr val="tx1"/>
                </a:solidFill>
              </a:rPr>
              <a:t>" &gt; courbe.gp</a:t>
            </a:r>
          </a:p>
          <a:p>
            <a:endParaRPr lang="en-US" sz="1400" dirty="0">
              <a:solidFill>
                <a:schemeClr val="tx1"/>
              </a:solidFill>
            </a:endParaRPr>
          </a:p>
          <a:p>
            <a:r>
              <a:rPr lang="en-US" sz="1400" dirty="0" err="1">
                <a:solidFill>
                  <a:schemeClr val="tx1"/>
                </a:solidFill>
              </a:rPr>
              <a:t>gnuplot</a:t>
            </a:r>
            <a:r>
              <a:rPr lang="en-US" sz="1400" dirty="0">
                <a:solidFill>
                  <a:schemeClr val="tx1"/>
                </a:solidFill>
              </a:rPr>
              <a:t> courbe.gp</a:t>
            </a:r>
          </a:p>
        </p:txBody>
      </p:sp>
    </p:spTree>
    <p:extLst>
      <p:ext uri="{BB962C8B-B14F-4D97-AF65-F5344CB8AC3E}">
        <p14:creationId xmlns:p14="http://schemas.microsoft.com/office/powerpoint/2010/main" val="534072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sz="3600"/>
              <a:t>Discrete Event Simulation</a:t>
            </a:r>
          </a:p>
        </p:txBody>
      </p:sp>
      <p:sp>
        <p:nvSpPr>
          <p:cNvPr id="777219" name="Rectangle 3"/>
          <p:cNvSpPr>
            <a:spLocks noGrp="1" noChangeArrowheads="1"/>
          </p:cNvSpPr>
          <p:nvPr>
            <p:ph type="body" idx="1"/>
          </p:nvPr>
        </p:nvSpPr>
        <p:spPr>
          <a:xfrm>
            <a:off x="533400" y="1422400"/>
            <a:ext cx="8128000" cy="1536700"/>
          </a:xfrm>
        </p:spPr>
        <p:txBody>
          <a:bodyPr/>
          <a:lstStyle/>
          <a:p>
            <a:r>
              <a:rPr lang="en-US" sz="2400"/>
              <a:t>simulation program maintains and updates list of future events: </a:t>
            </a:r>
            <a:r>
              <a:rPr lang="en-US" sz="2400">
                <a:solidFill>
                  <a:srgbClr val="FF3300"/>
                </a:solidFill>
              </a:rPr>
              <a:t>event list</a:t>
            </a:r>
          </a:p>
          <a:p>
            <a:r>
              <a:rPr lang="en-US" sz="2400"/>
              <a:t>simulator structure:</a:t>
            </a:r>
          </a:p>
          <a:p>
            <a:endParaRPr lang="en-US" sz="2400"/>
          </a:p>
        </p:txBody>
      </p:sp>
      <p:sp>
        <p:nvSpPr>
          <p:cNvPr id="777220" name="Text Box 4"/>
          <p:cNvSpPr txBox="1">
            <a:spLocks noChangeArrowheads="1"/>
          </p:cNvSpPr>
          <p:nvPr/>
        </p:nvSpPr>
        <p:spPr bwMode="auto">
          <a:xfrm>
            <a:off x="5407025" y="2119313"/>
            <a:ext cx="216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latin typeface="Arial" charset="0"/>
              </a:rPr>
              <a:t>initialize event list</a:t>
            </a:r>
          </a:p>
        </p:txBody>
      </p:sp>
      <p:sp>
        <p:nvSpPr>
          <p:cNvPr id="777221" name="Text Box 5"/>
          <p:cNvSpPr txBox="1">
            <a:spLocks noChangeArrowheads="1"/>
          </p:cNvSpPr>
          <p:nvPr/>
        </p:nvSpPr>
        <p:spPr bwMode="auto">
          <a:xfrm>
            <a:off x="5072063" y="2817813"/>
            <a:ext cx="2887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u="none">
                <a:latin typeface="Arial" charset="0"/>
              </a:rPr>
              <a:t>get next (nearest future)</a:t>
            </a:r>
          </a:p>
          <a:p>
            <a:pPr algn="ctr"/>
            <a:r>
              <a:rPr lang="en-US" sz="2000" u="none">
                <a:latin typeface="Arial" charset="0"/>
              </a:rPr>
              <a:t>event from event list</a:t>
            </a:r>
          </a:p>
        </p:txBody>
      </p:sp>
      <p:sp>
        <p:nvSpPr>
          <p:cNvPr id="777222" name="Text Box 6"/>
          <p:cNvSpPr txBox="1">
            <a:spLocks noChangeArrowheads="1"/>
          </p:cNvSpPr>
          <p:nvPr/>
        </p:nvSpPr>
        <p:spPr bwMode="auto">
          <a:xfrm>
            <a:off x="5359400" y="3643313"/>
            <a:ext cx="212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u="none">
                <a:latin typeface="Arial" charset="0"/>
              </a:rPr>
              <a:t>time = event time</a:t>
            </a:r>
          </a:p>
        </p:txBody>
      </p:sp>
      <p:sp>
        <p:nvSpPr>
          <p:cNvPr id="777223" name="Text Box 7"/>
          <p:cNvSpPr txBox="1">
            <a:spLocks noChangeArrowheads="1"/>
          </p:cNvSpPr>
          <p:nvPr/>
        </p:nvSpPr>
        <p:spPr bwMode="auto">
          <a:xfrm>
            <a:off x="4543425" y="4138613"/>
            <a:ext cx="39211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u="none">
                <a:latin typeface="Arial" charset="0"/>
              </a:rPr>
              <a:t>process event</a:t>
            </a:r>
          </a:p>
          <a:p>
            <a:pPr algn="ctr"/>
            <a:r>
              <a:rPr lang="en-US" sz="2000" u="none">
                <a:latin typeface="Arial" charset="0"/>
              </a:rPr>
              <a:t>(change state values, add/delete </a:t>
            </a:r>
          </a:p>
          <a:p>
            <a:pPr algn="ctr"/>
            <a:r>
              <a:rPr lang="en-US" sz="2000" u="none">
                <a:latin typeface="Arial" charset="0"/>
              </a:rPr>
              <a:t>future events from event list</a:t>
            </a:r>
          </a:p>
        </p:txBody>
      </p:sp>
      <p:sp>
        <p:nvSpPr>
          <p:cNvPr id="777224" name="Text Box 8"/>
          <p:cNvSpPr txBox="1">
            <a:spLocks noChangeArrowheads="1"/>
          </p:cNvSpPr>
          <p:nvPr/>
        </p:nvSpPr>
        <p:spPr bwMode="auto">
          <a:xfrm>
            <a:off x="5573713" y="5230813"/>
            <a:ext cx="200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u="none">
                <a:latin typeface="Arial" charset="0"/>
              </a:rPr>
              <a:t>update statistics</a:t>
            </a:r>
          </a:p>
        </p:txBody>
      </p:sp>
      <p:sp>
        <p:nvSpPr>
          <p:cNvPr id="777225" name="Text Box 9"/>
          <p:cNvSpPr txBox="1">
            <a:spLocks noChangeArrowheads="1"/>
          </p:cNvSpPr>
          <p:nvPr/>
        </p:nvSpPr>
        <p:spPr bwMode="auto">
          <a:xfrm>
            <a:off x="6094413" y="5713413"/>
            <a:ext cx="89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u="none">
                <a:latin typeface="Arial" charset="0"/>
              </a:rPr>
              <a:t>done?</a:t>
            </a:r>
          </a:p>
        </p:txBody>
      </p:sp>
      <p:sp>
        <p:nvSpPr>
          <p:cNvPr id="777227" name="Line 11"/>
          <p:cNvSpPr>
            <a:spLocks noChangeShapeType="1"/>
          </p:cNvSpPr>
          <p:nvPr/>
        </p:nvSpPr>
        <p:spPr bwMode="auto">
          <a:xfrm flipH="1">
            <a:off x="6502400" y="2451100"/>
            <a:ext cx="12700" cy="4445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28" name="Line 12"/>
          <p:cNvSpPr>
            <a:spLocks noChangeShapeType="1"/>
          </p:cNvSpPr>
          <p:nvPr/>
        </p:nvSpPr>
        <p:spPr bwMode="auto">
          <a:xfrm>
            <a:off x="6489700" y="3441700"/>
            <a:ext cx="12700" cy="3556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29" name="Line 13"/>
          <p:cNvSpPr>
            <a:spLocks noChangeShapeType="1"/>
          </p:cNvSpPr>
          <p:nvPr/>
        </p:nvSpPr>
        <p:spPr bwMode="auto">
          <a:xfrm>
            <a:off x="6502400" y="3987800"/>
            <a:ext cx="0" cy="279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30" name="Line 14"/>
          <p:cNvSpPr>
            <a:spLocks noChangeShapeType="1"/>
          </p:cNvSpPr>
          <p:nvPr/>
        </p:nvSpPr>
        <p:spPr bwMode="auto">
          <a:xfrm>
            <a:off x="6502400" y="5092700"/>
            <a:ext cx="0" cy="279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31" name="Line 15"/>
          <p:cNvSpPr>
            <a:spLocks noChangeShapeType="1"/>
          </p:cNvSpPr>
          <p:nvPr/>
        </p:nvSpPr>
        <p:spPr bwMode="auto">
          <a:xfrm>
            <a:off x="6515100" y="5562600"/>
            <a:ext cx="0" cy="279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32" name="Freeform 16"/>
          <p:cNvSpPr>
            <a:spLocks/>
          </p:cNvSpPr>
          <p:nvPr/>
        </p:nvSpPr>
        <p:spPr bwMode="auto">
          <a:xfrm>
            <a:off x="4406900" y="2667000"/>
            <a:ext cx="2006600" cy="3276600"/>
          </a:xfrm>
          <a:custGeom>
            <a:avLst/>
            <a:gdLst>
              <a:gd name="T0" fmla="*/ 1008 w 1264"/>
              <a:gd name="T1" fmla="*/ 2064 h 2064"/>
              <a:gd name="T2" fmla="*/ 0 w 1264"/>
              <a:gd name="T3" fmla="*/ 2064 h 2064"/>
              <a:gd name="T4" fmla="*/ 0 w 1264"/>
              <a:gd name="T5" fmla="*/ 0 h 2064"/>
              <a:gd name="T6" fmla="*/ 1264 w 1264"/>
              <a:gd name="T7" fmla="*/ 0 h 2064"/>
            </a:gdLst>
            <a:ahLst/>
            <a:cxnLst>
              <a:cxn ang="0">
                <a:pos x="T0" y="T1"/>
              </a:cxn>
              <a:cxn ang="0">
                <a:pos x="T2" y="T3"/>
              </a:cxn>
              <a:cxn ang="0">
                <a:pos x="T4" y="T5"/>
              </a:cxn>
              <a:cxn ang="0">
                <a:pos x="T6" y="T7"/>
              </a:cxn>
            </a:cxnLst>
            <a:rect l="0" t="0" r="r" b="b"/>
            <a:pathLst>
              <a:path w="1264" h="2064">
                <a:moveTo>
                  <a:pt x="1008" y="2064"/>
                </a:moveTo>
                <a:lnTo>
                  <a:pt x="0" y="2064"/>
                </a:lnTo>
                <a:lnTo>
                  <a:pt x="0" y="0"/>
                </a:lnTo>
                <a:lnTo>
                  <a:pt x="1264" y="0"/>
                </a:lnTo>
              </a:path>
            </a:pathLst>
          </a:custGeom>
          <a:noFill/>
          <a:ln w="285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33" name="Line 17"/>
          <p:cNvSpPr>
            <a:spLocks noChangeShapeType="1"/>
          </p:cNvSpPr>
          <p:nvPr/>
        </p:nvSpPr>
        <p:spPr bwMode="auto">
          <a:xfrm>
            <a:off x="6502400" y="6083300"/>
            <a:ext cx="0" cy="2794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77234" name="Text Box 18"/>
          <p:cNvSpPr txBox="1">
            <a:spLocks noChangeArrowheads="1"/>
          </p:cNvSpPr>
          <p:nvPr/>
        </p:nvSpPr>
        <p:spPr bwMode="auto">
          <a:xfrm>
            <a:off x="5686425" y="5640388"/>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t>n</a:t>
            </a:r>
          </a:p>
        </p:txBody>
      </p:sp>
      <p:sp>
        <p:nvSpPr>
          <p:cNvPr id="777235" name="Rectangle 19"/>
          <p:cNvSpPr>
            <a:spLocks noChangeArrowheads="1"/>
          </p:cNvSpPr>
          <p:nvPr/>
        </p:nvSpPr>
        <p:spPr bwMode="auto">
          <a:xfrm>
            <a:off x="482600" y="3213100"/>
            <a:ext cx="3505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None/>
            </a:pPr>
            <a:r>
              <a:rPr lang="en-US" sz="2400" u="none"/>
              <a:t>Need:</a:t>
            </a:r>
          </a:p>
          <a:p>
            <a:pPr marL="342900" indent="-342900">
              <a:spcBef>
                <a:spcPct val="20000"/>
              </a:spcBef>
              <a:buClr>
                <a:schemeClr val="accent2"/>
              </a:buClr>
              <a:buSzPct val="85000"/>
              <a:buFont typeface="ZapfDingbats" pitchFamily="82" charset="2"/>
              <a:buChar char="r"/>
            </a:pPr>
            <a:r>
              <a:rPr lang="en-US" sz="2400" u="none"/>
              <a:t>well defined set of events</a:t>
            </a:r>
          </a:p>
          <a:p>
            <a:pPr marL="342900" indent="-342900">
              <a:spcBef>
                <a:spcPct val="20000"/>
              </a:spcBef>
              <a:buClr>
                <a:schemeClr val="accent2"/>
              </a:buClr>
              <a:buSzPct val="85000"/>
              <a:buFont typeface="ZapfDingbats" pitchFamily="82" charset="2"/>
              <a:buChar char="r"/>
            </a:pPr>
            <a:r>
              <a:rPr lang="en-US" sz="2400" u="none"/>
              <a:t>for each event: simulated system action, updating of event list</a:t>
            </a:r>
          </a:p>
          <a:p>
            <a:pPr marL="342900" indent="-342900">
              <a:spcBef>
                <a:spcPct val="20000"/>
              </a:spcBef>
              <a:buClr>
                <a:schemeClr val="accent2"/>
              </a:buClr>
              <a:buSzPct val="85000"/>
              <a:buFont typeface="ZapfDingbats" pitchFamily="82" charset="2"/>
              <a:buChar char="r"/>
            </a:pPr>
            <a:endParaRPr lang="en-US" sz="2400" u="none"/>
          </a:p>
        </p:txBody>
      </p:sp>
      <p:sp>
        <p:nvSpPr>
          <p:cNvPr id="777236" name="Text Box 20"/>
          <p:cNvSpPr txBox="1">
            <a:spLocks noChangeArrowheads="1"/>
          </p:cNvSpPr>
          <p:nvPr/>
        </p:nvSpPr>
        <p:spPr bwMode="auto">
          <a:xfrm>
            <a:off x="6578600" y="5992813"/>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u="none"/>
              <a: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4693424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6293</TotalTime>
  <Words>6948</Words>
  <Application>Microsoft Office PowerPoint</Application>
  <PresentationFormat>On-screen Show (4:3)</PresentationFormat>
  <Paragraphs>1106</Paragraphs>
  <Slides>86</Slides>
  <Notes>44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86</vt:i4>
      </vt:variant>
    </vt:vector>
  </HeadingPairs>
  <TitlesOfParts>
    <vt:vector size="96" baseType="lpstr">
      <vt:lpstr>Arial</vt:lpstr>
      <vt:lpstr>Calibri</vt:lpstr>
      <vt:lpstr>Courier New</vt:lpstr>
      <vt:lpstr>Gill Sans MT</vt:lpstr>
      <vt:lpstr>Symbol</vt:lpstr>
      <vt:lpstr>Wingdings</vt:lpstr>
      <vt:lpstr>ZapfDingbats</vt:lpstr>
      <vt:lpstr>Clarity</vt:lpstr>
      <vt:lpstr>Equation</vt:lpstr>
      <vt:lpstr>Image</vt:lpstr>
      <vt:lpstr>Network simulation</vt:lpstr>
      <vt:lpstr>Network Simulation</vt:lpstr>
      <vt:lpstr>The evaluation spectrum</vt:lpstr>
      <vt:lpstr>Introduction (1 of 3)</vt:lpstr>
      <vt:lpstr>What is simulation?</vt:lpstr>
      <vt:lpstr>Why Simulation?</vt:lpstr>
      <vt:lpstr>Simulation: advantages/drawbacks*</vt:lpstr>
      <vt:lpstr>Programming a simulation</vt:lpstr>
      <vt:lpstr>Discrete Event Simulation</vt:lpstr>
      <vt:lpstr>Simulation: example</vt:lpstr>
      <vt:lpstr>Simulation: example</vt:lpstr>
      <vt:lpstr>Simulation: example</vt:lpstr>
      <vt:lpstr>Gathering Performance Statistics</vt:lpstr>
      <vt:lpstr>Analyzing Output Results</vt:lpstr>
      <vt:lpstr>Analyzing Output Results</vt:lpstr>
      <vt:lpstr>Analyzing Output Results</vt:lpstr>
      <vt:lpstr>Transient Behavior</vt:lpstr>
      <vt:lpstr>Effect of initial conditions</vt:lpstr>
      <vt:lpstr>Simulation: example</vt:lpstr>
      <vt:lpstr>Steady state behavior</vt:lpstr>
      <vt:lpstr>Example: Random Waypoint Model</vt:lpstr>
      <vt:lpstr>Issue with RWP Model: Decay</vt:lpstr>
      <vt:lpstr>Confidence Intervals</vt:lpstr>
      <vt:lpstr>Confidence Intervals</vt:lpstr>
      <vt:lpstr>Confidence Intervals: Central Limit Thm</vt:lpstr>
      <vt:lpstr>Confidence Intervals .. more</vt:lpstr>
      <vt:lpstr>Confidence Intervals .. the recipe</vt:lpstr>
      <vt:lpstr>Interpretation of Confidence Interval</vt:lpstr>
      <vt:lpstr>Generating confidence intervals for steady state measures</vt:lpstr>
      <vt:lpstr>Generating confidence intervals for steady state measures</vt:lpstr>
      <vt:lpstr>ns-2, the network simulator</vt:lpstr>
      <vt:lpstr>What is NS2?</vt:lpstr>
      <vt:lpstr>Creating Topologies</vt:lpstr>
      <vt:lpstr>Creating Topologies</vt:lpstr>
      <vt:lpstr>Observing Network Behavior</vt:lpstr>
      <vt:lpstr>Observing Network Behavior</vt:lpstr>
      <vt:lpstr>Basics of using NS2</vt:lpstr>
      <vt:lpstr>A simple Example – Creating the topology</vt:lpstr>
      <vt:lpstr>Creating the topology</vt:lpstr>
      <vt:lpstr>Creating the topology (Contd)</vt:lpstr>
      <vt:lpstr>Adding traffic</vt:lpstr>
      <vt:lpstr>Putting it together..</vt:lpstr>
      <vt:lpstr>A second Scenario * (from NS by Example)</vt:lpstr>
      <vt:lpstr>A second Example (From NS by Example)</vt:lpstr>
      <vt:lpstr>A Second Scenario (Contd.)</vt:lpstr>
      <vt:lpstr>A Second Scenario (Contd.)</vt:lpstr>
      <vt:lpstr>A Second Scenario (Contd.)</vt:lpstr>
      <vt:lpstr>A Second Scenario (Contd.)</vt:lpstr>
      <vt:lpstr>A Second Scenario (Contd.)</vt:lpstr>
      <vt:lpstr>What is ns?</vt:lpstr>
      <vt:lpstr>Hello World – Interactive mode</vt:lpstr>
      <vt:lpstr>Hello World – Batch mode </vt:lpstr>
      <vt:lpstr>Basic Tcl: ex-tcl.tcl</vt:lpstr>
      <vt:lpstr>How can I add to NS2?</vt:lpstr>
      <vt:lpstr>Documentation – NS2 documentation</vt:lpstr>
      <vt:lpstr>Documentation – NS2 Documentation</vt:lpstr>
      <vt:lpstr>Documentation – Tcl Documentation</vt:lpstr>
      <vt:lpstr>Bug-Fixing – When things go wrong..</vt:lpstr>
      <vt:lpstr>Bug-Fixing – When things go wrong..</vt:lpstr>
      <vt:lpstr>Bug-Fixing – When things go wrong..</vt:lpstr>
      <vt:lpstr>Bug-Fixing Questions</vt:lpstr>
      <vt:lpstr>NS Simulations for Beginners</vt:lpstr>
      <vt:lpstr>Simulation elements</vt:lpstr>
      <vt:lpstr>Set the communication range</vt:lpstr>
      <vt:lpstr>Transmission range</vt:lpstr>
      <vt:lpstr>Traffic and topology creation</vt:lpstr>
      <vt:lpstr>How to run simulation with arguments</vt:lpstr>
      <vt:lpstr>Script to lunch a simulation</vt:lpstr>
      <vt:lpstr>Script to lunch simulation</vt:lpstr>
      <vt:lpstr>Format of wireless trace</vt:lpstr>
      <vt:lpstr>PowerPoint Presentation</vt:lpstr>
      <vt:lpstr>PowerPoint Presentation</vt:lpstr>
      <vt:lpstr>PowerPoint Presentation</vt:lpstr>
      <vt:lpstr>PowerPoint Presentation</vt:lpstr>
      <vt:lpstr>PowerPoint Presentation</vt:lpstr>
      <vt:lpstr>PowerPoint Presentation</vt:lpstr>
      <vt:lpstr>Analyzing results</vt:lpstr>
      <vt:lpstr>Automatic analyzing of results</vt:lpstr>
      <vt:lpstr>Automatic analyzing of results</vt:lpstr>
      <vt:lpstr>Redirect result to a file</vt:lpstr>
      <vt:lpstr>Simulation runs | confidence interval</vt:lpstr>
      <vt:lpstr>Simulation runs | confidence interval</vt:lpstr>
      <vt:lpstr>Prepare data for plotting</vt:lpstr>
      <vt:lpstr>Creating graphic</vt:lpstr>
      <vt:lpstr>Exercice II</vt:lpstr>
      <vt:lpstr>Overlapping multiple graphics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simulation</dc:title>
  <dc:creator>Zeinab</dc:creator>
  <cp:lastModifiedBy>Dr. Movahedi</cp:lastModifiedBy>
  <cp:revision>121</cp:revision>
  <dcterms:created xsi:type="dcterms:W3CDTF">2006-08-16T00:00:00Z</dcterms:created>
  <dcterms:modified xsi:type="dcterms:W3CDTF">2019-03-10T21:31:28Z</dcterms:modified>
</cp:coreProperties>
</file>