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1"/>
  </p:notesMasterIdLst>
  <p:sldIdLst>
    <p:sldId id="256" r:id="rId2"/>
    <p:sldId id="269" r:id="rId3"/>
    <p:sldId id="270" r:id="rId4"/>
    <p:sldId id="263" r:id="rId5"/>
    <p:sldId id="262" r:id="rId6"/>
    <p:sldId id="271" r:id="rId7"/>
    <p:sldId id="267" r:id="rId8"/>
    <p:sldId id="261" r:id="rId9"/>
    <p:sldId id="282" r:id="rId10"/>
    <p:sldId id="283" r:id="rId11"/>
    <p:sldId id="284" r:id="rId12"/>
    <p:sldId id="285" r:id="rId13"/>
    <p:sldId id="286" r:id="rId14"/>
    <p:sldId id="272" r:id="rId15"/>
    <p:sldId id="281" r:id="rId16"/>
    <p:sldId id="264" r:id="rId17"/>
    <p:sldId id="259" r:id="rId18"/>
    <p:sldId id="260" r:id="rId19"/>
    <p:sldId id="258" r:id="rId20"/>
    <p:sldId id="273" r:id="rId21"/>
    <p:sldId id="266" r:id="rId22"/>
    <p:sldId id="265" r:id="rId23"/>
    <p:sldId id="287" r:id="rId24"/>
    <p:sldId id="288" r:id="rId25"/>
    <p:sldId id="289" r:id="rId26"/>
    <p:sldId id="278" r:id="rId27"/>
    <p:sldId id="275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0BA91-9101-42E5-8A05-3A5580366F62}" type="datetimeFigureOut">
              <a:rPr lang="de-DE" smtClean="0"/>
              <a:t>11.08.2023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BBA8E-BEAA-4FAF-B60D-1363E14E2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29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04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45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83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7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25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34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47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89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42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50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62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435F-9AE3-4063-B523-1D8BDDBEA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705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4800" dirty="0" smtClean="0"/>
              <a:t>Konzept eines Python Bootcamps für Medizinstudenten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de-DE" dirty="0" smtClean="0"/>
              <a:t>Eric Einspänner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11603"/>
              </p:ext>
            </p:extLst>
          </p:nvPr>
        </p:nvGraphicFramePr>
        <p:xfrm>
          <a:off x="3179762" y="4704461"/>
          <a:ext cx="5832475" cy="129082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69010">
                  <a:extLst>
                    <a:ext uri="{9D8B030D-6E8A-4147-A177-3AD203B41FA5}">
                      <a16:colId xmlns:a16="http://schemas.microsoft.com/office/drawing/2014/main" val="290778302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72651073"/>
                    </a:ext>
                  </a:extLst>
                </a:gridCol>
                <a:gridCol w="2519680">
                  <a:extLst>
                    <a:ext uri="{9D8B030D-6E8A-4147-A177-3AD203B41FA5}">
                      <a16:colId xmlns:a16="http://schemas.microsoft.com/office/drawing/2014/main" val="3509129074"/>
                    </a:ext>
                  </a:extLst>
                </a:gridCol>
                <a:gridCol w="1619885">
                  <a:extLst>
                    <a:ext uri="{9D8B030D-6E8A-4147-A177-3AD203B41FA5}">
                      <a16:colId xmlns:a16="http://schemas.microsoft.com/office/drawing/2014/main" val="522580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Datum	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>
                          <a:effectLst/>
                        </a:rPr>
                        <a:t>Version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>
                          <a:effectLst/>
                        </a:rPr>
                        <a:t>Änderung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Autor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973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06.07.2023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0.1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Beginn der Erstellung eines Konzepts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E. Einspänner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9928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21.07.2023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0.2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Konkretisierung aller Inhalte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E. Einspänner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29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11.08.2023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1.0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</a:rPr>
                        <a:t>Ergänzungen</a:t>
                      </a:r>
                      <a:r>
                        <a:rPr lang="de-CH" sz="1100" baseline="0" dirty="0" smtClean="0">
                          <a:effectLst/>
                        </a:rPr>
                        <a:t> nach Besprechung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E.</a:t>
                      </a:r>
                      <a:r>
                        <a:rPr lang="de-CH" sz="11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Einspänner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2963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113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Aft>
                          <a:spcPts val="600"/>
                        </a:spcAft>
                      </a:pPr>
                      <a:r>
                        <a:rPr lang="de-CH" sz="1100" dirty="0">
                          <a:effectLst/>
                        </a:rPr>
                        <a:t> 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20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8" t="17160" r="23878" b="19231"/>
          <a:stretch/>
        </p:blipFill>
        <p:spPr>
          <a:xfrm>
            <a:off x="6185452" y="779227"/>
            <a:ext cx="3935896" cy="46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Zeitaufwand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keine festen </a:t>
            </a:r>
            <a:r>
              <a:rPr lang="de-DE" dirty="0" err="1" smtClean="0"/>
              <a:t>Timeslots</a:t>
            </a:r>
            <a:endParaRPr lang="de-DE" dirty="0" smtClean="0"/>
          </a:p>
          <a:p>
            <a:r>
              <a:rPr lang="de-DE" dirty="0" smtClean="0"/>
              <a:t>Abschätzung:</a:t>
            </a:r>
          </a:p>
          <a:p>
            <a:pPr lvl="1"/>
            <a:r>
              <a:rPr lang="de-DE" dirty="0" smtClean="0"/>
              <a:t>10 – 15 Notebooks je 1-2 h</a:t>
            </a:r>
          </a:p>
          <a:p>
            <a:pPr lvl="1"/>
            <a:r>
              <a:rPr lang="de-DE" dirty="0" smtClean="0"/>
              <a:t>Abschlussprojekt: 2-4 h</a:t>
            </a:r>
          </a:p>
          <a:p>
            <a:r>
              <a:rPr lang="de-DE" dirty="0" smtClean="0"/>
              <a:t>Zeitlicher Aufwand für die </a:t>
            </a:r>
            <a:r>
              <a:rPr lang="de-DE" dirty="0" err="1" smtClean="0"/>
              <a:t>Student:innen</a:t>
            </a:r>
            <a:r>
              <a:rPr lang="de-DE" dirty="0" smtClean="0"/>
              <a:t>: 25-30 h</a:t>
            </a:r>
          </a:p>
          <a:p>
            <a:pPr lvl="1"/>
            <a:r>
              <a:rPr lang="de-DE" dirty="0" smtClean="0"/>
              <a:t>Vergleich: c</a:t>
            </a:r>
            <a:r>
              <a:rPr lang="de-DE" dirty="0" smtClean="0"/>
              <a:t>a. 2 SWS für ein Semester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igenständige Arbeit (zeitlicher Aufwand variiert)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06.07.2023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33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ertificate Icon Vector Art, Icons, and Graphics for Free Downloa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070" y="1038690"/>
            <a:ext cx="4902787" cy="490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Abschluss / Erfolgskontrolle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90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Abschluss / Erfolgskontrolle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Abschlusszertifikat / Teilnahmezertifikat nach überprüfter Erfolgskontrolle</a:t>
            </a:r>
          </a:p>
          <a:p>
            <a:r>
              <a:rPr lang="de-DE" dirty="0" smtClean="0"/>
              <a:t>Erfolgskontrolle erfolgt über Abschlussprojekt</a:t>
            </a:r>
          </a:p>
          <a:p>
            <a:r>
              <a:rPr lang="de-DE" dirty="0" smtClean="0"/>
              <a:t>Abschlussprojekt soll vorher erworbenes Wissen prüfen</a:t>
            </a:r>
          </a:p>
          <a:p>
            <a:r>
              <a:rPr lang="de-DE" dirty="0" smtClean="0"/>
              <a:t>Kontrolle der Abschlussprojekte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06.07.2023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20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Plattform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06.07.2023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14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277" y="734644"/>
            <a:ext cx="5198415" cy="514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3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Warum Python und nicht z.B. MATLAB?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de-DE" dirty="0" smtClean="0"/>
              <a:t>enutzerfreundlich und geringe Einstiegshürde</a:t>
            </a:r>
          </a:p>
          <a:p>
            <a:r>
              <a:rPr lang="de-DE" dirty="0" smtClean="0"/>
              <a:t>Open-</a:t>
            </a:r>
            <a:r>
              <a:rPr lang="de-DE" dirty="0" err="1" smtClean="0"/>
              <a:t>source</a:t>
            </a:r>
            <a:r>
              <a:rPr lang="de-DE" dirty="0" smtClean="0"/>
              <a:t> und kostenfrei</a:t>
            </a:r>
          </a:p>
          <a:p>
            <a:r>
              <a:rPr lang="de-DE" dirty="0" smtClean="0"/>
              <a:t>plattformübergreifend</a:t>
            </a:r>
          </a:p>
          <a:p>
            <a:r>
              <a:rPr lang="de-DE" dirty="0"/>
              <a:t>v</a:t>
            </a:r>
            <a:r>
              <a:rPr lang="de-DE" dirty="0" smtClean="0"/>
              <a:t>iele Bibliotheken und große Community</a:t>
            </a:r>
          </a:p>
          <a:p>
            <a:r>
              <a:rPr lang="de-DE" dirty="0"/>
              <a:t>am häufigsten </a:t>
            </a:r>
            <a:r>
              <a:rPr lang="de-DE" dirty="0" smtClean="0"/>
              <a:t>verwendete Programmiersprache </a:t>
            </a:r>
            <a:r>
              <a:rPr lang="de-DE" dirty="0"/>
              <a:t>für Data Science </a:t>
            </a:r>
            <a:r>
              <a:rPr lang="de-DE" dirty="0" smtClean="0"/>
              <a:t>und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1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Plattform – </a:t>
            </a:r>
            <a:r>
              <a:rPr lang="de-DE" sz="4000" dirty="0" err="1" smtClean="0"/>
              <a:t>Jupyter</a:t>
            </a:r>
            <a:r>
              <a:rPr lang="de-DE" sz="4000" dirty="0" smtClean="0"/>
              <a:t> Notebooks &amp; Google </a:t>
            </a:r>
            <a:r>
              <a:rPr lang="de-DE" sz="4000" dirty="0" err="1" smtClean="0"/>
              <a:t>Colab</a:t>
            </a:r>
            <a:endParaRPr lang="de-DE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eringere Einstiegshürden</a:t>
            </a:r>
          </a:p>
          <a:p>
            <a:r>
              <a:rPr lang="de-DE" dirty="0" smtClean="0"/>
              <a:t>Code-Blöcke separat testen</a:t>
            </a:r>
          </a:p>
          <a:p>
            <a:r>
              <a:rPr lang="de-DE" dirty="0" smtClean="0"/>
              <a:t>Datensätze visualisieren</a:t>
            </a:r>
          </a:p>
          <a:p>
            <a:r>
              <a:rPr lang="de-DE" dirty="0"/>
              <a:t>Flexibilität beim </a:t>
            </a:r>
            <a:r>
              <a:rPr lang="de-DE" dirty="0" err="1"/>
              <a:t>Coding</a:t>
            </a:r>
            <a:r>
              <a:rPr lang="de-DE" dirty="0"/>
              <a:t> und der </a:t>
            </a:r>
            <a:r>
              <a:rPr lang="de-DE" dirty="0" smtClean="0"/>
              <a:t>Analyse</a:t>
            </a:r>
          </a:p>
          <a:p>
            <a:r>
              <a:rPr lang="de-DE" dirty="0"/>
              <a:t>Auflistung von Input- und </a:t>
            </a:r>
            <a:r>
              <a:rPr lang="de-DE" dirty="0" smtClean="0"/>
              <a:t>Output-Zellen </a:t>
            </a:r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/>
              <a:t> </a:t>
            </a:r>
            <a:r>
              <a:rPr lang="de-DE" dirty="0"/>
              <a:t>besonders leicht </a:t>
            </a:r>
            <a:r>
              <a:rPr lang="de-DE" dirty="0" smtClean="0"/>
              <a:t>lesbar</a:t>
            </a:r>
          </a:p>
          <a:p>
            <a:r>
              <a:rPr lang="de-DE" dirty="0" smtClean="0"/>
              <a:t>Verwendung von </a:t>
            </a:r>
            <a:r>
              <a:rPr lang="de-DE" dirty="0" err="1" smtClean="0"/>
              <a:t>Markdown</a:t>
            </a:r>
            <a:r>
              <a:rPr lang="de-DE" dirty="0" smtClean="0"/>
              <a:t>-Text</a:t>
            </a:r>
            <a:r>
              <a:rPr lang="de-DE" dirty="0"/>
              <a:t>, Code, Gleichungen und </a:t>
            </a:r>
            <a:r>
              <a:rPr lang="de-DE" dirty="0" smtClean="0"/>
              <a:t>Formeln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smtClean="0">
                <a:sym typeface="Wingdings" panose="05000000000000000000" pitchFamily="2" charset="2"/>
              </a:rPr>
              <a:t>   ermöglicht eine ausführliche Dokumentation</a:t>
            </a:r>
            <a:endParaRPr lang="de-DE" dirty="0" smtClean="0"/>
          </a:p>
          <a:p>
            <a:r>
              <a:rPr lang="de-DE" dirty="0" smtClean="0"/>
              <a:t>Webanwendungen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Notebooks vs. Google </a:t>
            </a:r>
            <a:r>
              <a:rPr lang="de-DE" dirty="0" err="1"/>
              <a:t>Colab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Non-profit, Open-</a:t>
            </a:r>
            <a:r>
              <a:rPr lang="de-DE" dirty="0"/>
              <a:t>S</a:t>
            </a:r>
            <a:r>
              <a:rPr lang="de-DE" dirty="0" smtClean="0"/>
              <a:t>ource</a:t>
            </a:r>
          </a:p>
          <a:p>
            <a:r>
              <a:rPr lang="de-DE" dirty="0"/>
              <a:t>l</a:t>
            </a:r>
            <a:r>
              <a:rPr lang="de-DE" dirty="0" smtClean="0"/>
              <a:t>okale Maschinenressourcen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Installation </a:t>
            </a:r>
            <a:r>
              <a:rPr lang="de-DE" dirty="0">
                <a:sym typeface="Wingdings" panose="05000000000000000000" pitchFamily="2" charset="2"/>
              </a:rPr>
              <a:t>des </a:t>
            </a:r>
            <a:r>
              <a:rPr lang="de-DE" dirty="0" err="1">
                <a:sym typeface="Wingdings" panose="05000000000000000000" pitchFamily="2" charset="2"/>
              </a:rPr>
              <a:t>Jupyter</a:t>
            </a:r>
            <a:r>
              <a:rPr lang="de-DE" dirty="0">
                <a:sym typeface="Wingdings" panose="05000000000000000000" pitchFamily="2" charset="2"/>
              </a:rPr>
              <a:t> Notebook-Servers auf dem </a:t>
            </a:r>
            <a:r>
              <a:rPr lang="de-DE" dirty="0" smtClean="0">
                <a:sym typeface="Wingdings" panose="05000000000000000000" pitchFamily="2" charset="2"/>
              </a:rPr>
              <a:t>System</a:t>
            </a:r>
            <a:endParaRPr lang="de-DE" dirty="0" smtClean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 smtClean="0"/>
              <a:t>Google </a:t>
            </a:r>
            <a:r>
              <a:rPr lang="de-DE" dirty="0" err="1" smtClean="0"/>
              <a:t>Colab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Google </a:t>
            </a:r>
            <a:r>
              <a:rPr lang="de-DE" sz="2700" dirty="0" smtClean="0"/>
              <a:t>(kein Account notwendig)</a:t>
            </a:r>
          </a:p>
          <a:p>
            <a:r>
              <a:rPr lang="de-DE" dirty="0" err="1" smtClean="0"/>
              <a:t>GitHub</a:t>
            </a:r>
            <a:r>
              <a:rPr lang="de-DE" dirty="0" smtClean="0"/>
              <a:t>/</a:t>
            </a:r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err="1" smtClean="0"/>
              <a:t>Sync</a:t>
            </a:r>
            <a:r>
              <a:rPr lang="de-DE" dirty="0" smtClean="0"/>
              <a:t> möglich</a:t>
            </a:r>
          </a:p>
          <a:p>
            <a:r>
              <a:rPr lang="de-DE" dirty="0" smtClean="0"/>
              <a:t>Rechenleistung von Server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keine Installation notwendig</a:t>
            </a:r>
          </a:p>
          <a:p>
            <a:r>
              <a:rPr lang="de-DE" dirty="0" err="1"/>
              <a:t>Kollaborative</a:t>
            </a:r>
            <a:r>
              <a:rPr lang="de-DE" dirty="0"/>
              <a:t> Codierung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06.07.2023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Konzept - Python </a:t>
            </a:r>
            <a:r>
              <a:rPr lang="de-DE" dirty="0" err="1" smtClean="0"/>
              <a:t>Bootcamp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1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Notebooks vs. Google </a:t>
            </a:r>
            <a:r>
              <a:rPr lang="de-DE" dirty="0" err="1"/>
              <a:t>Colab</a:t>
            </a:r>
            <a:endParaRPr lang="de-DE" dirty="0"/>
          </a:p>
        </p:txBody>
      </p:sp>
      <p:pic>
        <p:nvPicPr>
          <p:cNvPr id="13" name="Inhaltsplatzhalter 1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896741"/>
            <a:ext cx="5157787" cy="2901255"/>
          </a:xfrm>
        </p:spPr>
      </p:pic>
      <p:pic>
        <p:nvPicPr>
          <p:cNvPr id="12" name="Inhaltsplatzhalter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58453"/>
            <a:ext cx="5183188" cy="2977831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18</a:t>
            </a:fld>
            <a:endParaRPr lang="de-DE"/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pPr algn="ctr"/>
            <a:r>
              <a:rPr lang="de-DE" dirty="0" err="1" smtClean="0"/>
              <a:t>Jupyter</a:t>
            </a:r>
            <a:r>
              <a:rPr lang="de-DE" dirty="0" smtClean="0"/>
              <a:t> Notebook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pPr algn="ctr"/>
            <a:r>
              <a:rPr lang="de-DE" dirty="0" smtClean="0"/>
              <a:t>Google </a:t>
            </a:r>
            <a:r>
              <a:rPr lang="de-DE" dirty="0" err="1" smtClean="0"/>
              <a:t>Colab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70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Jupyter</a:t>
            </a:r>
            <a:r>
              <a:rPr lang="de-DE" dirty="0" smtClean="0"/>
              <a:t> Notebooks vs. Google </a:t>
            </a:r>
            <a:r>
              <a:rPr lang="de-DE" dirty="0" err="1" smtClean="0"/>
              <a:t>Colab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356253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9426790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89272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1113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Feature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Jupyter</a:t>
                      </a:r>
                      <a:r>
                        <a:rPr lang="de-DE" dirty="0" smtClean="0"/>
                        <a:t> Notebook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Google </a:t>
                      </a:r>
                      <a:r>
                        <a:rPr lang="de-DE" dirty="0" err="1" smtClean="0"/>
                        <a:t>Colab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3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Cloud-basiert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❌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07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Dateisynchronisierung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❌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26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Gemeinsame Nutzung von Dateien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❌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20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800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</a:t>
                      </a:r>
                      <a:endParaRPr lang="de-DE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✔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❌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07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CH" sz="1800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Dateiansicht ohne Installation</a:t>
                      </a:r>
                      <a:endParaRPr lang="de-DE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❌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✔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06841"/>
                  </a:ext>
                </a:extLst>
              </a:tr>
            </a:tbl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Zielgruppe &amp; Ziele</a:t>
            </a:r>
          </a:p>
          <a:p>
            <a:r>
              <a:rPr lang="de-DE" dirty="0" smtClean="0"/>
              <a:t>Inhalt</a:t>
            </a:r>
          </a:p>
          <a:p>
            <a:r>
              <a:rPr lang="de-DE" dirty="0" smtClean="0"/>
              <a:t>Zeitaufwand</a:t>
            </a:r>
          </a:p>
          <a:p>
            <a:r>
              <a:rPr lang="de-DE" dirty="0" smtClean="0"/>
              <a:t>Abschluss /Erfolgskontrolle</a:t>
            </a:r>
            <a:endParaRPr lang="de-DE" dirty="0" smtClean="0"/>
          </a:p>
          <a:p>
            <a:r>
              <a:rPr lang="de-DE" dirty="0" smtClean="0"/>
              <a:t>Plattform</a:t>
            </a:r>
          </a:p>
          <a:p>
            <a:r>
              <a:rPr lang="de-DE" dirty="0" smtClean="0"/>
              <a:t>Struktur &amp; </a:t>
            </a:r>
            <a:r>
              <a:rPr lang="de-DE" dirty="0" smtClean="0"/>
              <a:t>Organisation</a:t>
            </a:r>
          </a:p>
          <a:p>
            <a:r>
              <a:rPr lang="de-DE" dirty="0" smtClean="0"/>
              <a:t>Evaluation &amp; Feedback</a:t>
            </a:r>
            <a:endParaRPr lang="de-DE" dirty="0" smtClean="0"/>
          </a:p>
          <a:p>
            <a:r>
              <a:rPr lang="de-DE" dirty="0" smtClean="0"/>
              <a:t>Offene Fragen &amp; Ideen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Struktur &amp; Organisation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20</a:t>
            </a:fld>
            <a:endParaRPr lang="de-DE"/>
          </a:p>
        </p:txBody>
      </p:sp>
      <p:pic>
        <p:nvPicPr>
          <p:cNvPr id="4098" name="Picture 2" descr="Organisation - Kostenlose geschäft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732" y="1516184"/>
            <a:ext cx="3921735" cy="392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81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Organisation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GitHub</a:t>
            </a:r>
            <a:r>
              <a:rPr lang="de-DE" dirty="0" smtClean="0"/>
              <a:t>/</a:t>
            </a:r>
            <a:r>
              <a:rPr lang="de-DE" dirty="0" err="1" smtClean="0"/>
              <a:t>GitLab</a:t>
            </a:r>
            <a:r>
              <a:rPr lang="de-DE" dirty="0" smtClean="0"/>
              <a:t> </a:t>
            </a:r>
            <a:r>
              <a:rPr lang="de-DE" dirty="0" smtClean="0"/>
              <a:t>Repository</a:t>
            </a:r>
          </a:p>
          <a:p>
            <a:r>
              <a:rPr lang="de-DE" dirty="0" smtClean="0"/>
              <a:t>Kollaboration möglich und nötig</a:t>
            </a:r>
          </a:p>
          <a:p>
            <a:r>
              <a:rPr lang="de-DE" dirty="0" smtClean="0"/>
              <a:t>Derzeit: verwaltet durch Klinik für Neuroradiologie, Magdeburg</a:t>
            </a:r>
          </a:p>
          <a:p>
            <a:r>
              <a:rPr lang="de-DE" dirty="0" smtClean="0"/>
              <a:t>Definition von </a:t>
            </a:r>
            <a:r>
              <a:rPr lang="de-DE" dirty="0" smtClean="0"/>
              <a:t>Meilensteinen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Wer ist zukünftig der </a:t>
            </a:r>
            <a:r>
              <a:rPr lang="de-DE" dirty="0" err="1" smtClean="0"/>
              <a:t>Produktowner</a:t>
            </a:r>
            <a:r>
              <a:rPr lang="de-DE" dirty="0" smtClean="0"/>
              <a:t>?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21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775" y="1493837"/>
            <a:ext cx="2867025" cy="752475"/>
          </a:xfrm>
          <a:prstGeom prst="rect">
            <a:avLst/>
          </a:prstGeom>
        </p:spPr>
      </p:pic>
      <p:pic>
        <p:nvPicPr>
          <p:cNvPr id="1026" name="Picture 2" descr="Gitlab - Kostenlose marken und logo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985" y="284284"/>
            <a:ext cx="1585790" cy="158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5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Struktur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3" y="2005012"/>
            <a:ext cx="3317895" cy="4351338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22</a:t>
            </a:fld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59" y="2907323"/>
            <a:ext cx="1926981" cy="238298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892" y="2238453"/>
            <a:ext cx="6480541" cy="4117897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1266092" y="4712677"/>
            <a:ext cx="10160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3530600" y="3106615"/>
            <a:ext cx="1016000" cy="4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838200" y="1549645"/>
            <a:ext cx="10515600" cy="80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j</a:t>
            </a:r>
            <a:r>
              <a:rPr lang="de-DE" dirty="0" smtClean="0"/>
              <a:t>eder </a:t>
            </a:r>
            <a:r>
              <a:rPr lang="de-DE" dirty="0" err="1" smtClean="0"/>
              <a:t>Skill</a:t>
            </a:r>
            <a:r>
              <a:rPr lang="de-DE" dirty="0" smtClean="0"/>
              <a:t> Track erhält separaten Unterordner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Support für Fragen der </a:t>
            </a:r>
            <a:r>
              <a:rPr lang="de-DE" dirty="0" err="1" smtClean="0"/>
              <a:t>Student:innen</a:t>
            </a:r>
            <a:r>
              <a:rPr lang="de-DE" dirty="0" smtClean="0"/>
              <a:t> durch verschiedene Methoden:</a:t>
            </a:r>
          </a:p>
          <a:p>
            <a:pPr lvl="1"/>
            <a:r>
              <a:rPr lang="de-DE" dirty="0" smtClean="0"/>
              <a:t>FAQ/Wiki auf </a:t>
            </a:r>
            <a:r>
              <a:rPr lang="de-DE" dirty="0" err="1" smtClean="0"/>
              <a:t>GitHub</a:t>
            </a:r>
            <a:r>
              <a:rPr lang="de-DE" dirty="0" smtClean="0"/>
              <a:t>/</a:t>
            </a:r>
            <a:r>
              <a:rPr lang="de-DE" dirty="0" err="1" smtClean="0"/>
              <a:t>GitLab</a:t>
            </a:r>
            <a:endParaRPr lang="de-DE" dirty="0" smtClean="0"/>
          </a:p>
          <a:p>
            <a:pPr lvl="1"/>
            <a:r>
              <a:rPr lang="de-DE" dirty="0" smtClean="0"/>
              <a:t>README.md pro </a:t>
            </a:r>
            <a:r>
              <a:rPr lang="de-DE" dirty="0" err="1" smtClean="0"/>
              <a:t>Skill</a:t>
            </a:r>
            <a:r>
              <a:rPr lang="de-DE" dirty="0" smtClean="0"/>
              <a:t> Track und Anleitungen</a:t>
            </a:r>
          </a:p>
          <a:p>
            <a:pPr lvl="1"/>
            <a:r>
              <a:rPr lang="de-DE" dirty="0" err="1" smtClean="0"/>
              <a:t>Issues</a:t>
            </a:r>
            <a:r>
              <a:rPr lang="de-DE" dirty="0" smtClean="0"/>
              <a:t> bei techn. Fragen/Anmerkungen/</a:t>
            </a:r>
            <a:r>
              <a:rPr lang="de-DE" dirty="0" err="1" smtClean="0"/>
              <a:t>Verbesserungvorschlägen</a:t>
            </a:r>
            <a:endParaRPr lang="de-DE" dirty="0"/>
          </a:p>
          <a:p>
            <a:pPr lvl="1"/>
            <a:r>
              <a:rPr lang="de-DE" dirty="0" smtClean="0"/>
              <a:t>Mailkontakt (zentrale Mailadresse) bei inhaltlichen Frage, Anmerkungen usw.</a:t>
            </a:r>
          </a:p>
          <a:p>
            <a:pPr lvl="1"/>
            <a:r>
              <a:rPr lang="de-DE" dirty="0"/>
              <a:t>e</a:t>
            </a:r>
            <a:r>
              <a:rPr lang="de-DE" dirty="0" smtClean="0"/>
              <a:t>ine regelmäßig stattfindende Livesession (1h, per Zoom o.ä.)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88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1,200+ Q And A Illustrations, Royalty-Free Vector Graphics &amp; Clip Art -  iStock | Questions, Faq icon, Faq info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16" y="545367"/>
            <a:ext cx="5208099" cy="52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Evaluation &amp; Feedback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476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 &amp; Feedback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Fragebogen vor und nach dem </a:t>
            </a:r>
            <a:r>
              <a:rPr lang="de-DE" dirty="0" err="1" smtClean="0"/>
              <a:t>Bootcamp</a:t>
            </a:r>
            <a:endParaRPr lang="de-DE" dirty="0"/>
          </a:p>
          <a:p>
            <a:r>
              <a:rPr lang="de-DE" dirty="0" smtClean="0"/>
              <a:t>Fragen:</a:t>
            </a:r>
          </a:p>
          <a:p>
            <a:pPr lvl="1"/>
            <a:r>
              <a:rPr lang="de-DE" dirty="0" smtClean="0"/>
              <a:t>Welcher Lernfortschritt wurde erzielt?</a:t>
            </a:r>
          </a:p>
          <a:p>
            <a:pPr lvl="1"/>
            <a:r>
              <a:rPr lang="de-DE" dirty="0" smtClean="0"/>
              <a:t>Wie werden Aufgaben zukünftig mittels Python umgesetzt?</a:t>
            </a:r>
          </a:p>
          <a:p>
            <a:pPr lvl="1"/>
            <a:r>
              <a:rPr lang="de-DE" dirty="0" smtClean="0"/>
              <a:t>Gesteigerte Effizienz?</a:t>
            </a:r>
          </a:p>
          <a:p>
            <a:pPr lvl="1"/>
            <a:r>
              <a:rPr lang="de-CH" dirty="0"/>
              <a:t>Hatte das </a:t>
            </a:r>
            <a:r>
              <a:rPr lang="de-CH" dirty="0" err="1"/>
              <a:t>Bootcamp</a:t>
            </a:r>
            <a:r>
              <a:rPr lang="de-CH" dirty="0"/>
              <a:t> eines Einfluss auf die Arbeitsweise bzw. Herangehensweise der </a:t>
            </a:r>
            <a:r>
              <a:rPr lang="de-CH" dirty="0" err="1"/>
              <a:t>Student:innen</a:t>
            </a:r>
            <a:r>
              <a:rPr lang="de-CH" dirty="0"/>
              <a:t>? </a:t>
            </a: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41,200+ Q And A Illustrations, Royalty-Free Vector Graphics &amp; Clip Art -  iStock | Questions, Faq icon, Faq info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916" y="545367"/>
            <a:ext cx="5208099" cy="520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Offene Fragen </a:t>
            </a:r>
            <a:r>
              <a:rPr lang="de-DE" dirty="0" smtClean="0"/>
              <a:t>&amp; Ideen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959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Offene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</a:t>
            </a:r>
            <a:r>
              <a:rPr lang="de-DE" dirty="0"/>
              <a:t>von DICOM und Bilddaten? (Datenschutzproblem? Nutzung öffentlicher open-</a:t>
            </a:r>
            <a:r>
              <a:rPr lang="de-DE" dirty="0" err="1"/>
              <a:t>source</a:t>
            </a:r>
            <a:r>
              <a:rPr lang="de-DE" dirty="0"/>
              <a:t> Daten</a:t>
            </a:r>
            <a:r>
              <a:rPr lang="de-DE" dirty="0" smtClean="0"/>
              <a:t>?)</a:t>
            </a:r>
          </a:p>
          <a:p>
            <a:r>
              <a:rPr lang="de-DE" dirty="0" smtClean="0"/>
              <a:t>Wie soll der Kurs gehostet werden</a:t>
            </a:r>
            <a:r>
              <a:rPr lang="de-DE" dirty="0" smtClean="0"/>
              <a:t>?</a:t>
            </a:r>
          </a:p>
          <a:p>
            <a:r>
              <a:rPr lang="de-DE" dirty="0" smtClean="0"/>
              <a:t>Geeigneter Fragebogen für Evaluierung des Fragebogens?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29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Weitere Ideen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Challenges</a:t>
            </a:r>
            <a:r>
              <a:rPr lang="de-DE" dirty="0"/>
              <a:t> – 1-wöchige Gruppenarbeit zur Lösung eines realen </a:t>
            </a:r>
            <a:r>
              <a:rPr lang="de-DE" dirty="0" smtClean="0"/>
              <a:t>Problems</a:t>
            </a:r>
          </a:p>
          <a:p>
            <a:r>
              <a:rPr lang="de-DE" dirty="0"/>
              <a:t>n</a:t>
            </a:r>
            <a:r>
              <a:rPr lang="de-DE" dirty="0" smtClean="0"/>
              <a:t>ach Test in Magdeburg Ausweitung – freier Zugang deutschlandweit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29</a:t>
            </a:fld>
            <a:endParaRPr lang="de-DE"/>
          </a:p>
        </p:txBody>
      </p:sp>
      <p:pic>
        <p:nvPicPr>
          <p:cNvPr id="8196" name="Picture 4" descr="freetoedit error black white sticker image by @iamemilyness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652" y="487242"/>
            <a:ext cx="5272696" cy="52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Zielgruppe &amp; Ziele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3</a:t>
            </a:fld>
            <a:endParaRPr lang="de-DE"/>
          </a:p>
        </p:txBody>
      </p:sp>
      <p:pic>
        <p:nvPicPr>
          <p:cNvPr id="3074" name="Picture 2" descr="Set Goals Line Icon Grafik Von IconBunny · Creative Fabr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36" y="1279526"/>
            <a:ext cx="55245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18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Zielgruppe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Medizinstudenten der Medizinischen Fakultät der </a:t>
            </a:r>
            <a:r>
              <a:rPr lang="de-DE" dirty="0" err="1" smtClean="0"/>
              <a:t>OvGU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leichter Einstieg, ohne komplexe mathematische Vorkenntnisse</a:t>
            </a:r>
          </a:p>
          <a:p>
            <a:r>
              <a:rPr lang="de-DE" u="sng" dirty="0" smtClean="0">
                <a:sym typeface="Wingdings" panose="05000000000000000000" pitchFamily="2" charset="2"/>
              </a:rPr>
              <a:t>Wichtig:</a:t>
            </a:r>
            <a:r>
              <a:rPr lang="de-DE" dirty="0" smtClean="0">
                <a:sym typeface="Wingdings" panose="05000000000000000000" pitchFamily="2" charset="2"/>
              </a:rPr>
              <a:t> Anwendungsbezug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Erweiterung </a:t>
            </a:r>
            <a:r>
              <a:rPr lang="de-DE" dirty="0" smtClean="0">
                <a:sym typeface="Wingdings" panose="05000000000000000000" pitchFamily="2" charset="2"/>
              </a:rPr>
              <a:t>auf weitere Studiengänge </a:t>
            </a:r>
            <a:r>
              <a:rPr lang="de-DE" dirty="0" smtClean="0">
                <a:sym typeface="Wingdings" panose="05000000000000000000" pitchFamily="2" charset="2"/>
              </a:rPr>
              <a:t>mit medizinischem Bezug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Medizintechnik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Medizininformatik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…</a:t>
            </a:r>
          </a:p>
          <a:p>
            <a:r>
              <a:rPr lang="de-DE" dirty="0" err="1" smtClean="0">
                <a:sym typeface="Wingdings" panose="05000000000000000000" pitchFamily="2" charset="2"/>
              </a:rPr>
              <a:t>Bootcamp</a:t>
            </a:r>
            <a:r>
              <a:rPr lang="de-DE" dirty="0" smtClean="0">
                <a:sym typeface="Wingdings" panose="05000000000000000000" pitchFamily="2" charset="2"/>
              </a:rPr>
              <a:t> richtet sich an </a:t>
            </a:r>
            <a:r>
              <a:rPr lang="de-DE" dirty="0" err="1" smtClean="0">
                <a:sym typeface="Wingdings" panose="05000000000000000000" pitchFamily="2" charset="2"/>
              </a:rPr>
              <a:t>Student:innen</a:t>
            </a:r>
            <a:r>
              <a:rPr lang="de-DE" dirty="0" smtClean="0">
                <a:sym typeface="Wingdings" panose="05000000000000000000" pitchFamily="2" charset="2"/>
              </a:rPr>
              <a:t> ohne Vorkenntnisse in Python</a:t>
            </a:r>
          </a:p>
          <a:p>
            <a:pPr marL="457200" lvl="1" indent="0"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40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Grundlagen der </a:t>
            </a:r>
            <a:r>
              <a:rPr lang="de-DE" dirty="0" smtClean="0"/>
              <a:t>Datenbeschaffung, -verarbeitung und -analyse, </a:t>
            </a:r>
            <a:r>
              <a:rPr lang="de-DE" dirty="0"/>
              <a:t>sowie die Extraktion von Wissen aus Daten (Data Science)</a:t>
            </a:r>
          </a:p>
          <a:p>
            <a:r>
              <a:rPr lang="de-DE" dirty="0" smtClean="0"/>
              <a:t>Automatisierung </a:t>
            </a:r>
            <a:r>
              <a:rPr lang="de-DE" dirty="0"/>
              <a:t>von Datenbeschaffung, -verarbeitung und </a:t>
            </a:r>
            <a:r>
              <a:rPr lang="de-DE" dirty="0" smtClean="0"/>
              <a:t>–</a:t>
            </a:r>
            <a:r>
              <a:rPr lang="de-DE" dirty="0" err="1" smtClean="0"/>
              <a:t>analyse</a:t>
            </a:r>
            <a:r>
              <a:rPr lang="de-DE" dirty="0" smtClean="0"/>
              <a:t> für klinische Wissenschaftsprojekte und Abschlussarbeiten (z.B. Dissertation)</a:t>
            </a:r>
            <a:endParaRPr lang="de-DE" dirty="0" smtClean="0"/>
          </a:p>
          <a:p>
            <a:r>
              <a:rPr lang="de-DE" dirty="0" smtClean="0"/>
              <a:t>Erfolgskontrolle durch ein Abschlussprojekt</a:t>
            </a:r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 Teilnahmezertifikat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01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201372"/>
            <a:ext cx="10515600" cy="1325563"/>
          </a:xfrm>
        </p:spPr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6</a:t>
            </a:fld>
            <a:endParaRPr lang="de-DE"/>
          </a:p>
        </p:txBody>
      </p:sp>
      <p:pic>
        <p:nvPicPr>
          <p:cNvPr id="2052" name="Picture 4" descr="Programming Language Stock Illustrations, Cliparts and Royalty Free  Programming Language Vec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52" y="732693"/>
            <a:ext cx="4838456" cy="483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6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Bereitstellung </a:t>
            </a:r>
            <a:r>
              <a:rPr lang="de-DE" dirty="0"/>
              <a:t>interaktiver </a:t>
            </a:r>
            <a:r>
              <a:rPr lang="de-DE" dirty="0" smtClean="0"/>
              <a:t>Python Notebooks</a:t>
            </a:r>
          </a:p>
          <a:p>
            <a:pPr lvl="1"/>
            <a:r>
              <a:rPr lang="de-DE" dirty="0"/>
              <a:t>v</a:t>
            </a:r>
            <a:r>
              <a:rPr lang="de-DE" dirty="0" smtClean="0"/>
              <a:t>orgefertigte Notebooks</a:t>
            </a:r>
          </a:p>
          <a:p>
            <a:pPr lvl="1"/>
            <a:r>
              <a:rPr lang="de-DE" dirty="0" smtClean="0"/>
              <a:t>m</a:t>
            </a:r>
            <a:r>
              <a:rPr lang="de-DE" dirty="0" smtClean="0"/>
              <a:t>it eingebundenen ‘</a:t>
            </a:r>
            <a:r>
              <a:rPr lang="de-DE" dirty="0" err="1" smtClean="0"/>
              <a:t>Exercises</a:t>
            </a:r>
            <a:r>
              <a:rPr lang="de-DE" dirty="0" smtClean="0"/>
              <a:t>‘ </a:t>
            </a:r>
            <a:r>
              <a:rPr lang="de-DE" dirty="0"/>
              <a:t>(</a:t>
            </a:r>
            <a:r>
              <a:rPr lang="de-DE" dirty="0" smtClean="0"/>
              <a:t>kleinere </a:t>
            </a:r>
            <a:r>
              <a:rPr lang="de-DE" dirty="0" smtClean="0"/>
              <a:t>Aufgaben, mit </a:t>
            </a:r>
            <a:r>
              <a:rPr lang="de-DE" dirty="0" smtClean="0"/>
              <a:t>Lösungen)</a:t>
            </a:r>
            <a:endParaRPr lang="de-DE" dirty="0" smtClean="0"/>
          </a:p>
          <a:p>
            <a:r>
              <a:rPr lang="de-DE" dirty="0"/>
              <a:t>z</a:t>
            </a:r>
            <a:r>
              <a:rPr lang="de-DE" dirty="0" smtClean="0"/>
              <a:t>usätzliche (unterstützende) Lerninhalte, in Form von z.B. </a:t>
            </a:r>
            <a:r>
              <a:rPr lang="de-DE" dirty="0" err="1" smtClean="0"/>
              <a:t>Slides</a:t>
            </a:r>
            <a:endParaRPr lang="de-DE" dirty="0" smtClean="0"/>
          </a:p>
          <a:p>
            <a:r>
              <a:rPr lang="de-DE" dirty="0"/>
              <a:t>g</a:t>
            </a:r>
            <a:r>
              <a:rPr lang="de-DE" dirty="0" smtClean="0"/>
              <a:t>eführte Projekte (Erfassung -&gt; Aufarbeitung -&gt; Analyse -&gt; Beantwortung der „Forschungsfrage</a:t>
            </a:r>
            <a:r>
              <a:rPr lang="de-DE" dirty="0" smtClean="0"/>
              <a:t>“) = Abschlussprojekt</a:t>
            </a:r>
            <a:endParaRPr lang="de-DE" dirty="0" smtClean="0"/>
          </a:p>
          <a:p>
            <a:r>
              <a:rPr lang="de-DE" dirty="0" smtClean="0"/>
              <a:t>Vermittlung mehrerer </a:t>
            </a:r>
            <a:r>
              <a:rPr lang="de-DE" dirty="0" smtClean="0"/>
              <a:t>Lerninhalte</a:t>
            </a:r>
          </a:p>
          <a:p>
            <a:r>
              <a:rPr lang="de-DE" dirty="0"/>
              <a:t>a</a:t>
            </a:r>
            <a:r>
              <a:rPr lang="de-DE" dirty="0" smtClean="0"/>
              <a:t>lle Lerninhalte werden in Englisch veröffentlicht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 smtClean="0"/>
              <a:t>06.07.2023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6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Lerninhalte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</a:t>
            </a:r>
            <a:r>
              <a:rPr lang="de-DE" dirty="0"/>
              <a:t>in die Programmiersprache Python</a:t>
            </a:r>
          </a:p>
          <a:p>
            <a:r>
              <a:rPr lang="de-DE" dirty="0" smtClean="0"/>
              <a:t>Einführung </a:t>
            </a:r>
            <a:r>
              <a:rPr lang="de-DE" dirty="0"/>
              <a:t>in die grundlegenden Konzepte der Programmierung</a:t>
            </a:r>
          </a:p>
          <a:p>
            <a:r>
              <a:rPr lang="de-DE" dirty="0" smtClean="0"/>
              <a:t>Vorstellung </a:t>
            </a:r>
            <a:r>
              <a:rPr lang="de-DE" dirty="0"/>
              <a:t>wichtiger Python-Bibliotheken und deren Verwendung im </a:t>
            </a:r>
            <a:r>
              <a:rPr lang="de-DE" u="sng" dirty="0"/>
              <a:t>Bereich Data </a:t>
            </a:r>
            <a:r>
              <a:rPr lang="de-DE" u="sng" dirty="0" smtClean="0"/>
              <a:t>Science</a:t>
            </a:r>
            <a:r>
              <a:rPr lang="de-DE" dirty="0" smtClean="0"/>
              <a:t> (Pandas, </a:t>
            </a:r>
            <a:r>
              <a:rPr lang="de-DE" dirty="0" err="1" smtClean="0"/>
              <a:t>Numpy</a:t>
            </a:r>
            <a:r>
              <a:rPr lang="de-DE" dirty="0" smtClean="0"/>
              <a:t>, </a:t>
            </a:r>
            <a:r>
              <a:rPr lang="de-DE" dirty="0" err="1" smtClean="0"/>
              <a:t>Matplotlib</a:t>
            </a:r>
            <a:r>
              <a:rPr lang="de-DE" dirty="0" smtClean="0"/>
              <a:t> …)</a:t>
            </a:r>
            <a:endParaRPr lang="de-DE" dirty="0"/>
          </a:p>
          <a:p>
            <a:r>
              <a:rPr lang="de-DE" dirty="0" smtClean="0"/>
              <a:t>Vorstellung </a:t>
            </a:r>
            <a:r>
              <a:rPr lang="de-DE" dirty="0"/>
              <a:t>wichtiger Python-Bibliotheken und deren Verwendung im </a:t>
            </a:r>
            <a:r>
              <a:rPr lang="de-DE" u="sng" dirty="0"/>
              <a:t>Bereich </a:t>
            </a:r>
            <a:r>
              <a:rPr lang="de-DE" u="sng" dirty="0" smtClean="0"/>
              <a:t>DICOM </a:t>
            </a:r>
            <a:r>
              <a:rPr lang="de-DE" u="sng" dirty="0"/>
              <a:t>und Bildverarbeitung</a:t>
            </a:r>
            <a:r>
              <a:rPr lang="de-DE" dirty="0"/>
              <a:t> (ergänzend zu den o.g</a:t>
            </a:r>
            <a:r>
              <a:rPr lang="de-DE" dirty="0" smtClean="0"/>
              <a:t>.)</a:t>
            </a:r>
          </a:p>
          <a:p>
            <a:r>
              <a:rPr lang="de-DE" dirty="0" smtClean="0"/>
              <a:t>Einführung </a:t>
            </a:r>
            <a:r>
              <a:rPr lang="de-DE" dirty="0"/>
              <a:t>in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smtClean="0"/>
              <a:t>Learning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sym typeface="Wingdings" panose="05000000000000000000" pitchFamily="2" charset="2"/>
              </a:rPr>
              <a:t> Definition s.g. </a:t>
            </a:r>
            <a:r>
              <a:rPr lang="de-DE" dirty="0" err="1" smtClean="0">
                <a:sym typeface="Wingdings" panose="05000000000000000000" pitchFamily="2" charset="2"/>
              </a:rPr>
              <a:t>Skill</a:t>
            </a:r>
            <a:r>
              <a:rPr lang="de-DE" dirty="0" smtClean="0">
                <a:sym typeface="Wingdings" panose="05000000000000000000" pitchFamily="2" charset="2"/>
              </a:rPr>
              <a:t> Tracks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96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„</a:t>
            </a:r>
            <a:r>
              <a:rPr lang="de-DE" dirty="0" err="1" smtClean="0"/>
              <a:t>guided</a:t>
            </a:r>
            <a:r>
              <a:rPr lang="de-DE" dirty="0" smtClean="0"/>
              <a:t>“ Projects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Projekte – „geführte Notebooks“ in denen die Studenten das Gelernte innerhalb eines </a:t>
            </a:r>
            <a:r>
              <a:rPr lang="de-DE" dirty="0" err="1"/>
              <a:t>Jupyter</a:t>
            </a:r>
            <a:r>
              <a:rPr lang="de-DE" dirty="0"/>
              <a:t> Notebooks anwenden können, z.B.</a:t>
            </a:r>
          </a:p>
          <a:p>
            <a:pPr lvl="1"/>
            <a:r>
              <a:rPr lang="de-DE" dirty="0"/>
              <a:t>Datensatz: mehrere Patientenaufnahmen Hirn (mit Pseudo-DICOM Header)</a:t>
            </a:r>
          </a:p>
          <a:p>
            <a:pPr lvl="1"/>
            <a:r>
              <a:rPr lang="de-DE" dirty="0"/>
              <a:t>Aufgaben:</a:t>
            </a:r>
          </a:p>
          <a:p>
            <a:pPr lvl="2"/>
            <a:r>
              <a:rPr lang="de-DE" dirty="0"/>
              <a:t>Einlesen und überprüfen der .</a:t>
            </a:r>
            <a:r>
              <a:rPr lang="de-DE" dirty="0" err="1"/>
              <a:t>dcm</a:t>
            </a:r>
            <a:r>
              <a:rPr lang="de-DE" dirty="0"/>
              <a:t>-Files</a:t>
            </a:r>
          </a:p>
          <a:p>
            <a:pPr lvl="2"/>
            <a:r>
              <a:rPr lang="de-DE" dirty="0"/>
              <a:t>fehlerhaften .</a:t>
            </a:r>
            <a:r>
              <a:rPr lang="de-DE" dirty="0" err="1"/>
              <a:t>dcm</a:t>
            </a:r>
            <a:r>
              <a:rPr lang="de-DE" dirty="0"/>
              <a:t>-Header identifizieren</a:t>
            </a:r>
          </a:p>
          <a:p>
            <a:pPr lvl="2"/>
            <a:r>
              <a:rPr lang="de-DE" dirty="0"/>
              <a:t>alle .</a:t>
            </a:r>
            <a:r>
              <a:rPr lang="de-DE" dirty="0" err="1"/>
              <a:t>dcm</a:t>
            </a:r>
            <a:r>
              <a:rPr lang="de-DE" dirty="0"/>
              <a:t>-Files hinsichtlich Patientennamen, ID und Geb.-datum anonymisieren</a:t>
            </a:r>
          </a:p>
          <a:p>
            <a:pPr lvl="2"/>
            <a:r>
              <a:rPr lang="de-DE" dirty="0" err="1"/>
              <a:t>Subplots</a:t>
            </a:r>
            <a:r>
              <a:rPr lang="de-DE" dirty="0"/>
              <a:t> der mittleren Schicht alle Datensätze erstellen</a:t>
            </a:r>
          </a:p>
          <a:p>
            <a:pPr lvl="2"/>
            <a:r>
              <a:rPr lang="de-DE" dirty="0"/>
              <a:t>automatisch Segmentieren und z.B. SNR bestimmen</a:t>
            </a:r>
          </a:p>
          <a:p>
            <a:pPr lvl="2"/>
            <a:r>
              <a:rPr lang="de-DE" dirty="0"/>
              <a:t>usw.</a:t>
            </a:r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06.07.2023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Konzept - Python Bootcamp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3435F-9AE3-4063-B523-1D8BDDBEA95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917</Words>
  <Application>Microsoft Office PowerPoint</Application>
  <PresentationFormat>Breitbild</PresentationFormat>
  <Paragraphs>260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Konzept eines Python Bootcamps für Medizinstudenten</vt:lpstr>
      <vt:lpstr>Gliederung</vt:lpstr>
      <vt:lpstr>Zielgruppe &amp; Ziele</vt:lpstr>
      <vt:lpstr>Zielgruppe</vt:lpstr>
      <vt:lpstr>Ziele</vt:lpstr>
      <vt:lpstr>Inhalt</vt:lpstr>
      <vt:lpstr>Inhalte</vt:lpstr>
      <vt:lpstr>Lerninhalte</vt:lpstr>
      <vt:lpstr>„guided“ Projects</vt:lpstr>
      <vt:lpstr>Zeitaufwand</vt:lpstr>
      <vt:lpstr>Zeitaufwand</vt:lpstr>
      <vt:lpstr>Abschluss / Erfolgskontrolle</vt:lpstr>
      <vt:lpstr>Abschluss / Erfolgskontrolle</vt:lpstr>
      <vt:lpstr>Plattform</vt:lpstr>
      <vt:lpstr>Warum Python und nicht z.B. MATLAB?</vt:lpstr>
      <vt:lpstr>Plattform – Jupyter Notebooks &amp; Google Colab</vt:lpstr>
      <vt:lpstr>Jupyter Notebooks vs. Google Colab</vt:lpstr>
      <vt:lpstr>Jupyter Notebooks vs. Google Colab</vt:lpstr>
      <vt:lpstr>Jupyter Notebooks vs. Google Colab</vt:lpstr>
      <vt:lpstr>Struktur &amp; Organisation</vt:lpstr>
      <vt:lpstr>Organisation</vt:lpstr>
      <vt:lpstr>Struktur</vt:lpstr>
      <vt:lpstr>Support</vt:lpstr>
      <vt:lpstr>Evaluation &amp; Feedback</vt:lpstr>
      <vt:lpstr>Evaluation &amp; Feedback</vt:lpstr>
      <vt:lpstr>Offene Fragen &amp; Ideen</vt:lpstr>
      <vt:lpstr>Offene Fragen</vt:lpstr>
      <vt:lpstr>Weitere Ideen</vt:lpstr>
      <vt:lpstr>PowerPoint-Präsentation</vt:lpstr>
    </vt:vector>
  </TitlesOfParts>
  <Company>UMMD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 eines Python Bootcamps für Medizinstudenten</dc:title>
  <dc:creator>Einspänner, Eric</dc:creator>
  <cp:lastModifiedBy>Einspänner, Eric</cp:lastModifiedBy>
  <cp:revision>35</cp:revision>
  <dcterms:created xsi:type="dcterms:W3CDTF">2023-07-06T08:11:15Z</dcterms:created>
  <dcterms:modified xsi:type="dcterms:W3CDTF">2023-08-11T11:22:28Z</dcterms:modified>
</cp:coreProperties>
</file>