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b96c75a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eb96c75a0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70079c9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770079c9bf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b96c75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eb96c75a0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70079c9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770079c9bf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h5TZhgSLqZoiPTVWLpGGTmly3XbkXYDG/view"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ssrn.com/abstract=35275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78"/>
            <a:ext cx="9144000" cy="3018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PE"/>
              <a:t>Riego Automático de Plantas basado en Sensores de Humedad y Temperatura usando Raspberry Pi y AWS</a:t>
            </a:r>
            <a:endParaRPr/>
          </a:p>
        </p:txBody>
      </p:sp>
      <p:sp>
        <p:nvSpPr>
          <p:cNvPr id="85" name="Google Shape;85;p13"/>
          <p:cNvSpPr txBox="1"/>
          <p:nvPr>
            <p:ph idx="1" type="subTitle"/>
          </p:nvPr>
        </p:nvSpPr>
        <p:spPr>
          <a:xfrm>
            <a:off x="1380575" y="4713663"/>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PE"/>
              <a:t>Gonza Soto, Raquel Stacy</a:t>
            </a:r>
            <a:endParaRPr/>
          </a:p>
          <a:p>
            <a:pPr indent="0" lvl="0" marL="0" rtl="0" algn="ctr">
              <a:lnSpc>
                <a:spcPct val="90000"/>
              </a:lnSpc>
              <a:spcBef>
                <a:spcPts val="0"/>
              </a:spcBef>
              <a:spcAft>
                <a:spcPts val="0"/>
              </a:spcAft>
              <a:buClr>
                <a:schemeClr val="dk1"/>
              </a:buClr>
              <a:buSzPts val="2400"/>
              <a:buNone/>
            </a:pPr>
            <a:r>
              <a:rPr lang="es-PE"/>
              <a:t>Vasquez Palomino, Ashel Joseph</a:t>
            </a:r>
            <a:endParaRPr/>
          </a:p>
          <a:p>
            <a:pPr indent="0" lvl="0" marL="0" rtl="0" algn="ctr">
              <a:lnSpc>
                <a:spcPct val="90000"/>
              </a:lnSpc>
              <a:spcBef>
                <a:spcPts val="0"/>
              </a:spcBef>
              <a:spcAft>
                <a:spcPts val="0"/>
              </a:spcAft>
              <a:buClr>
                <a:schemeClr val="dk1"/>
              </a:buClr>
              <a:buSzPts val="2400"/>
              <a:buNone/>
            </a:pPr>
            <a:r>
              <a:rPr lang="es-PE"/>
              <a:t>Zavala Sanchez, Diego Alonso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766475" y="2131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DASHBOARD NODE-RED</a:t>
            </a:r>
            <a:endParaRPr/>
          </a:p>
        </p:txBody>
      </p:sp>
      <p:pic>
        <p:nvPicPr>
          <p:cNvPr id="138" name="Google Shape;138;p22"/>
          <p:cNvPicPr preferRelativeResize="0"/>
          <p:nvPr/>
        </p:nvPicPr>
        <p:blipFill>
          <a:blip r:embed="rId3">
            <a:alphaModFix/>
          </a:blip>
          <a:stretch>
            <a:fillRect/>
          </a:stretch>
        </p:blipFill>
        <p:spPr>
          <a:xfrm>
            <a:off x="914400" y="1410525"/>
            <a:ext cx="8673428" cy="5014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66475" y="2131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DEMO</a:t>
            </a:r>
            <a:endParaRPr/>
          </a:p>
        </p:txBody>
      </p:sp>
      <p:pic>
        <p:nvPicPr>
          <p:cNvPr id="144" name="Google Shape;144;p23" title="demo-iot-irrigation-bot.mp4">
            <a:hlinkClick r:id="rId3"/>
          </p:cNvPr>
          <p:cNvPicPr preferRelativeResize="0"/>
          <p:nvPr/>
        </p:nvPicPr>
        <p:blipFill>
          <a:blip r:embed="rId4">
            <a:alphaModFix/>
          </a:blip>
          <a:stretch>
            <a:fillRect/>
          </a:stretch>
        </p:blipFill>
        <p:spPr>
          <a:xfrm>
            <a:off x="976250" y="1538875"/>
            <a:ext cx="8605650" cy="487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ANÁLISIS</a:t>
            </a:r>
            <a:endParaRPr/>
          </a:p>
        </p:txBody>
      </p:sp>
      <p:sp>
        <p:nvSpPr>
          <p:cNvPr id="150" name="Google Shape;150;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PE" sz="2000"/>
              <a:t>Evaluación de Datos:</a:t>
            </a:r>
            <a:endParaRPr b="1" sz="2000"/>
          </a:p>
          <a:p>
            <a:pPr indent="-355600" lvl="0" marL="457200" rtl="0" algn="l">
              <a:lnSpc>
                <a:spcPct val="115000"/>
              </a:lnSpc>
              <a:spcBef>
                <a:spcPts val="1200"/>
              </a:spcBef>
              <a:spcAft>
                <a:spcPts val="0"/>
              </a:spcAft>
              <a:buSzPts val="2000"/>
              <a:buFont typeface="Calibri"/>
              <a:buChar char="●"/>
            </a:pPr>
            <a:r>
              <a:rPr lang="es-PE" sz="2000"/>
              <a:t>Eficiencia del riego.</a:t>
            </a:r>
            <a:endParaRPr sz="2000"/>
          </a:p>
          <a:p>
            <a:pPr indent="-355600" lvl="0" marL="457200" rtl="0" algn="l">
              <a:lnSpc>
                <a:spcPct val="115000"/>
              </a:lnSpc>
              <a:spcBef>
                <a:spcPts val="0"/>
              </a:spcBef>
              <a:spcAft>
                <a:spcPts val="0"/>
              </a:spcAft>
              <a:buSzPts val="2000"/>
              <a:buFont typeface="Calibri"/>
              <a:buChar char="●"/>
            </a:pPr>
            <a:r>
              <a:rPr lang="es-PE" sz="2000"/>
              <a:t>Ahorro de agua.</a:t>
            </a:r>
            <a:endParaRPr sz="2000"/>
          </a:p>
          <a:p>
            <a:pPr indent="-355600" lvl="0" marL="457200" rtl="0" algn="l">
              <a:lnSpc>
                <a:spcPct val="115000"/>
              </a:lnSpc>
              <a:spcBef>
                <a:spcPts val="0"/>
              </a:spcBef>
              <a:spcAft>
                <a:spcPts val="0"/>
              </a:spcAft>
              <a:buSzPts val="2000"/>
              <a:buFont typeface="Calibri"/>
              <a:buChar char="●"/>
            </a:pPr>
            <a:r>
              <a:rPr lang="es-PE" sz="2000"/>
              <a:t>Condiciones optimizadas para las plantas.</a:t>
            </a:r>
            <a:endParaRPr sz="2000"/>
          </a:p>
          <a:p>
            <a:pPr indent="0" lvl="0" marL="0" rtl="0" algn="l">
              <a:lnSpc>
                <a:spcPct val="115000"/>
              </a:lnSpc>
              <a:spcBef>
                <a:spcPts val="1200"/>
              </a:spcBef>
              <a:spcAft>
                <a:spcPts val="0"/>
              </a:spcAft>
              <a:buClr>
                <a:schemeClr val="dk1"/>
              </a:buClr>
              <a:buSzPts val="1100"/>
              <a:buFont typeface="Arial"/>
              <a:buNone/>
            </a:pPr>
            <a:r>
              <a:rPr b="1" lang="es-PE" sz="2000"/>
              <a:t>Toma de Decisiones Automáticas:</a:t>
            </a:r>
            <a:endParaRPr b="1" sz="2000"/>
          </a:p>
          <a:p>
            <a:pPr indent="-355600" lvl="0" marL="457200" rtl="0" algn="l">
              <a:lnSpc>
                <a:spcPct val="115000"/>
              </a:lnSpc>
              <a:spcBef>
                <a:spcPts val="1200"/>
              </a:spcBef>
              <a:spcAft>
                <a:spcPts val="0"/>
              </a:spcAft>
              <a:buSzPts val="2000"/>
              <a:buFont typeface="Calibri"/>
              <a:buChar char="●"/>
            </a:pPr>
            <a:r>
              <a:rPr lang="es-PE" sz="2000"/>
              <a:t>Evaluación del impacto de las decisiones automatizadas en el riego y el crecimiento de las plantas.</a:t>
            </a:r>
            <a:endParaRPr sz="2000"/>
          </a:p>
          <a:p>
            <a:pPr indent="0" lvl="0" marL="0" rtl="0" algn="l">
              <a:lnSpc>
                <a:spcPct val="90000"/>
              </a:lnSpc>
              <a:spcBef>
                <a:spcPts val="1200"/>
              </a:spcBef>
              <a:spcAft>
                <a:spcPts val="0"/>
              </a:spcAft>
              <a:buNone/>
            </a:pPr>
            <a:r>
              <a:t/>
            </a:r>
            <a:endParaRPr i="1" sz="2000">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629875" y="181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CONCLUSIONES</a:t>
            </a:r>
            <a:endParaRPr/>
          </a:p>
        </p:txBody>
      </p:sp>
      <p:sp>
        <p:nvSpPr>
          <p:cNvPr id="156" name="Google Shape;156;p25"/>
          <p:cNvSpPr txBox="1"/>
          <p:nvPr/>
        </p:nvSpPr>
        <p:spPr>
          <a:xfrm>
            <a:off x="629875" y="1378550"/>
            <a:ext cx="9574200" cy="41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PE" sz="2200">
                <a:solidFill>
                  <a:schemeClr val="dk1"/>
                </a:solidFill>
                <a:latin typeface="Calibri"/>
                <a:ea typeface="Calibri"/>
                <a:cs typeface="Calibri"/>
                <a:sym typeface="Calibri"/>
              </a:rPr>
              <a:t>Resumen de Puntos Clave:</a:t>
            </a:r>
            <a:endParaRPr b="1" sz="2200">
              <a:solidFill>
                <a:schemeClr val="dk1"/>
              </a:solidFill>
              <a:latin typeface="Calibri"/>
              <a:ea typeface="Calibri"/>
              <a:cs typeface="Calibri"/>
              <a:sym typeface="Calibri"/>
            </a:endParaRPr>
          </a:p>
          <a:p>
            <a:pPr indent="-368300" lvl="0" marL="457200" rtl="0" algn="l">
              <a:lnSpc>
                <a:spcPct val="115000"/>
              </a:lnSpc>
              <a:spcBef>
                <a:spcPts val="1200"/>
              </a:spcBef>
              <a:spcAft>
                <a:spcPts val="0"/>
              </a:spcAft>
              <a:buClr>
                <a:schemeClr val="dk1"/>
              </a:buClr>
              <a:buSzPts val="2200"/>
              <a:buFont typeface="Calibri"/>
              <a:buChar char="●"/>
            </a:pPr>
            <a:r>
              <a:rPr lang="es-PE" sz="2200">
                <a:solidFill>
                  <a:schemeClr val="dk1"/>
                </a:solidFill>
                <a:latin typeface="Calibri"/>
                <a:ea typeface="Calibri"/>
                <a:cs typeface="Calibri"/>
                <a:sym typeface="Calibri"/>
              </a:rPr>
              <a:t>Implementación exitosa de un sistema de riego automático.</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s-PE" sz="2200">
                <a:solidFill>
                  <a:schemeClr val="dk1"/>
                </a:solidFill>
                <a:latin typeface="Calibri"/>
                <a:ea typeface="Calibri"/>
                <a:cs typeface="Calibri"/>
                <a:sym typeface="Calibri"/>
              </a:rPr>
              <a:t>Uso eficiente del agua.</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s-PE" sz="2200">
                <a:solidFill>
                  <a:schemeClr val="dk1"/>
                </a:solidFill>
                <a:latin typeface="Calibri"/>
                <a:ea typeface="Calibri"/>
                <a:cs typeface="Calibri"/>
                <a:sym typeface="Calibri"/>
              </a:rPr>
              <a:t>Integración efectiva de diversas tecnologías.</a:t>
            </a:r>
            <a:endParaRPr sz="2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200">
                <a:solidFill>
                  <a:schemeClr val="dk1"/>
                </a:solidFill>
                <a:latin typeface="Calibri"/>
                <a:ea typeface="Calibri"/>
                <a:cs typeface="Calibri"/>
                <a:sym typeface="Calibri"/>
              </a:rPr>
              <a:t>Perspectivas y Trabajos Futuros:</a:t>
            </a:r>
            <a:endParaRPr b="1" sz="2200">
              <a:solidFill>
                <a:schemeClr val="dk1"/>
              </a:solidFill>
              <a:latin typeface="Calibri"/>
              <a:ea typeface="Calibri"/>
              <a:cs typeface="Calibri"/>
              <a:sym typeface="Calibri"/>
            </a:endParaRPr>
          </a:p>
          <a:p>
            <a:pPr indent="-368300" lvl="0" marL="457200" rtl="0" algn="l">
              <a:lnSpc>
                <a:spcPct val="115000"/>
              </a:lnSpc>
              <a:spcBef>
                <a:spcPts val="1200"/>
              </a:spcBef>
              <a:spcAft>
                <a:spcPts val="0"/>
              </a:spcAft>
              <a:buClr>
                <a:schemeClr val="dk1"/>
              </a:buClr>
              <a:buSzPts val="2200"/>
              <a:buFont typeface="Calibri"/>
              <a:buChar char="●"/>
            </a:pPr>
            <a:r>
              <a:rPr lang="es-PE" sz="2200">
                <a:solidFill>
                  <a:schemeClr val="dk1"/>
                </a:solidFill>
                <a:latin typeface="Calibri"/>
                <a:ea typeface="Calibri"/>
                <a:cs typeface="Calibri"/>
                <a:sym typeface="Calibri"/>
              </a:rPr>
              <a:t>Expansión del sistema para diferentes tipos de plantas y condiciones climáticas.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s-PE" sz="2200">
                <a:solidFill>
                  <a:schemeClr val="dk1"/>
                </a:solidFill>
                <a:latin typeface="Calibri"/>
                <a:ea typeface="Calibri"/>
                <a:cs typeface="Calibri"/>
                <a:sym typeface="Calibri"/>
              </a:rPr>
              <a:t>Mejoras en la interfaz de usuario y la interacción mediante AWS LEX.</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s-PE" sz="2200">
                <a:solidFill>
                  <a:schemeClr val="dk1"/>
                </a:solidFill>
                <a:latin typeface="Calibri"/>
                <a:ea typeface="Calibri"/>
                <a:cs typeface="Calibri"/>
                <a:sym typeface="Calibri"/>
              </a:rPr>
              <a:t>Integración</a:t>
            </a:r>
            <a:r>
              <a:rPr lang="es-PE" sz="2200">
                <a:solidFill>
                  <a:schemeClr val="dk1"/>
                </a:solidFill>
                <a:latin typeface="Calibri"/>
                <a:ea typeface="Calibri"/>
                <a:cs typeface="Calibri"/>
                <a:sym typeface="Calibri"/>
              </a:rPr>
              <a:t> de ML para mejorar el riego automatico</a:t>
            </a:r>
            <a:endParaRPr sz="2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REFERENCIAS</a:t>
            </a:r>
            <a:endParaRPr/>
          </a:p>
        </p:txBody>
      </p:sp>
      <p:sp>
        <p:nvSpPr>
          <p:cNvPr id="162" name="Google Shape;16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s-PE" sz="2300"/>
              <a:t>Mishra, D., Khan, A., Tiwari, R., &amp; Upadhay, S. (2018). Automated Irrigation System-IoT Based Approach. 2018 3rd International Conference On Internet of Things: Smart Innovation and Usages (IoT-SIU). </a:t>
            </a:r>
            <a:r>
              <a:rPr lang="es-PE" sz="2300" u="sng"/>
              <a:t>doi:10.1109/iot-siu.2018.8519886</a:t>
            </a:r>
            <a:r>
              <a:rPr b="1" lang="es-PE" sz="2300" u="sng">
                <a:highlight>
                  <a:schemeClr val="lt2"/>
                </a:highlight>
              </a:rPr>
              <a:t> </a:t>
            </a:r>
            <a:endParaRPr sz="2300" u="sng">
              <a:highlight>
                <a:schemeClr val="lt2"/>
              </a:highlight>
            </a:endParaRPr>
          </a:p>
          <a:p>
            <a:pPr indent="0" lvl="0" marL="0" rtl="0" algn="l">
              <a:lnSpc>
                <a:spcPct val="90000"/>
              </a:lnSpc>
              <a:spcBef>
                <a:spcPts val="1200"/>
              </a:spcBef>
              <a:spcAft>
                <a:spcPts val="0"/>
              </a:spcAft>
              <a:buClr>
                <a:schemeClr val="dk1"/>
              </a:buClr>
              <a:buSzPts val="2800"/>
              <a:buNone/>
            </a:pPr>
            <a:r>
              <a:rPr lang="es-PE" sz="2300">
                <a:highlight>
                  <a:srgbClr val="FFFFFF"/>
                </a:highlight>
              </a:rPr>
              <a:t>GP, Revathi and K, Vanishree, Development of Smart Agricultural Monitoring and Automatic Irrigation System (2019). International Journal of Innovative Research in Computer Science &amp; Technology (IJIRCST), Volume-7, Issue-3, May 2019, Available at SSRN: </a:t>
            </a:r>
            <a:r>
              <a:rPr lang="es-PE" sz="2300" u="sng">
                <a:highlight>
                  <a:srgbClr val="FFFFFF"/>
                </a:highlight>
                <a:hlinkClick r:id="rId3"/>
              </a:rPr>
              <a:t>https://ssrn.com/abstract=3527530</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037800" y="869225"/>
            <a:ext cx="6116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s-PE" sz="5000"/>
              <a:t>¡GRACIAS!</a:t>
            </a:r>
            <a:endParaRPr b="1" sz="5000"/>
          </a:p>
        </p:txBody>
      </p:sp>
      <p:pic>
        <p:nvPicPr>
          <p:cNvPr id="168" name="Google Shape;168;p27"/>
          <p:cNvPicPr preferRelativeResize="0"/>
          <p:nvPr/>
        </p:nvPicPr>
        <p:blipFill rotWithShape="1">
          <a:blip r:embed="rId3">
            <a:alphaModFix/>
          </a:blip>
          <a:srcRect b="2568" l="6220" r="6656" t="19846"/>
          <a:stretch/>
        </p:blipFill>
        <p:spPr>
          <a:xfrm>
            <a:off x="4181113" y="2373050"/>
            <a:ext cx="3829775" cy="361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613850" y="381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INTRODUCCIÓN</a:t>
            </a:r>
            <a:endParaRPr/>
          </a:p>
        </p:txBody>
      </p:sp>
      <p:sp>
        <p:nvSpPr>
          <p:cNvPr id="91" name="Google Shape;91;p14"/>
          <p:cNvSpPr txBox="1"/>
          <p:nvPr>
            <p:ph idx="1" type="body"/>
          </p:nvPr>
        </p:nvSpPr>
        <p:spPr>
          <a:xfrm>
            <a:off x="61385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s-PE"/>
              <a:t>En este proyecto se presenta un sistema de riego automático de plantas que utiliza sensores de humedad y temperatura para optimizar el uso del agua y mantener condiciones adecuadas para el crecimiento de las plantas. El sistema está basado en una Raspberry Pi y utiliza diversas tecnologías de AWS para la integración y el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PROBLEMÁTICA</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i="1">
              <a:solidFill>
                <a:srgbClr val="0070C0"/>
              </a:solidFill>
            </a:endParaRPr>
          </a:p>
          <a:p>
            <a:pPr indent="0" lvl="0" marL="0" rtl="0" algn="ctr">
              <a:lnSpc>
                <a:spcPct val="90000"/>
              </a:lnSpc>
              <a:spcBef>
                <a:spcPts val="1000"/>
              </a:spcBef>
              <a:spcAft>
                <a:spcPts val="0"/>
              </a:spcAft>
              <a:buClr>
                <a:srgbClr val="0070C0"/>
              </a:buClr>
              <a:buSzPts val="2800"/>
              <a:buNone/>
            </a:pPr>
            <a:r>
              <a:rPr i="1" lang="es-PE">
                <a:solidFill>
                  <a:srgbClr val="0070C0"/>
                </a:solidFill>
              </a:rPr>
              <a:t>La falta de un sistema automatizado para el riego de plantas puede resultar en un uso ineficiente del agua y condiciones inadecuadas para las plantas, lo que afecta su crecimiento y salud.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ANTECEDENTES</a:t>
            </a:r>
            <a:endParaRPr/>
          </a:p>
        </p:txBody>
      </p:sp>
      <p:sp>
        <p:nvSpPr>
          <p:cNvPr id="103" name="Google Shape;103;p16"/>
          <p:cNvSpPr txBox="1"/>
          <p:nvPr/>
        </p:nvSpPr>
        <p:spPr>
          <a:xfrm>
            <a:off x="838200" y="1690700"/>
            <a:ext cx="10399200" cy="45108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chemeClr val="dk1"/>
              </a:buClr>
              <a:buSzPts val="2300"/>
              <a:buFont typeface="Calibri"/>
              <a:buChar char="●"/>
            </a:pPr>
            <a:r>
              <a:rPr lang="es-PE" sz="2300">
                <a:solidFill>
                  <a:schemeClr val="dk1"/>
                </a:solidFill>
                <a:latin typeface="Calibri"/>
                <a:ea typeface="Calibri"/>
                <a:cs typeface="Calibri"/>
                <a:sym typeface="Calibri"/>
              </a:rPr>
              <a:t>El desarrollo de un sistema de riego automatizado basado en IoT, como se describe en el estudio de Mishra et al. (2018), resalta la necesidad de optimizar el uso del agua en la agricultura mediante tecnologías innovadoras, reduciendo la mano de obra y aumentando la productividad de los cultivos.</a:t>
            </a:r>
            <a:endParaRPr sz="23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115000"/>
              </a:lnSpc>
              <a:spcBef>
                <a:spcPts val="1200"/>
              </a:spcBef>
              <a:spcAft>
                <a:spcPts val="0"/>
              </a:spcAft>
              <a:buClr>
                <a:schemeClr val="dk1"/>
              </a:buClr>
              <a:buSzPts val="2300"/>
              <a:buFont typeface="Calibri"/>
              <a:buChar char="●"/>
            </a:pPr>
            <a:r>
              <a:rPr lang="es-PE" sz="2300">
                <a:solidFill>
                  <a:schemeClr val="dk1"/>
                </a:solidFill>
                <a:latin typeface="Calibri"/>
                <a:ea typeface="Calibri"/>
                <a:cs typeface="Calibri"/>
                <a:sym typeface="Calibri"/>
              </a:rPr>
              <a:t>La creciente demanda de alimentos y la escasez de recursos naturales en India destacan la necesidad de desarrollar sistemas de riego automatizados y monitoreo agrícola basados en IoT, que optimicen el uso del agua y mejoren la productividad de los cultivos, como se describe en el estudio de Revathi y Vanishree (2019).</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¿CÓMO MEJORAR?</a:t>
            </a:r>
            <a:endParaRPr/>
          </a:p>
        </p:txBody>
      </p:sp>
      <p:sp>
        <p:nvSpPr>
          <p:cNvPr id="109" name="Google Shape;109;p17"/>
          <p:cNvSpPr txBox="1"/>
          <p:nvPr/>
        </p:nvSpPr>
        <p:spPr>
          <a:xfrm>
            <a:off x="765300" y="1690700"/>
            <a:ext cx="10661400" cy="46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PE" sz="2400">
                <a:solidFill>
                  <a:schemeClr val="dk1"/>
                </a:solidFill>
                <a:latin typeface="Calibri"/>
                <a:ea typeface="Calibri"/>
                <a:cs typeface="Calibri"/>
                <a:sym typeface="Calibri"/>
              </a:rPr>
              <a:t>Objetivo General:</a:t>
            </a:r>
            <a:r>
              <a:rPr lang="es-PE" sz="2400">
                <a:solidFill>
                  <a:schemeClr val="dk1"/>
                </a:solidFill>
                <a:latin typeface="Calibri"/>
                <a:ea typeface="Calibri"/>
                <a:cs typeface="Calibri"/>
                <a:sym typeface="Calibri"/>
              </a:rPr>
              <a:t> Desarrollar un sistema de riego automático que use sensores de humedad y temperatura para optimizar el riego de plantas, utilizando una Raspberry Pi y servicios en la nube de AWS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400">
                <a:solidFill>
                  <a:schemeClr val="dk1"/>
                </a:solidFill>
                <a:latin typeface="Calibri"/>
                <a:ea typeface="Calibri"/>
                <a:cs typeface="Calibri"/>
                <a:sym typeface="Calibri"/>
              </a:rPr>
              <a:t>Objetivos Específicos:</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Implementar un sistema de monitoreo con sensores de humedad y temperatura.</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Integrar el sistema con AWS IoT Core y Greengrass para el procesamiento de datos.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Utilizar AWS LEX para un bot que permita la interacción con el sistema mediante WhatsApp.</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Crear dashboards en Node-RED para la visualización de datos.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17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REQUERIMIENTOS DEL SISTEMA</a:t>
            </a:r>
            <a:endParaRPr/>
          </a:p>
        </p:txBody>
      </p:sp>
      <p:sp>
        <p:nvSpPr>
          <p:cNvPr id="115" name="Google Shape;115;p18"/>
          <p:cNvSpPr txBox="1"/>
          <p:nvPr/>
        </p:nvSpPr>
        <p:spPr>
          <a:xfrm>
            <a:off x="838200" y="1470175"/>
            <a:ext cx="8121900" cy="52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PE" sz="2400">
                <a:solidFill>
                  <a:schemeClr val="dk1"/>
                </a:solidFill>
                <a:latin typeface="Calibri"/>
                <a:ea typeface="Calibri"/>
                <a:cs typeface="Calibri"/>
                <a:sym typeface="Calibri"/>
              </a:rPr>
              <a:t>Funcionales:</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Sensores de humedad y temperatura.</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Raspberry Pi.</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Propulsor de agua.</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Integración con AWS IoT Core, Greengrass y LEX.</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Integración con Twilio para WhatsApp.</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Dashboards en Node-RED.</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400">
                <a:solidFill>
                  <a:schemeClr val="dk1"/>
                </a:solidFill>
                <a:latin typeface="Calibri"/>
                <a:ea typeface="Calibri"/>
                <a:cs typeface="Calibri"/>
                <a:sym typeface="Calibri"/>
              </a:rPr>
              <a:t>No Funcionales:</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Fiabilidad del sistema.</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Facilidad de uso.</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PE" sz="2400">
                <a:solidFill>
                  <a:schemeClr val="dk1"/>
                </a:solidFill>
                <a:latin typeface="Calibri"/>
                <a:ea typeface="Calibri"/>
                <a:cs typeface="Calibri"/>
                <a:sym typeface="Calibri"/>
              </a:rPr>
              <a:t>Escalabilidad.</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ARQUITECTURA</a:t>
            </a:r>
            <a:endParaRPr/>
          </a:p>
        </p:txBody>
      </p:sp>
      <p:sp>
        <p:nvSpPr>
          <p:cNvPr id="121" name="Google Shape;121;p19"/>
          <p:cNvSpPr txBox="1"/>
          <p:nvPr/>
        </p:nvSpPr>
        <p:spPr>
          <a:xfrm>
            <a:off x="838200" y="1823075"/>
            <a:ext cx="8050200" cy="4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PE" sz="2600">
                <a:solidFill>
                  <a:schemeClr val="dk1"/>
                </a:solidFill>
                <a:latin typeface="Calibri"/>
                <a:ea typeface="Calibri"/>
                <a:cs typeface="Calibri"/>
                <a:sym typeface="Calibri"/>
              </a:rPr>
              <a:t>Sensores:</a:t>
            </a:r>
            <a:r>
              <a:rPr lang="es-PE" sz="2600">
                <a:solidFill>
                  <a:schemeClr val="dk1"/>
                </a:solidFill>
                <a:latin typeface="Calibri"/>
                <a:ea typeface="Calibri"/>
                <a:cs typeface="Calibri"/>
                <a:sym typeface="Calibri"/>
              </a:rPr>
              <a:t> Recolección de datos de humedad, temperatura y nivel de humedad del suelo (alto o bajo)</a:t>
            </a:r>
            <a:endParaRPr sz="2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600">
                <a:solidFill>
                  <a:schemeClr val="dk1"/>
                </a:solidFill>
                <a:latin typeface="Calibri"/>
                <a:ea typeface="Calibri"/>
                <a:cs typeface="Calibri"/>
                <a:sym typeface="Calibri"/>
              </a:rPr>
              <a:t>Controlador:</a:t>
            </a:r>
            <a:r>
              <a:rPr lang="es-PE" sz="2600">
                <a:solidFill>
                  <a:schemeClr val="dk1"/>
                </a:solidFill>
                <a:latin typeface="Calibri"/>
                <a:ea typeface="Calibri"/>
                <a:cs typeface="Calibri"/>
                <a:sym typeface="Calibri"/>
              </a:rPr>
              <a:t> Procesamiento en Raspberry Pi.</a:t>
            </a:r>
            <a:endParaRPr sz="2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600">
                <a:solidFill>
                  <a:schemeClr val="dk1"/>
                </a:solidFill>
                <a:latin typeface="Calibri"/>
                <a:ea typeface="Calibri"/>
                <a:cs typeface="Calibri"/>
                <a:sym typeface="Calibri"/>
              </a:rPr>
              <a:t>Actuador:</a:t>
            </a:r>
            <a:r>
              <a:rPr lang="es-PE" sz="2600">
                <a:solidFill>
                  <a:schemeClr val="dk1"/>
                </a:solidFill>
                <a:latin typeface="Calibri"/>
                <a:ea typeface="Calibri"/>
                <a:cs typeface="Calibri"/>
                <a:sym typeface="Calibri"/>
              </a:rPr>
              <a:t> Control del propulsor de agua.</a:t>
            </a:r>
            <a:endParaRPr sz="2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600">
                <a:solidFill>
                  <a:schemeClr val="dk1"/>
                </a:solidFill>
                <a:latin typeface="Calibri"/>
                <a:ea typeface="Calibri"/>
                <a:cs typeface="Calibri"/>
                <a:sym typeface="Calibri"/>
              </a:rPr>
              <a:t>Nube:</a:t>
            </a:r>
            <a:r>
              <a:rPr lang="es-PE" sz="2600">
                <a:solidFill>
                  <a:schemeClr val="dk1"/>
                </a:solidFill>
                <a:latin typeface="Calibri"/>
                <a:ea typeface="Calibri"/>
                <a:cs typeface="Calibri"/>
                <a:sym typeface="Calibri"/>
              </a:rPr>
              <a:t> Envío de datos a AWS IoT Core y Greengrass.</a:t>
            </a:r>
            <a:endParaRPr sz="2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s-PE" sz="2600">
                <a:solidFill>
                  <a:schemeClr val="dk1"/>
                </a:solidFill>
                <a:latin typeface="Calibri"/>
                <a:ea typeface="Calibri"/>
                <a:cs typeface="Calibri"/>
                <a:sym typeface="Calibri"/>
              </a:rPr>
              <a:t>I</a:t>
            </a:r>
            <a:r>
              <a:rPr b="1" lang="es-PE" sz="2600">
                <a:solidFill>
                  <a:schemeClr val="dk1"/>
                </a:solidFill>
                <a:latin typeface="Calibri"/>
                <a:ea typeface="Calibri"/>
                <a:cs typeface="Calibri"/>
                <a:sym typeface="Calibri"/>
              </a:rPr>
              <a:t>nterfaz:</a:t>
            </a:r>
            <a:r>
              <a:rPr lang="es-PE" sz="2600">
                <a:solidFill>
                  <a:schemeClr val="dk1"/>
                </a:solidFill>
                <a:latin typeface="Calibri"/>
                <a:ea typeface="Calibri"/>
                <a:cs typeface="Calibri"/>
                <a:sym typeface="Calibri"/>
              </a:rPr>
              <a:t> Interacción mediante AWS LEX y WhatsApp.</a:t>
            </a:r>
            <a:endParaRPr sz="26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s-PE" sz="2600">
                <a:solidFill>
                  <a:schemeClr val="dk1"/>
                </a:solidFill>
                <a:latin typeface="Calibri"/>
                <a:ea typeface="Calibri"/>
                <a:cs typeface="Calibri"/>
                <a:sym typeface="Calibri"/>
              </a:rPr>
              <a:t>Dashboard:</a:t>
            </a:r>
            <a:r>
              <a:rPr lang="es-PE" sz="2600">
                <a:solidFill>
                  <a:schemeClr val="dk1"/>
                </a:solidFill>
                <a:latin typeface="Calibri"/>
                <a:ea typeface="Calibri"/>
                <a:cs typeface="Calibri"/>
                <a:sym typeface="Calibri"/>
              </a:rPr>
              <a:t> Visualización de datos en Node-RED.</a:t>
            </a:r>
            <a:endParaRPr sz="2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rotWithShape="1">
          <a:blip r:embed="rId3">
            <a:alphaModFix/>
          </a:blip>
          <a:srcRect b="2872" l="1341" r="2133" t="1698"/>
          <a:stretch/>
        </p:blipFill>
        <p:spPr>
          <a:xfrm>
            <a:off x="2924663" y="308963"/>
            <a:ext cx="6342676" cy="624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66475" y="2131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RESULTADOS</a:t>
            </a:r>
            <a:endParaRPr/>
          </a:p>
        </p:txBody>
      </p:sp>
      <p:sp>
        <p:nvSpPr>
          <p:cNvPr id="132" name="Google Shape;132;p21"/>
          <p:cNvSpPr txBox="1"/>
          <p:nvPr>
            <p:ph idx="1" type="body"/>
          </p:nvPr>
        </p:nvSpPr>
        <p:spPr>
          <a:xfrm>
            <a:off x="766475" y="1538750"/>
            <a:ext cx="10515600" cy="48771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SzPts val="770"/>
              <a:buNone/>
            </a:pPr>
            <a:r>
              <a:rPr b="1" lang="es-PE" sz="2300"/>
              <a:t>Indicadores de Éxito:</a:t>
            </a:r>
            <a:endParaRPr b="1" sz="2300"/>
          </a:p>
          <a:p>
            <a:pPr indent="-374650" lvl="0" marL="457200" rtl="0" algn="l">
              <a:lnSpc>
                <a:spcPct val="95000"/>
              </a:lnSpc>
              <a:spcBef>
                <a:spcPts val="1200"/>
              </a:spcBef>
              <a:spcAft>
                <a:spcPts val="0"/>
              </a:spcAft>
              <a:buSzPts val="2300"/>
              <a:buFont typeface="Calibri"/>
              <a:buChar char="●"/>
            </a:pPr>
            <a:r>
              <a:rPr lang="es-PE" sz="2300"/>
              <a:t>Precisión en el riego basado en niveles de humedad.</a:t>
            </a:r>
            <a:endParaRPr sz="2300"/>
          </a:p>
          <a:p>
            <a:pPr indent="-374650" lvl="0" marL="457200" rtl="0" algn="l">
              <a:lnSpc>
                <a:spcPct val="95000"/>
              </a:lnSpc>
              <a:spcBef>
                <a:spcPts val="0"/>
              </a:spcBef>
              <a:spcAft>
                <a:spcPts val="0"/>
              </a:spcAft>
              <a:buSzPts val="2300"/>
              <a:buFont typeface="Calibri"/>
              <a:buChar char="●"/>
            </a:pPr>
            <a:r>
              <a:rPr lang="es-PE" sz="2300"/>
              <a:t>Reducción del desperdicio de agua.</a:t>
            </a:r>
            <a:endParaRPr sz="2300"/>
          </a:p>
          <a:p>
            <a:pPr indent="0" lvl="0" marL="0" rtl="0" algn="l">
              <a:lnSpc>
                <a:spcPct val="95000"/>
              </a:lnSpc>
              <a:spcBef>
                <a:spcPts val="1200"/>
              </a:spcBef>
              <a:spcAft>
                <a:spcPts val="0"/>
              </a:spcAft>
              <a:buSzPts val="770"/>
              <a:buNone/>
            </a:pPr>
            <a:r>
              <a:rPr b="1" lang="es-PE" sz="2300"/>
              <a:t>Ejecución:</a:t>
            </a:r>
            <a:endParaRPr b="1" sz="2300"/>
          </a:p>
          <a:p>
            <a:pPr indent="-374650" lvl="0" marL="457200" rtl="0" algn="l">
              <a:lnSpc>
                <a:spcPct val="95000"/>
              </a:lnSpc>
              <a:spcBef>
                <a:spcPts val="1200"/>
              </a:spcBef>
              <a:spcAft>
                <a:spcPts val="0"/>
              </a:spcAft>
              <a:buSzPts val="2300"/>
              <a:buFont typeface="Calibri"/>
              <a:buChar char="●"/>
            </a:pPr>
            <a:r>
              <a:rPr lang="es-PE" sz="2300"/>
              <a:t>Sistema funcionando de manera autónoma y eficiente.</a:t>
            </a:r>
            <a:endParaRPr sz="2300"/>
          </a:p>
          <a:p>
            <a:pPr indent="0" lvl="0" marL="0" rtl="0" algn="l">
              <a:lnSpc>
                <a:spcPct val="95000"/>
              </a:lnSpc>
              <a:spcBef>
                <a:spcPts val="1200"/>
              </a:spcBef>
              <a:spcAft>
                <a:spcPts val="0"/>
              </a:spcAft>
              <a:buSzPts val="770"/>
              <a:buNone/>
            </a:pPr>
            <a:r>
              <a:rPr b="1" lang="es-PE" sz="2300"/>
              <a:t>Almacenamiento:</a:t>
            </a:r>
            <a:endParaRPr b="1" sz="2300"/>
          </a:p>
          <a:p>
            <a:pPr indent="-374650" lvl="0" marL="457200" rtl="0" algn="l">
              <a:lnSpc>
                <a:spcPct val="95000"/>
              </a:lnSpc>
              <a:spcBef>
                <a:spcPts val="1200"/>
              </a:spcBef>
              <a:spcAft>
                <a:spcPts val="0"/>
              </a:spcAft>
              <a:buSzPts val="2300"/>
              <a:buFont typeface="Calibri"/>
              <a:buChar char="●"/>
            </a:pPr>
            <a:r>
              <a:rPr lang="es-PE" sz="2300"/>
              <a:t>Datos almacenados y accesibles en AWS IoT Core y Greengrass.</a:t>
            </a:r>
            <a:endParaRPr sz="2300"/>
          </a:p>
          <a:p>
            <a:pPr indent="0" lvl="0" marL="0" rtl="0" algn="l">
              <a:lnSpc>
                <a:spcPct val="95000"/>
              </a:lnSpc>
              <a:spcBef>
                <a:spcPts val="1200"/>
              </a:spcBef>
              <a:spcAft>
                <a:spcPts val="0"/>
              </a:spcAft>
              <a:buSzPts val="770"/>
              <a:buNone/>
            </a:pPr>
            <a:r>
              <a:rPr b="1" lang="es-PE" sz="2300"/>
              <a:t>Dashboard:</a:t>
            </a:r>
            <a:endParaRPr b="1" sz="2300"/>
          </a:p>
          <a:p>
            <a:pPr indent="-374650" lvl="0" marL="457200" rtl="0" algn="l">
              <a:lnSpc>
                <a:spcPct val="95000"/>
              </a:lnSpc>
              <a:spcBef>
                <a:spcPts val="1200"/>
              </a:spcBef>
              <a:spcAft>
                <a:spcPts val="0"/>
              </a:spcAft>
              <a:buSzPts val="2300"/>
              <a:buFont typeface="Calibri"/>
              <a:buChar char="●"/>
            </a:pPr>
            <a:r>
              <a:rPr lang="es-PE" sz="2300"/>
              <a:t>Visualización clara y detallada de los datos en Node-RED.</a:t>
            </a:r>
            <a:endParaRPr sz="2300"/>
          </a:p>
          <a:p>
            <a:pPr indent="-50800" lvl="0" marL="228600" rtl="0" algn="l">
              <a:lnSpc>
                <a:spcPct val="70000"/>
              </a:lnSpc>
              <a:spcBef>
                <a:spcPts val="1200"/>
              </a:spcBef>
              <a:spcAft>
                <a:spcPts val="0"/>
              </a:spcAft>
              <a:buClr>
                <a:schemeClr val="dk1"/>
              </a:buClr>
              <a:buSzPts val="1960"/>
              <a:buFont typeface="Calibri"/>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