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17" r:id="rId2"/>
    <p:sldId id="413" r:id="rId3"/>
    <p:sldId id="414" r:id="rId4"/>
    <p:sldId id="415" r:id="rId5"/>
    <p:sldId id="427" r:id="rId6"/>
    <p:sldId id="428" r:id="rId7"/>
    <p:sldId id="431" r:id="rId8"/>
    <p:sldId id="429" r:id="rId9"/>
    <p:sldId id="430" r:id="rId10"/>
    <p:sldId id="418" r:id="rId11"/>
    <p:sldId id="419" r:id="rId12"/>
    <p:sldId id="420" r:id="rId13"/>
    <p:sldId id="421" r:id="rId14"/>
    <p:sldId id="432" r:id="rId15"/>
    <p:sldId id="422" r:id="rId16"/>
    <p:sldId id="425" r:id="rId17"/>
    <p:sldId id="423" r:id="rId18"/>
    <p:sldId id="424" r:id="rId19"/>
    <p:sldId id="426" r:id="rId20"/>
  </p:sldIdLst>
  <p:sldSz cx="9144000" cy="6858000" type="screen4x3"/>
  <p:notesSz cx="7099300" cy="10234613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05" autoAdjust="0"/>
    <p:restoredTop sz="94597" autoAdjust="0"/>
  </p:normalViewPr>
  <p:slideViewPr>
    <p:cSldViewPr snapToGrid="0">
      <p:cViewPr>
        <p:scale>
          <a:sx n="125" d="100"/>
          <a:sy n="125" d="100"/>
        </p:scale>
        <p:origin x="-442" y="6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-1003" y="-72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364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091" tIns="49046" rIns="98091" bIns="49046" numCol="1" anchor="t" anchorCtr="0" compatLnSpc="1">
            <a:prstTxWarp prst="textNoShape">
              <a:avLst/>
            </a:prstTxWarp>
          </a:bodyPr>
          <a:lstStyle>
            <a:lvl1pPr defTabSz="980263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82" y="1"/>
            <a:ext cx="3076364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091" tIns="49046" rIns="98091" bIns="49046" numCol="1" anchor="t" anchorCtr="0" compatLnSpc="1">
            <a:prstTxWarp prst="textNoShape">
              <a:avLst/>
            </a:prstTxWarp>
          </a:bodyPr>
          <a:lstStyle>
            <a:lvl1pPr algn="r" defTabSz="980263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5"/>
            <a:ext cx="3076364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091" tIns="49046" rIns="98091" bIns="49046" numCol="1" anchor="b" anchorCtr="0" compatLnSpc="1">
            <a:prstTxWarp prst="textNoShape">
              <a:avLst/>
            </a:prstTxWarp>
          </a:bodyPr>
          <a:lstStyle>
            <a:lvl1pPr defTabSz="980263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82" y="9721495"/>
            <a:ext cx="3076364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091" tIns="49046" rIns="98091" bIns="49046" numCol="1" anchor="b" anchorCtr="0" compatLnSpc="1">
            <a:prstTxWarp prst="textNoShape">
              <a:avLst/>
            </a:prstTxWarp>
          </a:bodyPr>
          <a:lstStyle>
            <a:lvl1pPr algn="r" defTabSz="980263">
              <a:defRPr sz="1300">
                <a:latin typeface="Arial" charset="0"/>
              </a:defRPr>
            </a:lvl1pPr>
          </a:lstStyle>
          <a:p>
            <a:pPr>
              <a:defRPr/>
            </a:pPr>
            <a:fld id="{AB87D7A5-7624-49A3-A7B7-B312937C0FD4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183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364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091" tIns="49046" rIns="98091" bIns="49046" numCol="1" anchor="t" anchorCtr="0" compatLnSpc="1">
            <a:prstTxWarp prst="textNoShape">
              <a:avLst/>
            </a:prstTxWarp>
          </a:bodyPr>
          <a:lstStyle>
            <a:lvl1pPr defTabSz="980263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82" y="1"/>
            <a:ext cx="3076364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091" tIns="49046" rIns="98091" bIns="49046" numCol="1" anchor="t" anchorCtr="0" compatLnSpc="1">
            <a:prstTxWarp prst="textNoShape">
              <a:avLst/>
            </a:prstTxWarp>
          </a:bodyPr>
          <a:lstStyle>
            <a:lvl1pPr algn="r" defTabSz="980263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278" y="4859930"/>
            <a:ext cx="5682749" cy="460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091" tIns="49046" rIns="98091" bIns="490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Click to edit Master text styles</a:t>
            </a:r>
          </a:p>
          <a:p>
            <a:pPr lvl="1"/>
            <a:r>
              <a:rPr lang="it-IT" noProof="0" smtClean="0"/>
              <a:t>Second level</a:t>
            </a:r>
          </a:p>
          <a:p>
            <a:pPr lvl="2"/>
            <a:r>
              <a:rPr lang="it-IT" noProof="0" smtClean="0"/>
              <a:t>Third level</a:t>
            </a:r>
          </a:p>
          <a:p>
            <a:pPr lvl="3"/>
            <a:r>
              <a:rPr lang="it-IT" noProof="0" smtClean="0"/>
              <a:t>Fourth level</a:t>
            </a:r>
          </a:p>
          <a:p>
            <a:pPr lvl="4"/>
            <a:r>
              <a:rPr lang="it-IT" noProof="0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495"/>
            <a:ext cx="3076364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091" tIns="49046" rIns="98091" bIns="49046" numCol="1" anchor="b" anchorCtr="0" compatLnSpc="1">
            <a:prstTxWarp prst="textNoShape">
              <a:avLst/>
            </a:prstTxWarp>
          </a:bodyPr>
          <a:lstStyle>
            <a:lvl1pPr defTabSz="980263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82" y="9721495"/>
            <a:ext cx="3076364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091" tIns="49046" rIns="98091" bIns="49046" numCol="1" anchor="b" anchorCtr="0" compatLnSpc="1">
            <a:prstTxWarp prst="textNoShape">
              <a:avLst/>
            </a:prstTxWarp>
          </a:bodyPr>
          <a:lstStyle>
            <a:lvl1pPr algn="r" defTabSz="980263">
              <a:defRPr sz="1300">
                <a:latin typeface="Arial" charset="0"/>
              </a:defRPr>
            </a:lvl1pPr>
          </a:lstStyle>
          <a:p>
            <a:pPr>
              <a:defRPr/>
            </a:pPr>
            <a:fld id="{1DE805ED-C629-4A14-9235-6CB3F5BB769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2082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0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68447" indent="-295557" defTabSz="980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82226" indent="-236445" defTabSz="980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55118" indent="-236445" defTabSz="980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28008" indent="-236445" defTabSz="980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00898" indent="-236445" defTabSz="980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73790" indent="-236445" defTabSz="980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6680" indent="-236445" defTabSz="980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19573" indent="-236445" defTabSz="980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102A76-18AA-4CF6-9FF8-2D9AF4FD5F71}" type="slidenum">
              <a:rPr lang="it-IT" smtClean="0"/>
              <a:pPr eaLnBrk="1" hangingPunct="1"/>
              <a:t>1</a:t>
            </a:fld>
            <a:endParaRPr lang="it-IT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46F28-CB60-4BC0-9288-BEE9311FEB08}" type="datetime1">
              <a:rPr lang="it-IT"/>
              <a:pPr>
                <a:defRPr/>
              </a:pPr>
              <a:t>23/10/2019</a:t>
            </a:fld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5AB89-92F7-4F9E-B98E-485A6BDDA8A5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76968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424C7-A421-4CFC-8F0D-B1E7EDA0395A}" type="datetime1">
              <a:rPr lang="it-IT"/>
              <a:pPr>
                <a:defRPr/>
              </a:pPr>
              <a:t>23/10/2019</a:t>
            </a:fld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013CE-327F-44BD-A6DF-A1207247BEEA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84441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55AE6-B2C3-4DC5-BE71-89FD0A514C66}" type="datetime1">
              <a:rPr lang="it-IT"/>
              <a:pPr>
                <a:defRPr/>
              </a:pPr>
              <a:t>23/10/2019</a:t>
            </a:fld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A79E2-3C3D-4B0D-9A22-630383AC940F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89158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3DEEF-7091-4F0D-834C-15ECDD7CDAF5}" type="datetime1">
              <a:rPr lang="it-IT"/>
              <a:pPr>
                <a:defRPr/>
              </a:pPr>
              <a:t>23/10/2019</a:t>
            </a:fld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E2348-9BAE-454C-A4DE-90FFD4134872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50868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67D47-D7C1-4AA6-BF6D-4D9948051458}" type="datetime1">
              <a:rPr lang="it-IT"/>
              <a:pPr>
                <a:defRPr/>
              </a:pPr>
              <a:t>23/10/2019</a:t>
            </a:fld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B1E1C-4B09-438C-B379-6C33926A1840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27264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1A828-B73B-4236-B466-6E68847E467D}" type="datetime1">
              <a:rPr lang="it-IT"/>
              <a:pPr>
                <a:defRPr/>
              </a:pPr>
              <a:t>23/10/2019</a:t>
            </a:fld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5F70A-0F19-47C6-82FB-81832E49C7C0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283262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2FF10-1898-4007-861A-FBB87EBB5370}" type="datetime1">
              <a:rPr lang="it-IT"/>
              <a:pPr>
                <a:defRPr/>
              </a:pPr>
              <a:t>23/10/2019</a:t>
            </a:fld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48F71-8685-438A-9B72-BC8A05D35EF8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45554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4BCAF-A20A-4A1E-BCAD-405E60AEA3C7}" type="datetime1">
              <a:rPr lang="it-IT"/>
              <a:pPr>
                <a:defRPr/>
              </a:pPr>
              <a:t>23/10/2019</a:t>
            </a:fld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7DCCE-486D-4B63-96D0-C4FECE936A22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237298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9F012-31C1-412B-B701-5029F70204D1}" type="datetime1">
              <a:rPr lang="it-IT"/>
              <a:pPr>
                <a:defRPr/>
              </a:pPr>
              <a:t>23/10/2019</a:t>
            </a:fld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0875E-1335-4A79-A365-8A9117142FD7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1694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FF1E6-F70D-495F-9198-65DE70DDEA46}" type="datetime1">
              <a:rPr lang="it-IT"/>
              <a:pPr>
                <a:defRPr/>
              </a:pPr>
              <a:t>23/10/2019</a:t>
            </a:fld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E4E27-2774-4860-A868-CD3BF9421716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238943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13229-CDE4-4970-8D9D-AFC13ABE0019}" type="datetime1">
              <a:rPr lang="it-IT"/>
              <a:pPr>
                <a:defRPr/>
              </a:pPr>
              <a:t>23/10/2019</a:t>
            </a:fld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C41B4-8F72-4BDD-8890-6D401AE736DC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214768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CF1999AE-566E-4554-991D-14C3FCB5D3DD}" type="datetime1">
              <a:rPr lang="it-IT"/>
              <a:pPr>
                <a:defRPr/>
              </a:pPr>
              <a:t>23/10/2019</a:t>
            </a:fld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5225"/>
            <a:ext cx="396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A24C726A-F000-456B-A668-9A263E6801E9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png"/><Relationship Id="rId13" Type="http://schemas.openxmlformats.org/officeDocument/2006/relationships/image" Target="../media/image469.png"/><Relationship Id="rId18" Type="http://schemas.openxmlformats.org/officeDocument/2006/relationships/image" Target="../media/image453.png"/><Relationship Id="rId26" Type="http://schemas.openxmlformats.org/officeDocument/2006/relationships/image" Target="../media/image462.png"/><Relationship Id="rId39" Type="http://schemas.openxmlformats.org/officeDocument/2006/relationships/image" Target="../media/image490.png"/><Relationship Id="rId3" Type="http://schemas.openxmlformats.org/officeDocument/2006/relationships/image" Target="../media/image25.png"/><Relationship Id="rId21" Type="http://schemas.openxmlformats.org/officeDocument/2006/relationships/image" Target="../media/image475.png"/><Relationship Id="rId34" Type="http://schemas.openxmlformats.org/officeDocument/2006/relationships/image" Target="../media/image27.png"/><Relationship Id="rId12" Type="http://schemas.openxmlformats.org/officeDocument/2006/relationships/image" Target="../media/image468.png"/><Relationship Id="rId17" Type="http://schemas.openxmlformats.org/officeDocument/2006/relationships/image" Target="../media/image473.png"/><Relationship Id="rId25" Type="http://schemas.openxmlformats.org/officeDocument/2006/relationships/image" Target="../media/image461.png"/><Relationship Id="rId33" Type="http://schemas.openxmlformats.org/officeDocument/2006/relationships/image" Target="../media/image484.png"/><Relationship Id="rId38" Type="http://schemas.openxmlformats.org/officeDocument/2006/relationships/image" Target="../media/image29.png"/><Relationship Id="rId2" Type="http://schemas.openxmlformats.org/officeDocument/2006/relationships/image" Target="../media/image21.png"/><Relationship Id="rId16" Type="http://schemas.openxmlformats.org/officeDocument/2006/relationships/image" Target="../media/image472.png"/><Relationship Id="rId20" Type="http://schemas.openxmlformats.org/officeDocument/2006/relationships/image" Target="../media/image455.png"/><Relationship Id="rId29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67.png"/><Relationship Id="rId24" Type="http://schemas.openxmlformats.org/officeDocument/2006/relationships/image" Target="../media/image460.png"/><Relationship Id="rId32" Type="http://schemas.openxmlformats.org/officeDocument/2006/relationships/image" Target="../media/image483.png"/><Relationship Id="rId37" Type="http://schemas.openxmlformats.org/officeDocument/2006/relationships/image" Target="../media/image488.png"/><Relationship Id="rId5" Type="http://schemas.openxmlformats.org/officeDocument/2006/relationships/image" Target="../media/image4640.png"/><Relationship Id="rId15" Type="http://schemas.openxmlformats.org/officeDocument/2006/relationships/image" Target="../media/image471.png"/><Relationship Id="rId23" Type="http://schemas.openxmlformats.org/officeDocument/2006/relationships/image" Target="../media/image477.png"/><Relationship Id="rId28" Type="http://schemas.openxmlformats.org/officeDocument/2006/relationships/image" Target="../media/image479.png"/><Relationship Id="rId36" Type="http://schemas.openxmlformats.org/officeDocument/2006/relationships/image" Target="../media/image487.png"/><Relationship Id="rId10" Type="http://schemas.openxmlformats.org/officeDocument/2006/relationships/image" Target="../media/image466.png"/><Relationship Id="rId19" Type="http://schemas.openxmlformats.org/officeDocument/2006/relationships/image" Target="../media/image474.png"/><Relationship Id="rId31" Type="http://schemas.openxmlformats.org/officeDocument/2006/relationships/image" Target="../media/image482.png"/><Relationship Id="rId4" Type="http://schemas.openxmlformats.org/officeDocument/2006/relationships/image" Target="../media/image23.png"/><Relationship Id="rId9" Type="http://schemas.openxmlformats.org/officeDocument/2006/relationships/image" Target="../media/image465.png"/><Relationship Id="rId14" Type="http://schemas.openxmlformats.org/officeDocument/2006/relationships/image" Target="../media/image470.png"/><Relationship Id="rId22" Type="http://schemas.openxmlformats.org/officeDocument/2006/relationships/image" Target="../media/image476.png"/><Relationship Id="rId27" Type="http://schemas.openxmlformats.org/officeDocument/2006/relationships/image" Target="../media/image230.png"/><Relationship Id="rId30" Type="http://schemas.openxmlformats.org/officeDocument/2006/relationships/image" Target="../media/image481.png"/><Relationship Id="rId35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png"/><Relationship Id="rId13" Type="http://schemas.openxmlformats.org/officeDocument/2006/relationships/image" Target="../media/image469.png"/><Relationship Id="rId18" Type="http://schemas.openxmlformats.org/officeDocument/2006/relationships/image" Target="../media/image453.png"/><Relationship Id="rId26" Type="http://schemas.openxmlformats.org/officeDocument/2006/relationships/image" Target="../media/image462.png"/><Relationship Id="rId39" Type="http://schemas.openxmlformats.org/officeDocument/2006/relationships/image" Target="../media/image490.png"/><Relationship Id="rId3" Type="http://schemas.openxmlformats.org/officeDocument/2006/relationships/image" Target="../media/image30.png"/><Relationship Id="rId21" Type="http://schemas.openxmlformats.org/officeDocument/2006/relationships/image" Target="../media/image475.png"/><Relationship Id="rId34" Type="http://schemas.openxmlformats.org/officeDocument/2006/relationships/image" Target="../media/image494.png"/><Relationship Id="rId42" Type="http://schemas.openxmlformats.org/officeDocument/2006/relationships/image" Target="../media/image498.png"/><Relationship Id="rId12" Type="http://schemas.openxmlformats.org/officeDocument/2006/relationships/image" Target="../media/image468.png"/><Relationship Id="rId17" Type="http://schemas.openxmlformats.org/officeDocument/2006/relationships/image" Target="../media/image473.png"/><Relationship Id="rId25" Type="http://schemas.openxmlformats.org/officeDocument/2006/relationships/image" Target="../media/image461.png"/><Relationship Id="rId33" Type="http://schemas.openxmlformats.org/officeDocument/2006/relationships/image" Target="../media/image484.png"/><Relationship Id="rId2" Type="http://schemas.openxmlformats.org/officeDocument/2006/relationships/image" Target="../media/image21.png"/><Relationship Id="rId16" Type="http://schemas.openxmlformats.org/officeDocument/2006/relationships/image" Target="../media/image472.png"/><Relationship Id="rId20" Type="http://schemas.openxmlformats.org/officeDocument/2006/relationships/image" Target="../media/image455.png"/><Relationship Id="rId29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67.png"/><Relationship Id="rId24" Type="http://schemas.openxmlformats.org/officeDocument/2006/relationships/image" Target="../media/image460.png"/><Relationship Id="rId32" Type="http://schemas.openxmlformats.org/officeDocument/2006/relationships/image" Target="../media/image483.png"/><Relationship Id="rId40" Type="http://schemas.openxmlformats.org/officeDocument/2006/relationships/image" Target="../media/image32.png"/><Relationship Id="rId45" Type="http://schemas.openxmlformats.org/officeDocument/2006/relationships/image" Target="../media/image33.png"/><Relationship Id="rId5" Type="http://schemas.openxmlformats.org/officeDocument/2006/relationships/image" Target="../media/image4640.png"/><Relationship Id="rId15" Type="http://schemas.openxmlformats.org/officeDocument/2006/relationships/image" Target="../media/image471.png"/><Relationship Id="rId23" Type="http://schemas.openxmlformats.org/officeDocument/2006/relationships/image" Target="../media/image477.png"/><Relationship Id="rId28" Type="http://schemas.openxmlformats.org/officeDocument/2006/relationships/image" Target="../media/image479.png"/><Relationship Id="rId36" Type="http://schemas.openxmlformats.org/officeDocument/2006/relationships/image" Target="../media/image496.png"/><Relationship Id="rId10" Type="http://schemas.openxmlformats.org/officeDocument/2006/relationships/image" Target="../media/image466.png"/><Relationship Id="rId19" Type="http://schemas.openxmlformats.org/officeDocument/2006/relationships/image" Target="../media/image474.png"/><Relationship Id="rId31" Type="http://schemas.openxmlformats.org/officeDocument/2006/relationships/image" Target="../media/image482.png"/><Relationship Id="rId44" Type="http://schemas.openxmlformats.org/officeDocument/2006/relationships/image" Target="../media/image500.png"/><Relationship Id="rId4" Type="http://schemas.openxmlformats.org/officeDocument/2006/relationships/image" Target="../media/image23.png"/><Relationship Id="rId9" Type="http://schemas.openxmlformats.org/officeDocument/2006/relationships/image" Target="../media/image465.png"/><Relationship Id="rId14" Type="http://schemas.openxmlformats.org/officeDocument/2006/relationships/image" Target="../media/image470.png"/><Relationship Id="rId22" Type="http://schemas.openxmlformats.org/officeDocument/2006/relationships/image" Target="../media/image476.png"/><Relationship Id="rId27" Type="http://schemas.openxmlformats.org/officeDocument/2006/relationships/image" Target="../media/image26.png"/><Relationship Id="rId30" Type="http://schemas.openxmlformats.org/officeDocument/2006/relationships/image" Target="../media/image481.png"/><Relationship Id="rId35" Type="http://schemas.openxmlformats.org/officeDocument/2006/relationships/image" Target="../media/image495.png"/><Relationship Id="rId43" Type="http://schemas.openxmlformats.org/officeDocument/2006/relationships/image" Target="../media/image49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9.png"/><Relationship Id="rId18" Type="http://schemas.openxmlformats.org/officeDocument/2006/relationships/image" Target="../media/image515.png"/><Relationship Id="rId26" Type="http://schemas.openxmlformats.org/officeDocument/2006/relationships/image" Target="../media/image523.png"/><Relationship Id="rId39" Type="http://schemas.openxmlformats.org/officeDocument/2006/relationships/image" Target="../media/image536.png"/><Relationship Id="rId3" Type="http://schemas.openxmlformats.org/officeDocument/2006/relationships/image" Target="../media/image31.png"/><Relationship Id="rId21" Type="http://schemas.openxmlformats.org/officeDocument/2006/relationships/image" Target="../media/image518.png"/><Relationship Id="rId34" Type="http://schemas.openxmlformats.org/officeDocument/2006/relationships/image" Target="../media/image531.png"/><Relationship Id="rId42" Type="http://schemas.openxmlformats.org/officeDocument/2006/relationships/image" Target="../media/image539.png"/><Relationship Id="rId47" Type="http://schemas.openxmlformats.org/officeDocument/2006/relationships/image" Target="../media/image544.png"/><Relationship Id="rId50" Type="http://schemas.openxmlformats.org/officeDocument/2006/relationships/image" Target="../media/image547.png"/><Relationship Id="rId55" Type="http://schemas.openxmlformats.org/officeDocument/2006/relationships/image" Target="../media/image37.png"/><Relationship Id="rId7" Type="http://schemas.openxmlformats.org/officeDocument/2006/relationships/image" Target="../media/image507.png"/><Relationship Id="rId12" Type="http://schemas.openxmlformats.org/officeDocument/2006/relationships/image" Target="../media/image512.png"/><Relationship Id="rId17" Type="http://schemas.openxmlformats.org/officeDocument/2006/relationships/image" Target="../media/image514.png"/><Relationship Id="rId25" Type="http://schemas.openxmlformats.org/officeDocument/2006/relationships/image" Target="../media/image522.png"/><Relationship Id="rId33" Type="http://schemas.openxmlformats.org/officeDocument/2006/relationships/image" Target="../media/image530.png"/><Relationship Id="rId38" Type="http://schemas.openxmlformats.org/officeDocument/2006/relationships/image" Target="../media/image535.png"/><Relationship Id="rId46" Type="http://schemas.openxmlformats.org/officeDocument/2006/relationships/image" Target="../media/image543.png"/><Relationship Id="rId2" Type="http://schemas.openxmlformats.org/officeDocument/2006/relationships/image" Target="../media/image24.png"/><Relationship Id="rId16" Type="http://schemas.openxmlformats.org/officeDocument/2006/relationships/image" Target="../media/image513.png"/><Relationship Id="rId20" Type="http://schemas.openxmlformats.org/officeDocument/2006/relationships/image" Target="../media/image517.png"/><Relationship Id="rId29" Type="http://schemas.openxmlformats.org/officeDocument/2006/relationships/image" Target="../media/image526.png"/><Relationship Id="rId41" Type="http://schemas.openxmlformats.org/officeDocument/2006/relationships/image" Target="../media/image538.png"/><Relationship Id="rId5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6.png"/><Relationship Id="rId24" Type="http://schemas.openxmlformats.org/officeDocument/2006/relationships/image" Target="../media/image521.png"/><Relationship Id="rId32" Type="http://schemas.openxmlformats.org/officeDocument/2006/relationships/image" Target="../media/image529.png"/><Relationship Id="rId37" Type="http://schemas.openxmlformats.org/officeDocument/2006/relationships/image" Target="../media/image534.png"/><Relationship Id="rId40" Type="http://schemas.openxmlformats.org/officeDocument/2006/relationships/image" Target="../media/image537.png"/><Relationship Id="rId45" Type="http://schemas.openxmlformats.org/officeDocument/2006/relationships/image" Target="../media/image542.png"/><Relationship Id="rId53" Type="http://schemas.openxmlformats.org/officeDocument/2006/relationships/image" Target="../media/image550.png"/><Relationship Id="rId5" Type="http://schemas.openxmlformats.org/officeDocument/2006/relationships/image" Target="../media/image35.png"/><Relationship Id="rId15" Type="http://schemas.openxmlformats.org/officeDocument/2006/relationships/image" Target="../media/image511.png"/><Relationship Id="rId23" Type="http://schemas.openxmlformats.org/officeDocument/2006/relationships/image" Target="../media/image520.png"/><Relationship Id="rId28" Type="http://schemas.openxmlformats.org/officeDocument/2006/relationships/image" Target="../media/image525.png"/><Relationship Id="rId36" Type="http://schemas.openxmlformats.org/officeDocument/2006/relationships/image" Target="../media/image533.png"/><Relationship Id="rId49" Type="http://schemas.openxmlformats.org/officeDocument/2006/relationships/image" Target="../media/image546.png"/><Relationship Id="rId19" Type="http://schemas.openxmlformats.org/officeDocument/2006/relationships/image" Target="../media/image516.png"/><Relationship Id="rId31" Type="http://schemas.openxmlformats.org/officeDocument/2006/relationships/image" Target="../media/image528.png"/><Relationship Id="rId44" Type="http://schemas.openxmlformats.org/officeDocument/2006/relationships/image" Target="../media/image541.png"/><Relationship Id="rId52" Type="http://schemas.openxmlformats.org/officeDocument/2006/relationships/image" Target="../media/image549.png"/><Relationship Id="rId4" Type="http://schemas.openxmlformats.org/officeDocument/2006/relationships/image" Target="../media/image34.png"/><Relationship Id="rId14" Type="http://schemas.openxmlformats.org/officeDocument/2006/relationships/image" Target="../media/image510.png"/><Relationship Id="rId22" Type="http://schemas.openxmlformats.org/officeDocument/2006/relationships/image" Target="../media/image519.png"/><Relationship Id="rId27" Type="http://schemas.openxmlformats.org/officeDocument/2006/relationships/image" Target="../media/image524.png"/><Relationship Id="rId30" Type="http://schemas.openxmlformats.org/officeDocument/2006/relationships/image" Target="../media/image527.png"/><Relationship Id="rId35" Type="http://schemas.openxmlformats.org/officeDocument/2006/relationships/image" Target="../media/image532.png"/><Relationship Id="rId43" Type="http://schemas.openxmlformats.org/officeDocument/2006/relationships/image" Target="../media/image540.png"/><Relationship Id="rId48" Type="http://schemas.openxmlformats.org/officeDocument/2006/relationships/image" Target="../media/image545.png"/><Relationship Id="rId8" Type="http://schemas.openxmlformats.org/officeDocument/2006/relationships/image" Target="../media/image508.png"/><Relationship Id="rId51" Type="http://schemas.openxmlformats.org/officeDocument/2006/relationships/image" Target="../media/image5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560.png"/><Relationship Id="rId18" Type="http://schemas.openxmlformats.org/officeDocument/2006/relationships/image" Target="../media/image565.png"/><Relationship Id="rId3" Type="http://schemas.openxmlformats.org/officeDocument/2006/relationships/image" Target="../media/image554.png"/><Relationship Id="rId21" Type="http://schemas.openxmlformats.org/officeDocument/2006/relationships/image" Target="../media/image568.png"/><Relationship Id="rId7" Type="http://schemas.openxmlformats.org/officeDocument/2006/relationships/image" Target="../media/image34.png"/><Relationship Id="rId12" Type="http://schemas.openxmlformats.org/officeDocument/2006/relationships/image" Target="../media/image559.png"/><Relationship Id="rId17" Type="http://schemas.openxmlformats.org/officeDocument/2006/relationships/image" Target="../media/image564.png"/><Relationship Id="rId2" Type="http://schemas.openxmlformats.org/officeDocument/2006/relationships/image" Target="../media/image40.png"/><Relationship Id="rId16" Type="http://schemas.openxmlformats.org/officeDocument/2006/relationships/image" Target="../media/image563.png"/><Relationship Id="rId20" Type="http://schemas.openxmlformats.org/officeDocument/2006/relationships/image" Target="../media/image5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558.png"/><Relationship Id="rId5" Type="http://schemas.openxmlformats.org/officeDocument/2006/relationships/image" Target="../media/image24.png"/><Relationship Id="rId15" Type="http://schemas.openxmlformats.org/officeDocument/2006/relationships/image" Target="../media/image562.png"/><Relationship Id="rId10" Type="http://schemas.openxmlformats.org/officeDocument/2006/relationships/image" Target="../media/image557.png"/><Relationship Id="rId19" Type="http://schemas.openxmlformats.org/officeDocument/2006/relationships/image" Target="../media/image566.png"/><Relationship Id="rId4" Type="http://schemas.openxmlformats.org/officeDocument/2006/relationships/image" Target="../media/image555.png"/><Relationship Id="rId9" Type="http://schemas.openxmlformats.org/officeDocument/2006/relationships/image" Target="../media/image36.png"/><Relationship Id="rId14" Type="http://schemas.openxmlformats.org/officeDocument/2006/relationships/image" Target="../media/image561.png"/><Relationship Id="rId22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39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41.png"/><Relationship Id="rId10" Type="http://schemas.openxmlformats.org/officeDocument/2006/relationships/image" Target="../media/image49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3.png"/><Relationship Id="rId18" Type="http://schemas.openxmlformats.org/officeDocument/2006/relationships/image" Target="../media/image312.png"/><Relationship Id="rId26" Type="http://schemas.openxmlformats.org/officeDocument/2006/relationships/image" Target="../media/image320.png"/><Relationship Id="rId39" Type="http://schemas.openxmlformats.org/officeDocument/2006/relationships/image" Target="../media/image339.png"/><Relationship Id="rId3" Type="http://schemas.openxmlformats.org/officeDocument/2006/relationships/image" Target="../media/image42.wmf"/><Relationship Id="rId21" Type="http://schemas.openxmlformats.org/officeDocument/2006/relationships/image" Target="../media/image315.png"/><Relationship Id="rId34" Type="http://schemas.openxmlformats.org/officeDocument/2006/relationships/image" Target="../media/image327.png"/><Relationship Id="rId42" Type="http://schemas.openxmlformats.org/officeDocument/2006/relationships/image" Target="../media/image578.png"/><Relationship Id="rId47" Type="http://schemas.openxmlformats.org/officeDocument/2006/relationships/image" Target="../media/image345.png"/><Relationship Id="rId50" Type="http://schemas.openxmlformats.org/officeDocument/2006/relationships/image" Target="../media/image348.png"/><Relationship Id="rId55" Type="http://schemas.openxmlformats.org/officeDocument/2006/relationships/image" Target="../media/image464.png"/><Relationship Id="rId7" Type="http://schemas.openxmlformats.org/officeDocument/2006/relationships/image" Target="../media/image301.png"/><Relationship Id="rId12" Type="http://schemas.openxmlformats.org/officeDocument/2006/relationships/image" Target="../media/image572.png"/><Relationship Id="rId25" Type="http://schemas.openxmlformats.org/officeDocument/2006/relationships/image" Target="../media/image319.png"/><Relationship Id="rId33" Type="http://schemas.openxmlformats.org/officeDocument/2006/relationships/image" Target="../media/image326.png"/><Relationship Id="rId38" Type="http://schemas.openxmlformats.org/officeDocument/2006/relationships/image" Target="../media/image338.png"/><Relationship Id="rId46" Type="http://schemas.openxmlformats.org/officeDocument/2006/relationships/image" Target="../media/image456.png"/><Relationship Id="rId2" Type="http://schemas.openxmlformats.org/officeDocument/2006/relationships/image" Target="../media/image436.png"/><Relationship Id="rId29" Type="http://schemas.openxmlformats.org/officeDocument/2006/relationships/image" Target="../media/image323.png"/><Relationship Id="rId16" Type="http://schemas.openxmlformats.org/officeDocument/2006/relationships/image" Target="../media/image310.png"/><Relationship Id="rId41" Type="http://schemas.openxmlformats.org/officeDocument/2006/relationships/image" Target="../media/image341.png"/><Relationship Id="rId54" Type="http://schemas.openxmlformats.org/officeDocument/2006/relationships/image" Target="../media/image5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571.png"/><Relationship Id="rId24" Type="http://schemas.openxmlformats.org/officeDocument/2006/relationships/image" Target="../media/image318.png"/><Relationship Id="rId32" Type="http://schemas.openxmlformats.org/officeDocument/2006/relationships/image" Target="../media/image325.png"/><Relationship Id="rId37" Type="http://schemas.openxmlformats.org/officeDocument/2006/relationships/image" Target="../media/image577.png"/><Relationship Id="rId40" Type="http://schemas.openxmlformats.org/officeDocument/2006/relationships/image" Target="../media/image340.png"/><Relationship Id="rId45" Type="http://schemas.openxmlformats.org/officeDocument/2006/relationships/image" Target="../media/image343.png"/><Relationship Id="rId53" Type="http://schemas.openxmlformats.org/officeDocument/2006/relationships/image" Target="../media/image351.png"/><Relationship Id="rId15" Type="http://schemas.openxmlformats.org/officeDocument/2006/relationships/image" Target="../media/image575.png"/><Relationship Id="rId23" Type="http://schemas.openxmlformats.org/officeDocument/2006/relationships/image" Target="../media/image317.png"/><Relationship Id="rId28" Type="http://schemas.openxmlformats.org/officeDocument/2006/relationships/image" Target="../media/image322.png"/><Relationship Id="rId36" Type="http://schemas.openxmlformats.org/officeDocument/2006/relationships/image" Target="../media/image329.png"/><Relationship Id="rId49" Type="http://schemas.openxmlformats.org/officeDocument/2006/relationships/image" Target="../media/image580.png"/><Relationship Id="rId57" Type="http://schemas.openxmlformats.org/officeDocument/2006/relationships/image" Target="../media/image478.png"/><Relationship Id="rId10" Type="http://schemas.openxmlformats.org/officeDocument/2006/relationships/image" Target="../media/image304.png"/><Relationship Id="rId19" Type="http://schemas.openxmlformats.org/officeDocument/2006/relationships/image" Target="../media/image313.png"/><Relationship Id="rId31" Type="http://schemas.openxmlformats.org/officeDocument/2006/relationships/image" Target="../media/image324.png"/><Relationship Id="rId44" Type="http://schemas.openxmlformats.org/officeDocument/2006/relationships/image" Target="../media/image342.png"/><Relationship Id="rId52" Type="http://schemas.openxmlformats.org/officeDocument/2006/relationships/image" Target="../media/image581.png"/><Relationship Id="rId9" Type="http://schemas.openxmlformats.org/officeDocument/2006/relationships/image" Target="../media/image303.png"/><Relationship Id="rId14" Type="http://schemas.openxmlformats.org/officeDocument/2006/relationships/image" Target="../media/image574.png"/><Relationship Id="rId22" Type="http://schemas.openxmlformats.org/officeDocument/2006/relationships/image" Target="../media/image316.png"/><Relationship Id="rId27" Type="http://schemas.openxmlformats.org/officeDocument/2006/relationships/image" Target="../media/image335.png"/><Relationship Id="rId30" Type="http://schemas.openxmlformats.org/officeDocument/2006/relationships/image" Target="../media/image576.png"/><Relationship Id="rId35" Type="http://schemas.openxmlformats.org/officeDocument/2006/relationships/image" Target="../media/image328.png"/><Relationship Id="rId43" Type="http://schemas.openxmlformats.org/officeDocument/2006/relationships/image" Target="../media/image321.png"/><Relationship Id="rId48" Type="http://schemas.openxmlformats.org/officeDocument/2006/relationships/image" Target="../media/image346.png"/><Relationship Id="rId56" Type="http://schemas.openxmlformats.org/officeDocument/2006/relationships/image" Target="../media/image584.png"/><Relationship Id="rId8" Type="http://schemas.openxmlformats.org/officeDocument/2006/relationships/image" Target="../media/image302.png"/><Relationship Id="rId51" Type="http://schemas.openxmlformats.org/officeDocument/2006/relationships/image" Target="../media/image3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png"/><Relationship Id="rId13" Type="http://schemas.openxmlformats.org/officeDocument/2006/relationships/image" Target="../media/image367.png"/><Relationship Id="rId18" Type="http://schemas.openxmlformats.org/officeDocument/2006/relationships/image" Target="../media/image372.png"/><Relationship Id="rId3" Type="http://schemas.openxmlformats.org/officeDocument/2006/relationships/image" Target="../media/image2.png"/><Relationship Id="rId21" Type="http://schemas.openxmlformats.org/officeDocument/2006/relationships/image" Target="../media/image375.png"/><Relationship Id="rId7" Type="http://schemas.openxmlformats.org/officeDocument/2006/relationships/image" Target="../media/image362.png"/><Relationship Id="rId12" Type="http://schemas.openxmlformats.org/officeDocument/2006/relationships/image" Target="../media/image366.png"/><Relationship Id="rId17" Type="http://schemas.openxmlformats.org/officeDocument/2006/relationships/image" Target="../media/image371.png"/><Relationship Id="rId25" Type="http://schemas.openxmlformats.org/officeDocument/2006/relationships/image" Target="../media/image8.png"/><Relationship Id="rId2" Type="http://schemas.openxmlformats.org/officeDocument/2006/relationships/image" Target="../media/image1.wmf"/><Relationship Id="rId16" Type="http://schemas.openxmlformats.org/officeDocument/2006/relationships/image" Target="../media/image5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65.png"/><Relationship Id="rId24" Type="http://schemas.openxmlformats.org/officeDocument/2006/relationships/image" Target="../media/image7.png"/><Relationship Id="rId5" Type="http://schemas.openxmlformats.org/officeDocument/2006/relationships/image" Target="../media/image2.wmf"/><Relationship Id="rId15" Type="http://schemas.openxmlformats.org/officeDocument/2006/relationships/image" Target="../media/image369.png"/><Relationship Id="rId23" Type="http://schemas.openxmlformats.org/officeDocument/2006/relationships/image" Target="../media/image377.png"/><Relationship Id="rId10" Type="http://schemas.openxmlformats.org/officeDocument/2006/relationships/image" Target="../media/image364.png"/><Relationship Id="rId19" Type="http://schemas.openxmlformats.org/officeDocument/2006/relationships/image" Target="../media/image373.png"/><Relationship Id="rId4" Type="http://schemas.openxmlformats.org/officeDocument/2006/relationships/image" Target="../media/image3.png"/><Relationship Id="rId9" Type="http://schemas.openxmlformats.org/officeDocument/2006/relationships/image" Target="../media/image303.png"/><Relationship Id="rId14" Type="http://schemas.openxmlformats.org/officeDocument/2006/relationships/image" Target="../media/image368.png"/><Relationship Id="rId22" Type="http://schemas.openxmlformats.org/officeDocument/2006/relationships/image" Target="../media/image376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1.png"/><Relationship Id="rId18" Type="http://schemas.openxmlformats.org/officeDocument/2006/relationships/image" Target="../media/image396.png"/><Relationship Id="rId26" Type="http://schemas.openxmlformats.org/officeDocument/2006/relationships/image" Target="../media/image404.png"/><Relationship Id="rId39" Type="http://schemas.openxmlformats.org/officeDocument/2006/relationships/image" Target="../media/image417.png"/><Relationship Id="rId3" Type="http://schemas.openxmlformats.org/officeDocument/2006/relationships/image" Target="../media/image381.png"/><Relationship Id="rId21" Type="http://schemas.openxmlformats.org/officeDocument/2006/relationships/image" Target="../media/image399.png"/><Relationship Id="rId34" Type="http://schemas.openxmlformats.org/officeDocument/2006/relationships/image" Target="../media/image412.png"/><Relationship Id="rId42" Type="http://schemas.openxmlformats.org/officeDocument/2006/relationships/image" Target="../media/image420.png"/><Relationship Id="rId47" Type="http://schemas.openxmlformats.org/officeDocument/2006/relationships/image" Target="../media/image425.png"/><Relationship Id="rId50" Type="http://schemas.openxmlformats.org/officeDocument/2006/relationships/image" Target="../media/image12.png"/><Relationship Id="rId7" Type="http://schemas.openxmlformats.org/officeDocument/2006/relationships/image" Target="../media/image385.png"/><Relationship Id="rId12" Type="http://schemas.openxmlformats.org/officeDocument/2006/relationships/image" Target="../media/image390.png"/><Relationship Id="rId17" Type="http://schemas.openxmlformats.org/officeDocument/2006/relationships/image" Target="../media/image395.png"/><Relationship Id="rId25" Type="http://schemas.openxmlformats.org/officeDocument/2006/relationships/image" Target="../media/image403.png"/><Relationship Id="rId33" Type="http://schemas.openxmlformats.org/officeDocument/2006/relationships/image" Target="../media/image411.png"/><Relationship Id="rId38" Type="http://schemas.openxmlformats.org/officeDocument/2006/relationships/image" Target="../media/image416.png"/><Relationship Id="rId46" Type="http://schemas.openxmlformats.org/officeDocument/2006/relationships/image" Target="../media/image424.png"/><Relationship Id="rId2" Type="http://schemas.openxmlformats.org/officeDocument/2006/relationships/image" Target="../media/image380.png"/><Relationship Id="rId16" Type="http://schemas.openxmlformats.org/officeDocument/2006/relationships/image" Target="../media/image394.png"/><Relationship Id="rId20" Type="http://schemas.openxmlformats.org/officeDocument/2006/relationships/image" Target="../media/image398.png"/><Relationship Id="rId29" Type="http://schemas.openxmlformats.org/officeDocument/2006/relationships/image" Target="../media/image407.png"/><Relationship Id="rId41" Type="http://schemas.openxmlformats.org/officeDocument/2006/relationships/image" Target="../media/image4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4.png"/><Relationship Id="rId11" Type="http://schemas.openxmlformats.org/officeDocument/2006/relationships/image" Target="../media/image389.png"/><Relationship Id="rId24" Type="http://schemas.openxmlformats.org/officeDocument/2006/relationships/image" Target="../media/image402.png"/><Relationship Id="rId32" Type="http://schemas.openxmlformats.org/officeDocument/2006/relationships/image" Target="../media/image410.png"/><Relationship Id="rId37" Type="http://schemas.openxmlformats.org/officeDocument/2006/relationships/image" Target="../media/image4.png"/><Relationship Id="rId40" Type="http://schemas.openxmlformats.org/officeDocument/2006/relationships/image" Target="../media/image418.png"/><Relationship Id="rId45" Type="http://schemas.openxmlformats.org/officeDocument/2006/relationships/image" Target="../media/image423.png"/><Relationship Id="rId53" Type="http://schemas.openxmlformats.org/officeDocument/2006/relationships/image" Target="../media/image431.png"/><Relationship Id="rId5" Type="http://schemas.openxmlformats.org/officeDocument/2006/relationships/image" Target="../media/image383.png"/><Relationship Id="rId15" Type="http://schemas.openxmlformats.org/officeDocument/2006/relationships/image" Target="../media/image393.png"/><Relationship Id="rId23" Type="http://schemas.openxmlformats.org/officeDocument/2006/relationships/image" Target="../media/image401.png"/><Relationship Id="rId28" Type="http://schemas.openxmlformats.org/officeDocument/2006/relationships/image" Target="../media/image406.png"/><Relationship Id="rId36" Type="http://schemas.openxmlformats.org/officeDocument/2006/relationships/image" Target="../media/image414.png"/><Relationship Id="rId49" Type="http://schemas.openxmlformats.org/officeDocument/2006/relationships/image" Target="../media/image11.png"/><Relationship Id="rId10" Type="http://schemas.openxmlformats.org/officeDocument/2006/relationships/image" Target="../media/image388.png"/><Relationship Id="rId19" Type="http://schemas.openxmlformats.org/officeDocument/2006/relationships/image" Target="../media/image397.png"/><Relationship Id="rId31" Type="http://schemas.openxmlformats.org/officeDocument/2006/relationships/image" Target="../media/image409.png"/><Relationship Id="rId44" Type="http://schemas.openxmlformats.org/officeDocument/2006/relationships/image" Target="../media/image422.png"/><Relationship Id="rId52" Type="http://schemas.openxmlformats.org/officeDocument/2006/relationships/image" Target="../media/image430.png"/><Relationship Id="rId4" Type="http://schemas.openxmlformats.org/officeDocument/2006/relationships/image" Target="../media/image382.png"/><Relationship Id="rId9" Type="http://schemas.openxmlformats.org/officeDocument/2006/relationships/image" Target="../media/image387.png"/><Relationship Id="rId14" Type="http://schemas.openxmlformats.org/officeDocument/2006/relationships/image" Target="../media/image392.png"/><Relationship Id="rId22" Type="http://schemas.openxmlformats.org/officeDocument/2006/relationships/image" Target="../media/image400.png"/><Relationship Id="rId27" Type="http://schemas.openxmlformats.org/officeDocument/2006/relationships/image" Target="../media/image405.png"/><Relationship Id="rId30" Type="http://schemas.openxmlformats.org/officeDocument/2006/relationships/image" Target="../media/image408.png"/><Relationship Id="rId35" Type="http://schemas.openxmlformats.org/officeDocument/2006/relationships/image" Target="../media/image413.png"/><Relationship Id="rId43" Type="http://schemas.openxmlformats.org/officeDocument/2006/relationships/image" Target="../media/image421.png"/><Relationship Id="rId48" Type="http://schemas.openxmlformats.org/officeDocument/2006/relationships/image" Target="../media/image10.png"/><Relationship Id="rId8" Type="http://schemas.openxmlformats.org/officeDocument/2006/relationships/image" Target="../media/image386.png"/><Relationship Id="rId51" Type="http://schemas.openxmlformats.org/officeDocument/2006/relationships/image" Target="../media/image4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3.png"/><Relationship Id="rId7" Type="http://schemas.openxmlformats.org/officeDocument/2006/relationships/image" Target="../media/image9.png"/><Relationship Id="rId2" Type="http://schemas.openxmlformats.org/officeDocument/2006/relationships/image" Target="../media/image4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35.png"/><Relationship Id="rId4" Type="http://schemas.openxmlformats.org/officeDocument/2006/relationships/image" Target="../media/image4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png"/><Relationship Id="rId13" Type="http://schemas.openxmlformats.org/officeDocument/2006/relationships/image" Target="../media/image4470.png"/><Relationship Id="rId18" Type="http://schemas.openxmlformats.org/officeDocument/2006/relationships/image" Target="../media/image452.png"/><Relationship Id="rId26" Type="http://schemas.openxmlformats.org/officeDocument/2006/relationships/image" Target="../media/image460.png"/><Relationship Id="rId3" Type="http://schemas.openxmlformats.org/officeDocument/2006/relationships/image" Target="../media/image22.png"/><Relationship Id="rId21" Type="http://schemas.openxmlformats.org/officeDocument/2006/relationships/image" Target="../media/image455.png"/><Relationship Id="rId12" Type="http://schemas.openxmlformats.org/officeDocument/2006/relationships/image" Target="../media/image4460.png"/><Relationship Id="rId17" Type="http://schemas.openxmlformats.org/officeDocument/2006/relationships/image" Target="../media/image451.png"/><Relationship Id="rId25" Type="http://schemas.openxmlformats.org/officeDocument/2006/relationships/image" Target="../media/image459.png"/><Relationship Id="rId2" Type="http://schemas.openxmlformats.org/officeDocument/2006/relationships/image" Target="../media/image21.png"/><Relationship Id="rId16" Type="http://schemas.openxmlformats.org/officeDocument/2006/relationships/image" Target="../media/image450.png"/><Relationship Id="rId20" Type="http://schemas.openxmlformats.org/officeDocument/2006/relationships/image" Target="../media/image454.png"/><Relationship Id="rId29" Type="http://schemas.openxmlformats.org/officeDocument/2006/relationships/image" Target="../media/image4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20.png"/><Relationship Id="rId11" Type="http://schemas.openxmlformats.org/officeDocument/2006/relationships/image" Target="../media/image4450.png"/><Relationship Id="rId24" Type="http://schemas.openxmlformats.org/officeDocument/2006/relationships/image" Target="../media/image458.png"/><Relationship Id="rId5" Type="http://schemas.openxmlformats.org/officeDocument/2006/relationships/image" Target="../media/image449.png"/><Relationship Id="rId15" Type="http://schemas.openxmlformats.org/officeDocument/2006/relationships/image" Target="../media/image4490.png"/><Relationship Id="rId23" Type="http://schemas.openxmlformats.org/officeDocument/2006/relationships/image" Target="../media/image457.png"/><Relationship Id="rId28" Type="http://schemas.openxmlformats.org/officeDocument/2006/relationships/image" Target="../media/image462.png"/><Relationship Id="rId10" Type="http://schemas.openxmlformats.org/officeDocument/2006/relationships/image" Target="../media/image4440.png"/><Relationship Id="rId19" Type="http://schemas.openxmlformats.org/officeDocument/2006/relationships/image" Target="../media/image453.png"/><Relationship Id="rId4" Type="http://schemas.openxmlformats.org/officeDocument/2006/relationships/image" Target="../media/image23.png"/><Relationship Id="rId9" Type="http://schemas.openxmlformats.org/officeDocument/2006/relationships/image" Target="../media/image4430.png"/><Relationship Id="rId14" Type="http://schemas.openxmlformats.org/officeDocument/2006/relationships/image" Target="../media/image4480.png"/><Relationship Id="rId22" Type="http://schemas.openxmlformats.org/officeDocument/2006/relationships/image" Target="../media/image231.png"/><Relationship Id="rId27" Type="http://schemas.openxmlformats.org/officeDocument/2006/relationships/image" Target="../media/image4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0066" y="2130425"/>
            <a:ext cx="8274942" cy="1470025"/>
          </a:xfrm>
        </p:spPr>
        <p:txBody>
          <a:bodyPr/>
          <a:lstStyle/>
          <a:p>
            <a:pPr eaLnBrk="1" hangingPunct="1"/>
            <a:r>
              <a:rPr lang="it-IT" sz="4000" dirty="0" smtClean="0">
                <a:latin typeface="Times New Roman" pitchFamily="18" charset="0"/>
              </a:rPr>
              <a:t>Bottom-up </a:t>
            </a:r>
            <a:r>
              <a:rPr lang="it-IT" sz="4000" smtClean="0">
                <a:latin typeface="Times New Roman" pitchFamily="18" charset="0"/>
              </a:rPr>
              <a:t>Syntax Analysis– </a:t>
            </a:r>
            <a:r>
              <a:rPr lang="it-IT" sz="4000" i="1" dirty="0" smtClean="0">
                <a:latin typeface="Times New Roman" pitchFamily="18" charset="0"/>
              </a:rPr>
              <a:t>ELR</a:t>
            </a:r>
            <a:r>
              <a:rPr lang="it-IT" sz="4000" dirty="0" smtClean="0">
                <a:latin typeface="Times New Roman" pitchFamily="18" charset="0"/>
              </a:rPr>
              <a:t>(</a:t>
            </a:r>
            <a:r>
              <a:rPr lang="it-IT" sz="4000" i="1" dirty="0" smtClean="0">
                <a:latin typeface="Times New Roman" pitchFamily="18" charset="0"/>
              </a:rPr>
              <a:t>k</a:t>
            </a:r>
            <a:r>
              <a:rPr lang="it-IT" sz="4000" dirty="0" smtClean="0">
                <a:latin typeface="Times New Roman" pitchFamily="18" charset="0"/>
              </a:rPr>
              <a:t>)</a:t>
            </a:r>
            <a:br>
              <a:rPr lang="it-IT" sz="4000" dirty="0" smtClean="0">
                <a:latin typeface="Times New Roman" pitchFamily="18" charset="0"/>
              </a:rPr>
            </a:br>
            <a:r>
              <a:rPr lang="it-IT" sz="4000" dirty="0" smtClean="0">
                <a:latin typeface="Times New Roman" pitchFamily="18" charset="0"/>
              </a:rPr>
              <a:t>PART 2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endParaRPr lang="it-IT" sz="2400" i="1" smtClean="0">
              <a:latin typeface="Times New Roman" pitchFamily="18" charset="0"/>
            </a:endParaRPr>
          </a:p>
          <a:p>
            <a:pPr algn="r" eaLnBrk="1" hangingPunct="1"/>
            <a:r>
              <a:rPr lang="it-IT" sz="2400" i="1" smtClean="0">
                <a:latin typeface="Times New Roman" pitchFamily="18" charset="0"/>
              </a:rPr>
              <a:t>Prof. A. Morzenti</a:t>
            </a:r>
          </a:p>
          <a:p>
            <a:pPr algn="r" eaLnBrk="1" hangingPunct="1"/>
            <a:endParaRPr lang="it-IT" sz="2400" i="1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061" y="553482"/>
            <a:ext cx="2675201" cy="1177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A727FC-7AB4-434D-A800-1F4E5A83154E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10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2"/>
              <p:cNvSpPr>
                <a:spLocks noChangeArrowheads="1"/>
              </p:cNvSpPr>
              <p:nvPr/>
            </p:nvSpPr>
            <p:spPr bwMode="auto">
              <a:xfrm>
                <a:off x="142874" y="135510"/>
                <a:ext cx="868984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Multiple transitions + convergent arcs </a:t>
                </a:r>
                <a:r>
                  <a:rPr lang="en-US" smtClean="0">
                    <a:latin typeface="Times New Roman" pitchFamily="18" charset="0"/>
                    <a:sym typeface="Symbol" pitchFamily="18" charset="2"/>
                  </a:rPr>
                  <a:t>analysis of the two strings </a:t>
                </a:r>
                <a:r>
                  <a:rPr lang="en-US" i="1" dirty="0" err="1" smtClean="0">
                    <a:latin typeface="Times New Roman" pitchFamily="18" charset="0"/>
                    <a:sym typeface="Symbol" pitchFamily="18" charset="2"/>
                  </a:rPr>
                  <a:t>abe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i="1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e </a:t>
                </a:r>
                <a:r>
                  <a:rPr lang="en-US" i="1" dirty="0" smtClean="0">
                    <a:latin typeface="Times New Roman" pitchFamily="18" charset="0"/>
                    <a:sym typeface="Symbol" pitchFamily="18" charset="2"/>
                  </a:rPr>
                  <a:t>abed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endParaRPr lang="en-US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8675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874" y="135510"/>
                <a:ext cx="868984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61" t="-8197" b="-245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102" y="1874564"/>
            <a:ext cx="2381160" cy="82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7" name="Straight Arrow Connector 86"/>
          <p:cNvCxnSpPr/>
          <p:nvPr/>
        </p:nvCxnSpPr>
        <p:spPr>
          <a:xfrm>
            <a:off x="174157" y="1031483"/>
            <a:ext cx="3465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526396" y="562606"/>
            <a:ext cx="557318" cy="663624"/>
            <a:chOff x="4333184" y="2548676"/>
            <a:chExt cx="557318" cy="6636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asellaDiTesto 3"/>
                <p:cNvSpPr txBox="1"/>
                <p:nvPr/>
              </p:nvSpPr>
              <p:spPr>
                <a:xfrm>
                  <a:off x="4503409" y="2548676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89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409" y="2548676"/>
                  <a:ext cx="282575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0" name="Group 89"/>
            <p:cNvGrpSpPr/>
            <p:nvPr/>
          </p:nvGrpSpPr>
          <p:grpSpPr>
            <a:xfrm>
              <a:off x="4352770" y="2860401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8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91" name="Rectangle 90"/>
            <p:cNvSpPr/>
            <p:nvPr/>
          </p:nvSpPr>
          <p:spPr>
            <a:xfrm>
              <a:off x="4333184" y="2808172"/>
              <a:ext cx="557318" cy="404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8687" name="Group 28686"/>
          <p:cNvGrpSpPr/>
          <p:nvPr/>
        </p:nvGrpSpPr>
        <p:grpSpPr>
          <a:xfrm>
            <a:off x="1083713" y="565149"/>
            <a:ext cx="1154359" cy="995237"/>
            <a:chOff x="1112180" y="1992400"/>
            <a:chExt cx="1154359" cy="995237"/>
          </a:xfrm>
        </p:grpSpPr>
        <p:grpSp>
          <p:nvGrpSpPr>
            <p:cNvPr id="96" name="Group 95"/>
            <p:cNvGrpSpPr/>
            <p:nvPr/>
          </p:nvGrpSpPr>
          <p:grpSpPr>
            <a:xfrm>
              <a:off x="1112180" y="1992400"/>
              <a:ext cx="1142435" cy="995237"/>
              <a:chOff x="5880558" y="2560408"/>
              <a:chExt cx="1142435" cy="995237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5880558" y="2786881"/>
                <a:ext cx="465595" cy="230124"/>
                <a:chOff x="1127231" y="2221562"/>
                <a:chExt cx="465595" cy="230124"/>
              </a:xfrm>
            </p:grpSpPr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1127231" y="2451686"/>
                  <a:ext cx="465595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CasellaDiTesto 36"/>
                    <p:cNvSpPr txBox="1"/>
                    <p:nvPr/>
                  </p:nvSpPr>
                  <p:spPr>
                    <a:xfrm>
                      <a:off x="1224931" y="2221562"/>
                      <a:ext cx="20753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06" name="CasellaDiTesto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24931" y="2221562"/>
                      <a:ext cx="207530" cy="215444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 101"/>
              <p:cNvGrpSpPr/>
              <p:nvPr/>
            </p:nvGrpSpPr>
            <p:grpSpPr>
              <a:xfrm>
                <a:off x="6367975" y="2560408"/>
                <a:ext cx="655018" cy="995237"/>
                <a:chOff x="6367975" y="2560408"/>
                <a:chExt cx="655018" cy="99523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CasellaDiTesto 3"/>
                    <p:cNvSpPr txBox="1"/>
                    <p:nvPr/>
                  </p:nvSpPr>
                  <p:spPr>
                    <a:xfrm>
                      <a:off x="6516378" y="2560408"/>
                      <a:ext cx="28257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200" dirty="0"/>
                    </a:p>
                  </p:txBody>
                </p:sp>
              </mc:Choice>
              <mc:Fallback xmlns="">
                <p:sp>
                  <p:nvSpPr>
                    <p:cNvPr id="103" name="CasellaDiTesto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16378" y="2560408"/>
                      <a:ext cx="282575" cy="215444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Rectangle 103"/>
                <p:cNvSpPr/>
                <p:nvPr/>
              </p:nvSpPr>
              <p:spPr>
                <a:xfrm>
                  <a:off x="6367975" y="2819902"/>
                  <a:ext cx="655018" cy="7357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28686" name="Group 28685"/>
            <p:cNvGrpSpPr/>
            <p:nvPr/>
          </p:nvGrpSpPr>
          <p:grpSpPr>
            <a:xfrm>
              <a:off x="1574402" y="2269399"/>
              <a:ext cx="692137" cy="602070"/>
              <a:chOff x="1574402" y="2269399"/>
              <a:chExt cx="692137" cy="60207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CasellaDiTesto 3"/>
                  <p:cNvSpPr txBox="1"/>
                  <p:nvPr/>
                </p:nvSpPr>
                <p:spPr>
                  <a:xfrm>
                    <a:off x="1666348" y="2269399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95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6348" y="2269399"/>
                    <a:ext cx="445877" cy="215444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2740" r="-958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7" name="Straight Arrow Connector 96"/>
              <p:cNvCxnSpPr/>
              <p:nvPr/>
            </p:nvCxnSpPr>
            <p:spPr>
              <a:xfrm>
                <a:off x="1596874" y="2581456"/>
                <a:ext cx="66966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CasellaDiTesto 68"/>
                  <p:cNvSpPr txBox="1"/>
                  <p:nvPr/>
                </p:nvSpPr>
                <p:spPr>
                  <a:xfrm>
                    <a:off x="1574402" y="2656025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99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4402" y="2656025"/>
                    <a:ext cx="617909" cy="215444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8689" name="Group 28688"/>
          <p:cNvGrpSpPr/>
          <p:nvPr/>
        </p:nvGrpSpPr>
        <p:grpSpPr>
          <a:xfrm>
            <a:off x="2226148" y="542834"/>
            <a:ext cx="1072592" cy="1280243"/>
            <a:chOff x="2254615" y="1970085"/>
            <a:chExt cx="1072592" cy="1280243"/>
          </a:xfrm>
        </p:grpSpPr>
        <p:grpSp>
          <p:nvGrpSpPr>
            <p:cNvPr id="107" name="Group 106"/>
            <p:cNvGrpSpPr/>
            <p:nvPr/>
          </p:nvGrpSpPr>
          <p:grpSpPr>
            <a:xfrm>
              <a:off x="2254615" y="2386476"/>
              <a:ext cx="465595" cy="230124"/>
              <a:chOff x="1127231" y="2221562"/>
              <a:chExt cx="465595" cy="230124"/>
            </a:xfrm>
          </p:grpSpPr>
          <p:cxnSp>
            <p:nvCxnSpPr>
              <p:cNvPr id="108" name="Straight Arrow Connector 107"/>
              <p:cNvCxnSpPr/>
              <p:nvPr/>
            </p:nvCxnSpPr>
            <p:spPr>
              <a:xfrm>
                <a:off x="1127231" y="2451686"/>
                <a:ext cx="46559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CasellaDiTesto 36"/>
                  <p:cNvSpPr txBox="1"/>
                  <p:nvPr/>
                </p:nvSpPr>
                <p:spPr>
                  <a:xfrm>
                    <a:off x="1224931" y="2221562"/>
                    <a:ext cx="207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09" name="CasellaDiTes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4931" y="2221562"/>
                    <a:ext cx="207530" cy="215444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r="-8824" b="-833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688" name="Group 28687"/>
            <p:cNvGrpSpPr/>
            <p:nvPr/>
          </p:nvGrpSpPr>
          <p:grpSpPr>
            <a:xfrm>
              <a:off x="2697381" y="1970085"/>
              <a:ext cx="629826" cy="1280243"/>
              <a:chOff x="2697381" y="1970085"/>
              <a:chExt cx="629826" cy="12802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CasellaDiTesto 3"/>
                  <p:cNvSpPr txBox="1"/>
                  <p:nvPr/>
                </p:nvSpPr>
                <p:spPr>
                  <a:xfrm>
                    <a:off x="2779599" y="2285996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0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9599" y="2285996"/>
                    <a:ext cx="445877" cy="215444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r="-547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CasellaDiTesto 3"/>
                  <p:cNvSpPr txBox="1"/>
                  <p:nvPr/>
                </p:nvSpPr>
                <p:spPr>
                  <a:xfrm>
                    <a:off x="2890435" y="1970085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111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435" y="1970085"/>
                    <a:ext cx="282575" cy="215444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2" name="Rectangle 111"/>
              <p:cNvSpPr/>
              <p:nvPr/>
            </p:nvSpPr>
            <p:spPr>
              <a:xfrm>
                <a:off x="2742032" y="2229580"/>
                <a:ext cx="573258" cy="102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>
                <a:off x="2727425" y="2899621"/>
                <a:ext cx="59978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CasellaDiTesto 68"/>
                  <p:cNvSpPr txBox="1"/>
                  <p:nvPr/>
                </p:nvSpPr>
                <p:spPr>
                  <a:xfrm>
                    <a:off x="2697381" y="2633710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5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381" y="2633710"/>
                    <a:ext cx="617909" cy="215444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CasellaDiTesto 3"/>
                  <p:cNvSpPr txBox="1"/>
                  <p:nvPr/>
                </p:nvSpPr>
                <p:spPr>
                  <a:xfrm>
                    <a:off x="2784962" y="2950825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7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4962" y="2950825"/>
                    <a:ext cx="445877" cy="215444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l="-1370" r="-1095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8690" name="Group 28689"/>
          <p:cNvGrpSpPr/>
          <p:nvPr/>
        </p:nvGrpSpPr>
        <p:grpSpPr>
          <a:xfrm>
            <a:off x="3309935" y="746532"/>
            <a:ext cx="1220537" cy="663624"/>
            <a:chOff x="3338402" y="2173783"/>
            <a:chExt cx="1220537" cy="663624"/>
          </a:xfrm>
        </p:grpSpPr>
        <p:grpSp>
          <p:nvGrpSpPr>
            <p:cNvPr id="56" name="Group 55"/>
            <p:cNvGrpSpPr/>
            <p:nvPr/>
          </p:nvGrpSpPr>
          <p:grpSpPr>
            <a:xfrm>
              <a:off x="3338402" y="2422627"/>
              <a:ext cx="465595" cy="230124"/>
              <a:chOff x="3338402" y="2422627"/>
              <a:chExt cx="465595" cy="230124"/>
            </a:xfrm>
          </p:grpSpPr>
          <p:cxnSp>
            <p:nvCxnSpPr>
              <p:cNvPr id="127" name="Straight Arrow Connector 126"/>
              <p:cNvCxnSpPr/>
              <p:nvPr/>
            </p:nvCxnSpPr>
            <p:spPr>
              <a:xfrm>
                <a:off x="3338402" y="2652751"/>
                <a:ext cx="465595" cy="0"/>
              </a:xfrm>
              <a:prstGeom prst="straightConnector1">
                <a:avLst/>
              </a:prstGeom>
              <a:ln w="38100" cmpd="dbl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CasellaDiTesto 36"/>
                  <p:cNvSpPr txBox="1"/>
                  <p:nvPr/>
                </p:nvSpPr>
                <p:spPr>
                  <a:xfrm>
                    <a:off x="3436102" y="2422627"/>
                    <a:ext cx="207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28" name="CasellaDiTes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6102" y="2422627"/>
                    <a:ext cx="207530" cy="215444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/>
            <p:cNvGrpSpPr/>
            <p:nvPr/>
          </p:nvGrpSpPr>
          <p:grpSpPr>
            <a:xfrm>
              <a:off x="3803997" y="2173783"/>
              <a:ext cx="754942" cy="663624"/>
              <a:chOff x="3803997" y="2173783"/>
              <a:chExt cx="754942" cy="6636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CasellaDiTesto 3"/>
                  <p:cNvSpPr txBox="1"/>
                  <p:nvPr/>
                </p:nvSpPr>
                <p:spPr>
                  <a:xfrm>
                    <a:off x="3974222" y="2173783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130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4222" y="2173783"/>
                    <a:ext cx="282575" cy="215444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b="-13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1" name="Group 130"/>
              <p:cNvGrpSpPr/>
              <p:nvPr/>
            </p:nvGrpSpPr>
            <p:grpSpPr>
              <a:xfrm>
                <a:off x="3813855" y="2485508"/>
                <a:ext cx="745084" cy="272302"/>
                <a:chOff x="394972" y="2991657"/>
                <a:chExt cx="745084" cy="27230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CasellaDiTesto 68"/>
                    <p:cNvSpPr txBox="1"/>
                    <p:nvPr/>
                  </p:nvSpPr>
                  <p:spPr>
                    <a:xfrm>
                      <a:off x="394972" y="3012320"/>
                      <a:ext cx="74508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it-IT" sz="1400" b="0" i="1" smtClean="0">
                                <a:latin typeface="Cambria Math"/>
                              </a:rPr>
                              <m:t>⊣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33" name="CasellaDiTes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972" y="3012320"/>
                      <a:ext cx="745084" cy="215444"/>
                    </a:xfrm>
                    <a:prstGeom prst="rect">
                      <a:avLst/>
                    </a:prstGeom>
                    <a:blipFill rotWithShape="1">
                      <a:blip r:embed="rId20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4" name="Ovale 71"/>
                <p:cNvSpPr/>
                <p:nvPr/>
              </p:nvSpPr>
              <p:spPr>
                <a:xfrm>
                  <a:off x="456826" y="2991657"/>
                  <a:ext cx="272302" cy="272302"/>
                </a:xfrm>
                <a:prstGeom prst="ellipse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</p:grpSp>
          <p:sp>
            <p:nvSpPr>
              <p:cNvPr id="132" name="Rectangle 131"/>
              <p:cNvSpPr/>
              <p:nvPr/>
            </p:nvSpPr>
            <p:spPr>
              <a:xfrm>
                <a:off x="3803997" y="2433279"/>
                <a:ext cx="747626" cy="404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28673" name="Group 28672"/>
          <p:cNvGrpSpPr/>
          <p:nvPr/>
        </p:nvGrpSpPr>
        <p:grpSpPr>
          <a:xfrm>
            <a:off x="1270582" y="2121127"/>
            <a:ext cx="893262" cy="404128"/>
            <a:chOff x="1299049" y="3713754"/>
            <a:chExt cx="893262" cy="404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CasellaDiTesto 3"/>
                <p:cNvSpPr txBox="1"/>
                <p:nvPr/>
              </p:nvSpPr>
              <p:spPr>
                <a:xfrm>
                  <a:off x="1299049" y="3808624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4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049" y="3808624"/>
                  <a:ext cx="282575" cy="21544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CasellaDiTesto 68"/>
                <p:cNvSpPr txBox="1"/>
                <p:nvPr/>
              </p:nvSpPr>
              <p:spPr>
                <a:xfrm>
                  <a:off x="1635123" y="3786646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47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123" y="3786646"/>
                  <a:ext cx="537731" cy="215444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r="-3409" b="-20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Rectangle 145"/>
            <p:cNvSpPr/>
            <p:nvPr/>
          </p:nvSpPr>
          <p:spPr>
            <a:xfrm>
              <a:off x="1634993" y="3713754"/>
              <a:ext cx="557318" cy="404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49" name="Straight Arrow Connector 148"/>
          <p:cNvCxnSpPr>
            <a:endCxn id="146" idx="0"/>
          </p:cNvCxnSpPr>
          <p:nvPr/>
        </p:nvCxnSpPr>
        <p:spPr>
          <a:xfrm>
            <a:off x="1885185" y="1565614"/>
            <a:ext cx="0" cy="555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CasellaDiTesto 36"/>
              <p:cNvSpPr txBox="1"/>
              <p:nvPr/>
            </p:nvSpPr>
            <p:spPr>
              <a:xfrm>
                <a:off x="1637881" y="1796806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2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881" y="1796806"/>
                <a:ext cx="207530" cy="215444"/>
              </a:xfrm>
              <a:prstGeom prst="rect">
                <a:avLst/>
              </a:prstGeom>
              <a:blipFill rotWithShape="1">
                <a:blip r:embed="rId23"/>
                <a:stretch>
                  <a:fillRect l="-5882" r="-5882"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692" name="Group 28691"/>
          <p:cNvGrpSpPr/>
          <p:nvPr/>
        </p:nvGrpSpPr>
        <p:grpSpPr>
          <a:xfrm>
            <a:off x="2163844" y="2151963"/>
            <a:ext cx="1417471" cy="446059"/>
            <a:chOff x="2192311" y="3657038"/>
            <a:chExt cx="1417471" cy="446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CasellaDiTesto 3"/>
                <p:cNvSpPr txBox="1"/>
                <p:nvPr/>
              </p:nvSpPr>
              <p:spPr>
                <a:xfrm>
                  <a:off x="3327207" y="3771257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57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207" y="3771257"/>
                  <a:ext cx="282575" cy="215444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8" name="Group 157"/>
            <p:cNvGrpSpPr/>
            <p:nvPr/>
          </p:nvGrpSpPr>
          <p:grpSpPr>
            <a:xfrm>
              <a:off x="2748827" y="3751198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60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1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159" name="Rectangle 158"/>
            <p:cNvSpPr/>
            <p:nvPr/>
          </p:nvSpPr>
          <p:spPr>
            <a:xfrm>
              <a:off x="2729241" y="3698969"/>
              <a:ext cx="557318" cy="404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63" name="Straight Arrow Connector 162"/>
            <p:cNvCxnSpPr/>
            <p:nvPr/>
          </p:nvCxnSpPr>
          <p:spPr>
            <a:xfrm>
              <a:off x="2192311" y="3916346"/>
              <a:ext cx="5278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CasellaDiTesto 36"/>
                <p:cNvSpPr txBox="1"/>
                <p:nvPr/>
              </p:nvSpPr>
              <p:spPr>
                <a:xfrm>
                  <a:off x="2328923" y="3657038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64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923" y="3657038"/>
                  <a:ext cx="207530" cy="215444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2941" r="-8824" b="-85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7" name="Straight Arrow Connector 166"/>
          <p:cNvCxnSpPr/>
          <p:nvPr/>
        </p:nvCxnSpPr>
        <p:spPr>
          <a:xfrm>
            <a:off x="2977868" y="1823077"/>
            <a:ext cx="1" cy="3972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CasellaDiTesto 36"/>
              <p:cNvSpPr txBox="1"/>
              <p:nvPr/>
            </p:nvSpPr>
            <p:spPr>
              <a:xfrm>
                <a:off x="2723946" y="1907439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8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946" y="1907439"/>
                <a:ext cx="207530" cy="215444"/>
              </a:xfrm>
              <a:prstGeom prst="rect">
                <a:avLst/>
              </a:prstGeom>
              <a:blipFill rotWithShape="1">
                <a:blip r:embed="rId23"/>
                <a:stretch>
                  <a:fillRect l="-5882" r="-5882"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67796" y="2490093"/>
                <a:ext cx="1850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sym typeface="Symbol" pitchFamily="18" charset="2"/>
                  </a:rPr>
                  <a:t>Analysis of </a:t>
                </a:r>
                <a:r>
                  <a:rPr lang="en-US" i="1" dirty="0" err="1">
                    <a:latin typeface="Times New Roman" pitchFamily="18" charset="0"/>
                    <a:sym typeface="Symbol" pitchFamily="18" charset="2"/>
                  </a:rPr>
                  <a:t>abe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96" y="2490093"/>
                <a:ext cx="1850186" cy="369332"/>
              </a:xfrm>
              <a:prstGeom prst="rect">
                <a:avLst/>
              </a:prstGeom>
              <a:blipFill rotWithShape="1">
                <a:blip r:embed="rId27"/>
                <a:stretch>
                  <a:fillRect l="-297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271199" y="2996538"/>
            <a:ext cx="557318" cy="663624"/>
            <a:chOff x="4333184" y="2548676"/>
            <a:chExt cx="557318" cy="6636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asellaDiTesto 3"/>
                <p:cNvSpPr txBox="1"/>
                <p:nvPr/>
              </p:nvSpPr>
              <p:spPr>
                <a:xfrm>
                  <a:off x="4503409" y="2548676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89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409" y="2548676"/>
                  <a:ext cx="282575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Group 75"/>
            <p:cNvGrpSpPr/>
            <p:nvPr/>
          </p:nvGrpSpPr>
          <p:grpSpPr>
            <a:xfrm>
              <a:off x="4352770" y="2860401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8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9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4333184" y="2808172"/>
              <a:ext cx="557318" cy="404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470859" y="3001678"/>
            <a:ext cx="782922" cy="1057125"/>
            <a:chOff x="3470859" y="3001678"/>
            <a:chExt cx="782922" cy="1057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CasellaDiTesto 3"/>
                <p:cNvSpPr txBox="1"/>
                <p:nvPr/>
              </p:nvSpPr>
              <p:spPr>
                <a:xfrm>
                  <a:off x="3598655" y="3001678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4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655" y="3001678"/>
                  <a:ext cx="282575" cy="215444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/>
            <p:cNvGrpSpPr/>
            <p:nvPr/>
          </p:nvGrpSpPr>
          <p:grpSpPr>
            <a:xfrm>
              <a:off x="3470859" y="3290200"/>
              <a:ext cx="782922" cy="768603"/>
              <a:chOff x="3587595" y="3397208"/>
              <a:chExt cx="782922" cy="768603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622891" y="3397208"/>
                <a:ext cx="747626" cy="7686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3587595" y="3468894"/>
                <a:ext cx="770782" cy="608651"/>
                <a:chOff x="3587595" y="3468894"/>
                <a:chExt cx="770782" cy="6086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CasellaDiTesto 68"/>
                    <p:cNvSpPr txBox="1"/>
                    <p:nvPr/>
                  </p:nvSpPr>
                  <p:spPr>
                    <a:xfrm>
                      <a:off x="3613293" y="3489557"/>
                      <a:ext cx="74508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𝑑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50" name="CasellaDiTes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13293" y="3489557"/>
                      <a:ext cx="745084" cy="215444"/>
                    </a:xfrm>
                    <a:prstGeom prst="rect">
                      <a:avLst/>
                    </a:prstGeom>
                    <a:blipFill rotWithShape="1">
                      <a:blip r:embed="rId29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1" name="Ovale 71"/>
                <p:cNvSpPr/>
                <p:nvPr/>
              </p:nvSpPr>
              <p:spPr>
                <a:xfrm>
                  <a:off x="3694603" y="3468894"/>
                  <a:ext cx="272302" cy="272302"/>
                </a:xfrm>
                <a:prstGeom prst="ellipse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CasellaDiTesto 68"/>
                    <p:cNvSpPr txBox="1"/>
                    <p:nvPr/>
                  </p:nvSpPr>
                  <p:spPr>
                    <a:xfrm>
                      <a:off x="3587595" y="3825906"/>
                      <a:ext cx="74508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it-IT" sz="1400" b="0" i="1" smtClean="0">
                                <a:latin typeface="Cambria Math"/>
                              </a:rPr>
                              <m:t>⊣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56" name="CasellaDiTes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87595" y="3825906"/>
                      <a:ext cx="745084" cy="215444"/>
                    </a:xfrm>
                    <a:prstGeom prst="rect">
                      <a:avLst/>
                    </a:prstGeom>
                    <a:blipFill rotWithShape="1">
                      <a:blip r:embed="rId30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2" name="Ovale 71"/>
                <p:cNvSpPr/>
                <p:nvPr/>
              </p:nvSpPr>
              <p:spPr>
                <a:xfrm>
                  <a:off x="3688361" y="3805243"/>
                  <a:ext cx="272302" cy="272302"/>
                </a:xfrm>
                <a:prstGeom prst="ellipse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</p:grpSp>
        </p:grpSp>
      </p:grpSp>
      <p:grpSp>
        <p:nvGrpSpPr>
          <p:cNvPr id="42" name="Group 41"/>
          <p:cNvGrpSpPr/>
          <p:nvPr/>
        </p:nvGrpSpPr>
        <p:grpSpPr>
          <a:xfrm>
            <a:off x="3021393" y="3037723"/>
            <a:ext cx="533945" cy="1052742"/>
            <a:chOff x="3021393" y="3037723"/>
            <a:chExt cx="533945" cy="10527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CasellaDiTesto 36"/>
                <p:cNvSpPr txBox="1"/>
                <p:nvPr/>
              </p:nvSpPr>
              <p:spPr>
                <a:xfrm>
                  <a:off x="3197009" y="3037723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4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009" y="3037723"/>
                  <a:ext cx="207530" cy="215444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Arrow Connector 164"/>
            <p:cNvCxnSpPr>
              <a:endCxn id="125" idx="3"/>
            </p:cNvCxnSpPr>
            <p:nvPr/>
          </p:nvCxnSpPr>
          <p:spPr>
            <a:xfrm flipH="1">
              <a:off x="3021393" y="3498039"/>
              <a:ext cx="510550" cy="260913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H="1">
              <a:off x="3044788" y="3829552"/>
              <a:ext cx="510550" cy="260913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828517" y="2996538"/>
            <a:ext cx="1140689" cy="995237"/>
            <a:chOff x="828517" y="2996538"/>
            <a:chExt cx="1140689" cy="995237"/>
          </a:xfrm>
        </p:grpSpPr>
        <p:grpSp>
          <p:nvGrpSpPr>
            <p:cNvPr id="36" name="Group 35"/>
            <p:cNvGrpSpPr/>
            <p:nvPr/>
          </p:nvGrpSpPr>
          <p:grpSpPr>
            <a:xfrm>
              <a:off x="828517" y="3001678"/>
              <a:ext cx="487993" cy="456420"/>
              <a:chOff x="828517" y="3001678"/>
              <a:chExt cx="487993" cy="4564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CasellaDiTesto 36"/>
                  <p:cNvSpPr txBox="1"/>
                  <p:nvPr/>
                </p:nvSpPr>
                <p:spPr>
                  <a:xfrm>
                    <a:off x="962533" y="3001678"/>
                    <a:ext cx="207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9" name="CasellaDiTes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2533" y="3001678"/>
                    <a:ext cx="207530" cy="215444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>
                <a:endCxn id="77" idx="3"/>
              </p:cNvCxnSpPr>
              <p:nvPr/>
            </p:nvCxnSpPr>
            <p:spPr>
              <a:xfrm flipH="1">
                <a:off x="828517" y="3436648"/>
                <a:ext cx="487993" cy="2145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prstDash val="sysDot"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1108720" y="2996538"/>
              <a:ext cx="860486" cy="995237"/>
              <a:chOff x="1108720" y="2996538"/>
              <a:chExt cx="860486" cy="995237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302264" y="2996538"/>
                <a:ext cx="655018" cy="995237"/>
                <a:chOff x="6367975" y="2560408"/>
                <a:chExt cx="655018" cy="99523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CasellaDiTesto 3"/>
                    <p:cNvSpPr txBox="1"/>
                    <p:nvPr/>
                  </p:nvSpPr>
                  <p:spPr>
                    <a:xfrm>
                      <a:off x="6516378" y="2560408"/>
                      <a:ext cx="28257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200" dirty="0"/>
                    </a:p>
                  </p:txBody>
                </p:sp>
              </mc:Choice>
              <mc:Fallback xmlns="">
                <p:sp>
                  <p:nvSpPr>
                    <p:cNvPr id="103" name="CasellaDiTesto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16378" y="2560408"/>
                      <a:ext cx="282575" cy="215444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6" name="Rectangle 115"/>
                <p:cNvSpPr/>
                <p:nvPr/>
              </p:nvSpPr>
              <p:spPr>
                <a:xfrm>
                  <a:off x="6367975" y="2819902"/>
                  <a:ext cx="655018" cy="7357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277069" y="3273537"/>
                <a:ext cx="692137" cy="602070"/>
                <a:chOff x="1574402" y="2269399"/>
                <a:chExt cx="692137" cy="60207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CasellaDiTesto 3"/>
                    <p:cNvSpPr txBox="1"/>
                    <p:nvPr/>
                  </p:nvSpPr>
                  <p:spPr>
                    <a:xfrm>
                      <a:off x="1666348" y="2269399"/>
                      <a:ext cx="44587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/>
                              </a:rPr>
                              <m:t> ⊣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95" name="CasellaDiTesto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66348" y="2269399"/>
                      <a:ext cx="445877" cy="215444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l="-2740" r="-9589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1596874" y="2581456"/>
                  <a:ext cx="669665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CasellaDiTesto 68"/>
                    <p:cNvSpPr txBox="1"/>
                    <p:nvPr/>
                  </p:nvSpPr>
                  <p:spPr>
                    <a:xfrm>
                      <a:off x="1574402" y="2656025"/>
                      <a:ext cx="61790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/>
                              </a:rPr>
                              <m:t>  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𝑑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99" name="CasellaDiTes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4402" y="2656025"/>
                      <a:ext cx="617909" cy="215444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Freeform 18"/>
              <p:cNvSpPr/>
              <p:nvPr/>
            </p:nvSpPr>
            <p:spPr>
              <a:xfrm>
                <a:off x="1108720" y="3482502"/>
                <a:ext cx="292063" cy="321013"/>
              </a:xfrm>
              <a:custGeom>
                <a:avLst/>
                <a:gdLst>
                  <a:gd name="connsiteX0" fmla="*/ 253152 w 292063"/>
                  <a:gd name="connsiteY0" fmla="*/ 321013 h 321013"/>
                  <a:gd name="connsiteX1" fmla="*/ 233 w 292063"/>
                  <a:gd name="connsiteY1" fmla="*/ 136187 h 321013"/>
                  <a:gd name="connsiteX2" fmla="*/ 292063 w 292063"/>
                  <a:gd name="connsiteY2" fmla="*/ 0 h 321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2063" h="321013">
                    <a:moveTo>
                      <a:pt x="253152" y="321013"/>
                    </a:moveTo>
                    <a:cubicBezTo>
                      <a:pt x="123450" y="255351"/>
                      <a:pt x="-6252" y="189689"/>
                      <a:pt x="233" y="136187"/>
                    </a:cubicBezTo>
                    <a:cubicBezTo>
                      <a:pt x="6718" y="82685"/>
                      <a:pt x="149390" y="41342"/>
                      <a:pt x="292063" y="0"/>
                    </a:cubicBezTo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  <a:prstDash val="sysDot"/>
                <a:tailEnd type="stealth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957282" y="2989083"/>
            <a:ext cx="1076028" cy="1280243"/>
            <a:chOff x="1957282" y="2989083"/>
            <a:chExt cx="1076028" cy="1280243"/>
          </a:xfrm>
        </p:grpSpPr>
        <p:grpSp>
          <p:nvGrpSpPr>
            <p:cNvPr id="39" name="Group 38"/>
            <p:cNvGrpSpPr/>
            <p:nvPr/>
          </p:nvGrpSpPr>
          <p:grpSpPr>
            <a:xfrm>
              <a:off x="1957282" y="3036621"/>
              <a:ext cx="582633" cy="735148"/>
              <a:chOff x="1957282" y="3036621"/>
              <a:chExt cx="582633" cy="7351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CasellaDiTesto 36"/>
                  <p:cNvSpPr txBox="1"/>
                  <p:nvPr/>
                </p:nvSpPr>
                <p:spPr>
                  <a:xfrm>
                    <a:off x="2116318" y="3036621"/>
                    <a:ext cx="207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37" name="CasellaDiTes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6318" y="3036621"/>
                    <a:ext cx="207530" cy="215444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 r="-8824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8" name="Straight Arrow Connector 137"/>
              <p:cNvCxnSpPr/>
              <p:nvPr/>
            </p:nvCxnSpPr>
            <p:spPr>
              <a:xfrm flipH="1" flipV="1">
                <a:off x="1957282" y="3436648"/>
                <a:ext cx="582633" cy="7767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prstDash val="sysDot"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 flipH="1" flipV="1">
                <a:off x="1969206" y="3771768"/>
                <a:ext cx="469249" cy="1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prstDash val="sysDot"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2207855" y="2989083"/>
              <a:ext cx="825455" cy="1280243"/>
              <a:chOff x="2207855" y="2989083"/>
              <a:chExt cx="825455" cy="1280243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403484" y="2989083"/>
                <a:ext cx="629826" cy="1280243"/>
                <a:chOff x="2697381" y="1970085"/>
                <a:chExt cx="629826" cy="128024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CasellaDiTesto 3"/>
                    <p:cNvSpPr txBox="1"/>
                    <p:nvPr/>
                  </p:nvSpPr>
                  <p:spPr>
                    <a:xfrm>
                      <a:off x="2779599" y="2285996"/>
                      <a:ext cx="44587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/>
                              </a:rPr>
                              <m:t>⊣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10" name="CasellaDiTesto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79599" y="2285996"/>
                      <a:ext cx="445877" cy="215444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r="-5479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CasellaDiTesto 3"/>
                    <p:cNvSpPr txBox="1"/>
                    <p:nvPr/>
                  </p:nvSpPr>
                  <p:spPr>
                    <a:xfrm>
                      <a:off x="2890435" y="1970085"/>
                      <a:ext cx="28257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200" dirty="0"/>
                    </a:p>
                  </p:txBody>
                </p:sp>
              </mc:Choice>
              <mc:Fallback xmlns="">
                <p:sp>
                  <p:nvSpPr>
                    <p:cNvPr id="111" name="CasellaDiTesto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0435" y="1970085"/>
                      <a:ext cx="282575" cy="215444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5" name="Rectangle 124"/>
                <p:cNvSpPr/>
                <p:nvPr/>
              </p:nvSpPr>
              <p:spPr>
                <a:xfrm>
                  <a:off x="2742032" y="2229580"/>
                  <a:ext cx="573258" cy="10207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727425" y="2899621"/>
                  <a:ext cx="599782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CasellaDiTesto 68"/>
                    <p:cNvSpPr txBox="1"/>
                    <p:nvPr/>
                  </p:nvSpPr>
                  <p:spPr>
                    <a:xfrm>
                      <a:off x="2697381" y="2633710"/>
                      <a:ext cx="61790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𝑑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15" name="CasellaDiTes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381" y="2633710"/>
                      <a:ext cx="617909" cy="215444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5" name="CasellaDiTesto 3"/>
                    <p:cNvSpPr txBox="1"/>
                    <p:nvPr/>
                  </p:nvSpPr>
                  <p:spPr>
                    <a:xfrm>
                      <a:off x="2784962" y="2950825"/>
                      <a:ext cx="44587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/>
                              </a:rPr>
                              <m:t> ⊣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17" name="CasellaDiTesto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4962" y="2950825"/>
                      <a:ext cx="445877" cy="215444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l="-1370" r="-10959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0" name="Freeform 19"/>
              <p:cNvSpPr/>
              <p:nvPr/>
            </p:nvSpPr>
            <p:spPr>
              <a:xfrm>
                <a:off x="2207855" y="3540868"/>
                <a:ext cx="331064" cy="564204"/>
              </a:xfrm>
              <a:custGeom>
                <a:avLst/>
                <a:gdLst>
                  <a:gd name="connsiteX0" fmla="*/ 282426 w 331064"/>
                  <a:gd name="connsiteY0" fmla="*/ 564204 h 564204"/>
                  <a:gd name="connsiteX1" fmla="*/ 324 w 331064"/>
                  <a:gd name="connsiteY1" fmla="*/ 291830 h 564204"/>
                  <a:gd name="connsiteX2" fmla="*/ 331064 w 331064"/>
                  <a:gd name="connsiteY2" fmla="*/ 0 h 564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064" h="564204">
                    <a:moveTo>
                      <a:pt x="282426" y="564204"/>
                    </a:moveTo>
                    <a:cubicBezTo>
                      <a:pt x="137322" y="475034"/>
                      <a:pt x="-7782" y="385864"/>
                      <a:pt x="324" y="291830"/>
                    </a:cubicBezTo>
                    <a:cubicBezTo>
                      <a:pt x="8430" y="197796"/>
                      <a:pt x="169747" y="98898"/>
                      <a:pt x="331064" y="0"/>
                    </a:cubicBezTo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  <a:prstDash val="sysDot"/>
                <a:tailEnd type="stealth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4241641" y="3361886"/>
            <a:ext cx="4252901" cy="738664"/>
            <a:chOff x="4241641" y="3361886"/>
            <a:chExt cx="4252901" cy="738664"/>
          </a:xfrm>
        </p:grpSpPr>
        <p:cxnSp>
          <p:nvCxnSpPr>
            <p:cNvPr id="171" name="Straight Arrow Connector 170"/>
            <p:cNvCxnSpPr>
              <a:stCxn id="169" idx="1"/>
            </p:cNvCxnSpPr>
            <p:nvPr/>
          </p:nvCxnSpPr>
          <p:spPr>
            <a:xfrm flipH="1">
              <a:off x="4253781" y="3731218"/>
              <a:ext cx="855534" cy="91753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109315" y="3361886"/>
                  <a:ext cx="3385227" cy="7386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600" dirty="0" smtClean="0">
                      <a:latin typeface="Times New Roman" pitchFamily="18" charset="0"/>
                      <a:sym typeface="Symbol" pitchFamily="18" charset="2"/>
                    </a:rPr>
                    <a:t>with convergent arcs analysis possible keeping separate the items with the same state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  <a:sym typeface="Symbol" pitchFamily="18" charset="2"/>
                            </a:rPr>
                            <m:t>2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sym typeface="Symbol" pitchFamily="18" charset="2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en-US" sz="1600" dirty="0" smtClean="0">
                      <a:latin typeface="Times New Roman" pitchFamily="18" charset="0"/>
                      <a:sym typeface="Symbol" pitchFamily="18" charset="2"/>
                    </a:rPr>
                    <a:t> and different lookahead </a:t>
                  </a:r>
                  <a:r>
                    <a:rPr lang="en-US" sz="1600" i="1" dirty="0" smtClean="0">
                      <a:latin typeface="Times New Roman" pitchFamily="18" charset="0"/>
                      <a:sym typeface="Symbol" pitchFamily="18" charset="2"/>
                    </a:rPr>
                    <a:t>d</a:t>
                  </a:r>
                  <a:r>
                    <a:rPr lang="en-US" sz="1600" dirty="0" smtClean="0">
                      <a:latin typeface="Times New Roman" pitchFamily="18" charset="0"/>
                      <a:sym typeface="Symbol" pitchFamily="18" charset="2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  <a:sym typeface="Symbol" pitchFamily="18" charset="2"/>
                        </a:rPr>
                        <m:t>	</m:t>
                      </m:r>
                      <m:r>
                        <a:rPr lang="en-US" sz="1600" b="0" i="1" smtClean="0">
                          <a:latin typeface="Cambria Math"/>
                          <a:sym typeface="Symbol" pitchFamily="18" charset="2"/>
                        </a:rPr>
                        <m:t>⊣</m:t>
                      </m:r>
                    </m:oMath>
                  </a14:m>
                  <a:endParaRPr lang="en-US" sz="1600" dirty="0">
                    <a:latin typeface="Times New Roman" pitchFamily="18" charset="0"/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9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09315" y="3361886"/>
                  <a:ext cx="3385227" cy="738664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l="-3411" t="-7258" r="-3770" b="-1451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/>
            <p:cNvCxnSpPr>
              <a:stCxn id="169" idx="1"/>
              <a:endCxn id="150" idx="3"/>
            </p:cNvCxnSpPr>
            <p:nvPr/>
          </p:nvCxnSpPr>
          <p:spPr>
            <a:xfrm flipH="1" flipV="1">
              <a:off x="4241641" y="3490271"/>
              <a:ext cx="867674" cy="240947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163438" y="2840477"/>
            <a:ext cx="4669277" cy="992674"/>
            <a:chOff x="4163438" y="2840477"/>
            <a:chExt cx="4669277" cy="99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145925" y="3080920"/>
                  <a:ext cx="3686790" cy="24622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it-IT" sz="1600" smtClean="0">
                      <a:latin typeface="Times New Roman" pitchFamily="18" charset="0"/>
                      <a:sym typeface="Symbol" pitchFamily="18" charset="2"/>
                    </a:rPr>
                    <a:t>input = lookahead</a:t>
                  </a:r>
                  <a:r>
                    <a:rPr lang="en-US" sz="1600" smtClean="0">
                      <a:latin typeface="Times New Roman" pitchFamily="18" charset="0"/>
                      <a:sym typeface="Symbol" pitchFamily="18" charset="2"/>
                    </a:rPr>
                    <a:t>: reduce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sym typeface="Symbol" pitchFamily="18" charset="2"/>
                        </a:rPr>
                        <m:t>𝑒</m:t>
                      </m:r>
                      <m:r>
                        <a:rPr lang="en-US" sz="1600" b="0" i="1" smtClean="0">
                          <a:latin typeface="Cambria Math"/>
                          <a:sym typeface="Symbol"/>
                        </a:rPr>
                        <m:t></m:t>
                      </m:r>
                      <m:r>
                        <a:rPr lang="en-US" sz="1600" b="0" i="1" smtClean="0">
                          <a:latin typeface="Cambria Math"/>
                          <a:sym typeface="Symbol"/>
                        </a:rPr>
                        <m:t>𝐴</m:t>
                      </m:r>
                    </m:oMath>
                  </a14:m>
                  <a:endParaRPr lang="it-IT" sz="1600" dirty="0" smtClean="0">
                    <a:latin typeface="Times New Roman" pitchFamily="18" charset="0"/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2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45925" y="3080920"/>
                  <a:ext cx="3686790" cy="246221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l="-3130" t="-20930" b="-441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eform 27"/>
            <p:cNvSpPr/>
            <p:nvPr/>
          </p:nvSpPr>
          <p:spPr>
            <a:xfrm>
              <a:off x="4847164" y="2840477"/>
              <a:ext cx="289040" cy="273984"/>
            </a:xfrm>
            <a:custGeom>
              <a:avLst/>
              <a:gdLst>
                <a:gd name="connsiteX0" fmla="*/ 289040 w 289040"/>
                <a:gd name="connsiteY0" fmla="*/ 262646 h 273984"/>
                <a:gd name="connsiteX1" fmla="*/ 6938 w 289040"/>
                <a:gd name="connsiteY1" fmla="*/ 243191 h 273984"/>
                <a:gd name="connsiteX2" fmla="*/ 113942 w 289040"/>
                <a:gd name="connsiteY2" fmla="*/ 0 h 27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040" h="273984">
                  <a:moveTo>
                    <a:pt x="289040" y="262646"/>
                  </a:moveTo>
                  <a:cubicBezTo>
                    <a:pt x="162580" y="274805"/>
                    <a:pt x="36121" y="286965"/>
                    <a:pt x="6938" y="243191"/>
                  </a:cubicBezTo>
                  <a:cubicBezTo>
                    <a:pt x="-22245" y="199417"/>
                    <a:pt x="45848" y="99708"/>
                    <a:pt x="113942" y="0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4163438" y="3239311"/>
              <a:ext cx="1001949" cy="593840"/>
            </a:xfrm>
            <a:custGeom>
              <a:avLst/>
              <a:gdLst>
                <a:gd name="connsiteX0" fmla="*/ 1001949 w 1001949"/>
                <a:gd name="connsiteY0" fmla="*/ 0 h 593840"/>
                <a:gd name="connsiteX1" fmla="*/ 739302 w 1001949"/>
                <a:gd name="connsiteY1" fmla="*/ 107004 h 593840"/>
                <a:gd name="connsiteX2" fmla="*/ 496111 w 1001949"/>
                <a:gd name="connsiteY2" fmla="*/ 515566 h 593840"/>
                <a:gd name="connsiteX3" fmla="*/ 0 w 1001949"/>
                <a:gd name="connsiteY3" fmla="*/ 593387 h 59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949" h="593840">
                  <a:moveTo>
                    <a:pt x="1001949" y="0"/>
                  </a:moveTo>
                  <a:cubicBezTo>
                    <a:pt x="912778" y="10538"/>
                    <a:pt x="823608" y="21076"/>
                    <a:pt x="739302" y="107004"/>
                  </a:cubicBezTo>
                  <a:cubicBezTo>
                    <a:pt x="654996" y="192932"/>
                    <a:pt x="619328" y="434502"/>
                    <a:pt x="496111" y="515566"/>
                  </a:cubicBezTo>
                  <a:cubicBezTo>
                    <a:pt x="372894" y="596630"/>
                    <a:pt x="186447" y="595008"/>
                    <a:pt x="0" y="593387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90785" y="4362644"/>
            <a:ext cx="2762111" cy="1280243"/>
            <a:chOff x="290785" y="4362644"/>
            <a:chExt cx="2762111" cy="1280243"/>
          </a:xfrm>
        </p:grpSpPr>
        <p:grpSp>
          <p:nvGrpSpPr>
            <p:cNvPr id="173" name="Group 172"/>
            <p:cNvGrpSpPr/>
            <p:nvPr/>
          </p:nvGrpSpPr>
          <p:grpSpPr>
            <a:xfrm>
              <a:off x="290785" y="4370099"/>
              <a:ext cx="557318" cy="663624"/>
              <a:chOff x="4333184" y="2548676"/>
              <a:chExt cx="557318" cy="6636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CasellaDiTesto 3"/>
                  <p:cNvSpPr txBox="1"/>
                  <p:nvPr/>
                </p:nvSpPr>
                <p:spPr>
                  <a:xfrm>
                    <a:off x="4503409" y="2548676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89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3409" y="2548676"/>
                    <a:ext cx="282575" cy="21544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3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5" name="Group 174"/>
              <p:cNvGrpSpPr/>
              <p:nvPr/>
            </p:nvGrpSpPr>
            <p:grpSpPr>
              <a:xfrm>
                <a:off x="4352770" y="2860401"/>
                <a:ext cx="537731" cy="272302"/>
                <a:chOff x="404700" y="2991657"/>
                <a:chExt cx="537731" cy="27230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" name="CasellaDiTesto 68"/>
                    <p:cNvSpPr txBox="1"/>
                    <p:nvPr/>
                  </p:nvSpPr>
                  <p:spPr>
                    <a:xfrm>
                      <a:off x="404700" y="3012320"/>
                      <a:ext cx="53773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/>
                              </a:rPr>
                              <m:t> ⊣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8" name="CasellaDiTes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4700" y="3012320"/>
                      <a:ext cx="537731" cy="215444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8" name="Ovale 71"/>
                <p:cNvSpPr/>
                <p:nvPr/>
              </p:nvSpPr>
              <p:spPr>
                <a:xfrm>
                  <a:off x="456826" y="2991657"/>
                  <a:ext cx="272302" cy="272302"/>
                </a:xfrm>
                <a:prstGeom prst="ellipse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</p:grpSp>
          <p:sp>
            <p:nvSpPr>
              <p:cNvPr id="176" name="Rectangle 175"/>
              <p:cNvSpPr/>
              <p:nvPr/>
            </p:nvSpPr>
            <p:spPr>
              <a:xfrm>
                <a:off x="4333184" y="2808172"/>
                <a:ext cx="557318" cy="404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CasellaDiTesto 36"/>
                <p:cNvSpPr txBox="1"/>
                <p:nvPr/>
              </p:nvSpPr>
              <p:spPr>
                <a:xfrm>
                  <a:off x="982119" y="4375239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79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119" y="4375239"/>
                  <a:ext cx="207530" cy="215444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0" name="Group 179"/>
            <p:cNvGrpSpPr/>
            <p:nvPr/>
          </p:nvGrpSpPr>
          <p:grpSpPr>
            <a:xfrm>
              <a:off x="1321850" y="4370099"/>
              <a:ext cx="655018" cy="995237"/>
              <a:chOff x="6367975" y="2560408"/>
              <a:chExt cx="655018" cy="9952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CasellaDiTesto 3"/>
                  <p:cNvSpPr txBox="1"/>
                  <p:nvPr/>
                </p:nvSpPr>
                <p:spPr>
                  <a:xfrm>
                    <a:off x="6516378" y="2560408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103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6378" y="2560408"/>
                    <a:ext cx="282575" cy="215444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2" name="Rectangle 181"/>
              <p:cNvSpPr/>
              <p:nvPr/>
            </p:nvSpPr>
            <p:spPr>
              <a:xfrm>
                <a:off x="6367975" y="2819902"/>
                <a:ext cx="655018" cy="7357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296655" y="4647098"/>
              <a:ext cx="692137" cy="602070"/>
              <a:chOff x="1574402" y="2269399"/>
              <a:chExt cx="692137" cy="60207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CasellaDiTesto 3"/>
                  <p:cNvSpPr txBox="1"/>
                  <p:nvPr/>
                </p:nvSpPr>
                <p:spPr>
                  <a:xfrm>
                    <a:off x="1666348" y="2269399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95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6348" y="2269399"/>
                    <a:ext cx="445877" cy="215444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2740" r="-958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5" name="Straight Arrow Connector 184"/>
              <p:cNvCxnSpPr/>
              <p:nvPr/>
            </p:nvCxnSpPr>
            <p:spPr>
              <a:xfrm>
                <a:off x="1596874" y="2581456"/>
                <a:ext cx="66966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CasellaDiTesto 68"/>
                  <p:cNvSpPr txBox="1"/>
                  <p:nvPr/>
                </p:nvSpPr>
                <p:spPr>
                  <a:xfrm>
                    <a:off x="1574402" y="2656025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99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4402" y="2656025"/>
                    <a:ext cx="617909" cy="215444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7" name="Straight Arrow Connector 186"/>
            <p:cNvCxnSpPr>
              <a:endCxn id="176" idx="3"/>
            </p:cNvCxnSpPr>
            <p:nvPr/>
          </p:nvCxnSpPr>
          <p:spPr>
            <a:xfrm flipH="1">
              <a:off x="848103" y="4810209"/>
              <a:ext cx="487993" cy="2145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CasellaDiTesto 36"/>
                <p:cNvSpPr txBox="1"/>
                <p:nvPr/>
              </p:nvSpPr>
              <p:spPr>
                <a:xfrm>
                  <a:off x="2135904" y="4410182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88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904" y="4410182"/>
                  <a:ext cx="207530" cy="215444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r="-8824" b="-8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9" name="Group 188"/>
            <p:cNvGrpSpPr/>
            <p:nvPr/>
          </p:nvGrpSpPr>
          <p:grpSpPr>
            <a:xfrm>
              <a:off x="2423070" y="4362644"/>
              <a:ext cx="629826" cy="1280243"/>
              <a:chOff x="2697381" y="1970085"/>
              <a:chExt cx="629826" cy="12802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CasellaDiTesto 3"/>
                  <p:cNvSpPr txBox="1"/>
                  <p:nvPr/>
                </p:nvSpPr>
                <p:spPr>
                  <a:xfrm>
                    <a:off x="2779599" y="2285996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0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9599" y="2285996"/>
                    <a:ext cx="445877" cy="215444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r="-547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CasellaDiTesto 3"/>
                  <p:cNvSpPr txBox="1"/>
                  <p:nvPr/>
                </p:nvSpPr>
                <p:spPr>
                  <a:xfrm>
                    <a:off x="2890435" y="1970085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111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435" y="1970085"/>
                    <a:ext cx="282575" cy="215444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2" name="Rectangle 191"/>
              <p:cNvSpPr/>
              <p:nvPr/>
            </p:nvSpPr>
            <p:spPr>
              <a:xfrm>
                <a:off x="2742032" y="2229580"/>
                <a:ext cx="573258" cy="102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93" name="Straight Arrow Connector 192"/>
              <p:cNvCxnSpPr/>
              <p:nvPr/>
            </p:nvCxnSpPr>
            <p:spPr>
              <a:xfrm>
                <a:off x="2727425" y="2899621"/>
                <a:ext cx="59978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CasellaDiTesto 68"/>
                  <p:cNvSpPr txBox="1"/>
                  <p:nvPr/>
                </p:nvSpPr>
                <p:spPr>
                  <a:xfrm>
                    <a:off x="2697381" y="2633710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5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381" y="2633710"/>
                    <a:ext cx="617909" cy="215444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CasellaDiTesto 3"/>
                  <p:cNvSpPr txBox="1"/>
                  <p:nvPr/>
                </p:nvSpPr>
                <p:spPr>
                  <a:xfrm>
                    <a:off x="2784962" y="2950825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7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4962" y="2950825"/>
                    <a:ext cx="445877" cy="215444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l="-1370" r="-1095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6" name="Straight Arrow Connector 195"/>
            <p:cNvCxnSpPr/>
            <p:nvPr/>
          </p:nvCxnSpPr>
          <p:spPr>
            <a:xfrm flipH="1" flipV="1">
              <a:off x="1976868" y="4810209"/>
              <a:ext cx="582633" cy="7767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 flipH="1" flipV="1">
              <a:off x="1988792" y="5145329"/>
              <a:ext cx="469249" cy="1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Freeform 197"/>
            <p:cNvSpPr/>
            <p:nvPr/>
          </p:nvSpPr>
          <p:spPr>
            <a:xfrm>
              <a:off x="1128306" y="4856063"/>
              <a:ext cx="292063" cy="321013"/>
            </a:xfrm>
            <a:custGeom>
              <a:avLst/>
              <a:gdLst>
                <a:gd name="connsiteX0" fmla="*/ 253152 w 292063"/>
                <a:gd name="connsiteY0" fmla="*/ 321013 h 321013"/>
                <a:gd name="connsiteX1" fmla="*/ 233 w 292063"/>
                <a:gd name="connsiteY1" fmla="*/ 136187 h 321013"/>
                <a:gd name="connsiteX2" fmla="*/ 292063 w 292063"/>
                <a:gd name="connsiteY2" fmla="*/ 0 h 321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063" h="321013">
                  <a:moveTo>
                    <a:pt x="253152" y="321013"/>
                  </a:moveTo>
                  <a:cubicBezTo>
                    <a:pt x="123450" y="255351"/>
                    <a:pt x="-6252" y="189689"/>
                    <a:pt x="233" y="136187"/>
                  </a:cubicBezTo>
                  <a:cubicBezTo>
                    <a:pt x="6718" y="82685"/>
                    <a:pt x="149390" y="41342"/>
                    <a:pt x="292063" y="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9" name="Freeform 198"/>
            <p:cNvSpPr/>
            <p:nvPr/>
          </p:nvSpPr>
          <p:spPr>
            <a:xfrm>
              <a:off x="2227441" y="4914429"/>
              <a:ext cx="331064" cy="564204"/>
            </a:xfrm>
            <a:custGeom>
              <a:avLst/>
              <a:gdLst>
                <a:gd name="connsiteX0" fmla="*/ 282426 w 331064"/>
                <a:gd name="connsiteY0" fmla="*/ 564204 h 564204"/>
                <a:gd name="connsiteX1" fmla="*/ 324 w 331064"/>
                <a:gd name="connsiteY1" fmla="*/ 291830 h 564204"/>
                <a:gd name="connsiteX2" fmla="*/ 331064 w 331064"/>
                <a:gd name="connsiteY2" fmla="*/ 0 h 56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1064" h="564204">
                  <a:moveTo>
                    <a:pt x="282426" y="564204"/>
                  </a:moveTo>
                  <a:cubicBezTo>
                    <a:pt x="137322" y="475034"/>
                    <a:pt x="-7782" y="385864"/>
                    <a:pt x="324" y="291830"/>
                  </a:cubicBezTo>
                  <a:cubicBezTo>
                    <a:pt x="8430" y="197796"/>
                    <a:pt x="169747" y="98898"/>
                    <a:pt x="331064" y="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053606" y="4362644"/>
            <a:ext cx="1094152" cy="671080"/>
            <a:chOff x="3053606" y="4362644"/>
            <a:chExt cx="1094152" cy="671080"/>
          </a:xfrm>
        </p:grpSpPr>
        <p:grpSp>
          <p:nvGrpSpPr>
            <p:cNvPr id="61" name="Group 60"/>
            <p:cNvGrpSpPr/>
            <p:nvPr/>
          </p:nvGrpSpPr>
          <p:grpSpPr>
            <a:xfrm>
              <a:off x="3590440" y="4362644"/>
              <a:ext cx="557318" cy="671080"/>
              <a:chOff x="3590440" y="4362644"/>
              <a:chExt cx="557318" cy="6710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CasellaDiTesto 3"/>
                  <p:cNvSpPr txBox="1"/>
                  <p:nvPr/>
                </p:nvSpPr>
                <p:spPr>
                  <a:xfrm>
                    <a:off x="3722170" y="4362644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201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2170" y="4362644"/>
                    <a:ext cx="282575" cy="215444"/>
                  </a:xfrm>
                  <a:prstGeom prst="rect">
                    <a:avLst/>
                  </a:prstGeom>
                  <a:blipFill rotWithShape="1">
                    <a:blip r:embed="rId37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" name="Group 29"/>
              <p:cNvGrpSpPr/>
              <p:nvPr/>
            </p:nvGrpSpPr>
            <p:grpSpPr>
              <a:xfrm>
                <a:off x="3590440" y="4629596"/>
                <a:ext cx="557318" cy="404128"/>
                <a:chOff x="3959426" y="4876856"/>
                <a:chExt cx="557318" cy="404128"/>
              </a:xfrm>
            </p:grpSpPr>
            <p:grpSp>
              <p:nvGrpSpPr>
                <p:cNvPr id="202" name="Group 201"/>
                <p:cNvGrpSpPr/>
                <p:nvPr/>
              </p:nvGrpSpPr>
              <p:grpSpPr>
                <a:xfrm>
                  <a:off x="3979012" y="4929085"/>
                  <a:ext cx="537731" cy="272302"/>
                  <a:chOff x="404700" y="2991657"/>
                  <a:chExt cx="537731" cy="27230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6" name="CasellaDiTesto 68"/>
                      <p:cNvSpPr txBox="1"/>
                      <p:nvPr/>
                    </p:nvSpPr>
                    <p:spPr>
                      <a:xfrm>
                        <a:off x="404700" y="3012320"/>
                        <a:ext cx="537731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 anchor="ctr" anchorCtr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latin typeface="Cambria Math"/>
                                </a:rPr>
                                <m:t> ⊣</m:t>
                              </m:r>
                            </m:oMath>
                          </m:oMathPara>
                        </a14:m>
                        <a:endParaRPr lang="it-IT" sz="1400" dirty="0"/>
                      </a:p>
                    </p:txBody>
                  </p:sp>
                </mc:Choice>
                <mc:Fallback xmlns="">
                  <p:sp>
                    <p:nvSpPr>
                      <p:cNvPr id="160" name="CasellaDiTesto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700" y="3012320"/>
                        <a:ext cx="537731" cy="215444"/>
                      </a:xfrm>
                      <a:prstGeom prst="rect">
                        <a:avLst/>
                      </a:prstGeom>
                      <a:blipFill rotWithShape="1">
                        <a:blip r:embed="rId25"/>
                        <a:stretch>
                          <a:fillRect b="-171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07" name="Ovale 71"/>
                  <p:cNvSpPr/>
                  <p:nvPr/>
                </p:nvSpPr>
                <p:spPr>
                  <a:xfrm>
                    <a:off x="456826" y="2991657"/>
                    <a:ext cx="272302" cy="272302"/>
                  </a:xfrm>
                  <a:prstGeom prst="ellipse">
                    <a:avLst/>
                  </a:prstGeom>
                  <a:noFill/>
                  <a:ln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200"/>
                  </a:p>
                </p:txBody>
              </p:sp>
            </p:grpSp>
            <p:sp>
              <p:nvSpPr>
                <p:cNvPr id="203" name="Rectangle 202"/>
                <p:cNvSpPr/>
                <p:nvPr/>
              </p:nvSpPr>
              <p:spPr>
                <a:xfrm>
                  <a:off x="3959426" y="4876856"/>
                  <a:ext cx="557318" cy="4041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CasellaDiTesto 36"/>
                <p:cNvSpPr txBox="1"/>
                <p:nvPr/>
              </p:nvSpPr>
              <p:spPr>
                <a:xfrm>
                  <a:off x="3218300" y="4362644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08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300" y="4362644"/>
                  <a:ext cx="207530" cy="215444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l="-5882" r="-5882" b="-571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Arrow Connector 208"/>
            <p:cNvCxnSpPr/>
            <p:nvPr/>
          </p:nvCxnSpPr>
          <p:spPr>
            <a:xfrm flipH="1" flipV="1">
              <a:off x="3053606" y="4778052"/>
              <a:ext cx="582633" cy="7767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4134255" y="2801566"/>
            <a:ext cx="4234083" cy="2033081"/>
            <a:chOff x="4134255" y="2801566"/>
            <a:chExt cx="4234083" cy="20330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4681548" y="4394793"/>
                  <a:ext cx="3686790" cy="24622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it-IT" sz="1600" smtClean="0">
                      <a:latin typeface="Times New Roman" pitchFamily="18" charset="0"/>
                      <a:sym typeface="Symbol" pitchFamily="18" charset="2"/>
                    </a:rPr>
                    <a:t>input = lookahead</a:t>
                  </a:r>
                  <a:r>
                    <a:rPr lang="en-US" sz="1600" smtClean="0">
                      <a:latin typeface="Times New Roman" pitchFamily="18" charset="0"/>
                      <a:sym typeface="Symbol" pitchFamily="18" charset="2"/>
                    </a:rPr>
                    <a:t>: reduce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sym typeface="Symbol" pitchFamily="18" charset="2"/>
                        </a:rPr>
                        <m:t>𝑎𝑏𝐴</m:t>
                      </m:r>
                      <m:r>
                        <a:rPr lang="en-US" sz="1600" b="0" i="1" smtClean="0">
                          <a:latin typeface="Cambria Math"/>
                          <a:sym typeface="Symbol"/>
                        </a:rPr>
                        <m:t></m:t>
                      </m:r>
                      <m:r>
                        <a:rPr lang="en-US" sz="1600" b="0" i="1" smtClean="0">
                          <a:latin typeface="Cambria Math"/>
                          <a:sym typeface="Symbol"/>
                        </a:rPr>
                        <m:t>𝑆</m:t>
                      </m:r>
                    </m:oMath>
                  </a14:m>
                  <a:endParaRPr lang="it-IT" sz="1600" dirty="0" smtClean="0">
                    <a:latin typeface="Times New Roman" pitchFamily="18" charset="0"/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10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81548" y="4394793"/>
                  <a:ext cx="3686790" cy="246221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l="-3295" t="-23810" b="-4523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Freeform 30"/>
            <p:cNvSpPr/>
            <p:nvPr/>
          </p:nvSpPr>
          <p:spPr>
            <a:xfrm>
              <a:off x="4465735" y="2801566"/>
              <a:ext cx="505099" cy="1692613"/>
            </a:xfrm>
            <a:custGeom>
              <a:avLst/>
              <a:gdLst>
                <a:gd name="connsiteX0" fmla="*/ 232725 w 505099"/>
                <a:gd name="connsiteY0" fmla="*/ 1692613 h 1692613"/>
                <a:gd name="connsiteX1" fmla="*/ 8988 w 505099"/>
                <a:gd name="connsiteY1" fmla="*/ 1322962 h 1692613"/>
                <a:gd name="connsiteX2" fmla="*/ 505099 w 505099"/>
                <a:gd name="connsiteY2" fmla="*/ 0 h 169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5099" h="1692613">
                  <a:moveTo>
                    <a:pt x="232725" y="1692613"/>
                  </a:moveTo>
                  <a:cubicBezTo>
                    <a:pt x="98158" y="1648838"/>
                    <a:pt x="-36408" y="1605064"/>
                    <a:pt x="8988" y="1322962"/>
                  </a:cubicBezTo>
                  <a:cubicBezTo>
                    <a:pt x="54384" y="1040860"/>
                    <a:pt x="279741" y="520430"/>
                    <a:pt x="505099" y="0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4134255" y="4581728"/>
              <a:ext cx="554477" cy="252919"/>
            </a:xfrm>
            <a:custGeom>
              <a:avLst/>
              <a:gdLst>
                <a:gd name="connsiteX0" fmla="*/ 554477 w 554477"/>
                <a:gd name="connsiteY0" fmla="*/ 0 h 252919"/>
                <a:gd name="connsiteX1" fmla="*/ 418290 w 554477"/>
                <a:gd name="connsiteY1" fmla="*/ 38910 h 252919"/>
                <a:gd name="connsiteX2" fmla="*/ 272375 w 554477"/>
                <a:gd name="connsiteY2" fmla="*/ 214008 h 252919"/>
                <a:gd name="connsiteX3" fmla="*/ 0 w 554477"/>
                <a:gd name="connsiteY3" fmla="*/ 252919 h 25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477" h="252919">
                  <a:moveTo>
                    <a:pt x="554477" y="0"/>
                  </a:moveTo>
                  <a:cubicBezTo>
                    <a:pt x="509892" y="1621"/>
                    <a:pt x="465307" y="3242"/>
                    <a:pt x="418290" y="38910"/>
                  </a:cubicBezTo>
                  <a:cubicBezTo>
                    <a:pt x="371273" y="74578"/>
                    <a:pt x="342090" y="178340"/>
                    <a:pt x="272375" y="214008"/>
                  </a:cubicBezTo>
                  <a:cubicBezTo>
                    <a:pt x="202660" y="249676"/>
                    <a:pt x="101330" y="251297"/>
                    <a:pt x="0" y="252919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36122" y="5923282"/>
            <a:ext cx="3481579" cy="663624"/>
            <a:chOff x="1436122" y="5923282"/>
            <a:chExt cx="3481579" cy="663624"/>
          </a:xfrm>
        </p:grpSpPr>
        <p:grpSp>
          <p:nvGrpSpPr>
            <p:cNvPr id="211" name="Group 210"/>
            <p:cNvGrpSpPr/>
            <p:nvPr/>
          </p:nvGrpSpPr>
          <p:grpSpPr>
            <a:xfrm>
              <a:off x="1436122" y="5923282"/>
              <a:ext cx="557318" cy="663624"/>
              <a:chOff x="4333184" y="2548676"/>
              <a:chExt cx="557318" cy="6636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CasellaDiTesto 3"/>
                  <p:cNvSpPr txBox="1"/>
                  <p:nvPr/>
                </p:nvSpPr>
                <p:spPr>
                  <a:xfrm>
                    <a:off x="4503409" y="2548676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89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3409" y="2548676"/>
                    <a:ext cx="282575" cy="21544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3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3" name="Group 212"/>
              <p:cNvGrpSpPr/>
              <p:nvPr/>
            </p:nvGrpSpPr>
            <p:grpSpPr>
              <a:xfrm>
                <a:off x="4352770" y="2860401"/>
                <a:ext cx="537731" cy="272302"/>
                <a:chOff x="404700" y="2991657"/>
                <a:chExt cx="537731" cy="27230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5" name="CasellaDiTesto 68"/>
                    <p:cNvSpPr txBox="1"/>
                    <p:nvPr/>
                  </p:nvSpPr>
                  <p:spPr>
                    <a:xfrm>
                      <a:off x="404700" y="3012320"/>
                      <a:ext cx="53773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/>
                              </a:rPr>
                              <m:t> ⊣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8" name="CasellaDiTes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4700" y="3012320"/>
                      <a:ext cx="537731" cy="215444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6" name="Ovale 71"/>
                <p:cNvSpPr/>
                <p:nvPr/>
              </p:nvSpPr>
              <p:spPr>
                <a:xfrm>
                  <a:off x="456826" y="2991657"/>
                  <a:ext cx="272302" cy="272302"/>
                </a:xfrm>
                <a:prstGeom prst="ellipse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</p:grpSp>
          <p:sp>
            <p:nvSpPr>
              <p:cNvPr id="214" name="Rectangle 213"/>
              <p:cNvSpPr/>
              <p:nvPr/>
            </p:nvSpPr>
            <p:spPr>
              <a:xfrm>
                <a:off x="4333184" y="2808172"/>
                <a:ext cx="557318" cy="404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137446" y="5923282"/>
                  <a:ext cx="33246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/>
                            <a:sym typeface="Symbol"/>
                          </a:rPr>
                          <m:t>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446" y="5923282"/>
                  <a:ext cx="332462" cy="307777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CasellaDiTesto 118"/>
            <p:cNvSpPr txBox="1"/>
            <p:nvPr/>
          </p:nvSpPr>
          <p:spPr>
            <a:xfrm>
              <a:off x="2639730" y="6038258"/>
              <a:ext cx="2277971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it-IT" sz="1400" b="1" smtClean="0">
                  <a:latin typeface="Times New Roman" pitchFamily="18" charset="0"/>
                  <a:cs typeface="Times New Roman" pitchFamily="18" charset="0"/>
                </a:rPr>
                <a:t>ACCEPT</a:t>
              </a:r>
              <a:endParaRPr lang="it-IT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826455" y="5563162"/>
            <a:ext cx="325730" cy="896615"/>
            <a:chOff x="6826455" y="5563162"/>
            <a:chExt cx="325730" cy="896615"/>
          </a:xfrm>
        </p:grpSpPr>
        <p:sp>
          <p:nvSpPr>
            <p:cNvPr id="34" name="Rectangle 33"/>
            <p:cNvSpPr/>
            <p:nvPr/>
          </p:nvSpPr>
          <p:spPr>
            <a:xfrm>
              <a:off x="6936159" y="6182778"/>
              <a:ext cx="102592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sym typeface="Symbol" pitchFamily="18" charset="2"/>
                </a:rPr>
                <a:t>e</a:t>
              </a:r>
              <a:endParaRPr lang="it-IT" dirty="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826455" y="5563162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sym typeface="Symbol" pitchFamily="18" charset="2"/>
                </a:rPr>
                <a:t>A</a:t>
              </a:r>
              <a:endParaRPr lang="it-IT" dirty="0"/>
            </a:p>
          </p:txBody>
        </p:sp>
        <p:cxnSp>
          <p:nvCxnSpPr>
            <p:cNvPr id="49" name="Straight Connector 48"/>
            <p:cNvCxnSpPr>
              <a:stCxn id="219" idx="2"/>
              <a:endCxn id="34" idx="0"/>
            </p:cNvCxnSpPr>
            <p:nvPr/>
          </p:nvCxnSpPr>
          <p:spPr>
            <a:xfrm flipH="1">
              <a:off x="6987455" y="5932494"/>
              <a:ext cx="1865" cy="250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6222812" y="5081774"/>
            <a:ext cx="753251" cy="850720"/>
            <a:chOff x="6222812" y="5081774"/>
            <a:chExt cx="753251" cy="850720"/>
          </a:xfrm>
        </p:grpSpPr>
        <p:sp>
          <p:nvSpPr>
            <p:cNvPr id="220" name="Rectangle 219"/>
            <p:cNvSpPr/>
            <p:nvPr/>
          </p:nvSpPr>
          <p:spPr>
            <a:xfrm>
              <a:off x="6524943" y="5081774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sym typeface="Symbol" pitchFamily="18" charset="2"/>
                </a:rPr>
                <a:t>S</a:t>
              </a:r>
              <a:endParaRPr lang="it-IT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22812" y="5563162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 New Roman" pitchFamily="18" charset="0"/>
                  <a:sym typeface="Symbol" pitchFamily="18" charset="2"/>
                </a:rPr>
                <a:t>a   b </a:t>
              </a:r>
              <a:endParaRPr lang="it-IT" dirty="0"/>
            </a:p>
          </p:txBody>
        </p:sp>
        <p:cxnSp>
          <p:nvCxnSpPr>
            <p:cNvPr id="221" name="Straight Connector 220"/>
            <p:cNvCxnSpPr/>
            <p:nvPr/>
          </p:nvCxnSpPr>
          <p:spPr>
            <a:xfrm flipH="1">
              <a:off x="6656759" y="5392603"/>
              <a:ext cx="1865" cy="250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H="1">
              <a:off x="6376701" y="5412059"/>
              <a:ext cx="217916" cy="250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H="1" flipV="1">
              <a:off x="6758147" y="5431515"/>
              <a:ext cx="217916" cy="250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230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061" y="417290"/>
            <a:ext cx="2675201" cy="1177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A727FC-7AB4-434D-A800-1F4E5A83154E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11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2"/>
              <p:cNvSpPr>
                <a:spLocks noChangeArrowheads="1"/>
              </p:cNvSpPr>
              <p:nvPr/>
            </p:nvSpPr>
            <p:spPr bwMode="auto">
              <a:xfrm>
                <a:off x="142874" y="135510"/>
                <a:ext cx="868984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Multiple transitions + convergent arcs </a:t>
                </a:r>
                <a:r>
                  <a:rPr lang="en-US" smtClean="0">
                    <a:latin typeface="Times New Roman" pitchFamily="18" charset="0"/>
                    <a:sym typeface="Symbol" pitchFamily="18" charset="2"/>
                  </a:rPr>
                  <a:t>analysis of string </a:t>
                </a:r>
                <a:r>
                  <a:rPr lang="en-US" i="1" smtClean="0">
                    <a:latin typeface="Times New Roman" pitchFamily="18" charset="0"/>
                    <a:sym typeface="Symbol" pitchFamily="18" charset="2"/>
                  </a:rPr>
                  <a:t>abed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endParaRPr lang="en-US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8675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874" y="135510"/>
                <a:ext cx="868984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61" t="-8197" b="-245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102" y="1738372"/>
            <a:ext cx="2381160" cy="82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7" name="Straight Arrow Connector 86"/>
          <p:cNvCxnSpPr/>
          <p:nvPr/>
        </p:nvCxnSpPr>
        <p:spPr>
          <a:xfrm>
            <a:off x="174157" y="1031483"/>
            <a:ext cx="3465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526396" y="562606"/>
            <a:ext cx="557318" cy="663624"/>
            <a:chOff x="4333184" y="2548676"/>
            <a:chExt cx="557318" cy="6636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asellaDiTesto 3"/>
                <p:cNvSpPr txBox="1"/>
                <p:nvPr/>
              </p:nvSpPr>
              <p:spPr>
                <a:xfrm>
                  <a:off x="4503409" y="2548676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89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409" y="2548676"/>
                  <a:ext cx="282575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0" name="Group 89"/>
            <p:cNvGrpSpPr/>
            <p:nvPr/>
          </p:nvGrpSpPr>
          <p:grpSpPr>
            <a:xfrm>
              <a:off x="4352770" y="2860401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8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91" name="Rectangle 90"/>
            <p:cNvSpPr/>
            <p:nvPr/>
          </p:nvSpPr>
          <p:spPr>
            <a:xfrm>
              <a:off x="4333184" y="2808172"/>
              <a:ext cx="557318" cy="404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8687" name="Group 28686"/>
          <p:cNvGrpSpPr/>
          <p:nvPr/>
        </p:nvGrpSpPr>
        <p:grpSpPr>
          <a:xfrm>
            <a:off x="1083713" y="565149"/>
            <a:ext cx="1154359" cy="995237"/>
            <a:chOff x="1112180" y="1992400"/>
            <a:chExt cx="1154359" cy="995237"/>
          </a:xfrm>
        </p:grpSpPr>
        <p:grpSp>
          <p:nvGrpSpPr>
            <p:cNvPr id="96" name="Group 95"/>
            <p:cNvGrpSpPr/>
            <p:nvPr/>
          </p:nvGrpSpPr>
          <p:grpSpPr>
            <a:xfrm>
              <a:off x="1112180" y="1992400"/>
              <a:ext cx="1142435" cy="995237"/>
              <a:chOff x="5880558" y="2560408"/>
              <a:chExt cx="1142435" cy="995237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5880558" y="2786881"/>
                <a:ext cx="465595" cy="230124"/>
                <a:chOff x="1127231" y="2221562"/>
                <a:chExt cx="465595" cy="230124"/>
              </a:xfrm>
            </p:grpSpPr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1127231" y="2451686"/>
                  <a:ext cx="465595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CasellaDiTesto 36"/>
                    <p:cNvSpPr txBox="1"/>
                    <p:nvPr/>
                  </p:nvSpPr>
                  <p:spPr>
                    <a:xfrm>
                      <a:off x="1224931" y="2221562"/>
                      <a:ext cx="20753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06" name="CasellaDiTesto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24931" y="2221562"/>
                      <a:ext cx="207530" cy="215444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 101"/>
              <p:cNvGrpSpPr/>
              <p:nvPr/>
            </p:nvGrpSpPr>
            <p:grpSpPr>
              <a:xfrm>
                <a:off x="6367975" y="2560408"/>
                <a:ext cx="655018" cy="995237"/>
                <a:chOff x="6367975" y="2560408"/>
                <a:chExt cx="655018" cy="99523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CasellaDiTesto 3"/>
                    <p:cNvSpPr txBox="1"/>
                    <p:nvPr/>
                  </p:nvSpPr>
                  <p:spPr>
                    <a:xfrm>
                      <a:off x="6516378" y="2560408"/>
                      <a:ext cx="28257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200" dirty="0"/>
                    </a:p>
                  </p:txBody>
                </p:sp>
              </mc:Choice>
              <mc:Fallback xmlns="">
                <p:sp>
                  <p:nvSpPr>
                    <p:cNvPr id="103" name="CasellaDiTesto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16378" y="2560408"/>
                      <a:ext cx="282575" cy="215444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Rectangle 103"/>
                <p:cNvSpPr/>
                <p:nvPr/>
              </p:nvSpPr>
              <p:spPr>
                <a:xfrm>
                  <a:off x="6367975" y="2819902"/>
                  <a:ext cx="655018" cy="7357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28686" name="Group 28685"/>
            <p:cNvGrpSpPr/>
            <p:nvPr/>
          </p:nvGrpSpPr>
          <p:grpSpPr>
            <a:xfrm>
              <a:off x="1574402" y="2269399"/>
              <a:ext cx="692137" cy="602070"/>
              <a:chOff x="1574402" y="2269399"/>
              <a:chExt cx="692137" cy="60207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CasellaDiTesto 3"/>
                  <p:cNvSpPr txBox="1"/>
                  <p:nvPr/>
                </p:nvSpPr>
                <p:spPr>
                  <a:xfrm>
                    <a:off x="1666348" y="2269399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95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6348" y="2269399"/>
                    <a:ext cx="445877" cy="215444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2740" r="-958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7" name="Straight Arrow Connector 96"/>
              <p:cNvCxnSpPr/>
              <p:nvPr/>
            </p:nvCxnSpPr>
            <p:spPr>
              <a:xfrm>
                <a:off x="1596874" y="2581456"/>
                <a:ext cx="66966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CasellaDiTesto 68"/>
                  <p:cNvSpPr txBox="1"/>
                  <p:nvPr/>
                </p:nvSpPr>
                <p:spPr>
                  <a:xfrm>
                    <a:off x="1574402" y="2656025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99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4402" y="2656025"/>
                    <a:ext cx="617909" cy="215444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8689" name="Group 28688"/>
          <p:cNvGrpSpPr/>
          <p:nvPr/>
        </p:nvGrpSpPr>
        <p:grpSpPr>
          <a:xfrm>
            <a:off x="2226148" y="542834"/>
            <a:ext cx="1072592" cy="1280243"/>
            <a:chOff x="2254615" y="1970085"/>
            <a:chExt cx="1072592" cy="1280243"/>
          </a:xfrm>
        </p:grpSpPr>
        <p:grpSp>
          <p:nvGrpSpPr>
            <p:cNvPr id="107" name="Group 106"/>
            <p:cNvGrpSpPr/>
            <p:nvPr/>
          </p:nvGrpSpPr>
          <p:grpSpPr>
            <a:xfrm>
              <a:off x="2254615" y="2386476"/>
              <a:ext cx="465595" cy="230124"/>
              <a:chOff x="1127231" y="2221562"/>
              <a:chExt cx="465595" cy="230124"/>
            </a:xfrm>
          </p:grpSpPr>
          <p:cxnSp>
            <p:nvCxnSpPr>
              <p:cNvPr id="108" name="Straight Arrow Connector 107"/>
              <p:cNvCxnSpPr/>
              <p:nvPr/>
            </p:nvCxnSpPr>
            <p:spPr>
              <a:xfrm>
                <a:off x="1127231" y="2451686"/>
                <a:ext cx="46559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CasellaDiTesto 36"/>
                  <p:cNvSpPr txBox="1"/>
                  <p:nvPr/>
                </p:nvSpPr>
                <p:spPr>
                  <a:xfrm>
                    <a:off x="1224931" y="2221562"/>
                    <a:ext cx="207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09" name="CasellaDiTes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4931" y="2221562"/>
                    <a:ext cx="207530" cy="215444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r="-8824" b="-833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688" name="Group 28687"/>
            <p:cNvGrpSpPr/>
            <p:nvPr/>
          </p:nvGrpSpPr>
          <p:grpSpPr>
            <a:xfrm>
              <a:off x="2697381" y="1970085"/>
              <a:ext cx="629826" cy="1280243"/>
              <a:chOff x="2697381" y="1970085"/>
              <a:chExt cx="629826" cy="12802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CasellaDiTesto 3"/>
                  <p:cNvSpPr txBox="1"/>
                  <p:nvPr/>
                </p:nvSpPr>
                <p:spPr>
                  <a:xfrm>
                    <a:off x="2779599" y="2285996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0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9599" y="2285996"/>
                    <a:ext cx="445877" cy="215444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r="-547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CasellaDiTesto 3"/>
                  <p:cNvSpPr txBox="1"/>
                  <p:nvPr/>
                </p:nvSpPr>
                <p:spPr>
                  <a:xfrm>
                    <a:off x="2890435" y="1970085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111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435" y="1970085"/>
                    <a:ext cx="282575" cy="215444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2" name="Rectangle 111"/>
              <p:cNvSpPr/>
              <p:nvPr/>
            </p:nvSpPr>
            <p:spPr>
              <a:xfrm>
                <a:off x="2742032" y="2229580"/>
                <a:ext cx="573258" cy="102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>
                <a:off x="2727425" y="2899621"/>
                <a:ext cx="59978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CasellaDiTesto 68"/>
                  <p:cNvSpPr txBox="1"/>
                  <p:nvPr/>
                </p:nvSpPr>
                <p:spPr>
                  <a:xfrm>
                    <a:off x="2697381" y="2633710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5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381" y="2633710"/>
                    <a:ext cx="617909" cy="215444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CasellaDiTesto 3"/>
                  <p:cNvSpPr txBox="1"/>
                  <p:nvPr/>
                </p:nvSpPr>
                <p:spPr>
                  <a:xfrm>
                    <a:off x="2784962" y="2950825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7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4962" y="2950825"/>
                    <a:ext cx="445877" cy="215444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l="-1370" r="-1095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8690" name="Group 28689"/>
          <p:cNvGrpSpPr/>
          <p:nvPr/>
        </p:nvGrpSpPr>
        <p:grpSpPr>
          <a:xfrm>
            <a:off x="3309935" y="746532"/>
            <a:ext cx="1220537" cy="663624"/>
            <a:chOff x="3338402" y="2173783"/>
            <a:chExt cx="1220537" cy="663624"/>
          </a:xfrm>
        </p:grpSpPr>
        <p:grpSp>
          <p:nvGrpSpPr>
            <p:cNvPr id="56" name="Group 55"/>
            <p:cNvGrpSpPr/>
            <p:nvPr/>
          </p:nvGrpSpPr>
          <p:grpSpPr>
            <a:xfrm>
              <a:off x="3338402" y="2422627"/>
              <a:ext cx="465595" cy="230124"/>
              <a:chOff x="3338402" y="2422627"/>
              <a:chExt cx="465595" cy="230124"/>
            </a:xfrm>
          </p:grpSpPr>
          <p:cxnSp>
            <p:nvCxnSpPr>
              <p:cNvPr id="127" name="Straight Arrow Connector 126"/>
              <p:cNvCxnSpPr/>
              <p:nvPr/>
            </p:nvCxnSpPr>
            <p:spPr>
              <a:xfrm>
                <a:off x="3338402" y="2652751"/>
                <a:ext cx="465595" cy="0"/>
              </a:xfrm>
              <a:prstGeom prst="straightConnector1">
                <a:avLst/>
              </a:prstGeom>
              <a:ln w="38100" cmpd="dbl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CasellaDiTesto 36"/>
                  <p:cNvSpPr txBox="1"/>
                  <p:nvPr/>
                </p:nvSpPr>
                <p:spPr>
                  <a:xfrm>
                    <a:off x="3436102" y="2422627"/>
                    <a:ext cx="207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28" name="CasellaDiTes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6102" y="2422627"/>
                    <a:ext cx="207530" cy="215444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/>
            <p:cNvGrpSpPr/>
            <p:nvPr/>
          </p:nvGrpSpPr>
          <p:grpSpPr>
            <a:xfrm>
              <a:off x="3803997" y="2173783"/>
              <a:ext cx="754942" cy="663624"/>
              <a:chOff x="3803997" y="2173783"/>
              <a:chExt cx="754942" cy="6636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CasellaDiTesto 3"/>
                  <p:cNvSpPr txBox="1"/>
                  <p:nvPr/>
                </p:nvSpPr>
                <p:spPr>
                  <a:xfrm>
                    <a:off x="3974222" y="2173783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130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4222" y="2173783"/>
                    <a:ext cx="282575" cy="215444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b="-13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1" name="Group 130"/>
              <p:cNvGrpSpPr/>
              <p:nvPr/>
            </p:nvGrpSpPr>
            <p:grpSpPr>
              <a:xfrm>
                <a:off x="3813855" y="2485508"/>
                <a:ext cx="745084" cy="272302"/>
                <a:chOff x="394972" y="2991657"/>
                <a:chExt cx="745084" cy="27230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CasellaDiTesto 68"/>
                    <p:cNvSpPr txBox="1"/>
                    <p:nvPr/>
                  </p:nvSpPr>
                  <p:spPr>
                    <a:xfrm>
                      <a:off x="394972" y="3012320"/>
                      <a:ext cx="74508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it-IT" sz="1400" b="0" i="1" smtClean="0">
                                <a:latin typeface="Cambria Math"/>
                              </a:rPr>
                              <m:t>⊣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33" name="CasellaDiTes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972" y="3012320"/>
                      <a:ext cx="745084" cy="215444"/>
                    </a:xfrm>
                    <a:prstGeom prst="rect">
                      <a:avLst/>
                    </a:prstGeom>
                    <a:blipFill rotWithShape="1">
                      <a:blip r:embed="rId20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4" name="Ovale 71"/>
                <p:cNvSpPr/>
                <p:nvPr/>
              </p:nvSpPr>
              <p:spPr>
                <a:xfrm>
                  <a:off x="456826" y="2991657"/>
                  <a:ext cx="272302" cy="272302"/>
                </a:xfrm>
                <a:prstGeom prst="ellipse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</p:grpSp>
          <p:sp>
            <p:nvSpPr>
              <p:cNvPr id="132" name="Rectangle 131"/>
              <p:cNvSpPr/>
              <p:nvPr/>
            </p:nvSpPr>
            <p:spPr>
              <a:xfrm>
                <a:off x="3803997" y="2433279"/>
                <a:ext cx="747626" cy="404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28673" name="Group 28672"/>
          <p:cNvGrpSpPr/>
          <p:nvPr/>
        </p:nvGrpSpPr>
        <p:grpSpPr>
          <a:xfrm>
            <a:off x="1270582" y="2121127"/>
            <a:ext cx="893262" cy="404128"/>
            <a:chOff x="1299049" y="3713754"/>
            <a:chExt cx="893262" cy="404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CasellaDiTesto 3"/>
                <p:cNvSpPr txBox="1"/>
                <p:nvPr/>
              </p:nvSpPr>
              <p:spPr>
                <a:xfrm>
                  <a:off x="1299049" y="3808624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4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049" y="3808624"/>
                  <a:ext cx="282575" cy="21544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CasellaDiTesto 68"/>
                <p:cNvSpPr txBox="1"/>
                <p:nvPr/>
              </p:nvSpPr>
              <p:spPr>
                <a:xfrm>
                  <a:off x="1635123" y="3786646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47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123" y="3786646"/>
                  <a:ext cx="537731" cy="215444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r="-3409" b="-20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Rectangle 145"/>
            <p:cNvSpPr/>
            <p:nvPr/>
          </p:nvSpPr>
          <p:spPr>
            <a:xfrm>
              <a:off x="1634993" y="3713754"/>
              <a:ext cx="557318" cy="404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49" name="Straight Arrow Connector 148"/>
          <p:cNvCxnSpPr>
            <a:endCxn id="146" idx="0"/>
          </p:cNvCxnSpPr>
          <p:nvPr/>
        </p:nvCxnSpPr>
        <p:spPr>
          <a:xfrm>
            <a:off x="1885185" y="1565614"/>
            <a:ext cx="0" cy="555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CasellaDiTesto 36"/>
              <p:cNvSpPr txBox="1"/>
              <p:nvPr/>
            </p:nvSpPr>
            <p:spPr>
              <a:xfrm>
                <a:off x="1637881" y="1796806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2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881" y="1796806"/>
                <a:ext cx="207530" cy="215444"/>
              </a:xfrm>
              <a:prstGeom prst="rect">
                <a:avLst/>
              </a:prstGeom>
              <a:blipFill rotWithShape="1">
                <a:blip r:embed="rId23"/>
                <a:stretch>
                  <a:fillRect l="-5882" r="-5882"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692" name="Group 28691"/>
          <p:cNvGrpSpPr/>
          <p:nvPr/>
        </p:nvGrpSpPr>
        <p:grpSpPr>
          <a:xfrm>
            <a:off x="2163844" y="2151963"/>
            <a:ext cx="1417471" cy="446059"/>
            <a:chOff x="2192311" y="3657038"/>
            <a:chExt cx="1417471" cy="446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CasellaDiTesto 3"/>
                <p:cNvSpPr txBox="1"/>
                <p:nvPr/>
              </p:nvSpPr>
              <p:spPr>
                <a:xfrm>
                  <a:off x="3327207" y="3771257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57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207" y="3771257"/>
                  <a:ext cx="282575" cy="215444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8" name="Group 157"/>
            <p:cNvGrpSpPr/>
            <p:nvPr/>
          </p:nvGrpSpPr>
          <p:grpSpPr>
            <a:xfrm>
              <a:off x="2748827" y="3751198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60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1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159" name="Rectangle 158"/>
            <p:cNvSpPr/>
            <p:nvPr/>
          </p:nvSpPr>
          <p:spPr>
            <a:xfrm>
              <a:off x="2729241" y="3698969"/>
              <a:ext cx="557318" cy="404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63" name="Straight Arrow Connector 162"/>
            <p:cNvCxnSpPr/>
            <p:nvPr/>
          </p:nvCxnSpPr>
          <p:spPr>
            <a:xfrm>
              <a:off x="2192311" y="3916346"/>
              <a:ext cx="5278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CasellaDiTesto 36"/>
                <p:cNvSpPr txBox="1"/>
                <p:nvPr/>
              </p:nvSpPr>
              <p:spPr>
                <a:xfrm>
                  <a:off x="2328923" y="3657038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64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923" y="3657038"/>
                  <a:ext cx="207530" cy="215444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2941" r="-8824" b="-85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7" name="Straight Arrow Connector 166"/>
          <p:cNvCxnSpPr/>
          <p:nvPr/>
        </p:nvCxnSpPr>
        <p:spPr>
          <a:xfrm>
            <a:off x="2977868" y="1823077"/>
            <a:ext cx="1" cy="3972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CasellaDiTesto 36"/>
              <p:cNvSpPr txBox="1"/>
              <p:nvPr/>
            </p:nvSpPr>
            <p:spPr>
              <a:xfrm>
                <a:off x="2723946" y="1907439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8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946" y="1907439"/>
                <a:ext cx="207530" cy="215444"/>
              </a:xfrm>
              <a:prstGeom prst="rect">
                <a:avLst/>
              </a:prstGeom>
              <a:blipFill rotWithShape="1">
                <a:blip r:embed="rId23"/>
                <a:stretch>
                  <a:fillRect l="-5882" r="-5882"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08527" y="2481626"/>
                <a:ext cx="1901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mtClean="0">
                    <a:latin typeface="Times New Roman" pitchFamily="18" charset="0"/>
                    <a:sym typeface="Symbol" pitchFamily="18" charset="2"/>
                  </a:rPr>
                  <a:t>Analysis of </a:t>
                </a:r>
                <a:r>
                  <a:rPr lang="en-US" i="1" dirty="0" err="1">
                    <a:latin typeface="Times New Roman" pitchFamily="18" charset="0"/>
                    <a:sym typeface="Symbol" pitchFamily="18" charset="2"/>
                  </a:rPr>
                  <a:t>abe</a:t>
                </a:r>
                <a:r>
                  <a:rPr lang="en-US" i="1" dirty="0" smtClean="0">
                    <a:latin typeface="Times New Roman" pitchFamily="18" charset="0"/>
                    <a:sym typeface="Symbol" pitchFamily="18" charset="2"/>
                  </a:rPr>
                  <a:t>d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527" y="2481626"/>
                <a:ext cx="1901483" cy="369332"/>
              </a:xfrm>
              <a:prstGeom prst="rect">
                <a:avLst/>
              </a:prstGeom>
              <a:blipFill rotWithShape="1">
                <a:blip r:embed="rId27"/>
                <a:stretch>
                  <a:fillRect l="-256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271199" y="2996538"/>
            <a:ext cx="557318" cy="663624"/>
            <a:chOff x="4333184" y="2548676"/>
            <a:chExt cx="557318" cy="6636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asellaDiTesto 3"/>
                <p:cNvSpPr txBox="1"/>
                <p:nvPr/>
              </p:nvSpPr>
              <p:spPr>
                <a:xfrm>
                  <a:off x="4503409" y="2548676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89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409" y="2548676"/>
                  <a:ext cx="282575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Group 75"/>
            <p:cNvGrpSpPr/>
            <p:nvPr/>
          </p:nvGrpSpPr>
          <p:grpSpPr>
            <a:xfrm>
              <a:off x="4352770" y="2860401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8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9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4333184" y="2808172"/>
              <a:ext cx="557318" cy="404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21393" y="3001678"/>
            <a:ext cx="1232388" cy="1088787"/>
            <a:chOff x="3021393" y="3001678"/>
            <a:chExt cx="1232388" cy="1088787"/>
          </a:xfrm>
        </p:grpSpPr>
        <p:grpSp>
          <p:nvGrpSpPr>
            <p:cNvPr id="43" name="Group 42"/>
            <p:cNvGrpSpPr/>
            <p:nvPr/>
          </p:nvGrpSpPr>
          <p:grpSpPr>
            <a:xfrm>
              <a:off x="3470859" y="3001678"/>
              <a:ext cx="782922" cy="1057125"/>
              <a:chOff x="3470859" y="3001678"/>
              <a:chExt cx="782922" cy="10571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CasellaDiTesto 3"/>
                  <p:cNvSpPr txBox="1"/>
                  <p:nvPr/>
                </p:nvSpPr>
                <p:spPr>
                  <a:xfrm>
                    <a:off x="3598655" y="3001678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143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8655" y="3001678"/>
                    <a:ext cx="282575" cy="215444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 b="-13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" name="Group 16"/>
              <p:cNvGrpSpPr/>
              <p:nvPr/>
            </p:nvGrpSpPr>
            <p:grpSpPr>
              <a:xfrm>
                <a:off x="3470859" y="3290200"/>
                <a:ext cx="782922" cy="768603"/>
                <a:chOff x="3587595" y="3397208"/>
                <a:chExt cx="782922" cy="768603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3622891" y="3397208"/>
                  <a:ext cx="747626" cy="7686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16" name="Group 15"/>
                <p:cNvGrpSpPr/>
                <p:nvPr/>
              </p:nvGrpSpPr>
              <p:grpSpPr>
                <a:xfrm>
                  <a:off x="3587595" y="3468894"/>
                  <a:ext cx="770782" cy="608651"/>
                  <a:chOff x="3587595" y="3468894"/>
                  <a:chExt cx="770782" cy="60865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0" name="CasellaDiTesto 68"/>
                      <p:cNvSpPr txBox="1"/>
                      <p:nvPr/>
                    </p:nvSpPr>
                    <p:spPr>
                      <a:xfrm>
                        <a:off x="3613293" y="3489557"/>
                        <a:ext cx="745084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 anchor="ctr" anchorCtr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𝑑</m:t>
                              </m:r>
                            </m:oMath>
                          </m:oMathPara>
                        </a14:m>
                        <a:endParaRPr lang="it-IT" sz="1400" dirty="0"/>
                      </a:p>
                    </p:txBody>
                  </p:sp>
                </mc:Choice>
                <mc:Fallback xmlns="">
                  <p:sp>
                    <p:nvSpPr>
                      <p:cNvPr id="150" name="CasellaDiTesto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13293" y="3489557"/>
                        <a:ext cx="745084" cy="215444"/>
                      </a:xfrm>
                      <a:prstGeom prst="rect">
                        <a:avLst/>
                      </a:prstGeom>
                      <a:blipFill rotWithShape="1">
                        <a:blip r:embed="rId29"/>
                        <a:stretch>
                          <a:fillRect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1" name="Ovale 71"/>
                  <p:cNvSpPr/>
                  <p:nvPr/>
                </p:nvSpPr>
                <p:spPr>
                  <a:xfrm>
                    <a:off x="3694603" y="3468894"/>
                    <a:ext cx="272302" cy="272302"/>
                  </a:xfrm>
                  <a:prstGeom prst="ellipse">
                    <a:avLst/>
                  </a:prstGeom>
                  <a:noFill/>
                  <a:ln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20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6" name="CasellaDiTesto 68"/>
                      <p:cNvSpPr txBox="1"/>
                      <p:nvPr/>
                    </p:nvSpPr>
                    <p:spPr>
                      <a:xfrm>
                        <a:off x="3587595" y="3825906"/>
                        <a:ext cx="745084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 anchor="ctr" anchorCtr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it-IT" sz="1400" b="0" i="1" smtClean="0">
                                  <a:latin typeface="Cambria Math"/>
                                </a:rPr>
                                <m:t>⊣</m:t>
                              </m:r>
                            </m:oMath>
                          </m:oMathPara>
                        </a14:m>
                        <a:endParaRPr lang="it-IT" sz="1400" dirty="0"/>
                      </a:p>
                    </p:txBody>
                  </p:sp>
                </mc:Choice>
                <mc:Fallback xmlns="">
                  <p:sp>
                    <p:nvSpPr>
                      <p:cNvPr id="156" name="CasellaDiTesto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87595" y="3825906"/>
                        <a:ext cx="745084" cy="215444"/>
                      </a:xfrm>
                      <a:prstGeom prst="rect">
                        <a:avLst/>
                      </a:prstGeom>
                      <a:blipFill rotWithShape="1">
                        <a:blip r:embed="rId30"/>
                        <a:stretch>
                          <a:fillRect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62" name="Ovale 71"/>
                  <p:cNvSpPr/>
                  <p:nvPr/>
                </p:nvSpPr>
                <p:spPr>
                  <a:xfrm>
                    <a:off x="3688361" y="3805243"/>
                    <a:ext cx="272302" cy="272302"/>
                  </a:xfrm>
                  <a:prstGeom prst="ellipse">
                    <a:avLst/>
                  </a:prstGeom>
                  <a:noFill/>
                  <a:ln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200"/>
                  </a:p>
                </p:txBody>
              </p:sp>
            </p:grpSp>
          </p:grpSp>
        </p:grpSp>
        <p:grpSp>
          <p:nvGrpSpPr>
            <p:cNvPr id="42" name="Group 41"/>
            <p:cNvGrpSpPr/>
            <p:nvPr/>
          </p:nvGrpSpPr>
          <p:grpSpPr>
            <a:xfrm>
              <a:off x="3021393" y="3037723"/>
              <a:ext cx="533945" cy="1052742"/>
              <a:chOff x="3021393" y="3037723"/>
              <a:chExt cx="533945" cy="10527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CasellaDiTesto 36"/>
                  <p:cNvSpPr txBox="1"/>
                  <p:nvPr/>
                </p:nvSpPr>
                <p:spPr>
                  <a:xfrm>
                    <a:off x="3197009" y="3037723"/>
                    <a:ext cx="207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54" name="CasellaDiTes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7009" y="3037723"/>
                    <a:ext cx="207530" cy="215444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5" name="Straight Arrow Connector 164"/>
              <p:cNvCxnSpPr>
                <a:endCxn id="125" idx="3"/>
              </p:cNvCxnSpPr>
              <p:nvPr/>
            </p:nvCxnSpPr>
            <p:spPr>
              <a:xfrm flipH="1">
                <a:off x="3021393" y="3498039"/>
                <a:ext cx="510550" cy="260913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prstDash val="sysDot"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/>
              <p:nvPr/>
            </p:nvCxnSpPr>
            <p:spPr>
              <a:xfrm flipH="1">
                <a:off x="3044788" y="3829552"/>
                <a:ext cx="510550" cy="260913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prstDash val="sysDot"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/>
          <p:cNvGrpSpPr/>
          <p:nvPr/>
        </p:nvGrpSpPr>
        <p:grpSpPr>
          <a:xfrm>
            <a:off x="828517" y="2996538"/>
            <a:ext cx="1140689" cy="995237"/>
            <a:chOff x="828517" y="2996538"/>
            <a:chExt cx="1140689" cy="995237"/>
          </a:xfrm>
        </p:grpSpPr>
        <p:grpSp>
          <p:nvGrpSpPr>
            <p:cNvPr id="36" name="Group 35"/>
            <p:cNvGrpSpPr/>
            <p:nvPr/>
          </p:nvGrpSpPr>
          <p:grpSpPr>
            <a:xfrm>
              <a:off x="828517" y="3001678"/>
              <a:ext cx="487993" cy="456420"/>
              <a:chOff x="828517" y="3001678"/>
              <a:chExt cx="487993" cy="4564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CasellaDiTesto 36"/>
                  <p:cNvSpPr txBox="1"/>
                  <p:nvPr/>
                </p:nvSpPr>
                <p:spPr>
                  <a:xfrm>
                    <a:off x="962533" y="3001678"/>
                    <a:ext cx="207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9" name="CasellaDiTes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2533" y="3001678"/>
                    <a:ext cx="207530" cy="215444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>
                <a:endCxn id="77" idx="3"/>
              </p:cNvCxnSpPr>
              <p:nvPr/>
            </p:nvCxnSpPr>
            <p:spPr>
              <a:xfrm flipH="1">
                <a:off x="828517" y="3436648"/>
                <a:ext cx="487993" cy="2145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prstDash val="sysDot"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1108720" y="2996538"/>
              <a:ext cx="860486" cy="995237"/>
              <a:chOff x="1108720" y="2996538"/>
              <a:chExt cx="860486" cy="995237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302264" y="2996538"/>
                <a:ext cx="655018" cy="995237"/>
                <a:chOff x="6367975" y="2560408"/>
                <a:chExt cx="655018" cy="99523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CasellaDiTesto 3"/>
                    <p:cNvSpPr txBox="1"/>
                    <p:nvPr/>
                  </p:nvSpPr>
                  <p:spPr>
                    <a:xfrm>
                      <a:off x="6516378" y="2560408"/>
                      <a:ext cx="28257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200" dirty="0"/>
                    </a:p>
                  </p:txBody>
                </p:sp>
              </mc:Choice>
              <mc:Fallback xmlns="">
                <p:sp>
                  <p:nvSpPr>
                    <p:cNvPr id="103" name="CasellaDiTesto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16378" y="2560408"/>
                      <a:ext cx="282575" cy="215444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6" name="Rectangle 115"/>
                <p:cNvSpPr/>
                <p:nvPr/>
              </p:nvSpPr>
              <p:spPr>
                <a:xfrm>
                  <a:off x="6367975" y="2819902"/>
                  <a:ext cx="655018" cy="7357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277069" y="3273537"/>
                <a:ext cx="692137" cy="602070"/>
                <a:chOff x="1574402" y="2269399"/>
                <a:chExt cx="692137" cy="60207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CasellaDiTesto 3"/>
                    <p:cNvSpPr txBox="1"/>
                    <p:nvPr/>
                  </p:nvSpPr>
                  <p:spPr>
                    <a:xfrm>
                      <a:off x="1666348" y="2269399"/>
                      <a:ext cx="44587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/>
                              </a:rPr>
                              <m:t> ⊣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95" name="CasellaDiTesto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66348" y="2269399"/>
                      <a:ext cx="445877" cy="215444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l="-2740" r="-9589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1596874" y="2581456"/>
                  <a:ext cx="669665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CasellaDiTesto 68"/>
                    <p:cNvSpPr txBox="1"/>
                    <p:nvPr/>
                  </p:nvSpPr>
                  <p:spPr>
                    <a:xfrm>
                      <a:off x="1574402" y="2656025"/>
                      <a:ext cx="61790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/>
                              </a:rPr>
                              <m:t>  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𝑑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99" name="CasellaDiTes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4402" y="2656025"/>
                      <a:ext cx="617909" cy="215444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Freeform 18"/>
              <p:cNvSpPr/>
              <p:nvPr/>
            </p:nvSpPr>
            <p:spPr>
              <a:xfrm>
                <a:off x="1108720" y="3482502"/>
                <a:ext cx="292063" cy="321013"/>
              </a:xfrm>
              <a:custGeom>
                <a:avLst/>
                <a:gdLst>
                  <a:gd name="connsiteX0" fmla="*/ 253152 w 292063"/>
                  <a:gd name="connsiteY0" fmla="*/ 321013 h 321013"/>
                  <a:gd name="connsiteX1" fmla="*/ 233 w 292063"/>
                  <a:gd name="connsiteY1" fmla="*/ 136187 h 321013"/>
                  <a:gd name="connsiteX2" fmla="*/ 292063 w 292063"/>
                  <a:gd name="connsiteY2" fmla="*/ 0 h 321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2063" h="321013">
                    <a:moveTo>
                      <a:pt x="253152" y="321013"/>
                    </a:moveTo>
                    <a:cubicBezTo>
                      <a:pt x="123450" y="255351"/>
                      <a:pt x="-6252" y="189689"/>
                      <a:pt x="233" y="136187"/>
                    </a:cubicBezTo>
                    <a:cubicBezTo>
                      <a:pt x="6718" y="82685"/>
                      <a:pt x="149390" y="41342"/>
                      <a:pt x="292063" y="0"/>
                    </a:cubicBezTo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  <a:prstDash val="sysDot"/>
                <a:tailEnd type="stealth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957282" y="2989083"/>
            <a:ext cx="1076028" cy="1280243"/>
            <a:chOff x="1957282" y="2989083"/>
            <a:chExt cx="1076028" cy="1280243"/>
          </a:xfrm>
        </p:grpSpPr>
        <p:grpSp>
          <p:nvGrpSpPr>
            <p:cNvPr id="39" name="Group 38"/>
            <p:cNvGrpSpPr/>
            <p:nvPr/>
          </p:nvGrpSpPr>
          <p:grpSpPr>
            <a:xfrm>
              <a:off x="1957282" y="3036621"/>
              <a:ext cx="582633" cy="735148"/>
              <a:chOff x="1957282" y="3036621"/>
              <a:chExt cx="582633" cy="7351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CasellaDiTesto 36"/>
                  <p:cNvSpPr txBox="1"/>
                  <p:nvPr/>
                </p:nvSpPr>
                <p:spPr>
                  <a:xfrm>
                    <a:off x="2116318" y="3036621"/>
                    <a:ext cx="207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37" name="CasellaDiTes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6318" y="3036621"/>
                    <a:ext cx="207530" cy="215444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 r="-8824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8" name="Straight Arrow Connector 137"/>
              <p:cNvCxnSpPr/>
              <p:nvPr/>
            </p:nvCxnSpPr>
            <p:spPr>
              <a:xfrm flipH="1" flipV="1">
                <a:off x="1957282" y="3436648"/>
                <a:ext cx="582633" cy="7767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prstDash val="sysDot"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 flipH="1" flipV="1">
                <a:off x="1969206" y="3771768"/>
                <a:ext cx="469249" cy="1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prstDash val="sysDot"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2207855" y="2989083"/>
              <a:ext cx="825455" cy="1280243"/>
              <a:chOff x="2207855" y="2989083"/>
              <a:chExt cx="825455" cy="1280243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403484" y="2989083"/>
                <a:ext cx="629826" cy="1280243"/>
                <a:chOff x="2697381" y="1970085"/>
                <a:chExt cx="629826" cy="128024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CasellaDiTesto 3"/>
                    <p:cNvSpPr txBox="1"/>
                    <p:nvPr/>
                  </p:nvSpPr>
                  <p:spPr>
                    <a:xfrm>
                      <a:off x="2779599" y="2285996"/>
                      <a:ext cx="44587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/>
                              </a:rPr>
                              <m:t>⊣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10" name="CasellaDiTesto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79599" y="2285996"/>
                      <a:ext cx="445877" cy="215444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r="-5479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CasellaDiTesto 3"/>
                    <p:cNvSpPr txBox="1"/>
                    <p:nvPr/>
                  </p:nvSpPr>
                  <p:spPr>
                    <a:xfrm>
                      <a:off x="2890435" y="1970085"/>
                      <a:ext cx="28257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200" dirty="0"/>
                    </a:p>
                  </p:txBody>
                </p:sp>
              </mc:Choice>
              <mc:Fallback xmlns="">
                <p:sp>
                  <p:nvSpPr>
                    <p:cNvPr id="111" name="CasellaDiTesto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0435" y="1970085"/>
                      <a:ext cx="282575" cy="215444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5" name="Rectangle 124"/>
                <p:cNvSpPr/>
                <p:nvPr/>
              </p:nvSpPr>
              <p:spPr>
                <a:xfrm>
                  <a:off x="2742032" y="2229580"/>
                  <a:ext cx="573258" cy="10207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727425" y="2899621"/>
                  <a:ext cx="599782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CasellaDiTesto 68"/>
                    <p:cNvSpPr txBox="1"/>
                    <p:nvPr/>
                  </p:nvSpPr>
                  <p:spPr>
                    <a:xfrm>
                      <a:off x="2697381" y="2633710"/>
                      <a:ext cx="61790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𝑑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15" name="CasellaDiTes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381" y="2633710"/>
                      <a:ext cx="617909" cy="215444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5" name="CasellaDiTesto 3"/>
                    <p:cNvSpPr txBox="1"/>
                    <p:nvPr/>
                  </p:nvSpPr>
                  <p:spPr>
                    <a:xfrm>
                      <a:off x="2784962" y="2950825"/>
                      <a:ext cx="44587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/>
                              </a:rPr>
                              <m:t> ⊣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17" name="CasellaDiTesto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4962" y="2950825"/>
                      <a:ext cx="445877" cy="215444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l="-1370" r="-10959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0" name="Freeform 19"/>
              <p:cNvSpPr/>
              <p:nvPr/>
            </p:nvSpPr>
            <p:spPr>
              <a:xfrm>
                <a:off x="2207855" y="3540868"/>
                <a:ext cx="331064" cy="564204"/>
              </a:xfrm>
              <a:custGeom>
                <a:avLst/>
                <a:gdLst>
                  <a:gd name="connsiteX0" fmla="*/ 282426 w 331064"/>
                  <a:gd name="connsiteY0" fmla="*/ 564204 h 564204"/>
                  <a:gd name="connsiteX1" fmla="*/ 324 w 331064"/>
                  <a:gd name="connsiteY1" fmla="*/ 291830 h 564204"/>
                  <a:gd name="connsiteX2" fmla="*/ 331064 w 331064"/>
                  <a:gd name="connsiteY2" fmla="*/ 0 h 564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064" h="564204">
                    <a:moveTo>
                      <a:pt x="282426" y="564204"/>
                    </a:moveTo>
                    <a:cubicBezTo>
                      <a:pt x="137322" y="475034"/>
                      <a:pt x="-7782" y="385864"/>
                      <a:pt x="324" y="291830"/>
                    </a:cubicBezTo>
                    <a:cubicBezTo>
                      <a:pt x="8430" y="197796"/>
                      <a:pt x="169747" y="98898"/>
                      <a:pt x="331064" y="0"/>
                    </a:cubicBezTo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  <a:prstDash val="sysDot"/>
                <a:tailEnd type="stealth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90785" y="4370099"/>
            <a:ext cx="1698007" cy="995237"/>
            <a:chOff x="290785" y="4370099"/>
            <a:chExt cx="1698007" cy="995237"/>
          </a:xfrm>
        </p:grpSpPr>
        <p:grpSp>
          <p:nvGrpSpPr>
            <p:cNvPr id="173" name="Group 172"/>
            <p:cNvGrpSpPr/>
            <p:nvPr/>
          </p:nvGrpSpPr>
          <p:grpSpPr>
            <a:xfrm>
              <a:off x="290785" y="4370099"/>
              <a:ext cx="557318" cy="663624"/>
              <a:chOff x="4333184" y="2548676"/>
              <a:chExt cx="557318" cy="6636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CasellaDiTesto 3"/>
                  <p:cNvSpPr txBox="1"/>
                  <p:nvPr/>
                </p:nvSpPr>
                <p:spPr>
                  <a:xfrm>
                    <a:off x="4503409" y="2548676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89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3409" y="2548676"/>
                    <a:ext cx="282575" cy="21544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3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5" name="Group 174"/>
              <p:cNvGrpSpPr/>
              <p:nvPr/>
            </p:nvGrpSpPr>
            <p:grpSpPr>
              <a:xfrm>
                <a:off x="4352770" y="2860401"/>
                <a:ext cx="537731" cy="272302"/>
                <a:chOff x="404700" y="2991657"/>
                <a:chExt cx="537731" cy="27230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" name="CasellaDiTesto 68"/>
                    <p:cNvSpPr txBox="1"/>
                    <p:nvPr/>
                  </p:nvSpPr>
                  <p:spPr>
                    <a:xfrm>
                      <a:off x="404700" y="3012320"/>
                      <a:ext cx="53773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/>
                              </a:rPr>
                              <m:t> ⊣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8" name="CasellaDiTes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4700" y="3012320"/>
                      <a:ext cx="537731" cy="215444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8" name="Ovale 71"/>
                <p:cNvSpPr/>
                <p:nvPr/>
              </p:nvSpPr>
              <p:spPr>
                <a:xfrm>
                  <a:off x="456826" y="2991657"/>
                  <a:ext cx="272302" cy="272302"/>
                </a:xfrm>
                <a:prstGeom prst="ellipse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</p:grpSp>
          <p:sp>
            <p:nvSpPr>
              <p:cNvPr id="176" name="Rectangle 175"/>
              <p:cNvSpPr/>
              <p:nvPr/>
            </p:nvSpPr>
            <p:spPr>
              <a:xfrm>
                <a:off x="4333184" y="2808172"/>
                <a:ext cx="557318" cy="404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CasellaDiTesto 36"/>
                <p:cNvSpPr txBox="1"/>
                <p:nvPr/>
              </p:nvSpPr>
              <p:spPr>
                <a:xfrm>
                  <a:off x="982119" y="4375239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79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119" y="4375239"/>
                  <a:ext cx="207530" cy="215444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0" name="Group 179"/>
            <p:cNvGrpSpPr/>
            <p:nvPr/>
          </p:nvGrpSpPr>
          <p:grpSpPr>
            <a:xfrm>
              <a:off x="1321850" y="4370099"/>
              <a:ext cx="655018" cy="995237"/>
              <a:chOff x="6367975" y="2560408"/>
              <a:chExt cx="655018" cy="9952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CasellaDiTesto 3"/>
                  <p:cNvSpPr txBox="1"/>
                  <p:nvPr/>
                </p:nvSpPr>
                <p:spPr>
                  <a:xfrm>
                    <a:off x="6516378" y="2560408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103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6378" y="2560408"/>
                    <a:ext cx="282575" cy="215444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2" name="Rectangle 181"/>
              <p:cNvSpPr/>
              <p:nvPr/>
            </p:nvSpPr>
            <p:spPr>
              <a:xfrm>
                <a:off x="6367975" y="2819902"/>
                <a:ext cx="655018" cy="7357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296655" y="4647098"/>
              <a:ext cx="692137" cy="602070"/>
              <a:chOff x="1574402" y="2269399"/>
              <a:chExt cx="692137" cy="60207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CasellaDiTesto 3"/>
                  <p:cNvSpPr txBox="1"/>
                  <p:nvPr/>
                </p:nvSpPr>
                <p:spPr>
                  <a:xfrm>
                    <a:off x="1666348" y="2269399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95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6348" y="2269399"/>
                    <a:ext cx="445877" cy="215444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2740" r="-958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5" name="Straight Arrow Connector 184"/>
              <p:cNvCxnSpPr/>
              <p:nvPr/>
            </p:nvCxnSpPr>
            <p:spPr>
              <a:xfrm>
                <a:off x="1596874" y="2581456"/>
                <a:ext cx="66966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CasellaDiTesto 68"/>
                  <p:cNvSpPr txBox="1"/>
                  <p:nvPr/>
                </p:nvSpPr>
                <p:spPr>
                  <a:xfrm>
                    <a:off x="1574402" y="2656025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99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4402" y="2656025"/>
                    <a:ext cx="617909" cy="215444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7" name="Straight Arrow Connector 186"/>
            <p:cNvCxnSpPr>
              <a:endCxn id="176" idx="3"/>
            </p:cNvCxnSpPr>
            <p:nvPr/>
          </p:nvCxnSpPr>
          <p:spPr>
            <a:xfrm flipH="1">
              <a:off x="848103" y="4810209"/>
              <a:ext cx="487993" cy="2145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Freeform 197"/>
            <p:cNvSpPr/>
            <p:nvPr/>
          </p:nvSpPr>
          <p:spPr>
            <a:xfrm>
              <a:off x="1128306" y="4856063"/>
              <a:ext cx="292063" cy="321013"/>
            </a:xfrm>
            <a:custGeom>
              <a:avLst/>
              <a:gdLst>
                <a:gd name="connsiteX0" fmla="*/ 253152 w 292063"/>
                <a:gd name="connsiteY0" fmla="*/ 321013 h 321013"/>
                <a:gd name="connsiteX1" fmla="*/ 233 w 292063"/>
                <a:gd name="connsiteY1" fmla="*/ 136187 h 321013"/>
                <a:gd name="connsiteX2" fmla="*/ 292063 w 292063"/>
                <a:gd name="connsiteY2" fmla="*/ 0 h 321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063" h="321013">
                  <a:moveTo>
                    <a:pt x="253152" y="321013"/>
                  </a:moveTo>
                  <a:cubicBezTo>
                    <a:pt x="123450" y="255351"/>
                    <a:pt x="-6252" y="189689"/>
                    <a:pt x="233" y="136187"/>
                  </a:cubicBezTo>
                  <a:cubicBezTo>
                    <a:pt x="6718" y="82685"/>
                    <a:pt x="149390" y="41342"/>
                    <a:pt x="292063" y="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993254" y="4362644"/>
            <a:ext cx="1094152" cy="671080"/>
            <a:chOff x="3053606" y="4362644"/>
            <a:chExt cx="1094152" cy="671080"/>
          </a:xfrm>
        </p:grpSpPr>
        <p:grpSp>
          <p:nvGrpSpPr>
            <p:cNvPr id="61" name="Group 60"/>
            <p:cNvGrpSpPr/>
            <p:nvPr/>
          </p:nvGrpSpPr>
          <p:grpSpPr>
            <a:xfrm>
              <a:off x="3590440" y="4362644"/>
              <a:ext cx="557318" cy="671080"/>
              <a:chOff x="3590440" y="4362644"/>
              <a:chExt cx="557318" cy="6710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CasellaDiTesto 3"/>
                  <p:cNvSpPr txBox="1"/>
                  <p:nvPr/>
                </p:nvSpPr>
                <p:spPr>
                  <a:xfrm>
                    <a:off x="3722170" y="4362644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201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2170" y="4362644"/>
                    <a:ext cx="282575" cy="215444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" name="Group 29"/>
              <p:cNvGrpSpPr/>
              <p:nvPr/>
            </p:nvGrpSpPr>
            <p:grpSpPr>
              <a:xfrm>
                <a:off x="3590440" y="4629596"/>
                <a:ext cx="557318" cy="404128"/>
                <a:chOff x="3959426" y="4876856"/>
                <a:chExt cx="557318" cy="404128"/>
              </a:xfrm>
            </p:grpSpPr>
            <p:grpSp>
              <p:nvGrpSpPr>
                <p:cNvPr id="202" name="Group 201"/>
                <p:cNvGrpSpPr/>
                <p:nvPr/>
              </p:nvGrpSpPr>
              <p:grpSpPr>
                <a:xfrm>
                  <a:off x="3979012" y="4929085"/>
                  <a:ext cx="537731" cy="272302"/>
                  <a:chOff x="404700" y="2991657"/>
                  <a:chExt cx="537731" cy="27230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6" name="CasellaDiTesto 68"/>
                      <p:cNvSpPr txBox="1"/>
                      <p:nvPr/>
                    </p:nvSpPr>
                    <p:spPr>
                      <a:xfrm>
                        <a:off x="404700" y="3012320"/>
                        <a:ext cx="537731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 anchor="ctr" anchorCtr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latin typeface="Cambria Math"/>
                                </a:rPr>
                                <m:t> ⊣</m:t>
                              </m:r>
                            </m:oMath>
                          </m:oMathPara>
                        </a14:m>
                        <a:endParaRPr lang="it-IT" sz="1400" dirty="0"/>
                      </a:p>
                    </p:txBody>
                  </p:sp>
                </mc:Choice>
                <mc:Fallback xmlns="">
                  <p:sp>
                    <p:nvSpPr>
                      <p:cNvPr id="206" name="CasellaDiTesto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700" y="3012320"/>
                        <a:ext cx="537731" cy="215444"/>
                      </a:xfrm>
                      <a:prstGeom prst="rect">
                        <a:avLst/>
                      </a:prstGeom>
                      <a:blipFill rotWithShape="1">
                        <a:blip r:embed="rId36"/>
                        <a:stretch>
                          <a:fillRect b="-1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07" name="Ovale 71"/>
                  <p:cNvSpPr/>
                  <p:nvPr/>
                </p:nvSpPr>
                <p:spPr>
                  <a:xfrm>
                    <a:off x="456826" y="2991657"/>
                    <a:ext cx="272302" cy="272302"/>
                  </a:xfrm>
                  <a:prstGeom prst="ellipse">
                    <a:avLst/>
                  </a:prstGeom>
                  <a:noFill/>
                  <a:ln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200"/>
                  </a:p>
                </p:txBody>
              </p:sp>
            </p:grpSp>
            <p:sp>
              <p:nvSpPr>
                <p:cNvPr id="203" name="Rectangle 202"/>
                <p:cNvSpPr/>
                <p:nvPr/>
              </p:nvSpPr>
              <p:spPr>
                <a:xfrm>
                  <a:off x="3959426" y="4876856"/>
                  <a:ext cx="557318" cy="4041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CasellaDiTesto 36"/>
                <p:cNvSpPr txBox="1"/>
                <p:nvPr/>
              </p:nvSpPr>
              <p:spPr>
                <a:xfrm>
                  <a:off x="3218300" y="4362644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08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300" y="4362644"/>
                  <a:ext cx="207530" cy="215444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l="-5882" r="-5882" b="-571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Arrow Connector 208"/>
            <p:cNvCxnSpPr/>
            <p:nvPr/>
          </p:nvCxnSpPr>
          <p:spPr>
            <a:xfrm flipH="1" flipV="1">
              <a:off x="3053606" y="4778052"/>
              <a:ext cx="582633" cy="7767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1436122" y="5757906"/>
            <a:ext cx="3481579" cy="663624"/>
            <a:chOff x="1436122" y="5923282"/>
            <a:chExt cx="3481579" cy="663624"/>
          </a:xfrm>
        </p:grpSpPr>
        <p:grpSp>
          <p:nvGrpSpPr>
            <p:cNvPr id="211" name="Group 210"/>
            <p:cNvGrpSpPr/>
            <p:nvPr/>
          </p:nvGrpSpPr>
          <p:grpSpPr>
            <a:xfrm>
              <a:off x="1436122" y="5923282"/>
              <a:ext cx="557318" cy="663624"/>
              <a:chOff x="4333184" y="2548676"/>
              <a:chExt cx="557318" cy="6636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CasellaDiTesto 3"/>
                  <p:cNvSpPr txBox="1"/>
                  <p:nvPr/>
                </p:nvSpPr>
                <p:spPr>
                  <a:xfrm>
                    <a:off x="4503409" y="2548676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89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3409" y="2548676"/>
                    <a:ext cx="282575" cy="21544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3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3" name="Group 212"/>
              <p:cNvGrpSpPr/>
              <p:nvPr/>
            </p:nvGrpSpPr>
            <p:grpSpPr>
              <a:xfrm>
                <a:off x="4352770" y="2860401"/>
                <a:ext cx="537731" cy="272302"/>
                <a:chOff x="404700" y="2991657"/>
                <a:chExt cx="537731" cy="27230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5" name="CasellaDiTesto 68"/>
                    <p:cNvSpPr txBox="1"/>
                    <p:nvPr/>
                  </p:nvSpPr>
                  <p:spPr>
                    <a:xfrm>
                      <a:off x="404700" y="3012320"/>
                      <a:ext cx="53773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/>
                              </a:rPr>
                              <m:t> ⊣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8" name="CasellaDiTes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4700" y="3012320"/>
                      <a:ext cx="537731" cy="215444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6" name="Ovale 71"/>
                <p:cNvSpPr/>
                <p:nvPr/>
              </p:nvSpPr>
              <p:spPr>
                <a:xfrm>
                  <a:off x="456826" y="2991657"/>
                  <a:ext cx="272302" cy="272302"/>
                </a:xfrm>
                <a:prstGeom prst="ellipse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</p:grpSp>
          <p:sp>
            <p:nvSpPr>
              <p:cNvPr id="214" name="Rectangle 213"/>
              <p:cNvSpPr/>
              <p:nvPr/>
            </p:nvSpPr>
            <p:spPr>
              <a:xfrm>
                <a:off x="4333184" y="2808172"/>
                <a:ext cx="557318" cy="404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137446" y="5923282"/>
                  <a:ext cx="33246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/>
                            <a:sym typeface="Symbol"/>
                          </a:rPr>
                          <m:t>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446" y="5923282"/>
                  <a:ext cx="332462" cy="307777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CasellaDiTesto 118"/>
            <p:cNvSpPr txBox="1"/>
            <p:nvPr/>
          </p:nvSpPr>
          <p:spPr>
            <a:xfrm>
              <a:off x="2639730" y="6038258"/>
              <a:ext cx="2277971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it-IT" sz="1400" b="1" smtClean="0">
                  <a:latin typeface="Times New Roman" pitchFamily="18" charset="0"/>
                  <a:cs typeface="Times New Roman" pitchFamily="18" charset="0"/>
                </a:rPr>
                <a:t>ACCEPT</a:t>
              </a:r>
              <a:endParaRPr lang="it-IT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50987" y="2840477"/>
            <a:ext cx="4581728" cy="635199"/>
            <a:chOff x="4250987" y="2840477"/>
            <a:chExt cx="4581728" cy="6351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145925" y="3080920"/>
                  <a:ext cx="3686790" cy="24622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it-IT" sz="1600" smtClean="0">
                      <a:latin typeface="Times New Roman" pitchFamily="18" charset="0"/>
                      <a:sym typeface="Symbol" pitchFamily="18" charset="2"/>
                    </a:rPr>
                    <a:t>input = lookahead</a:t>
                  </a:r>
                  <a:r>
                    <a:rPr lang="en-US" sz="1600" smtClean="0">
                      <a:latin typeface="Times New Roman" pitchFamily="18" charset="0"/>
                      <a:sym typeface="Symbol" pitchFamily="18" charset="2"/>
                    </a:rPr>
                    <a:t>: reduce </a:t>
                  </a:r>
                  <a:r>
                    <a:rPr lang="en-US" sz="1600" i="1" dirty="0" smtClean="0">
                      <a:latin typeface="Times New Roman" pitchFamily="18" charset="0"/>
                      <a:sym typeface="Symbol" pitchFamily="18" charset="2"/>
                    </a:rPr>
                    <a:t>b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sym typeface="Symbol" pitchFamily="18" charset="2"/>
                        </a:rPr>
                        <m:t>𝑒</m:t>
                      </m:r>
                      <m:r>
                        <a:rPr lang="en-US" sz="1600" b="0" i="1" smtClean="0">
                          <a:latin typeface="Cambria Math"/>
                          <a:sym typeface="Symbol"/>
                        </a:rPr>
                        <m:t></m:t>
                      </m:r>
                      <m:r>
                        <a:rPr lang="en-US" sz="1600" b="0" i="1" smtClean="0">
                          <a:latin typeface="Cambria Math"/>
                          <a:sym typeface="Symbol"/>
                        </a:rPr>
                        <m:t>𝐴</m:t>
                      </m:r>
                    </m:oMath>
                  </a14:m>
                  <a:endParaRPr lang="it-IT" sz="1600" dirty="0" smtClean="0">
                    <a:latin typeface="Times New Roman" pitchFamily="18" charset="0"/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2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45925" y="3080920"/>
                  <a:ext cx="3686790" cy="246221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l="-3130" t="-20930" b="-441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eform 27"/>
            <p:cNvSpPr/>
            <p:nvPr/>
          </p:nvSpPr>
          <p:spPr>
            <a:xfrm>
              <a:off x="4847164" y="2840477"/>
              <a:ext cx="289040" cy="273984"/>
            </a:xfrm>
            <a:custGeom>
              <a:avLst/>
              <a:gdLst>
                <a:gd name="connsiteX0" fmla="*/ 289040 w 289040"/>
                <a:gd name="connsiteY0" fmla="*/ 262646 h 273984"/>
                <a:gd name="connsiteX1" fmla="*/ 6938 w 289040"/>
                <a:gd name="connsiteY1" fmla="*/ 243191 h 273984"/>
                <a:gd name="connsiteX2" fmla="*/ 113942 w 289040"/>
                <a:gd name="connsiteY2" fmla="*/ 0 h 27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040" h="273984">
                  <a:moveTo>
                    <a:pt x="289040" y="262646"/>
                  </a:moveTo>
                  <a:cubicBezTo>
                    <a:pt x="162580" y="274805"/>
                    <a:pt x="36121" y="286965"/>
                    <a:pt x="6938" y="243191"/>
                  </a:cubicBezTo>
                  <a:cubicBezTo>
                    <a:pt x="-22245" y="199417"/>
                    <a:pt x="45848" y="99708"/>
                    <a:pt x="113942" y="0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" name="Freeform 1"/>
            <p:cNvSpPr/>
            <p:nvPr/>
          </p:nvSpPr>
          <p:spPr>
            <a:xfrm>
              <a:off x="4250987" y="3229583"/>
              <a:ext cx="914400" cy="246093"/>
            </a:xfrm>
            <a:custGeom>
              <a:avLst/>
              <a:gdLst>
                <a:gd name="connsiteX0" fmla="*/ 914400 w 914400"/>
                <a:gd name="connsiteY0" fmla="*/ 0 h 246093"/>
                <a:gd name="connsiteX1" fmla="*/ 719847 w 914400"/>
                <a:gd name="connsiteY1" fmla="*/ 77821 h 246093"/>
                <a:gd name="connsiteX2" fmla="*/ 408562 w 914400"/>
                <a:gd name="connsiteY2" fmla="*/ 223736 h 246093"/>
                <a:gd name="connsiteX3" fmla="*/ 0 w 914400"/>
                <a:gd name="connsiteY3" fmla="*/ 243191 h 246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246093">
                  <a:moveTo>
                    <a:pt x="914400" y="0"/>
                  </a:moveTo>
                  <a:cubicBezTo>
                    <a:pt x="859276" y="20266"/>
                    <a:pt x="804153" y="40532"/>
                    <a:pt x="719847" y="77821"/>
                  </a:cubicBezTo>
                  <a:cubicBezTo>
                    <a:pt x="635541" y="115110"/>
                    <a:pt x="528536" y="196174"/>
                    <a:pt x="408562" y="223736"/>
                  </a:cubicBezTo>
                  <a:cubicBezTo>
                    <a:pt x="288588" y="251298"/>
                    <a:pt x="144294" y="247244"/>
                    <a:pt x="0" y="243191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87406" y="4380997"/>
            <a:ext cx="1035180" cy="683609"/>
            <a:chOff x="3087406" y="4380997"/>
            <a:chExt cx="1035180" cy="6836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CasellaDiTesto 36"/>
                <p:cNvSpPr txBox="1"/>
                <p:nvPr/>
              </p:nvSpPr>
              <p:spPr>
                <a:xfrm>
                  <a:off x="3276668" y="4390725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𝑑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00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68" y="4390725"/>
                  <a:ext cx="207530" cy="215444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r="-11765" b="-8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CasellaDiTesto 3"/>
                <p:cNvSpPr txBox="1"/>
                <p:nvPr/>
              </p:nvSpPr>
              <p:spPr>
                <a:xfrm>
                  <a:off x="3663180" y="4380997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205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3180" y="4380997"/>
                  <a:ext cx="282575" cy="215444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7" name="Group 216"/>
            <p:cNvGrpSpPr/>
            <p:nvPr/>
          </p:nvGrpSpPr>
          <p:grpSpPr>
            <a:xfrm>
              <a:off x="3584854" y="4712707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60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8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224" name="Rectangle 223"/>
            <p:cNvSpPr/>
            <p:nvPr/>
          </p:nvSpPr>
          <p:spPr>
            <a:xfrm>
              <a:off x="3565268" y="4660478"/>
              <a:ext cx="557318" cy="404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29" name="Straight Arrow Connector 228"/>
            <p:cNvCxnSpPr>
              <a:endCxn id="203" idx="3"/>
            </p:cNvCxnSpPr>
            <p:nvPr/>
          </p:nvCxnSpPr>
          <p:spPr>
            <a:xfrm flipH="1" flipV="1">
              <a:off x="3087406" y="4831660"/>
              <a:ext cx="497449" cy="14645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63057" y="5584666"/>
            <a:ext cx="391133" cy="896615"/>
            <a:chOff x="6790239" y="5563162"/>
            <a:chExt cx="391133" cy="896615"/>
          </a:xfrm>
        </p:grpSpPr>
        <p:sp>
          <p:nvSpPr>
            <p:cNvPr id="34" name="Rectangle 33"/>
            <p:cNvSpPr/>
            <p:nvPr/>
          </p:nvSpPr>
          <p:spPr>
            <a:xfrm>
              <a:off x="6790239" y="6182778"/>
              <a:ext cx="39113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sym typeface="Symbol" pitchFamily="18" charset="2"/>
                </a:rPr>
                <a:t>b   e</a:t>
              </a:r>
              <a:endParaRPr lang="it-IT" dirty="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826455" y="5563162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sym typeface="Symbol" pitchFamily="18" charset="2"/>
                </a:rPr>
                <a:t>A</a:t>
              </a:r>
              <a:endParaRPr lang="it-IT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7031840" y="5923282"/>
              <a:ext cx="81433" cy="2594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6853488" y="5920034"/>
              <a:ext cx="81433" cy="2594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222812" y="5081774"/>
            <a:ext cx="857016" cy="850720"/>
            <a:chOff x="6222812" y="5081774"/>
            <a:chExt cx="857016" cy="850720"/>
          </a:xfrm>
        </p:grpSpPr>
        <p:sp>
          <p:nvSpPr>
            <p:cNvPr id="220" name="Rectangle 219"/>
            <p:cNvSpPr/>
            <p:nvPr/>
          </p:nvSpPr>
          <p:spPr>
            <a:xfrm>
              <a:off x="6524943" y="5081774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sym typeface="Symbol" pitchFamily="18" charset="2"/>
                </a:rPr>
                <a:t>S</a:t>
              </a:r>
              <a:endParaRPr lang="it-IT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22812" y="5563162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sym typeface="Symbol" pitchFamily="18" charset="2"/>
                </a:rPr>
                <a:t>a </a:t>
              </a:r>
              <a:endParaRPr lang="it-IT" dirty="0"/>
            </a:p>
          </p:txBody>
        </p:sp>
        <p:cxnSp>
          <p:nvCxnSpPr>
            <p:cNvPr id="221" name="Straight Connector 220"/>
            <p:cNvCxnSpPr/>
            <p:nvPr/>
          </p:nvCxnSpPr>
          <p:spPr>
            <a:xfrm flipH="1">
              <a:off x="6656759" y="5392603"/>
              <a:ext cx="1865" cy="250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H="1">
              <a:off x="6376701" y="5412059"/>
              <a:ext cx="217916" cy="250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H="1" flipV="1">
              <a:off x="6758147" y="5431515"/>
              <a:ext cx="217916" cy="250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sellaDiTesto 36"/>
                <p:cNvSpPr txBox="1"/>
                <p:nvPr/>
              </p:nvSpPr>
              <p:spPr>
                <a:xfrm>
                  <a:off x="6872298" y="5650548"/>
                  <a:ext cx="207530" cy="2706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31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2298" y="5650548"/>
                  <a:ext cx="207530" cy="270652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l="-8824" r="-38235" b="-1136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134255" y="2801566"/>
            <a:ext cx="4234083" cy="2033081"/>
            <a:chOff x="4134255" y="2801566"/>
            <a:chExt cx="4234083" cy="20330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4681548" y="4394793"/>
                  <a:ext cx="3686790" cy="24622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it-IT" sz="1600" smtClean="0">
                      <a:latin typeface="Times New Roman" pitchFamily="18" charset="0"/>
                      <a:sym typeface="Symbol" pitchFamily="18" charset="2"/>
                    </a:rPr>
                    <a:t>input = lookahead</a:t>
                  </a:r>
                  <a:r>
                    <a:rPr lang="en-US" sz="1600" smtClean="0">
                      <a:latin typeface="Times New Roman" pitchFamily="18" charset="0"/>
                      <a:sym typeface="Symbol" pitchFamily="18" charset="2"/>
                    </a:rPr>
                    <a:t>: reduce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sym typeface="Symbol" pitchFamily="18" charset="2"/>
                        </a:rPr>
                        <m:t>𝑎𝐴𝑑</m:t>
                      </m:r>
                      <m:r>
                        <a:rPr lang="en-US" sz="1600" b="0" i="1" smtClean="0">
                          <a:latin typeface="Cambria Math"/>
                          <a:sym typeface="Symbol"/>
                        </a:rPr>
                        <m:t></m:t>
                      </m:r>
                      <m:r>
                        <a:rPr lang="en-US" sz="1600" b="0" i="1" smtClean="0">
                          <a:latin typeface="Cambria Math"/>
                          <a:sym typeface="Symbol"/>
                        </a:rPr>
                        <m:t>𝑆</m:t>
                      </m:r>
                    </m:oMath>
                  </a14:m>
                  <a:endParaRPr lang="it-IT" sz="1600" dirty="0" smtClean="0">
                    <a:latin typeface="Times New Roman" pitchFamily="18" charset="0"/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10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81548" y="4394793"/>
                  <a:ext cx="3686790" cy="246221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l="-3295" t="-23810" b="-4523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reeform 31"/>
            <p:cNvSpPr/>
            <p:nvPr/>
          </p:nvSpPr>
          <p:spPr>
            <a:xfrm>
              <a:off x="4134255" y="4581728"/>
              <a:ext cx="554477" cy="252919"/>
            </a:xfrm>
            <a:custGeom>
              <a:avLst/>
              <a:gdLst>
                <a:gd name="connsiteX0" fmla="*/ 554477 w 554477"/>
                <a:gd name="connsiteY0" fmla="*/ 0 h 252919"/>
                <a:gd name="connsiteX1" fmla="*/ 418290 w 554477"/>
                <a:gd name="connsiteY1" fmla="*/ 38910 h 252919"/>
                <a:gd name="connsiteX2" fmla="*/ 272375 w 554477"/>
                <a:gd name="connsiteY2" fmla="*/ 214008 h 252919"/>
                <a:gd name="connsiteX3" fmla="*/ 0 w 554477"/>
                <a:gd name="connsiteY3" fmla="*/ 252919 h 25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477" h="252919">
                  <a:moveTo>
                    <a:pt x="554477" y="0"/>
                  </a:moveTo>
                  <a:cubicBezTo>
                    <a:pt x="509892" y="1621"/>
                    <a:pt x="465307" y="3242"/>
                    <a:pt x="418290" y="38910"/>
                  </a:cubicBezTo>
                  <a:cubicBezTo>
                    <a:pt x="371273" y="74578"/>
                    <a:pt x="342090" y="178340"/>
                    <a:pt x="272375" y="214008"/>
                  </a:cubicBezTo>
                  <a:cubicBezTo>
                    <a:pt x="202660" y="249676"/>
                    <a:pt x="101330" y="251297"/>
                    <a:pt x="0" y="252919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494606" y="2801566"/>
              <a:ext cx="583232" cy="1692613"/>
            </a:xfrm>
            <a:custGeom>
              <a:avLst/>
              <a:gdLst>
                <a:gd name="connsiteX0" fmla="*/ 184398 w 583232"/>
                <a:gd name="connsiteY0" fmla="*/ 1692613 h 1692613"/>
                <a:gd name="connsiteX1" fmla="*/ 9300 w 583232"/>
                <a:gd name="connsiteY1" fmla="*/ 1293779 h 1692613"/>
                <a:gd name="connsiteX2" fmla="*/ 437317 w 583232"/>
                <a:gd name="connsiteY2" fmla="*/ 1089498 h 1692613"/>
                <a:gd name="connsiteX3" fmla="*/ 583232 w 583232"/>
                <a:gd name="connsiteY3" fmla="*/ 0 h 169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3232" h="1692613">
                  <a:moveTo>
                    <a:pt x="184398" y="1692613"/>
                  </a:moveTo>
                  <a:cubicBezTo>
                    <a:pt x="75772" y="1543455"/>
                    <a:pt x="-32853" y="1394298"/>
                    <a:pt x="9300" y="1293779"/>
                  </a:cubicBezTo>
                  <a:cubicBezTo>
                    <a:pt x="51453" y="1193260"/>
                    <a:pt x="341662" y="1305128"/>
                    <a:pt x="437317" y="1089498"/>
                  </a:cubicBezTo>
                  <a:cubicBezTo>
                    <a:pt x="532972" y="873868"/>
                    <a:pt x="558102" y="436934"/>
                    <a:pt x="583232" y="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4263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EB1E60-17FD-468C-A72E-E04B86DD5820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12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42874" y="538720"/>
            <a:ext cx="11525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ts val="400"/>
              </a:spcBef>
              <a:defRPr/>
            </a:pPr>
            <a:r>
              <a:rPr lang="it-IT" smtClean="0">
                <a:latin typeface="Times New Roman" pitchFamily="18" charset="0"/>
                <a:sym typeface="Symbol" pitchFamily="18" charset="2"/>
              </a:rPr>
              <a:t>Example:</a:t>
            </a:r>
            <a:endParaRPr lang="en-US" dirty="0">
              <a:latin typeface="Times New Roman" pitchFamily="18" charset="0"/>
              <a:sym typeface="Symbol"/>
            </a:endParaRP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676" y="570304"/>
            <a:ext cx="2591424" cy="291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676" y="1045465"/>
            <a:ext cx="3214552" cy="133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633" y="599499"/>
            <a:ext cx="845609" cy="246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634" y="920162"/>
            <a:ext cx="3107548" cy="37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42874" y="135510"/>
            <a:ext cx="86898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An unfortunate case:</a:t>
            </a:r>
            <a:r>
              <a:rPr lang="en-US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multiple transitions + convergent arcs </a:t>
            </a:r>
            <a:r>
              <a:rPr lang="en-US" b="1" u="sng" smtClean="0">
                <a:latin typeface="Times New Roman" pitchFamily="18" charset="0"/>
                <a:sym typeface="Symbol" pitchFamily="18" charset="2"/>
              </a:rPr>
              <a:t>with conflict</a:t>
            </a:r>
            <a:endParaRPr lang="en-US" b="1" u="sng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515372" y="1882902"/>
            <a:ext cx="860916" cy="808957"/>
            <a:chOff x="515372" y="1882902"/>
            <a:chExt cx="860916" cy="808957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515372" y="2351779"/>
              <a:ext cx="34658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3"/>
                <p:cNvSpPr txBox="1"/>
                <p:nvPr/>
              </p:nvSpPr>
              <p:spPr>
                <a:xfrm>
                  <a:off x="975961" y="1882902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7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961" y="1882902"/>
                  <a:ext cx="282575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sellaDiTesto 68"/>
                <p:cNvSpPr txBox="1"/>
                <p:nvPr/>
              </p:nvSpPr>
              <p:spPr>
                <a:xfrm>
                  <a:off x="838557" y="2166650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0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57" y="2166650"/>
                  <a:ext cx="537731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3409" b="-1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/>
            <p:cNvSpPr/>
            <p:nvPr/>
          </p:nvSpPr>
          <p:spPr>
            <a:xfrm>
              <a:off x="867611" y="2159136"/>
              <a:ext cx="508677" cy="5327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asellaDiTesto 68"/>
                <p:cNvSpPr txBox="1"/>
                <p:nvPr/>
              </p:nvSpPr>
              <p:spPr>
                <a:xfrm>
                  <a:off x="819102" y="2418327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34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102" y="2418327"/>
                  <a:ext cx="537731" cy="21544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Connettore 2 147"/>
          <p:cNvCxnSpPr/>
          <p:nvPr/>
        </p:nvCxnSpPr>
        <p:spPr>
          <a:xfrm>
            <a:off x="6475037" y="964977"/>
            <a:ext cx="128035" cy="84857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147"/>
          <p:cNvCxnSpPr/>
          <p:nvPr/>
        </p:nvCxnSpPr>
        <p:spPr>
          <a:xfrm>
            <a:off x="3187546" y="815719"/>
            <a:ext cx="128035" cy="120476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uppo 109"/>
          <p:cNvGrpSpPr/>
          <p:nvPr/>
        </p:nvGrpSpPr>
        <p:grpSpPr>
          <a:xfrm>
            <a:off x="1386016" y="1885445"/>
            <a:ext cx="1088567" cy="1388880"/>
            <a:chOff x="1386016" y="1885445"/>
            <a:chExt cx="1088567" cy="138888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386016" y="2342042"/>
              <a:ext cx="580782" cy="9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asellaDiTesto 36"/>
                <p:cNvSpPr txBox="1"/>
                <p:nvPr/>
              </p:nvSpPr>
              <p:spPr>
                <a:xfrm>
                  <a:off x="1483716" y="2111918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33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3716" y="2111918"/>
                  <a:ext cx="207530" cy="21544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sellaDiTesto 3"/>
                <p:cNvSpPr txBox="1"/>
                <p:nvPr/>
              </p:nvSpPr>
              <p:spPr>
                <a:xfrm>
                  <a:off x="2111211" y="1885445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30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211" y="1885445"/>
                  <a:ext cx="282575" cy="21544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/>
            <p:cNvSpPr/>
            <p:nvPr/>
          </p:nvSpPr>
          <p:spPr>
            <a:xfrm>
              <a:off x="1962808" y="2144940"/>
              <a:ext cx="511775" cy="1129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3"/>
                <p:cNvSpPr txBox="1"/>
                <p:nvPr/>
              </p:nvSpPr>
              <p:spPr>
                <a:xfrm>
                  <a:off x="1971191" y="2162444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5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191" y="2162444"/>
                  <a:ext cx="445877" cy="21544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5405" r="-4054"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>
              <a:off x="1962808" y="2662940"/>
              <a:ext cx="5117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sellaDiTesto 68"/>
                <p:cNvSpPr txBox="1"/>
                <p:nvPr/>
              </p:nvSpPr>
              <p:spPr>
                <a:xfrm>
                  <a:off x="1986253" y="2393422"/>
                  <a:ext cx="40934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7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6253" y="2393422"/>
                  <a:ext cx="409343" cy="21544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955" r="-1493"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sellaDiTesto 68"/>
                <p:cNvSpPr txBox="1"/>
                <p:nvPr/>
              </p:nvSpPr>
              <p:spPr>
                <a:xfrm>
                  <a:off x="1960494" y="2978408"/>
                  <a:ext cx="48949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40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494" y="2978408"/>
                  <a:ext cx="489493" cy="215444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2500"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sellaDiTesto 68"/>
                <p:cNvSpPr txBox="1"/>
                <p:nvPr/>
              </p:nvSpPr>
              <p:spPr>
                <a:xfrm>
                  <a:off x="1966798" y="2733872"/>
                  <a:ext cx="48013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41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6798" y="2733872"/>
                  <a:ext cx="480131" cy="215444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2564" b="-1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Gruppo 115"/>
          <p:cNvGrpSpPr/>
          <p:nvPr/>
        </p:nvGrpSpPr>
        <p:grpSpPr>
          <a:xfrm>
            <a:off x="2474583" y="1891865"/>
            <a:ext cx="1106292" cy="1388880"/>
            <a:chOff x="2474583" y="1891865"/>
            <a:chExt cx="1106292" cy="138888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2474583" y="2351779"/>
              <a:ext cx="59451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asellaDiTesto 36"/>
                <p:cNvSpPr txBox="1"/>
                <p:nvPr/>
              </p:nvSpPr>
              <p:spPr>
                <a:xfrm>
                  <a:off x="2651883" y="2118338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45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883" y="2118338"/>
                  <a:ext cx="207530" cy="215444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sellaDiTesto 3"/>
                <p:cNvSpPr txBox="1"/>
                <p:nvPr/>
              </p:nvSpPr>
              <p:spPr>
                <a:xfrm>
                  <a:off x="3139679" y="1891865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46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9679" y="1891865"/>
                  <a:ext cx="282575" cy="215444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 46"/>
            <p:cNvSpPr/>
            <p:nvPr/>
          </p:nvSpPr>
          <p:spPr>
            <a:xfrm>
              <a:off x="3069100" y="2151360"/>
              <a:ext cx="511775" cy="1129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asellaDiTesto 3"/>
                <p:cNvSpPr txBox="1"/>
                <p:nvPr/>
              </p:nvSpPr>
              <p:spPr>
                <a:xfrm>
                  <a:off x="3077483" y="2168864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48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7483" y="2168864"/>
                  <a:ext cx="445877" cy="215444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2740"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/>
            <p:nvPr/>
          </p:nvCxnSpPr>
          <p:spPr>
            <a:xfrm>
              <a:off x="3069100" y="2669360"/>
              <a:ext cx="5117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sellaDiTesto 68"/>
                <p:cNvSpPr txBox="1"/>
                <p:nvPr/>
              </p:nvSpPr>
              <p:spPr>
                <a:xfrm>
                  <a:off x="3092545" y="2399842"/>
                  <a:ext cx="40934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50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2545" y="2399842"/>
                  <a:ext cx="409343" cy="21544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7463" r="-2985"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sellaDiTesto 68"/>
                <p:cNvSpPr txBox="1"/>
                <p:nvPr/>
              </p:nvSpPr>
              <p:spPr>
                <a:xfrm>
                  <a:off x="3073661" y="2984828"/>
                  <a:ext cx="44941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51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3661" y="2984828"/>
                  <a:ext cx="449418" cy="215444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r="-2703"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asellaDiTesto 68"/>
                <p:cNvSpPr txBox="1"/>
                <p:nvPr/>
              </p:nvSpPr>
              <p:spPr>
                <a:xfrm>
                  <a:off x="3073090" y="2740292"/>
                  <a:ext cx="44005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52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3090" y="2740292"/>
                  <a:ext cx="440057" cy="215444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r="-4167"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408" name="Gruppo 17407"/>
          <p:cNvGrpSpPr/>
          <p:nvPr/>
        </p:nvGrpSpPr>
        <p:grpSpPr>
          <a:xfrm>
            <a:off x="3423932" y="1882902"/>
            <a:ext cx="496029" cy="383642"/>
            <a:chOff x="3423932" y="1882902"/>
            <a:chExt cx="496029" cy="383642"/>
          </a:xfrm>
        </p:grpSpPr>
        <p:sp>
          <p:nvSpPr>
            <p:cNvPr id="9" name="Freeform 8"/>
            <p:cNvSpPr/>
            <p:nvPr/>
          </p:nvSpPr>
          <p:spPr>
            <a:xfrm>
              <a:off x="3423932" y="1882902"/>
              <a:ext cx="496029" cy="383642"/>
            </a:xfrm>
            <a:custGeom>
              <a:avLst/>
              <a:gdLst>
                <a:gd name="connsiteX0" fmla="*/ 29017 w 496029"/>
                <a:gd name="connsiteY0" fmla="*/ 326574 h 462761"/>
                <a:gd name="connsiteX1" fmla="*/ 29017 w 496029"/>
                <a:gd name="connsiteY1" fmla="*/ 112566 h 462761"/>
                <a:gd name="connsiteX2" fmla="*/ 330574 w 496029"/>
                <a:gd name="connsiteY2" fmla="*/ 5562 h 462761"/>
                <a:gd name="connsiteX3" fmla="*/ 495945 w 496029"/>
                <a:gd name="connsiteY3" fmla="*/ 277936 h 462761"/>
                <a:gd name="connsiteX4" fmla="*/ 311119 w 496029"/>
                <a:gd name="connsiteY4" fmla="*/ 443306 h 462761"/>
                <a:gd name="connsiteX5" fmla="*/ 165204 w 496029"/>
                <a:gd name="connsiteY5" fmla="*/ 453034 h 46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029" h="462761">
                  <a:moveTo>
                    <a:pt x="29017" y="326574"/>
                  </a:moveTo>
                  <a:cubicBezTo>
                    <a:pt x="3887" y="246321"/>
                    <a:pt x="-21242" y="166068"/>
                    <a:pt x="29017" y="112566"/>
                  </a:cubicBezTo>
                  <a:cubicBezTo>
                    <a:pt x="79276" y="59064"/>
                    <a:pt x="252753" y="-22000"/>
                    <a:pt x="330574" y="5562"/>
                  </a:cubicBezTo>
                  <a:cubicBezTo>
                    <a:pt x="408395" y="33124"/>
                    <a:pt x="499188" y="204979"/>
                    <a:pt x="495945" y="277936"/>
                  </a:cubicBezTo>
                  <a:cubicBezTo>
                    <a:pt x="492703" y="350893"/>
                    <a:pt x="366242" y="414123"/>
                    <a:pt x="311119" y="443306"/>
                  </a:cubicBezTo>
                  <a:cubicBezTo>
                    <a:pt x="255996" y="472489"/>
                    <a:pt x="210600" y="462761"/>
                    <a:pt x="165204" y="45303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sellaDiTesto 36"/>
                <p:cNvSpPr txBox="1"/>
                <p:nvPr/>
              </p:nvSpPr>
              <p:spPr>
                <a:xfrm>
                  <a:off x="3600331" y="1918395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54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0331" y="1918395"/>
                  <a:ext cx="207530" cy="215444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409" name="Gruppo 17408"/>
          <p:cNvGrpSpPr/>
          <p:nvPr/>
        </p:nvGrpSpPr>
        <p:grpSpPr>
          <a:xfrm>
            <a:off x="3589645" y="2020005"/>
            <a:ext cx="1063301" cy="578419"/>
            <a:chOff x="3589645" y="2020005"/>
            <a:chExt cx="1063301" cy="5784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sellaDiTesto 3"/>
                <p:cNvSpPr txBox="1"/>
                <p:nvPr/>
              </p:nvSpPr>
              <p:spPr>
                <a:xfrm>
                  <a:off x="4265854" y="2020005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55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854" y="2020005"/>
                  <a:ext cx="282575" cy="215444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/>
            <p:cNvSpPr/>
            <p:nvPr/>
          </p:nvSpPr>
          <p:spPr>
            <a:xfrm>
              <a:off x="4144269" y="2296239"/>
              <a:ext cx="508677" cy="302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asellaDiTesto 68"/>
                <p:cNvSpPr txBox="1"/>
                <p:nvPr/>
              </p:nvSpPr>
              <p:spPr>
                <a:xfrm>
                  <a:off x="4095760" y="2331686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58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5760" y="2331686"/>
                  <a:ext cx="537731" cy="215444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/>
            <p:cNvCxnSpPr>
              <a:endCxn id="57" idx="1"/>
            </p:cNvCxnSpPr>
            <p:nvPr/>
          </p:nvCxnSpPr>
          <p:spPr>
            <a:xfrm flipV="1">
              <a:off x="3589645" y="2447332"/>
              <a:ext cx="554624" cy="535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asellaDiTesto 36"/>
                <p:cNvSpPr txBox="1"/>
                <p:nvPr/>
              </p:nvSpPr>
              <p:spPr>
                <a:xfrm>
                  <a:off x="3745713" y="2270738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60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713" y="2270738"/>
                  <a:ext cx="207530" cy="215444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r="-5882" b="-555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uppo 120"/>
          <p:cNvGrpSpPr/>
          <p:nvPr/>
        </p:nvGrpSpPr>
        <p:grpSpPr>
          <a:xfrm>
            <a:off x="546723" y="2696029"/>
            <a:ext cx="795582" cy="974626"/>
            <a:chOff x="546723" y="2696029"/>
            <a:chExt cx="795582" cy="9746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sellaDiTesto 3"/>
                <p:cNvSpPr txBox="1"/>
                <p:nvPr/>
              </p:nvSpPr>
              <p:spPr>
                <a:xfrm>
                  <a:off x="546723" y="3411840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62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23" y="3411840"/>
                  <a:ext cx="282575" cy="215444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 62"/>
            <p:cNvSpPr/>
            <p:nvPr/>
          </p:nvSpPr>
          <p:spPr>
            <a:xfrm>
              <a:off x="833628" y="3368470"/>
              <a:ext cx="508677" cy="302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sellaDiTesto 68"/>
                <p:cNvSpPr txBox="1"/>
                <p:nvPr/>
              </p:nvSpPr>
              <p:spPr>
                <a:xfrm>
                  <a:off x="785119" y="3403917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4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64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119" y="3403917"/>
                  <a:ext cx="537731" cy="215444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>
              <a:endCxn id="63" idx="0"/>
            </p:cNvCxnSpPr>
            <p:nvPr/>
          </p:nvCxnSpPr>
          <p:spPr>
            <a:xfrm>
              <a:off x="1087967" y="2696029"/>
              <a:ext cx="0" cy="6724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sellaDiTesto 36"/>
                <p:cNvSpPr txBox="1"/>
                <p:nvPr/>
              </p:nvSpPr>
              <p:spPr>
                <a:xfrm>
                  <a:off x="819102" y="2894301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67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102" y="2894301"/>
                  <a:ext cx="207530" cy="215444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r="-8824" b="-85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uppo 121"/>
          <p:cNvGrpSpPr/>
          <p:nvPr/>
        </p:nvGrpSpPr>
        <p:grpSpPr>
          <a:xfrm>
            <a:off x="485894" y="3670655"/>
            <a:ext cx="919998" cy="755429"/>
            <a:chOff x="485894" y="3670655"/>
            <a:chExt cx="919998" cy="755429"/>
          </a:xfrm>
        </p:grpSpPr>
        <p:sp>
          <p:nvSpPr>
            <p:cNvPr id="21" name="Ovale 71"/>
            <p:cNvSpPr/>
            <p:nvPr/>
          </p:nvSpPr>
          <p:spPr>
            <a:xfrm>
              <a:off x="821059" y="4110455"/>
              <a:ext cx="272302" cy="272302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asellaDiTesto 3"/>
                <p:cNvSpPr txBox="1"/>
                <p:nvPr/>
              </p:nvSpPr>
              <p:spPr>
                <a:xfrm>
                  <a:off x="485894" y="4100727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68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94" y="4100727"/>
                  <a:ext cx="282575" cy="215444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Rectangle 68"/>
            <p:cNvSpPr/>
            <p:nvPr/>
          </p:nvSpPr>
          <p:spPr>
            <a:xfrm>
              <a:off x="760733" y="4057357"/>
              <a:ext cx="645159" cy="3687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sellaDiTesto 68"/>
                <p:cNvSpPr txBox="1"/>
                <p:nvPr/>
              </p:nvSpPr>
              <p:spPr>
                <a:xfrm>
                  <a:off x="838688" y="4131716"/>
                  <a:ext cx="47474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3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70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88" y="4131716"/>
                  <a:ext cx="474745" cy="215444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l="-7792" r="-6494"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/>
            <p:cNvCxnSpPr>
              <a:stCxn id="63" idx="2"/>
              <a:endCxn id="69" idx="0"/>
            </p:cNvCxnSpPr>
            <p:nvPr/>
          </p:nvCxnSpPr>
          <p:spPr>
            <a:xfrm flipH="1">
              <a:off x="1083313" y="3670655"/>
              <a:ext cx="4654" cy="3867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sellaDiTesto 36"/>
                <p:cNvSpPr txBox="1"/>
                <p:nvPr/>
              </p:nvSpPr>
              <p:spPr>
                <a:xfrm>
                  <a:off x="823900" y="3748479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72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00" y="3748479"/>
                  <a:ext cx="207530" cy="215444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Gruppo 123"/>
          <p:cNvGrpSpPr/>
          <p:nvPr/>
        </p:nvGrpSpPr>
        <p:grpSpPr>
          <a:xfrm>
            <a:off x="831621" y="4426084"/>
            <a:ext cx="251692" cy="847944"/>
            <a:chOff x="831621" y="4426084"/>
            <a:chExt cx="251692" cy="847944"/>
          </a:xfrm>
        </p:grpSpPr>
        <p:cxnSp>
          <p:nvCxnSpPr>
            <p:cNvPr id="73" name="Straight Arrow Connector 70"/>
            <p:cNvCxnSpPr>
              <a:stCxn id="69" idx="2"/>
              <a:endCxn id="61" idx="0"/>
            </p:cNvCxnSpPr>
            <p:nvPr/>
          </p:nvCxnSpPr>
          <p:spPr>
            <a:xfrm flipH="1">
              <a:off x="1068120" y="4426084"/>
              <a:ext cx="15193" cy="84794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asellaDiTesto 36"/>
                <p:cNvSpPr txBox="1"/>
                <p:nvPr/>
              </p:nvSpPr>
              <p:spPr>
                <a:xfrm>
                  <a:off x="831621" y="4731400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74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21" y="4731400"/>
                  <a:ext cx="207530" cy="215444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Gruppo 111"/>
          <p:cNvGrpSpPr/>
          <p:nvPr/>
        </p:nvGrpSpPr>
        <p:grpSpPr>
          <a:xfrm>
            <a:off x="1671185" y="3274325"/>
            <a:ext cx="803766" cy="994159"/>
            <a:chOff x="1671185" y="3274325"/>
            <a:chExt cx="803766" cy="9941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asellaDiTesto 3"/>
                <p:cNvSpPr txBox="1"/>
                <p:nvPr/>
              </p:nvSpPr>
              <p:spPr>
                <a:xfrm>
                  <a:off x="1671185" y="3916272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77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1185" y="3916272"/>
                  <a:ext cx="282575" cy="215444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sellaDiTesto 68"/>
                <p:cNvSpPr txBox="1"/>
                <p:nvPr/>
              </p:nvSpPr>
              <p:spPr>
                <a:xfrm>
                  <a:off x="1937220" y="3743275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78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220" y="3743275"/>
                  <a:ext cx="537731" cy="215444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r="-3409" b="-20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Rectangle 18"/>
            <p:cNvSpPr/>
            <p:nvPr/>
          </p:nvSpPr>
          <p:spPr>
            <a:xfrm>
              <a:off x="1966274" y="3735761"/>
              <a:ext cx="508677" cy="5327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asellaDiTesto 68"/>
                <p:cNvSpPr txBox="1"/>
                <p:nvPr/>
              </p:nvSpPr>
              <p:spPr>
                <a:xfrm>
                  <a:off x="1925514" y="3994952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4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80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514" y="3994952"/>
                  <a:ext cx="537731" cy="215444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70"/>
            <p:cNvCxnSpPr>
              <a:endCxn id="79" idx="0"/>
            </p:cNvCxnSpPr>
            <p:nvPr/>
          </p:nvCxnSpPr>
          <p:spPr>
            <a:xfrm flipH="1">
              <a:off x="2220613" y="3274325"/>
              <a:ext cx="2978" cy="4614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asellaDiTesto 36"/>
                <p:cNvSpPr txBox="1"/>
                <p:nvPr/>
              </p:nvSpPr>
              <p:spPr>
                <a:xfrm>
                  <a:off x="1982753" y="3370630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82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2753" y="3370630"/>
                  <a:ext cx="207530" cy="215444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r="-8824" b="-85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Gruppo 114"/>
          <p:cNvGrpSpPr/>
          <p:nvPr/>
        </p:nvGrpSpPr>
        <p:grpSpPr>
          <a:xfrm>
            <a:off x="1545651" y="4268484"/>
            <a:ext cx="1009484" cy="742534"/>
            <a:chOff x="1545651" y="4268484"/>
            <a:chExt cx="1009484" cy="742534"/>
          </a:xfrm>
        </p:grpSpPr>
        <p:sp>
          <p:nvSpPr>
            <p:cNvPr id="83" name="Ovale 71"/>
            <p:cNvSpPr/>
            <p:nvPr/>
          </p:nvSpPr>
          <p:spPr>
            <a:xfrm>
              <a:off x="1915191" y="4695389"/>
              <a:ext cx="272302" cy="272302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asellaDiTesto 3"/>
                <p:cNvSpPr txBox="1"/>
                <p:nvPr/>
              </p:nvSpPr>
              <p:spPr>
                <a:xfrm>
                  <a:off x="1545651" y="4685661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8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5651" y="4685661"/>
                  <a:ext cx="282575" cy="215444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l="-2174" r="-4348" b="-1428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Rectangle 68"/>
            <p:cNvSpPr/>
            <p:nvPr/>
          </p:nvSpPr>
          <p:spPr>
            <a:xfrm>
              <a:off x="1868615" y="4642291"/>
              <a:ext cx="686520" cy="3687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asellaDiTesto 68"/>
                <p:cNvSpPr txBox="1"/>
                <p:nvPr/>
              </p:nvSpPr>
              <p:spPr>
                <a:xfrm>
                  <a:off x="1932820" y="4716650"/>
                  <a:ext cx="60856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3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𝑒</m:t>
                        </m:r>
                        <m:r>
                          <a:rPr lang="en-US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86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2820" y="4716650"/>
                  <a:ext cx="608565" cy="215444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 l="-5000" r="-5000"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70"/>
            <p:cNvCxnSpPr/>
            <p:nvPr/>
          </p:nvCxnSpPr>
          <p:spPr>
            <a:xfrm>
              <a:off x="2225150" y="4268484"/>
              <a:ext cx="0" cy="386702"/>
            </a:xfrm>
            <a:prstGeom prst="straightConnector1">
              <a:avLst/>
            </a:prstGeom>
            <a:ln w="38100" cmpd="dbl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CasellaDiTesto 36"/>
                <p:cNvSpPr txBox="1"/>
                <p:nvPr/>
              </p:nvSpPr>
              <p:spPr>
                <a:xfrm>
                  <a:off x="1959282" y="4333413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88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9282" y="4333413"/>
                  <a:ext cx="207530" cy="215444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uppo 122"/>
          <p:cNvGrpSpPr/>
          <p:nvPr/>
        </p:nvGrpSpPr>
        <p:grpSpPr>
          <a:xfrm>
            <a:off x="311728" y="2709632"/>
            <a:ext cx="1010730" cy="2866581"/>
            <a:chOff x="311728" y="2709632"/>
            <a:chExt cx="1010730" cy="28665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asellaDiTesto 3"/>
                <p:cNvSpPr txBox="1"/>
                <p:nvPr/>
              </p:nvSpPr>
              <p:spPr>
                <a:xfrm>
                  <a:off x="492501" y="5317398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56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01" y="5317398"/>
                  <a:ext cx="282575" cy="215444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Rectangle 62"/>
            <p:cNvSpPr/>
            <p:nvPr/>
          </p:nvSpPr>
          <p:spPr>
            <a:xfrm>
              <a:off x="813781" y="5274028"/>
              <a:ext cx="508677" cy="302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asellaDiTesto 68"/>
                <p:cNvSpPr txBox="1"/>
                <p:nvPr/>
              </p:nvSpPr>
              <p:spPr>
                <a:xfrm>
                  <a:off x="765272" y="5309475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5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66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272" y="5309475"/>
                  <a:ext cx="537731" cy="215444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igura a mano libera 22"/>
            <p:cNvSpPr/>
            <p:nvPr/>
          </p:nvSpPr>
          <p:spPr>
            <a:xfrm>
              <a:off x="311728" y="2709632"/>
              <a:ext cx="567811" cy="2564396"/>
            </a:xfrm>
            <a:custGeom>
              <a:avLst/>
              <a:gdLst>
                <a:gd name="connsiteX0" fmla="*/ 557196 w 557196"/>
                <a:gd name="connsiteY0" fmla="*/ 0 h 2289438"/>
                <a:gd name="connsiteX1" fmla="*/ 305 w 557196"/>
                <a:gd name="connsiteY1" fmla="*/ 1203158 h 2289438"/>
                <a:gd name="connsiteX2" fmla="*/ 495319 w 557196"/>
                <a:gd name="connsiteY2" fmla="*/ 2289438 h 228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196" h="2289438">
                  <a:moveTo>
                    <a:pt x="557196" y="0"/>
                  </a:moveTo>
                  <a:cubicBezTo>
                    <a:pt x="283907" y="410792"/>
                    <a:pt x="10618" y="821585"/>
                    <a:pt x="305" y="1203158"/>
                  </a:cubicBezTo>
                  <a:cubicBezTo>
                    <a:pt x="-10008" y="1584731"/>
                    <a:pt x="242655" y="1937084"/>
                    <a:pt x="495319" y="2289438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asellaDiTesto 36"/>
                <p:cNvSpPr txBox="1"/>
                <p:nvPr/>
              </p:nvSpPr>
              <p:spPr>
                <a:xfrm>
                  <a:off x="311728" y="3895647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89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728" y="3895647"/>
                  <a:ext cx="207530" cy="215444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l="-2941" r="-8824" b="-85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uppo 117"/>
          <p:cNvGrpSpPr/>
          <p:nvPr/>
        </p:nvGrpSpPr>
        <p:grpSpPr>
          <a:xfrm>
            <a:off x="3027261" y="3274325"/>
            <a:ext cx="778495" cy="994159"/>
            <a:chOff x="3027261" y="3274325"/>
            <a:chExt cx="778495" cy="9941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asellaDiTesto 3"/>
                <p:cNvSpPr txBox="1"/>
                <p:nvPr/>
              </p:nvSpPr>
              <p:spPr>
                <a:xfrm>
                  <a:off x="3523181" y="3916272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91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181" y="3916272"/>
                  <a:ext cx="282575" cy="215444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CasellaDiTesto 68"/>
                <p:cNvSpPr txBox="1"/>
                <p:nvPr/>
              </p:nvSpPr>
              <p:spPr>
                <a:xfrm>
                  <a:off x="3046716" y="3743275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92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716" y="3743275"/>
                  <a:ext cx="537731" cy="215444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Rectangle 18"/>
            <p:cNvSpPr/>
            <p:nvPr/>
          </p:nvSpPr>
          <p:spPr>
            <a:xfrm>
              <a:off x="3075770" y="3735761"/>
              <a:ext cx="508677" cy="5327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asellaDiTesto 68"/>
                <p:cNvSpPr txBox="1"/>
                <p:nvPr/>
              </p:nvSpPr>
              <p:spPr>
                <a:xfrm>
                  <a:off x="3027261" y="3994952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4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94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261" y="3994952"/>
                  <a:ext cx="537731" cy="215444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70"/>
            <p:cNvCxnSpPr>
              <a:endCxn id="93" idx="0"/>
            </p:cNvCxnSpPr>
            <p:nvPr/>
          </p:nvCxnSpPr>
          <p:spPr>
            <a:xfrm flipH="1">
              <a:off x="3330109" y="3274325"/>
              <a:ext cx="2978" cy="4614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CasellaDiTesto 36"/>
                <p:cNvSpPr txBox="1"/>
                <p:nvPr/>
              </p:nvSpPr>
              <p:spPr>
                <a:xfrm>
                  <a:off x="3092249" y="3370630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96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2249" y="3370630"/>
                  <a:ext cx="207530" cy="215444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r="-8824" b="-85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424" name="Gruppo 17423"/>
          <p:cNvGrpSpPr/>
          <p:nvPr/>
        </p:nvGrpSpPr>
        <p:grpSpPr>
          <a:xfrm>
            <a:off x="3012486" y="4268484"/>
            <a:ext cx="905137" cy="742534"/>
            <a:chOff x="3012486" y="4268484"/>
            <a:chExt cx="905137" cy="742534"/>
          </a:xfrm>
        </p:grpSpPr>
        <p:sp>
          <p:nvSpPr>
            <p:cNvPr id="97" name="Ovale 71"/>
            <p:cNvSpPr/>
            <p:nvPr/>
          </p:nvSpPr>
          <p:spPr>
            <a:xfrm>
              <a:off x="3072812" y="4695389"/>
              <a:ext cx="272302" cy="272302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CasellaDiTesto 3"/>
                <p:cNvSpPr txBox="1"/>
                <p:nvPr/>
              </p:nvSpPr>
              <p:spPr>
                <a:xfrm>
                  <a:off x="3635048" y="4627568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98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048" y="4627568"/>
                  <a:ext cx="282575" cy="215444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 r="-4255"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Rectangle 68"/>
            <p:cNvSpPr/>
            <p:nvPr/>
          </p:nvSpPr>
          <p:spPr>
            <a:xfrm>
              <a:off x="3012486" y="4642291"/>
              <a:ext cx="635970" cy="3687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CasellaDiTesto 68"/>
                <p:cNvSpPr txBox="1"/>
                <p:nvPr/>
              </p:nvSpPr>
              <p:spPr>
                <a:xfrm>
                  <a:off x="3090441" y="4716650"/>
                  <a:ext cx="48013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3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 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00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441" y="4716650"/>
                  <a:ext cx="480131" cy="215444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 l="-7595" r="-1266"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Arrow Connector 70"/>
            <p:cNvCxnSpPr/>
            <p:nvPr/>
          </p:nvCxnSpPr>
          <p:spPr>
            <a:xfrm>
              <a:off x="3450881" y="4268484"/>
              <a:ext cx="0" cy="386702"/>
            </a:xfrm>
            <a:prstGeom prst="straightConnector1">
              <a:avLst/>
            </a:prstGeom>
            <a:ln w="38100" cmpd="dbl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CasellaDiTesto 36"/>
                <p:cNvSpPr txBox="1"/>
                <p:nvPr/>
              </p:nvSpPr>
              <p:spPr>
                <a:xfrm>
                  <a:off x="3440730" y="4333413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02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730" y="4333413"/>
                  <a:ext cx="207530" cy="215444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Gruppo 126"/>
          <p:cNvGrpSpPr/>
          <p:nvPr/>
        </p:nvGrpSpPr>
        <p:grpSpPr>
          <a:xfrm>
            <a:off x="2495693" y="3258839"/>
            <a:ext cx="570641" cy="2124433"/>
            <a:chOff x="2495693" y="3258839"/>
            <a:chExt cx="570641" cy="2124433"/>
          </a:xfrm>
        </p:grpSpPr>
        <p:sp>
          <p:nvSpPr>
            <p:cNvPr id="53" name="Figura a mano libera 52"/>
            <p:cNvSpPr/>
            <p:nvPr/>
          </p:nvSpPr>
          <p:spPr>
            <a:xfrm>
              <a:off x="2495693" y="3258839"/>
              <a:ext cx="570641" cy="2124433"/>
            </a:xfrm>
            <a:custGeom>
              <a:avLst/>
              <a:gdLst>
                <a:gd name="connsiteX0" fmla="*/ 0 w 570641"/>
                <a:gd name="connsiteY0" fmla="*/ 0 h 2124433"/>
                <a:gd name="connsiteX1" fmla="*/ 323134 w 570641"/>
                <a:gd name="connsiteY1" fmla="*/ 728770 h 2124433"/>
                <a:gd name="connsiteX2" fmla="*/ 226881 w 570641"/>
                <a:gd name="connsiteY2" fmla="*/ 1808175 h 2124433"/>
                <a:gd name="connsiteX3" fmla="*/ 570641 w 570641"/>
                <a:gd name="connsiteY3" fmla="*/ 2124433 h 2124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641" h="2124433">
                  <a:moveTo>
                    <a:pt x="0" y="0"/>
                  </a:moveTo>
                  <a:cubicBezTo>
                    <a:pt x="142660" y="213704"/>
                    <a:pt x="285321" y="427408"/>
                    <a:pt x="323134" y="728770"/>
                  </a:cubicBezTo>
                  <a:cubicBezTo>
                    <a:pt x="360948" y="1030133"/>
                    <a:pt x="185630" y="1575565"/>
                    <a:pt x="226881" y="1808175"/>
                  </a:cubicBezTo>
                  <a:cubicBezTo>
                    <a:pt x="268132" y="2040786"/>
                    <a:pt x="419386" y="2082609"/>
                    <a:pt x="570641" y="2124433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CasellaDiTesto 36"/>
                <p:cNvSpPr txBox="1"/>
                <p:nvPr/>
              </p:nvSpPr>
              <p:spPr>
                <a:xfrm>
                  <a:off x="2623271" y="3963923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11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271" y="3963923"/>
                  <a:ext cx="207530" cy="215444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l="-2941" r="-8824" b="-555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uppo 125"/>
          <p:cNvGrpSpPr/>
          <p:nvPr/>
        </p:nvGrpSpPr>
        <p:grpSpPr>
          <a:xfrm>
            <a:off x="2754830" y="3258840"/>
            <a:ext cx="1342823" cy="2417171"/>
            <a:chOff x="2754830" y="3258840"/>
            <a:chExt cx="1342823" cy="24171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CasellaDiTesto 3"/>
                <p:cNvSpPr txBox="1"/>
                <p:nvPr/>
              </p:nvSpPr>
              <p:spPr>
                <a:xfrm>
                  <a:off x="2754830" y="5417196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0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830" y="5417196"/>
                  <a:ext cx="282575" cy="215444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Rectangle 62"/>
            <p:cNvSpPr/>
            <p:nvPr/>
          </p:nvSpPr>
          <p:spPr>
            <a:xfrm>
              <a:off x="3076110" y="5373826"/>
              <a:ext cx="508677" cy="302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CasellaDiTesto 68"/>
                <p:cNvSpPr txBox="1"/>
                <p:nvPr/>
              </p:nvSpPr>
              <p:spPr>
                <a:xfrm>
                  <a:off x="3027601" y="5409273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5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05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601" y="5409273"/>
                  <a:ext cx="537731" cy="215444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Figura a mano libera 89"/>
            <p:cNvSpPr/>
            <p:nvPr/>
          </p:nvSpPr>
          <p:spPr>
            <a:xfrm>
              <a:off x="3581973" y="3258840"/>
              <a:ext cx="501892" cy="2131308"/>
            </a:xfrm>
            <a:custGeom>
              <a:avLst/>
              <a:gdLst>
                <a:gd name="connsiteX0" fmla="*/ 6876 w 501892"/>
                <a:gd name="connsiteY0" fmla="*/ 0 h 2103807"/>
                <a:gd name="connsiteX1" fmla="*/ 501889 w 501892"/>
                <a:gd name="connsiteY1" fmla="*/ 1106905 h 2103807"/>
                <a:gd name="connsiteX2" fmla="*/ 0 w 501892"/>
                <a:gd name="connsiteY2" fmla="*/ 2103807 h 2103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892" h="2103807">
                  <a:moveTo>
                    <a:pt x="6876" y="0"/>
                  </a:moveTo>
                  <a:cubicBezTo>
                    <a:pt x="254955" y="378135"/>
                    <a:pt x="503035" y="756271"/>
                    <a:pt x="501889" y="1106905"/>
                  </a:cubicBezTo>
                  <a:cubicBezTo>
                    <a:pt x="500743" y="1457539"/>
                    <a:pt x="250371" y="1780673"/>
                    <a:pt x="0" y="2103807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CasellaDiTesto 36"/>
                <p:cNvSpPr txBox="1"/>
                <p:nvPr/>
              </p:nvSpPr>
              <p:spPr>
                <a:xfrm>
                  <a:off x="3890123" y="4270762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13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123" y="4270762"/>
                  <a:ext cx="207530" cy="215444"/>
                </a:xfrm>
                <a:prstGeom prst="rect">
                  <a:avLst/>
                </a:prstGeom>
                <a:blipFill rotWithShape="1">
                  <a:blip r:embed="rId50"/>
                  <a:stretch>
                    <a:fillRect l="-2941" r="-8824" b="-571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434" name="Gruppo 17433"/>
          <p:cNvGrpSpPr/>
          <p:nvPr/>
        </p:nvGrpSpPr>
        <p:grpSpPr>
          <a:xfrm>
            <a:off x="3105198" y="5011018"/>
            <a:ext cx="225273" cy="362808"/>
            <a:chOff x="3105198" y="5011018"/>
            <a:chExt cx="225273" cy="362808"/>
          </a:xfrm>
        </p:grpSpPr>
        <p:cxnSp>
          <p:nvCxnSpPr>
            <p:cNvPr id="106" name="Straight Arrow Connector 70"/>
            <p:cNvCxnSpPr>
              <a:stCxn id="99" idx="2"/>
              <a:endCxn id="104" idx="0"/>
            </p:cNvCxnSpPr>
            <p:nvPr/>
          </p:nvCxnSpPr>
          <p:spPr>
            <a:xfrm flipH="1">
              <a:off x="3330449" y="5011018"/>
              <a:ext cx="22" cy="36280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CasellaDiTesto 36"/>
                <p:cNvSpPr txBox="1"/>
                <p:nvPr/>
              </p:nvSpPr>
              <p:spPr>
                <a:xfrm>
                  <a:off x="3105198" y="5101954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14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198" y="5101954"/>
                  <a:ext cx="207530" cy="215444"/>
                </a:xfrm>
                <a:prstGeom prst="rect">
                  <a:avLst/>
                </a:prstGeom>
                <a:blipFill rotWithShape="1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411" name="Gruppo 17410"/>
          <p:cNvGrpSpPr/>
          <p:nvPr/>
        </p:nvGrpSpPr>
        <p:grpSpPr>
          <a:xfrm>
            <a:off x="2454442" y="1702951"/>
            <a:ext cx="1794424" cy="593362"/>
            <a:chOff x="2454442" y="1702951"/>
            <a:chExt cx="1794424" cy="593362"/>
          </a:xfrm>
        </p:grpSpPr>
        <p:sp>
          <p:nvSpPr>
            <p:cNvPr id="108" name="Figura a mano libera 107"/>
            <p:cNvSpPr/>
            <p:nvPr/>
          </p:nvSpPr>
          <p:spPr>
            <a:xfrm>
              <a:off x="2454442" y="1712176"/>
              <a:ext cx="1794424" cy="584137"/>
            </a:xfrm>
            <a:custGeom>
              <a:avLst/>
              <a:gdLst>
                <a:gd name="connsiteX0" fmla="*/ 0 w 1794424"/>
                <a:gd name="connsiteY0" fmla="*/ 426007 h 584137"/>
                <a:gd name="connsiteX1" fmla="*/ 859399 w 1794424"/>
                <a:gd name="connsiteY1" fmla="*/ 27247 h 584137"/>
                <a:gd name="connsiteX2" fmla="*/ 1581293 w 1794424"/>
                <a:gd name="connsiteY2" fmla="*/ 95998 h 584137"/>
                <a:gd name="connsiteX3" fmla="*/ 1794424 w 1794424"/>
                <a:gd name="connsiteY3" fmla="*/ 584137 h 58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424" h="584137">
                  <a:moveTo>
                    <a:pt x="0" y="426007"/>
                  </a:moveTo>
                  <a:cubicBezTo>
                    <a:pt x="297925" y="254127"/>
                    <a:pt x="595850" y="82248"/>
                    <a:pt x="859399" y="27247"/>
                  </a:cubicBezTo>
                  <a:cubicBezTo>
                    <a:pt x="1122948" y="-27755"/>
                    <a:pt x="1425456" y="3183"/>
                    <a:pt x="1581293" y="95998"/>
                  </a:cubicBezTo>
                  <a:cubicBezTo>
                    <a:pt x="1737131" y="188813"/>
                    <a:pt x="1765777" y="386475"/>
                    <a:pt x="1794424" y="584137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CasellaDiTesto 36"/>
                <p:cNvSpPr txBox="1"/>
                <p:nvPr/>
              </p:nvSpPr>
              <p:spPr>
                <a:xfrm>
                  <a:off x="2699760" y="1702951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17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760" y="1702951"/>
                  <a:ext cx="207530" cy="215444"/>
                </a:xfrm>
                <a:prstGeom prst="rect">
                  <a:avLst/>
                </a:prstGeom>
                <a:blipFill rotWithShape="1">
                  <a:blip r:embed="rId52"/>
                  <a:stretch>
                    <a:fillRect r="-2941" b="-555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5" name="Gruppo 124"/>
          <p:cNvGrpSpPr/>
          <p:nvPr/>
        </p:nvGrpSpPr>
        <p:grpSpPr>
          <a:xfrm>
            <a:off x="1340662" y="3572284"/>
            <a:ext cx="639392" cy="470327"/>
            <a:chOff x="1340662" y="3572284"/>
            <a:chExt cx="639392" cy="470327"/>
          </a:xfrm>
        </p:grpSpPr>
        <p:sp>
          <p:nvSpPr>
            <p:cNvPr id="109" name="Figura a mano libera 108"/>
            <p:cNvSpPr/>
            <p:nvPr/>
          </p:nvSpPr>
          <p:spPr>
            <a:xfrm>
              <a:off x="1340662" y="3767603"/>
              <a:ext cx="639392" cy="275008"/>
            </a:xfrm>
            <a:custGeom>
              <a:avLst/>
              <a:gdLst>
                <a:gd name="connsiteX0" fmla="*/ 639392 w 639392"/>
                <a:gd name="connsiteY0" fmla="*/ 0 h 275008"/>
                <a:gd name="connsiteX1" fmla="*/ 178755 w 639392"/>
                <a:gd name="connsiteY1" fmla="*/ 48126 h 275008"/>
                <a:gd name="connsiteX2" fmla="*/ 0 w 639392"/>
                <a:gd name="connsiteY2" fmla="*/ 275008 h 27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392" h="275008">
                  <a:moveTo>
                    <a:pt x="639392" y="0"/>
                  </a:moveTo>
                  <a:cubicBezTo>
                    <a:pt x="462356" y="1145"/>
                    <a:pt x="285320" y="2291"/>
                    <a:pt x="178755" y="48126"/>
                  </a:cubicBezTo>
                  <a:cubicBezTo>
                    <a:pt x="72190" y="93961"/>
                    <a:pt x="36095" y="184484"/>
                    <a:pt x="0" y="275008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CasellaDiTesto 36"/>
                <p:cNvSpPr txBox="1"/>
                <p:nvPr/>
              </p:nvSpPr>
              <p:spPr>
                <a:xfrm>
                  <a:off x="1490591" y="3572284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𝑑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19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591" y="3572284"/>
                  <a:ext cx="207530" cy="215444"/>
                </a:xfrm>
                <a:prstGeom prst="rect">
                  <a:avLst/>
                </a:prstGeom>
                <a:blipFill rotWithShape="1">
                  <a:blip r:embed="rId53"/>
                  <a:stretch>
                    <a:fillRect r="-11765" b="-1142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6" name="Rectangle 2"/>
          <p:cNvSpPr>
            <a:spLocks noChangeArrowheads="1"/>
          </p:cNvSpPr>
          <p:nvPr/>
        </p:nvSpPr>
        <p:spPr bwMode="auto">
          <a:xfrm>
            <a:off x="142873" y="1225558"/>
            <a:ext cx="17723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pilot:</a:t>
            </a:r>
            <a:endParaRPr lang="en-US" sz="1600" b="1" u="sng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39" name="Connettore 2 147"/>
          <p:cNvCxnSpPr/>
          <p:nvPr/>
        </p:nvCxnSpPr>
        <p:spPr>
          <a:xfrm>
            <a:off x="6153272" y="1822664"/>
            <a:ext cx="128035" cy="120476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ttore 2 147"/>
          <p:cNvCxnSpPr/>
          <p:nvPr/>
        </p:nvCxnSpPr>
        <p:spPr>
          <a:xfrm>
            <a:off x="4265854" y="786179"/>
            <a:ext cx="128035" cy="120476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ttore 2 147"/>
          <p:cNvCxnSpPr/>
          <p:nvPr/>
        </p:nvCxnSpPr>
        <p:spPr>
          <a:xfrm>
            <a:off x="6393496" y="1590224"/>
            <a:ext cx="128035" cy="120476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2 147"/>
          <p:cNvCxnSpPr/>
          <p:nvPr/>
        </p:nvCxnSpPr>
        <p:spPr>
          <a:xfrm>
            <a:off x="7231934" y="944583"/>
            <a:ext cx="128035" cy="120476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7"/>
          <p:cNvCxnSpPr/>
          <p:nvPr/>
        </p:nvCxnSpPr>
        <p:spPr>
          <a:xfrm>
            <a:off x="8152065" y="1065059"/>
            <a:ext cx="128035" cy="120476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2 147"/>
          <p:cNvCxnSpPr/>
          <p:nvPr/>
        </p:nvCxnSpPr>
        <p:spPr>
          <a:xfrm>
            <a:off x="7566202" y="1833920"/>
            <a:ext cx="152400" cy="0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2 147"/>
          <p:cNvCxnSpPr/>
          <p:nvPr/>
        </p:nvCxnSpPr>
        <p:spPr>
          <a:xfrm>
            <a:off x="8342657" y="1005064"/>
            <a:ext cx="128035" cy="120476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2 147"/>
          <p:cNvCxnSpPr/>
          <p:nvPr/>
        </p:nvCxnSpPr>
        <p:spPr>
          <a:xfrm flipV="1">
            <a:off x="7726351" y="2339908"/>
            <a:ext cx="146425" cy="61519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 Box 6"/>
              <p:cNvSpPr txBox="1">
                <a:spLocks noChangeArrowheads="1"/>
              </p:cNvSpPr>
              <p:nvPr/>
            </p:nvSpPr>
            <p:spPr bwMode="auto">
              <a:xfrm>
                <a:off x="4690679" y="4214983"/>
                <a:ext cx="4020184" cy="4924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2 convergent arcs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3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and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4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𝑆</m:t>
                        </m:r>
                      </m:sub>
                    </m:sSub>
                  </m:oMath>
                </a14:m>
                <a:endParaRPr lang="it-IT" sz="1600" dirty="0" smtClean="0">
                  <a:latin typeface="Times New Roman" pitchFamily="18" charset="0"/>
                  <a:sym typeface="Symbol" pitchFamily="18" charset="2"/>
                </a:endParaRP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disjointed lookahead, no conflict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0679" y="4214983"/>
                <a:ext cx="4020184" cy="492443"/>
              </a:xfrm>
              <a:prstGeom prst="rect">
                <a:avLst/>
              </a:prstGeom>
              <a:blipFill rotWithShape="1">
                <a:blip r:embed="rId54"/>
                <a:stretch>
                  <a:fillRect l="-2870" t="-10843" b="-2289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19" name="Gruppo 17418"/>
          <p:cNvGrpSpPr/>
          <p:nvPr/>
        </p:nvGrpSpPr>
        <p:grpSpPr>
          <a:xfrm>
            <a:off x="2942611" y="4263013"/>
            <a:ext cx="253328" cy="386702"/>
            <a:chOff x="2942611" y="4263013"/>
            <a:chExt cx="253328" cy="386702"/>
          </a:xfrm>
        </p:grpSpPr>
        <p:cxnSp>
          <p:nvCxnSpPr>
            <p:cNvPr id="151" name="Straight Arrow Connector 70"/>
            <p:cNvCxnSpPr/>
            <p:nvPr/>
          </p:nvCxnSpPr>
          <p:spPr>
            <a:xfrm>
              <a:off x="3195939" y="4263013"/>
              <a:ext cx="0" cy="386702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CasellaDiTesto 36"/>
                <p:cNvSpPr txBox="1"/>
                <p:nvPr/>
              </p:nvSpPr>
              <p:spPr>
                <a:xfrm>
                  <a:off x="2942611" y="4355014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𝑑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2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2611" y="4355014"/>
                  <a:ext cx="207530" cy="215444"/>
                </a:xfrm>
                <a:prstGeom prst="rect">
                  <a:avLst/>
                </a:prstGeom>
                <a:blipFill rotWithShape="1">
                  <a:blip r:embed="rId53"/>
                  <a:stretch>
                    <a:fillRect r="-11765" b="-8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421" name="Connettore 2 17420"/>
          <p:cNvCxnSpPr>
            <a:stCxn id="150" idx="1"/>
            <a:endCxn id="78" idx="3"/>
          </p:cNvCxnSpPr>
          <p:nvPr/>
        </p:nvCxnSpPr>
        <p:spPr>
          <a:xfrm flipH="1" flipV="1">
            <a:off x="2474951" y="3850997"/>
            <a:ext cx="2215728" cy="61020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2 155"/>
          <p:cNvCxnSpPr>
            <a:stCxn id="150" idx="1"/>
          </p:cNvCxnSpPr>
          <p:nvPr/>
        </p:nvCxnSpPr>
        <p:spPr>
          <a:xfrm flipH="1" flipV="1">
            <a:off x="2495693" y="4111091"/>
            <a:ext cx="2194986" cy="35011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 Box 6"/>
              <p:cNvSpPr txBox="1">
                <a:spLocks noChangeArrowheads="1"/>
              </p:cNvSpPr>
              <p:nvPr/>
            </p:nvSpPr>
            <p:spPr bwMode="auto">
              <a:xfrm>
                <a:off x="4581589" y="3499387"/>
                <a:ext cx="4046772" cy="4924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2 convergent arcs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3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and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4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𝑆</m:t>
                        </m:r>
                      </m:sub>
                    </m:sSub>
                  </m:oMath>
                </a14:m>
                <a:endParaRPr lang="it-IT" sz="1600" dirty="0" smtClean="0">
                  <a:latin typeface="Times New Roman" pitchFamily="18" charset="0"/>
                  <a:sym typeface="Symbol" pitchFamily="18" charset="2"/>
                </a:endParaRP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sz="1600" smtClean="0">
                    <a:latin typeface="Times New Roman" pitchFamily="18" charset="0"/>
                    <a:sym typeface="Symbol" pitchFamily="18" charset="2"/>
                  </a:rPr>
                  <a:t>Now </a:t>
                </a:r>
                <a:r>
                  <a:rPr lang="en-US" sz="1600" b="1" smtClean="0">
                    <a:latin typeface="Times New Roman" pitchFamily="18" charset="0"/>
                    <a:sym typeface="Symbol" pitchFamily="18" charset="2"/>
                  </a:rPr>
                  <a:t>lookaheads are </a:t>
                </a:r>
                <a:r>
                  <a:rPr lang="en-US" sz="1600" b="1" dirty="0" smtClean="0">
                    <a:latin typeface="Times New Roman" pitchFamily="18" charset="0"/>
                    <a:sym typeface="Symbol" pitchFamily="18" charset="2"/>
                  </a:rPr>
                  <a:t>not disjointed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: conflict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1589" y="3499387"/>
                <a:ext cx="4046772" cy="492443"/>
              </a:xfrm>
              <a:prstGeom prst="rect">
                <a:avLst/>
              </a:prstGeom>
              <a:blipFill rotWithShape="1">
                <a:blip r:embed="rId55"/>
                <a:stretch>
                  <a:fillRect l="-3008" t="-10843" b="-2289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Connettore 2 164"/>
          <p:cNvCxnSpPr>
            <a:stCxn id="164" idx="1"/>
          </p:cNvCxnSpPr>
          <p:nvPr/>
        </p:nvCxnSpPr>
        <p:spPr>
          <a:xfrm flipH="1">
            <a:off x="3570573" y="3745609"/>
            <a:ext cx="1011016" cy="1053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ttore 2 168"/>
          <p:cNvCxnSpPr>
            <a:stCxn id="164" idx="1"/>
          </p:cNvCxnSpPr>
          <p:nvPr/>
        </p:nvCxnSpPr>
        <p:spPr>
          <a:xfrm flipH="1">
            <a:off x="3593187" y="3745609"/>
            <a:ext cx="988402" cy="38610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04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6" grpId="0"/>
      <p:bldP spid="136" grpId="1"/>
      <p:bldP spid="150" grpId="0" animBg="1"/>
      <p:bldP spid="150" grpId="1" animBg="1"/>
      <p:bldP spid="164" grpId="0" animBg="1"/>
      <p:bldP spid="16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EE2348-9BAE-454C-A4DE-90FFD4134872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13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"/>
              <p:cNvSpPr txBox="1">
                <a:spLocks noChangeArrowheads="1"/>
              </p:cNvSpPr>
              <p:nvPr/>
            </p:nvSpPr>
            <p:spPr bwMode="auto">
              <a:xfrm>
                <a:off x="117556" y="157804"/>
                <a:ext cx="5499546" cy="7386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7200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smtClean="0">
                    <a:latin typeface="Times New Roman" pitchFamily="18" charset="0"/>
                    <a:sym typeface="Symbol" pitchFamily="18" charset="2"/>
                  </a:rPr>
                  <a:t>analysis of string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𝑎𝑎𝑏𝑐𝑒</m:t>
                    </m:r>
                  </m:oMath>
                </a14:m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sz="1600" smtClean="0">
                    <a:latin typeface="Times New Roman" pitchFamily="18" charset="0"/>
                    <a:sym typeface="Symbol" pitchFamily="18" charset="2"/>
                  </a:rPr>
                  <a:t>the PDA, </a:t>
                </a:r>
                <a:r>
                  <a:rPr lang="en-US" sz="1600" b="1" smtClean="0">
                    <a:latin typeface="Times New Roman" pitchFamily="18" charset="0"/>
                    <a:sym typeface="Symbol" pitchFamily="18" charset="2"/>
                  </a:rPr>
                  <a:t>after reading </a:t>
                </a:r>
                <a:r>
                  <a:rPr lang="en-US" sz="1600" b="1" i="1" dirty="0" smtClean="0">
                    <a:latin typeface="Times New Roman" pitchFamily="18" charset="0"/>
                    <a:sym typeface="Symbol" pitchFamily="18" charset="2"/>
                  </a:rPr>
                  <a:t>c</a:t>
                </a:r>
                <a:r>
                  <a:rPr lang="en-US" sz="1600" i="1" smtClean="0">
                    <a:latin typeface="Times New Roman" pitchFamily="18" charset="0"/>
                    <a:sym typeface="Symbol" pitchFamily="18" charset="2"/>
                  </a:rPr>
                  <a:t>,</a:t>
                </a:r>
                <a:r>
                  <a:rPr lang="en-US" sz="1600" smtClean="0">
                    <a:latin typeface="Times New Roman" pitchFamily="18" charset="0"/>
                    <a:sym typeface="Symbol" pitchFamily="18" charset="2"/>
                  </a:rPr>
                  <a:t> uncertain between  </a:t>
                </a:r>
                <a:r>
                  <a:rPr lang="en-US" sz="1600" i="1" dirty="0" err="1">
                    <a:latin typeface="Times New Roman" pitchFamily="18" charset="0"/>
                    <a:sym typeface="Symbol" pitchFamily="18" charset="2"/>
                  </a:rPr>
                  <a:t>bc</a:t>
                </a:r>
                <a:r>
                  <a:rPr lang="en-US" sz="1600" dirty="0" err="1">
                    <a:latin typeface="Times New Roman" pitchFamily="18" charset="0"/>
                    <a:sym typeface="Symbol" pitchFamily="18" charset="2"/>
                  </a:rPr>
                  <a:t></a:t>
                </a:r>
                <a:r>
                  <a:rPr lang="en-US" sz="1600" i="1" err="1">
                    <a:latin typeface="Times New Roman" pitchFamily="18" charset="0"/>
                    <a:sym typeface="Symbol" pitchFamily="18" charset="2"/>
                  </a:rPr>
                  <a:t>S</a:t>
                </a:r>
                <a:r>
                  <a:rPr lang="en-US" sz="160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smtClean="0">
                    <a:latin typeface="Times New Roman" pitchFamily="18" charset="0"/>
                    <a:sym typeface="Symbol" pitchFamily="18" charset="2"/>
                  </a:rPr>
                  <a:t>and </a:t>
                </a:r>
                <a:r>
                  <a:rPr lang="en-US" sz="1600" i="1" dirty="0" err="1">
                    <a:latin typeface="Times New Roman" pitchFamily="18" charset="0"/>
                    <a:sym typeface="Symbol" pitchFamily="18" charset="2"/>
                  </a:rPr>
                  <a:t>abc</a:t>
                </a:r>
                <a:r>
                  <a:rPr lang="en-US" sz="1600" dirty="0" err="1">
                    <a:latin typeface="Times New Roman" pitchFamily="18" charset="0"/>
                    <a:sym typeface="Symbol" pitchFamily="18" charset="2"/>
                  </a:rPr>
                  <a:t></a:t>
                </a:r>
                <a:r>
                  <a:rPr lang="en-US" sz="1600" i="1" dirty="0" err="1" smtClean="0">
                    <a:latin typeface="Times New Roman" pitchFamily="18" charset="0"/>
                    <a:sym typeface="Symbol" pitchFamily="18" charset="2"/>
                  </a:rPr>
                  <a:t>S</a:t>
                </a:r>
                <a:endParaRPr lang="en-US" sz="1600" i="1" dirty="0" smtClean="0">
                  <a:latin typeface="Times New Roman" pitchFamily="18" charset="0"/>
                  <a:sym typeface="Symbol" pitchFamily="18" charset="2"/>
                </a:endParaRP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sz="1600" smtClean="0">
                    <a:latin typeface="Times New Roman" pitchFamily="18" charset="0"/>
                    <a:sym typeface="Symbol" pitchFamily="18" charset="2"/>
                  </a:rPr>
                  <a:t>the input string could also be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𝑎𝑎𝑏𝑐𝑒𝑒</m:t>
                    </m:r>
                  </m:oMath>
                </a14:m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556" y="157804"/>
                <a:ext cx="5499546" cy="738664"/>
              </a:xfrm>
              <a:prstGeom prst="rect">
                <a:avLst/>
              </a:prstGeom>
              <a:blipFill rotWithShape="1">
                <a:blip r:embed="rId2"/>
                <a:stretch>
                  <a:fillRect l="-774" t="-8130" b="-14634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po 1"/>
          <p:cNvGrpSpPr/>
          <p:nvPr/>
        </p:nvGrpSpPr>
        <p:grpSpPr>
          <a:xfrm>
            <a:off x="6700182" y="2724226"/>
            <a:ext cx="941387" cy="2011363"/>
            <a:chOff x="5394724" y="2344705"/>
            <a:chExt cx="941387" cy="2011363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5394724" y="3987768"/>
              <a:ext cx="94138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it-IT" dirty="0">
                  <a:latin typeface="Times New Roman" pitchFamily="18" charset="0"/>
                  <a:sym typeface="Symbol" pitchFamily="18" charset="2"/>
                </a:rPr>
                <a:t>a </a:t>
              </a:r>
              <a:r>
                <a:rPr lang="it-IT" dirty="0" err="1"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it-IT" dirty="0">
                  <a:latin typeface="Times New Roman" pitchFamily="18" charset="0"/>
                  <a:sym typeface="Symbol" pitchFamily="18" charset="2"/>
                </a:rPr>
                <a:t> b c e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5702699" y="3773455"/>
              <a:ext cx="115887" cy="322263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866211" y="3765518"/>
              <a:ext cx="0" cy="320675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32886" y="3765518"/>
              <a:ext cx="96838" cy="320675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5"/>
            <p:cNvSpPr>
              <a:spLocks noChangeArrowheads="1"/>
            </p:cNvSpPr>
            <p:nvPr/>
          </p:nvSpPr>
          <p:spPr bwMode="auto">
            <a:xfrm>
              <a:off x="5710636" y="3454368"/>
              <a:ext cx="3127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it-IT">
                  <a:latin typeface="Times New Roman" pitchFamily="18" charset="0"/>
                  <a:sym typeface="Symbol" pitchFamily="18" charset="2"/>
                </a:rPr>
                <a:t>S</a:t>
              </a:r>
              <a:endParaRPr lang="en-US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5678886" y="2886043"/>
              <a:ext cx="3508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it-IT">
                  <a:latin typeface="Times New Roman" pitchFamily="18" charset="0"/>
                  <a:sym typeface="Symbol" pitchFamily="18" charset="2"/>
                </a:rPr>
                <a:t>A</a:t>
              </a:r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874149" y="3206718"/>
              <a:ext cx="0" cy="320675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5550299" y="3206718"/>
              <a:ext cx="268287" cy="879475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5728099" y="2344705"/>
              <a:ext cx="3127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it-IT">
                  <a:latin typeface="Times New Roman" pitchFamily="18" charset="0"/>
                  <a:sym typeface="Symbol" pitchFamily="18" charset="2"/>
                </a:rPr>
                <a:t>S</a:t>
              </a:r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932886" y="2638393"/>
              <a:ext cx="249238" cy="1439862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48749" y="2638393"/>
              <a:ext cx="0" cy="322262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o 2"/>
          <p:cNvGrpSpPr/>
          <p:nvPr/>
        </p:nvGrpSpPr>
        <p:grpSpPr>
          <a:xfrm>
            <a:off x="7882639" y="2643295"/>
            <a:ext cx="1101725" cy="2210456"/>
            <a:chOff x="7312424" y="2145612"/>
            <a:chExt cx="1101725" cy="2210456"/>
          </a:xfrm>
        </p:grpSpPr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7312424" y="3987768"/>
              <a:ext cx="11017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it-IT" dirty="0">
                  <a:latin typeface="Times New Roman" pitchFamily="18" charset="0"/>
                  <a:sym typeface="Symbol" pitchFamily="18" charset="2"/>
                </a:rPr>
                <a:t>a </a:t>
              </a:r>
              <a:r>
                <a:rPr lang="it-IT" dirty="0" err="1"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it-IT" dirty="0">
                  <a:latin typeface="Times New Roman" pitchFamily="18" charset="0"/>
                  <a:sym typeface="Symbol" pitchFamily="18" charset="2"/>
                </a:rPr>
                <a:t> b c e </a:t>
              </a:r>
              <a:r>
                <a:rPr lang="it-IT" dirty="0" err="1">
                  <a:latin typeface="Times New Roman" pitchFamily="18" charset="0"/>
                  <a:sym typeface="Symbol" pitchFamily="18" charset="2"/>
                </a:rPr>
                <a:t>e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7748986" y="3925855"/>
              <a:ext cx="91281" cy="160338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877574" y="3925855"/>
              <a:ext cx="104775" cy="169863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40"/>
            <p:cNvSpPr>
              <a:spLocks noChangeArrowheads="1"/>
            </p:cNvSpPr>
            <p:nvPr/>
          </p:nvSpPr>
          <p:spPr bwMode="auto">
            <a:xfrm>
              <a:off x="7706091" y="3634582"/>
              <a:ext cx="3127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it-IT">
                  <a:latin typeface="Times New Roman" pitchFamily="18" charset="0"/>
                  <a:sym typeface="Symbol" pitchFamily="18" charset="2"/>
                </a:rPr>
                <a:t>S</a:t>
              </a:r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7629924" y="3564141"/>
              <a:ext cx="119062" cy="514114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7854524" y="3564141"/>
              <a:ext cx="3967" cy="141288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45"/>
            <p:cNvSpPr>
              <a:spLocks noChangeArrowheads="1"/>
            </p:cNvSpPr>
            <p:nvPr/>
          </p:nvSpPr>
          <p:spPr bwMode="auto">
            <a:xfrm>
              <a:off x="7635447" y="3255378"/>
              <a:ext cx="3508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it-IT">
                  <a:latin typeface="Times New Roman" pitchFamily="18" charset="0"/>
                  <a:sym typeface="Symbol" pitchFamily="18" charset="2"/>
                </a:rPr>
                <a:t>A</a:t>
              </a:r>
              <a:endParaRPr lang="en-US"/>
            </a:p>
          </p:txBody>
        </p:sp>
        <p:sp>
          <p:nvSpPr>
            <p:cNvPr id="25" name="Rectangle 52"/>
            <p:cNvSpPr>
              <a:spLocks noChangeArrowheads="1"/>
            </p:cNvSpPr>
            <p:nvPr/>
          </p:nvSpPr>
          <p:spPr bwMode="auto">
            <a:xfrm>
              <a:off x="7668785" y="2887209"/>
              <a:ext cx="3127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it-IT">
                  <a:latin typeface="Times New Roman" pitchFamily="18" charset="0"/>
                  <a:sym typeface="Symbol" pitchFamily="18" charset="2"/>
                </a:rPr>
                <a:t>S</a:t>
              </a:r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7819217" y="3174174"/>
              <a:ext cx="4762" cy="160338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902180" y="3174174"/>
              <a:ext cx="210344" cy="926306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61"/>
            <p:cNvSpPr>
              <a:spLocks noChangeArrowheads="1"/>
            </p:cNvSpPr>
            <p:nvPr/>
          </p:nvSpPr>
          <p:spPr bwMode="auto">
            <a:xfrm>
              <a:off x="7649600" y="2516482"/>
              <a:ext cx="3524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it-IT">
                  <a:latin typeface="Times New Roman" pitchFamily="18" charset="0"/>
                  <a:sym typeface="Symbol" pitchFamily="18" charset="2"/>
                </a:rPr>
                <a:t>A</a:t>
              </a:r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 flipH="1">
              <a:off x="7812867" y="2795685"/>
              <a:ext cx="6350" cy="161925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7452124" y="2795685"/>
              <a:ext cx="296862" cy="1290508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65"/>
            <p:cNvSpPr>
              <a:spLocks noChangeArrowheads="1"/>
            </p:cNvSpPr>
            <p:nvPr/>
          </p:nvSpPr>
          <p:spPr bwMode="auto">
            <a:xfrm>
              <a:off x="7694614" y="2145612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it-IT">
                  <a:latin typeface="Times New Roman" pitchFamily="18" charset="0"/>
                  <a:sym typeface="Symbol" pitchFamily="18" charset="2"/>
                </a:rPr>
                <a:t>S</a:t>
              </a:r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>
              <a:off x="7835057" y="2424526"/>
              <a:ext cx="6350" cy="160337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929961" y="2424526"/>
              <a:ext cx="334963" cy="1658492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284065" y="5123243"/>
            <a:ext cx="602735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smtClean="0">
                <a:latin typeface="Times New Roman" pitchFamily="18" charset="0"/>
                <a:sym typeface="Symbol" pitchFamily="18" charset="2"/>
              </a:rPr>
              <a:t>two computations of the machine net generate string </a:t>
            </a:r>
            <a:r>
              <a:rPr lang="en-US" sz="1600" i="1" dirty="0" err="1" smtClean="0">
                <a:latin typeface="Times New Roman" pitchFamily="18" charset="0"/>
                <a:sym typeface="Symbol" pitchFamily="18" charset="2"/>
              </a:rPr>
              <a:t>aabc</a:t>
            </a:r>
            <a:endParaRPr lang="en-US" sz="1600" i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74250" y="5423498"/>
            <a:ext cx="63815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and lead, on the pilot, to the same m-state, same state and same lookahead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7"/>
              <p:cNvSpPr txBox="1">
                <a:spLocks noChangeArrowheads="1"/>
              </p:cNvSpPr>
              <p:nvPr/>
            </p:nvSpPr>
            <p:spPr bwMode="auto">
              <a:xfrm>
                <a:off x="284065" y="5802726"/>
                <a:ext cx="707827" cy="310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0</a:t>
                </a:r>
                <a:r>
                  <a:rPr lang="it-IT" sz="1600" baseline="-25000" dirty="0" smtClean="0">
                    <a:latin typeface="Times New Roman" pitchFamily="18" charset="0"/>
                    <a:sym typeface="Symbol" pitchFamily="18" charset="2"/>
                  </a:rPr>
                  <a:t>S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sz="1600" i="1" smtClean="0">
                            <a:latin typeface="Cambria Math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sz="1600" i="1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𝜀</m:t>
                        </m:r>
                      </m:e>
                    </m:groupChr>
                  </m:oMath>
                </a14:m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0</a:t>
                </a:r>
                <a:r>
                  <a:rPr lang="it-IT" sz="1600" baseline="-25000" dirty="0" smtClean="0">
                    <a:latin typeface="Times New Roman" pitchFamily="18" charset="0"/>
                    <a:sym typeface="Symbol" pitchFamily="18" charset="2"/>
                  </a:rPr>
                  <a:t>A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2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065" y="5802726"/>
                <a:ext cx="707827" cy="310662"/>
              </a:xfrm>
              <a:prstGeom prst="rect">
                <a:avLst/>
              </a:prstGeom>
              <a:blipFill rotWithShape="1">
                <a:blip r:embed="rId3"/>
                <a:stretch>
                  <a:fillRect l="-18103" t="-17647" r="-42241" b="-764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7"/>
              <p:cNvSpPr txBox="1">
                <a:spLocks noChangeArrowheads="1"/>
              </p:cNvSpPr>
              <p:nvPr/>
            </p:nvSpPr>
            <p:spPr bwMode="auto">
              <a:xfrm>
                <a:off x="284065" y="6272174"/>
                <a:ext cx="707827" cy="310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0</a:t>
                </a:r>
                <a:r>
                  <a:rPr lang="it-IT" sz="1600" baseline="-25000" dirty="0" smtClean="0">
                    <a:latin typeface="Times New Roman" pitchFamily="18" charset="0"/>
                    <a:sym typeface="Symbol" pitchFamily="18" charset="2"/>
                  </a:rPr>
                  <a:t>S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sz="1600" i="1" smtClean="0">
                            <a:latin typeface="Cambria Math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sz="1600" i="1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𝜀</m:t>
                        </m:r>
                      </m:e>
                    </m:groupChr>
                  </m:oMath>
                </a14:m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0</a:t>
                </a:r>
                <a:r>
                  <a:rPr lang="it-IT" sz="1600" baseline="-25000" dirty="0" smtClean="0">
                    <a:latin typeface="Times New Roman" pitchFamily="18" charset="0"/>
                    <a:sym typeface="Symbol" pitchFamily="18" charset="2"/>
                  </a:rPr>
                  <a:t>A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065" y="6272174"/>
                <a:ext cx="707827" cy="310662"/>
              </a:xfrm>
              <a:prstGeom prst="rect">
                <a:avLst/>
              </a:prstGeom>
              <a:blipFill rotWithShape="1">
                <a:blip r:embed="rId4"/>
                <a:stretch>
                  <a:fillRect l="-18103" t="-17647" r="-42241" b="-764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676" y="157804"/>
            <a:ext cx="2591424" cy="291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676" y="632965"/>
            <a:ext cx="3214552" cy="133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101" y="1825859"/>
            <a:ext cx="845609" cy="246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102" y="2146522"/>
            <a:ext cx="3107548" cy="37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99" y="1060082"/>
            <a:ext cx="4132382" cy="3784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igura a mano libera 4"/>
          <p:cNvSpPr/>
          <p:nvPr/>
        </p:nvSpPr>
        <p:spPr>
          <a:xfrm>
            <a:off x="1051844" y="1608794"/>
            <a:ext cx="137564" cy="281883"/>
          </a:xfrm>
          <a:custGeom>
            <a:avLst/>
            <a:gdLst>
              <a:gd name="connsiteX0" fmla="*/ 123813 w 137564"/>
              <a:gd name="connsiteY0" fmla="*/ 0 h 281883"/>
              <a:gd name="connsiteX1" fmla="*/ 60 w 137564"/>
              <a:gd name="connsiteY1" fmla="*/ 206256 h 281883"/>
              <a:gd name="connsiteX2" fmla="*/ 137564 w 137564"/>
              <a:gd name="connsiteY2" fmla="*/ 281883 h 281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564" h="281883">
                <a:moveTo>
                  <a:pt x="123813" y="0"/>
                </a:moveTo>
                <a:cubicBezTo>
                  <a:pt x="60790" y="79638"/>
                  <a:pt x="-2232" y="159276"/>
                  <a:pt x="60" y="206256"/>
                </a:cubicBezTo>
                <a:cubicBezTo>
                  <a:pt x="2352" y="253236"/>
                  <a:pt x="69958" y="267559"/>
                  <a:pt x="137564" y="281883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igura a mano libera 38"/>
          <p:cNvSpPr/>
          <p:nvPr/>
        </p:nvSpPr>
        <p:spPr>
          <a:xfrm>
            <a:off x="1299411" y="1825859"/>
            <a:ext cx="914400" cy="312587"/>
          </a:xfrm>
          <a:custGeom>
            <a:avLst/>
            <a:gdLst>
              <a:gd name="connsiteX0" fmla="*/ 0 w 914400"/>
              <a:gd name="connsiteY0" fmla="*/ 110003 h 282145"/>
              <a:gd name="connsiteX1" fmla="*/ 371260 w 914400"/>
              <a:gd name="connsiteY1" fmla="*/ 281882 h 282145"/>
              <a:gd name="connsiteX2" fmla="*/ 721894 w 914400"/>
              <a:gd name="connsiteY2" fmla="*/ 75627 h 282145"/>
              <a:gd name="connsiteX3" fmla="*/ 914400 w 914400"/>
              <a:gd name="connsiteY3" fmla="*/ 0 h 2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282145">
                <a:moveTo>
                  <a:pt x="0" y="110003"/>
                </a:moveTo>
                <a:cubicBezTo>
                  <a:pt x="125472" y="198807"/>
                  <a:pt x="250944" y="287611"/>
                  <a:pt x="371260" y="281882"/>
                </a:cubicBezTo>
                <a:cubicBezTo>
                  <a:pt x="491576" y="276153"/>
                  <a:pt x="631371" y="122607"/>
                  <a:pt x="721894" y="75627"/>
                </a:cubicBezTo>
                <a:cubicBezTo>
                  <a:pt x="812417" y="28647"/>
                  <a:pt x="863408" y="14323"/>
                  <a:pt x="914400" y="0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8" name="Figura a mano libera 157"/>
          <p:cNvSpPr/>
          <p:nvPr/>
        </p:nvSpPr>
        <p:spPr>
          <a:xfrm>
            <a:off x="2110683" y="1870051"/>
            <a:ext cx="116878" cy="295633"/>
          </a:xfrm>
          <a:custGeom>
            <a:avLst/>
            <a:gdLst>
              <a:gd name="connsiteX0" fmla="*/ 116878 w 116878"/>
              <a:gd name="connsiteY0" fmla="*/ 0 h 295633"/>
              <a:gd name="connsiteX1" fmla="*/ 0 w 116878"/>
              <a:gd name="connsiteY1" fmla="*/ 137504 h 295633"/>
              <a:gd name="connsiteX2" fmla="*/ 116878 w 116878"/>
              <a:gd name="connsiteY2" fmla="*/ 295633 h 295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878" h="295633">
                <a:moveTo>
                  <a:pt x="116878" y="0"/>
                </a:moveTo>
                <a:cubicBezTo>
                  <a:pt x="58439" y="44116"/>
                  <a:pt x="0" y="88232"/>
                  <a:pt x="0" y="137504"/>
                </a:cubicBezTo>
                <a:cubicBezTo>
                  <a:pt x="0" y="186776"/>
                  <a:pt x="58439" y="241204"/>
                  <a:pt x="116878" y="295633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Figura a mano libera 158"/>
          <p:cNvSpPr/>
          <p:nvPr/>
        </p:nvSpPr>
        <p:spPr>
          <a:xfrm>
            <a:off x="2488818" y="1593277"/>
            <a:ext cx="783771" cy="531156"/>
          </a:xfrm>
          <a:custGeom>
            <a:avLst/>
            <a:gdLst>
              <a:gd name="connsiteX0" fmla="*/ 0 w 783771"/>
              <a:gd name="connsiteY0" fmla="*/ 531156 h 531156"/>
              <a:gd name="connsiteX1" fmla="*/ 336884 w 783771"/>
              <a:gd name="connsiteY1" fmla="*/ 201147 h 531156"/>
              <a:gd name="connsiteX2" fmla="*/ 584391 w 783771"/>
              <a:gd name="connsiteY2" fmla="*/ 22392 h 531156"/>
              <a:gd name="connsiteX3" fmla="*/ 783771 w 783771"/>
              <a:gd name="connsiteY3" fmla="*/ 8642 h 531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771" h="531156">
                <a:moveTo>
                  <a:pt x="0" y="531156"/>
                </a:moveTo>
                <a:cubicBezTo>
                  <a:pt x="119743" y="408548"/>
                  <a:pt x="239486" y="285941"/>
                  <a:pt x="336884" y="201147"/>
                </a:cubicBezTo>
                <a:cubicBezTo>
                  <a:pt x="434282" y="116353"/>
                  <a:pt x="509910" y="54476"/>
                  <a:pt x="584391" y="22392"/>
                </a:cubicBezTo>
                <a:cubicBezTo>
                  <a:pt x="658872" y="-9692"/>
                  <a:pt x="721321" y="-525"/>
                  <a:pt x="783771" y="8642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0" name="Figura a mano libera 159"/>
          <p:cNvSpPr/>
          <p:nvPr/>
        </p:nvSpPr>
        <p:spPr>
          <a:xfrm>
            <a:off x="3038586" y="1698171"/>
            <a:ext cx="309631" cy="1381913"/>
          </a:xfrm>
          <a:custGeom>
            <a:avLst/>
            <a:gdLst>
              <a:gd name="connsiteX0" fmla="*/ 268379 w 309631"/>
              <a:gd name="connsiteY0" fmla="*/ 0 h 1381913"/>
              <a:gd name="connsiteX1" fmla="*/ 247 w 309631"/>
              <a:gd name="connsiteY1" fmla="*/ 742521 h 1381913"/>
              <a:gd name="connsiteX2" fmla="*/ 309631 w 309631"/>
              <a:gd name="connsiteY2" fmla="*/ 1381913 h 138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31" h="1381913">
                <a:moveTo>
                  <a:pt x="268379" y="0"/>
                </a:moveTo>
                <a:cubicBezTo>
                  <a:pt x="130875" y="256101"/>
                  <a:pt x="-6628" y="512202"/>
                  <a:pt x="247" y="742521"/>
                </a:cubicBezTo>
                <a:cubicBezTo>
                  <a:pt x="7122" y="972840"/>
                  <a:pt x="158376" y="1177376"/>
                  <a:pt x="309631" y="1381913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1" name="Figura a mano libera 160"/>
          <p:cNvSpPr/>
          <p:nvPr/>
        </p:nvSpPr>
        <p:spPr>
          <a:xfrm>
            <a:off x="3015368" y="3141961"/>
            <a:ext cx="325973" cy="873149"/>
          </a:xfrm>
          <a:custGeom>
            <a:avLst/>
            <a:gdLst>
              <a:gd name="connsiteX0" fmla="*/ 325973 w 325973"/>
              <a:gd name="connsiteY0" fmla="*/ 0 h 873149"/>
              <a:gd name="connsiteX1" fmla="*/ 2840 w 325973"/>
              <a:gd name="connsiteY1" fmla="*/ 715019 h 873149"/>
              <a:gd name="connsiteX2" fmla="*/ 195345 w 325973"/>
              <a:gd name="connsiteY2" fmla="*/ 873149 h 87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973" h="873149">
                <a:moveTo>
                  <a:pt x="325973" y="0"/>
                </a:moveTo>
                <a:cubicBezTo>
                  <a:pt x="175292" y="284747"/>
                  <a:pt x="24611" y="569494"/>
                  <a:pt x="2840" y="715019"/>
                </a:cubicBezTo>
                <a:cubicBezTo>
                  <a:pt x="-18931" y="860544"/>
                  <a:pt x="88207" y="866846"/>
                  <a:pt x="195345" y="873149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 Box 7"/>
              <p:cNvSpPr txBox="1">
                <a:spLocks noChangeArrowheads="1"/>
              </p:cNvSpPr>
              <p:nvPr/>
            </p:nvSpPr>
            <p:spPr bwMode="auto">
              <a:xfrm>
                <a:off x="1004663" y="5802726"/>
                <a:ext cx="467676" cy="310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sz="1600" i="1">
                            <a:latin typeface="Cambria Math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𝑎</m:t>
                        </m:r>
                      </m:e>
                    </m:groupCh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1</a:t>
                </a:r>
                <a:r>
                  <a:rPr lang="it-IT" sz="1600" baseline="-25000" dirty="0" smtClean="0">
                    <a:latin typeface="Times New Roman" pitchFamily="18" charset="0"/>
                    <a:sym typeface="Symbol" pitchFamily="18" charset="2"/>
                  </a:rPr>
                  <a:t>A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4663" y="5802726"/>
                <a:ext cx="467676" cy="310662"/>
              </a:xfrm>
              <a:prstGeom prst="rect">
                <a:avLst/>
              </a:prstGeom>
              <a:blipFill rotWithShape="1">
                <a:blip r:embed="rId10"/>
                <a:stretch>
                  <a:fillRect l="-37662" t="-17647" r="-36364" b="-764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 Box 7"/>
              <p:cNvSpPr txBox="1">
                <a:spLocks noChangeArrowheads="1"/>
              </p:cNvSpPr>
              <p:nvPr/>
            </p:nvSpPr>
            <p:spPr bwMode="auto">
              <a:xfrm>
                <a:off x="1495965" y="5802726"/>
                <a:ext cx="480069" cy="310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sz="1600" i="1">
                            <a:latin typeface="Cambria Math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sz="1600" i="1">
                            <a:latin typeface="Cambria Math"/>
                            <a:ea typeface="Cambria Math"/>
                            <a:sym typeface="Symbol" pitchFamily="18" charset="2"/>
                          </a:rPr>
                          <m:t>𝜀</m:t>
                        </m:r>
                      </m:e>
                    </m:groupCh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0</a:t>
                </a:r>
                <a:r>
                  <a:rPr lang="it-IT" sz="1600" baseline="-25000" dirty="0" smtClean="0">
                    <a:latin typeface="Times New Roman" pitchFamily="18" charset="0"/>
                    <a:sym typeface="Symbol" pitchFamily="18" charset="2"/>
                  </a:rPr>
                  <a:t>S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4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5965" y="5802726"/>
                <a:ext cx="480069" cy="310662"/>
              </a:xfrm>
              <a:prstGeom prst="rect">
                <a:avLst/>
              </a:prstGeom>
              <a:blipFill rotWithShape="1">
                <a:blip r:embed="rId11"/>
                <a:stretch>
                  <a:fillRect l="-35443" t="-17647" r="-36709" b="-764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 Box 7"/>
              <p:cNvSpPr txBox="1">
                <a:spLocks noChangeArrowheads="1"/>
              </p:cNvSpPr>
              <p:nvPr/>
            </p:nvSpPr>
            <p:spPr bwMode="auto">
              <a:xfrm>
                <a:off x="1964272" y="5802726"/>
                <a:ext cx="493947" cy="310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sz="1600" i="1">
                            <a:latin typeface="Cambria Math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𝑎</m:t>
                        </m:r>
                      </m:e>
                    </m:groupCh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1</a:t>
                </a:r>
                <a:r>
                  <a:rPr lang="it-IT" sz="1600" baseline="-25000" dirty="0" smtClean="0">
                    <a:latin typeface="Times New Roman" pitchFamily="18" charset="0"/>
                    <a:sym typeface="Symbol" pitchFamily="18" charset="2"/>
                  </a:rPr>
                  <a:t>S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4272" y="5802726"/>
                <a:ext cx="493947" cy="310662"/>
              </a:xfrm>
              <a:prstGeom prst="rect">
                <a:avLst/>
              </a:prstGeom>
              <a:blipFill rotWithShape="1">
                <a:blip r:embed="rId12"/>
                <a:stretch>
                  <a:fillRect l="-34568" t="-17647" r="-35802" b="-764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 Box 7"/>
              <p:cNvSpPr txBox="1">
                <a:spLocks noChangeArrowheads="1"/>
              </p:cNvSpPr>
              <p:nvPr/>
            </p:nvSpPr>
            <p:spPr bwMode="auto">
              <a:xfrm>
                <a:off x="2426658" y="5802726"/>
                <a:ext cx="463063" cy="3357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sz="1600" i="1">
                            <a:latin typeface="Cambria Math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𝑏</m:t>
                        </m:r>
                      </m:e>
                    </m:groupCh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2</a:t>
                </a:r>
                <a:r>
                  <a:rPr lang="it-IT" sz="1600" baseline="-25000" dirty="0" smtClean="0">
                    <a:latin typeface="Times New Roman" pitchFamily="18" charset="0"/>
                    <a:sym typeface="Symbol" pitchFamily="18" charset="2"/>
                  </a:rPr>
                  <a:t>S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6658" y="5802726"/>
                <a:ext cx="463063" cy="335798"/>
              </a:xfrm>
              <a:prstGeom prst="rect">
                <a:avLst/>
              </a:prstGeom>
              <a:blipFill rotWithShape="1">
                <a:blip r:embed="rId13"/>
                <a:stretch>
                  <a:fillRect l="-36842" t="-9091" r="-38158" b="-709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 Box 7"/>
              <p:cNvSpPr txBox="1">
                <a:spLocks noChangeArrowheads="1"/>
              </p:cNvSpPr>
              <p:nvPr/>
            </p:nvSpPr>
            <p:spPr bwMode="auto">
              <a:xfrm>
                <a:off x="2878654" y="5802726"/>
                <a:ext cx="461244" cy="310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sz="1600" i="1">
                            <a:latin typeface="Cambria Math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𝑐</m:t>
                        </m:r>
                      </m:e>
                    </m:groupCh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3</a:t>
                </a:r>
                <a:r>
                  <a:rPr lang="it-IT" sz="1600" baseline="-25000" dirty="0" smtClean="0">
                    <a:latin typeface="Times New Roman" pitchFamily="18" charset="0"/>
                    <a:sym typeface="Symbol" pitchFamily="18" charset="2"/>
                  </a:rPr>
                  <a:t>S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 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8654" y="5802726"/>
                <a:ext cx="461244" cy="310662"/>
              </a:xfrm>
              <a:prstGeom prst="rect">
                <a:avLst/>
              </a:prstGeom>
              <a:blipFill rotWithShape="1">
                <a:blip r:embed="rId14"/>
                <a:stretch>
                  <a:fillRect l="-36842" t="-17647" r="-38158" b="-764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 Box 7"/>
              <p:cNvSpPr txBox="1">
                <a:spLocks noChangeArrowheads="1"/>
              </p:cNvSpPr>
              <p:nvPr/>
            </p:nvSpPr>
            <p:spPr bwMode="auto">
              <a:xfrm>
                <a:off x="953147" y="6272174"/>
                <a:ext cx="504073" cy="310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sz="1600" i="1">
                            <a:latin typeface="Cambria Math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𝑎</m:t>
                        </m:r>
                      </m:e>
                    </m:groupCh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1</a:t>
                </a:r>
                <a:r>
                  <a:rPr lang="it-IT" sz="1600" baseline="-25000" dirty="0" smtClean="0">
                    <a:latin typeface="Times New Roman" pitchFamily="18" charset="0"/>
                    <a:sym typeface="Symbol" pitchFamily="18" charset="2"/>
                  </a:rPr>
                  <a:t>A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3147" y="6272174"/>
                <a:ext cx="504073" cy="310662"/>
              </a:xfrm>
              <a:prstGeom prst="rect">
                <a:avLst/>
              </a:prstGeom>
              <a:blipFill rotWithShape="1">
                <a:blip r:embed="rId15"/>
                <a:stretch>
                  <a:fillRect l="-33735" t="-17647" r="-34940" b="-764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 Box 7"/>
              <p:cNvSpPr txBox="1">
                <a:spLocks noChangeArrowheads="1"/>
              </p:cNvSpPr>
              <p:nvPr/>
            </p:nvSpPr>
            <p:spPr bwMode="auto">
              <a:xfrm>
                <a:off x="1418923" y="6272174"/>
                <a:ext cx="479345" cy="310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sz="1600" i="1">
                            <a:latin typeface="Cambria Math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sz="1600" i="1">
                            <a:latin typeface="Cambria Math"/>
                            <a:ea typeface="Cambria Math"/>
                            <a:sym typeface="Symbol" pitchFamily="18" charset="2"/>
                          </a:rPr>
                          <m:t>𝜀</m:t>
                        </m:r>
                      </m:e>
                    </m:groupCh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0</a:t>
                </a:r>
                <a:r>
                  <a:rPr lang="it-IT" sz="1600" baseline="-25000" dirty="0" smtClean="0">
                    <a:latin typeface="Times New Roman" pitchFamily="18" charset="0"/>
                    <a:sym typeface="Symbol" pitchFamily="18" charset="2"/>
                  </a:rPr>
                  <a:t>S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9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8923" y="6272174"/>
                <a:ext cx="479345" cy="310662"/>
              </a:xfrm>
              <a:prstGeom prst="rect">
                <a:avLst/>
              </a:prstGeom>
              <a:blipFill rotWithShape="1">
                <a:blip r:embed="rId16"/>
                <a:stretch>
                  <a:fillRect l="-37179" t="-17647" r="-35897" b="-764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 Box 7"/>
              <p:cNvSpPr txBox="1">
                <a:spLocks noChangeArrowheads="1"/>
              </p:cNvSpPr>
              <p:nvPr/>
            </p:nvSpPr>
            <p:spPr bwMode="auto">
              <a:xfrm>
                <a:off x="1875021" y="6272174"/>
                <a:ext cx="503695" cy="310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sz="1600" i="1" smtClean="0">
                            <a:latin typeface="Cambria Math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sz="1600" i="1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𝜀</m:t>
                        </m:r>
                      </m:e>
                    </m:groupCh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0</a:t>
                </a:r>
                <a:r>
                  <a:rPr lang="it-IT" sz="1600" baseline="-25000" dirty="0" smtClean="0">
                    <a:latin typeface="Times New Roman" pitchFamily="18" charset="0"/>
                    <a:sym typeface="Symbol" pitchFamily="18" charset="2"/>
                  </a:rPr>
                  <a:t>A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5021" y="6272174"/>
                <a:ext cx="503695" cy="310662"/>
              </a:xfrm>
              <a:prstGeom prst="rect">
                <a:avLst/>
              </a:prstGeom>
              <a:blipFill rotWithShape="1">
                <a:blip r:embed="rId17"/>
                <a:stretch>
                  <a:fillRect l="-35366" t="-17647" r="-35366" b="-764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 Box 7"/>
              <p:cNvSpPr txBox="1">
                <a:spLocks noChangeArrowheads="1"/>
              </p:cNvSpPr>
              <p:nvPr/>
            </p:nvSpPr>
            <p:spPr bwMode="auto">
              <a:xfrm>
                <a:off x="2324982" y="6272174"/>
                <a:ext cx="520165" cy="310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sz="1600" i="1">
                            <a:latin typeface="Cambria Math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𝑎</m:t>
                        </m:r>
                      </m:e>
                    </m:groupCh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1</a:t>
                </a:r>
                <a:r>
                  <a:rPr lang="it-IT" sz="1600" baseline="-25000" dirty="0" smtClean="0">
                    <a:latin typeface="Times New Roman" pitchFamily="18" charset="0"/>
                    <a:sym typeface="Symbol" pitchFamily="18" charset="2"/>
                  </a:rPr>
                  <a:t>A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4982" y="6272174"/>
                <a:ext cx="520165" cy="310662"/>
              </a:xfrm>
              <a:prstGeom prst="rect">
                <a:avLst/>
              </a:prstGeom>
              <a:blipFill rotWithShape="1">
                <a:blip r:embed="rId18"/>
                <a:stretch>
                  <a:fillRect l="-32558" t="-17647" r="-32558" b="-764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 Box 7"/>
              <p:cNvSpPr txBox="1">
                <a:spLocks noChangeArrowheads="1"/>
              </p:cNvSpPr>
              <p:nvPr/>
            </p:nvSpPr>
            <p:spPr bwMode="auto">
              <a:xfrm>
                <a:off x="2788733" y="6272174"/>
                <a:ext cx="481417" cy="310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sz="1600" i="1">
                            <a:latin typeface="Cambria Math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sz="1600" i="1">
                            <a:latin typeface="Cambria Math"/>
                            <a:ea typeface="Cambria Math"/>
                            <a:sym typeface="Symbol" pitchFamily="18" charset="2"/>
                          </a:rPr>
                          <m:t>𝜀</m:t>
                        </m:r>
                      </m:e>
                    </m:groupCh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0</a:t>
                </a:r>
                <a:r>
                  <a:rPr lang="it-IT" sz="1600" baseline="-25000" dirty="0" smtClean="0">
                    <a:latin typeface="Times New Roman" pitchFamily="18" charset="0"/>
                    <a:sym typeface="Symbol" pitchFamily="18" charset="2"/>
                  </a:rPr>
                  <a:t>S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2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8733" y="6272174"/>
                <a:ext cx="481417" cy="310662"/>
              </a:xfrm>
              <a:prstGeom prst="rect">
                <a:avLst/>
              </a:prstGeom>
              <a:blipFill rotWithShape="1">
                <a:blip r:embed="rId19"/>
                <a:stretch>
                  <a:fillRect l="-35443" t="-17647" r="-36709" b="-764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 Box 7"/>
              <p:cNvSpPr txBox="1">
                <a:spLocks noChangeArrowheads="1"/>
              </p:cNvSpPr>
              <p:nvPr/>
            </p:nvSpPr>
            <p:spPr bwMode="auto">
              <a:xfrm>
                <a:off x="3240085" y="6272174"/>
                <a:ext cx="440776" cy="3357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sz="1600" i="1">
                            <a:latin typeface="Cambria Math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𝑏</m:t>
                        </m:r>
                      </m:e>
                    </m:groupCh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4</a:t>
                </a:r>
                <a:r>
                  <a:rPr lang="it-IT" sz="1600" baseline="-25000" dirty="0" smtClean="0">
                    <a:latin typeface="Times New Roman" pitchFamily="18" charset="0"/>
                    <a:sym typeface="Symbol" pitchFamily="18" charset="2"/>
                  </a:rPr>
                  <a:t>S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85" y="6272174"/>
                <a:ext cx="440776" cy="335798"/>
              </a:xfrm>
              <a:prstGeom prst="rect">
                <a:avLst/>
              </a:prstGeom>
              <a:blipFill rotWithShape="1">
                <a:blip r:embed="rId20"/>
                <a:stretch>
                  <a:fillRect l="-40278" t="-9091" r="-38889" b="-709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 Box 7"/>
              <p:cNvSpPr txBox="1">
                <a:spLocks noChangeArrowheads="1"/>
              </p:cNvSpPr>
              <p:nvPr/>
            </p:nvSpPr>
            <p:spPr bwMode="auto">
              <a:xfrm>
                <a:off x="3701101" y="6272174"/>
                <a:ext cx="446864" cy="310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sz="1600" i="1">
                            <a:latin typeface="Cambria Math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𝑐</m:t>
                        </m:r>
                      </m:e>
                    </m:groupCh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3</a:t>
                </a:r>
                <a:r>
                  <a:rPr lang="it-IT" sz="1600" baseline="-25000" dirty="0" smtClean="0">
                    <a:latin typeface="Times New Roman" pitchFamily="18" charset="0"/>
                    <a:sym typeface="Symbol" pitchFamily="18" charset="2"/>
                  </a:rPr>
                  <a:t>S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 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4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1101" y="6272174"/>
                <a:ext cx="446864" cy="310662"/>
              </a:xfrm>
              <a:prstGeom prst="rect">
                <a:avLst/>
              </a:prstGeom>
              <a:blipFill rotWithShape="1">
                <a:blip r:embed="rId21"/>
                <a:stretch>
                  <a:fillRect l="-38356" t="-17647" r="-39726" b="-764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Figura a mano libera 161"/>
          <p:cNvSpPr/>
          <p:nvPr/>
        </p:nvSpPr>
        <p:spPr>
          <a:xfrm>
            <a:off x="2076773" y="2200759"/>
            <a:ext cx="154983" cy="193729"/>
          </a:xfrm>
          <a:custGeom>
            <a:avLst/>
            <a:gdLst>
              <a:gd name="connsiteX0" fmla="*/ 154983 w 154983"/>
              <a:gd name="connsiteY0" fmla="*/ 0 h 193729"/>
              <a:gd name="connsiteX1" fmla="*/ 0 w 154983"/>
              <a:gd name="connsiteY1" fmla="*/ 116238 h 193729"/>
              <a:gd name="connsiteX2" fmla="*/ 154983 w 154983"/>
              <a:gd name="connsiteY2" fmla="*/ 193729 h 19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983" h="193729">
                <a:moveTo>
                  <a:pt x="154983" y="0"/>
                </a:moveTo>
                <a:cubicBezTo>
                  <a:pt x="77491" y="41975"/>
                  <a:pt x="0" y="83950"/>
                  <a:pt x="0" y="116238"/>
                </a:cubicBezTo>
                <a:cubicBezTo>
                  <a:pt x="0" y="148526"/>
                  <a:pt x="77491" y="171127"/>
                  <a:pt x="154983" y="193729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5" name="Figura a mano libera 174"/>
          <p:cNvSpPr/>
          <p:nvPr/>
        </p:nvSpPr>
        <p:spPr>
          <a:xfrm>
            <a:off x="2464231" y="1874704"/>
            <a:ext cx="805911" cy="488788"/>
          </a:xfrm>
          <a:custGeom>
            <a:avLst/>
            <a:gdLst>
              <a:gd name="connsiteX0" fmla="*/ 0 w 805911"/>
              <a:gd name="connsiteY0" fmla="*/ 488788 h 488788"/>
              <a:gd name="connsiteX1" fmla="*/ 325464 w 805911"/>
              <a:gd name="connsiteY1" fmla="*/ 78082 h 488788"/>
              <a:gd name="connsiteX2" fmla="*/ 805911 w 805911"/>
              <a:gd name="connsiteY2" fmla="*/ 591 h 48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5911" h="488788">
                <a:moveTo>
                  <a:pt x="0" y="488788"/>
                </a:moveTo>
                <a:cubicBezTo>
                  <a:pt x="95573" y="324118"/>
                  <a:pt x="191146" y="159448"/>
                  <a:pt x="325464" y="78082"/>
                </a:cubicBezTo>
                <a:cubicBezTo>
                  <a:pt x="459782" y="-3284"/>
                  <a:pt x="632846" y="-1347"/>
                  <a:pt x="805911" y="591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6" name="Figura a mano libera 175"/>
          <p:cNvSpPr/>
          <p:nvPr/>
        </p:nvSpPr>
        <p:spPr>
          <a:xfrm>
            <a:off x="3091899" y="1906292"/>
            <a:ext cx="185993" cy="263471"/>
          </a:xfrm>
          <a:custGeom>
            <a:avLst/>
            <a:gdLst>
              <a:gd name="connsiteX0" fmla="*/ 178243 w 185993"/>
              <a:gd name="connsiteY0" fmla="*/ 0 h 263471"/>
              <a:gd name="connsiteX1" fmla="*/ 13 w 185993"/>
              <a:gd name="connsiteY1" fmla="*/ 162732 h 263471"/>
              <a:gd name="connsiteX2" fmla="*/ 185993 w 185993"/>
              <a:gd name="connsiteY2" fmla="*/ 263471 h 26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993" h="263471">
                <a:moveTo>
                  <a:pt x="178243" y="0"/>
                </a:moveTo>
                <a:cubicBezTo>
                  <a:pt x="88482" y="59410"/>
                  <a:pt x="-1279" y="118820"/>
                  <a:pt x="13" y="162732"/>
                </a:cubicBezTo>
                <a:cubicBezTo>
                  <a:pt x="1305" y="206644"/>
                  <a:pt x="93649" y="235057"/>
                  <a:pt x="185993" y="263471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7" name="Figura a mano libera 176"/>
          <p:cNvSpPr/>
          <p:nvPr/>
        </p:nvSpPr>
        <p:spPr>
          <a:xfrm>
            <a:off x="2998887" y="2231756"/>
            <a:ext cx="286754" cy="1053885"/>
          </a:xfrm>
          <a:custGeom>
            <a:avLst/>
            <a:gdLst>
              <a:gd name="connsiteX0" fmla="*/ 271255 w 286754"/>
              <a:gd name="connsiteY0" fmla="*/ 0 h 1053885"/>
              <a:gd name="connsiteX1" fmla="*/ 35 w 286754"/>
              <a:gd name="connsiteY1" fmla="*/ 588936 h 1053885"/>
              <a:gd name="connsiteX2" fmla="*/ 286754 w 286754"/>
              <a:gd name="connsiteY2" fmla="*/ 1053885 h 1053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754" h="1053885">
                <a:moveTo>
                  <a:pt x="271255" y="0"/>
                </a:moveTo>
                <a:cubicBezTo>
                  <a:pt x="134353" y="206644"/>
                  <a:pt x="-2548" y="413289"/>
                  <a:pt x="35" y="588936"/>
                </a:cubicBezTo>
                <a:cubicBezTo>
                  <a:pt x="2618" y="764583"/>
                  <a:pt x="144686" y="909234"/>
                  <a:pt x="286754" y="1053885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8" name="Figura a mano libera 177"/>
          <p:cNvSpPr/>
          <p:nvPr/>
        </p:nvSpPr>
        <p:spPr>
          <a:xfrm>
            <a:off x="2979040" y="3347634"/>
            <a:ext cx="298852" cy="627681"/>
          </a:xfrm>
          <a:custGeom>
            <a:avLst/>
            <a:gdLst>
              <a:gd name="connsiteX0" fmla="*/ 298852 w 298852"/>
              <a:gd name="connsiteY0" fmla="*/ 0 h 627681"/>
              <a:gd name="connsiteX1" fmla="*/ 58628 w 298852"/>
              <a:gd name="connsiteY1" fmla="*/ 340963 h 627681"/>
              <a:gd name="connsiteX2" fmla="*/ 12133 w 298852"/>
              <a:gd name="connsiteY2" fmla="*/ 565688 h 627681"/>
              <a:gd name="connsiteX3" fmla="*/ 236858 w 298852"/>
              <a:gd name="connsiteY3" fmla="*/ 627681 h 627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852" h="627681">
                <a:moveTo>
                  <a:pt x="298852" y="0"/>
                </a:moveTo>
                <a:cubicBezTo>
                  <a:pt x="202633" y="123341"/>
                  <a:pt x="106414" y="246682"/>
                  <a:pt x="58628" y="340963"/>
                </a:cubicBezTo>
                <a:cubicBezTo>
                  <a:pt x="10841" y="435244"/>
                  <a:pt x="-17572" y="517902"/>
                  <a:pt x="12133" y="565688"/>
                </a:cubicBezTo>
                <a:cubicBezTo>
                  <a:pt x="41838" y="613474"/>
                  <a:pt x="139348" y="620577"/>
                  <a:pt x="236858" y="627681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 Box 3"/>
              <p:cNvSpPr txBox="1">
                <a:spLocks noChangeArrowheads="1"/>
              </p:cNvSpPr>
              <p:nvPr/>
            </p:nvSpPr>
            <p:spPr bwMode="auto">
              <a:xfrm>
                <a:off x="4555677" y="5866490"/>
                <a:ext cx="2974273" cy="5651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72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smtClean="0">
                    <a:latin typeface="Times New Roman" pitchFamily="18" charset="0"/>
                    <a:sym typeface="Symbol" pitchFamily="18" charset="2"/>
                  </a:rPr>
                  <a:t>A </a:t>
                </a:r>
                <a:r>
                  <a:rPr lang="it-IT" sz="1600" b="1" smtClean="0">
                    <a:latin typeface="Times New Roman" pitchFamily="18" charset="0"/>
                    <a:sym typeface="Symbol" pitchFamily="18" charset="2"/>
                  </a:rPr>
                  <a:t>reduction-reduction conflict</a:t>
                </a:r>
                <a:endParaRPr lang="it-IT" sz="1600" b="1" dirty="0" smtClean="0">
                  <a:latin typeface="Times New Roman" pitchFamily="18" charset="0"/>
                  <a:sym typeface="Symbol" pitchFamily="18" charset="2"/>
                </a:endParaRPr>
              </a:p>
              <a:p>
                <a:pPr eaLnBrk="1" hangingPunct="1">
                  <a:spcBef>
                    <a:spcPts val="0"/>
                  </a:spcBef>
                </a:pPr>
                <a:r>
                  <a:rPr lang="it-IT" sz="1600" smtClean="0">
                    <a:latin typeface="Times New Roman" pitchFamily="18" charset="0"/>
                    <a:sym typeface="Symbol" pitchFamily="18" charset="2"/>
                  </a:rPr>
                  <a:t>occurs in m-state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𝐼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11</m:t>
                        </m:r>
                      </m:sub>
                    </m:sSub>
                  </m:oMath>
                </a14:m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0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5677" y="5866490"/>
                <a:ext cx="2974273" cy="565146"/>
              </a:xfrm>
              <a:prstGeom prst="rect">
                <a:avLst/>
              </a:prstGeom>
              <a:blipFill rotWithShape="1">
                <a:blip r:embed="rId22"/>
                <a:stretch>
                  <a:fillRect l="-3878" t="-9474" b="-7368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54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5" grpId="0" animBg="1"/>
      <p:bldP spid="5" grpId="1" animBg="1"/>
      <p:bldP spid="5" grpId="2" animBg="1"/>
      <p:bldP spid="5" grpId="3" animBg="1"/>
      <p:bldP spid="39" grpId="0" animBg="1"/>
      <p:bldP spid="39" grpId="1" animBg="1"/>
      <p:bldP spid="39" grpId="2" animBg="1"/>
      <p:bldP spid="39" grpId="3" animBg="1"/>
      <p:bldP spid="158" grpId="0" animBg="1"/>
      <p:bldP spid="158" grpId="1" animBg="1"/>
      <p:bldP spid="158" grpId="2" animBg="1"/>
      <p:bldP spid="158" grpId="3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62" grpId="0" animBg="1"/>
      <p:bldP spid="162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0875E-1335-4A79-A365-8A9117142FD7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14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712894" y="1590846"/>
            <a:ext cx="655018" cy="903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CasellaDiTesto 3"/>
              <p:cNvSpPr txBox="1"/>
              <p:nvPr/>
            </p:nvSpPr>
            <p:spPr>
              <a:xfrm>
                <a:off x="4902645" y="1317326"/>
                <a:ext cx="28257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 </m:t>
                      </m:r>
                      <m:r>
                        <a:rPr lang="it-IT" sz="16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it-IT" sz="1200" dirty="0"/>
              </a:p>
            </p:txBody>
          </p:sp>
        </mc:Choice>
        <mc:Fallback>
          <p:sp>
            <p:nvSpPr>
              <p:cNvPr id="146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645" y="1317326"/>
                <a:ext cx="282575" cy="246221"/>
              </a:xfrm>
              <a:prstGeom prst="rect">
                <a:avLst/>
              </a:prstGeom>
              <a:blipFill rotWithShape="1"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6319934" y="1160839"/>
            <a:ext cx="831366" cy="1177065"/>
            <a:chOff x="6319934" y="2250251"/>
            <a:chExt cx="831366" cy="1177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asellaDiTesto 3"/>
                <p:cNvSpPr txBox="1"/>
                <p:nvPr/>
              </p:nvSpPr>
              <p:spPr>
                <a:xfrm>
                  <a:off x="6371804" y="2818177"/>
                  <a:ext cx="70825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  <a:sym typeface="Symbol"/>
                          </a:rPr>
                          <m:t></m:t>
                        </m:r>
                        <m:r>
                          <a:rPr lang="it-IT" sz="1400" b="0" i="1" smtClean="0"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  <a:sym typeface="Symbol"/>
                          </a:rPr>
                          <m:t></m:t>
                        </m:r>
                        <m:r>
                          <a:rPr lang="it-IT" sz="1400" b="0" i="1" smtClean="0"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  <a:sym typeface="Symbol"/>
                          </a:rPr>
                          <m:t>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36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1804" y="2818177"/>
                  <a:ext cx="708254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6034" b="-2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Rectangle 137"/>
            <p:cNvSpPr/>
            <p:nvPr/>
          </p:nvSpPr>
          <p:spPr>
            <a:xfrm>
              <a:off x="6319934" y="2523771"/>
              <a:ext cx="831366" cy="9035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asellaDiTesto 3"/>
                <p:cNvSpPr txBox="1"/>
                <p:nvPr/>
              </p:nvSpPr>
              <p:spPr>
                <a:xfrm>
                  <a:off x="6509685" y="2250251"/>
                  <a:ext cx="28257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600" b="0" i="1" smtClean="0">
                            <a:latin typeface="Cambria Math"/>
                          </a:rPr>
                          <m:t>𝐼</m:t>
                        </m:r>
                        <m:r>
                          <a:rPr lang="it-IT" sz="16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39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685" y="2250251"/>
                  <a:ext cx="282575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10870" b="-97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Straight Arrow Connector 20"/>
          <p:cNvCxnSpPr>
            <a:stCxn id="142" idx="3"/>
            <a:endCxn id="138" idx="1"/>
          </p:cNvCxnSpPr>
          <p:nvPr/>
        </p:nvCxnSpPr>
        <p:spPr>
          <a:xfrm flipV="1">
            <a:off x="5367912" y="1886132"/>
            <a:ext cx="952022" cy="156487"/>
          </a:xfrm>
          <a:prstGeom prst="straightConnector1">
            <a:avLst/>
          </a:prstGeom>
          <a:ln w="41275" cmpd="dbl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256991" y="1339377"/>
                <a:ext cx="183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991" y="1339377"/>
                <a:ext cx="183961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30000" r="-3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/>
          <p:cNvSpPr/>
          <p:nvPr/>
        </p:nvSpPr>
        <p:spPr>
          <a:xfrm>
            <a:off x="1184983" y="1319921"/>
            <a:ext cx="348044" cy="348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409391" y="2359485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391" y="2359485"/>
                <a:ext cx="166969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7857" r="-1785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1337383" y="2340029"/>
            <a:ext cx="348044" cy="348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" name="Group 8"/>
          <p:cNvGrpSpPr/>
          <p:nvPr/>
        </p:nvGrpSpPr>
        <p:grpSpPr>
          <a:xfrm>
            <a:off x="2553135" y="1602043"/>
            <a:ext cx="348044" cy="348044"/>
            <a:chOff x="3563888" y="2198954"/>
            <a:chExt cx="348044" cy="3480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635896" y="2218410"/>
                  <a:ext cx="1650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2218410"/>
                  <a:ext cx="165045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2222" r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/>
            <p:cNvSpPr/>
            <p:nvPr/>
          </p:nvSpPr>
          <p:spPr>
            <a:xfrm>
              <a:off x="3563888" y="2198954"/>
              <a:ext cx="348044" cy="348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533027" y="1493943"/>
            <a:ext cx="1071078" cy="15907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7"/>
          </p:cNvCxnSpPr>
          <p:nvPr/>
        </p:nvCxnSpPr>
        <p:spPr>
          <a:xfrm flipV="1">
            <a:off x="1634457" y="1898498"/>
            <a:ext cx="969648" cy="492501"/>
          </a:xfrm>
          <a:prstGeom prst="straightConnector1">
            <a:avLst/>
          </a:prstGeom>
          <a:ln w="19050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5701" y="12479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05063" y="182397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81058" y="153784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3"/>
              <p:cNvSpPr txBox="1"/>
              <p:nvPr/>
            </p:nvSpPr>
            <p:spPr>
              <a:xfrm>
                <a:off x="4572000" y="2659894"/>
                <a:ext cx="131628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NB: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/>
                        <a:sym typeface="Symbol"/>
                      </a:rPr>
                      <m:t></m:t>
                    </m:r>
                    <m:r>
                      <a:rPr lang="it-IT" sz="1400" b="1" i="1" smtClean="0">
                        <a:latin typeface="Cambria Math"/>
                        <a:sym typeface="Symbol"/>
                      </a:rPr>
                      <m:t> </m:t>
                    </m:r>
                    <m:r>
                      <a:rPr lang="en-US" sz="1400" b="1" i="1" smtClean="0">
                        <a:latin typeface="Cambria Math"/>
                        <a:sym typeface="Symbol"/>
                      </a:rPr>
                      <m:t></m:t>
                    </m:r>
                    <m:r>
                      <a:rPr lang="it-IT" sz="1400" b="1" i="1" smtClean="0">
                        <a:latin typeface="Cambria Math"/>
                        <a:sym typeface="Symbol"/>
                      </a:rPr>
                      <m:t> </m:t>
                    </m:r>
                    <m:r>
                      <a:rPr lang="en-US" sz="1400" b="1" i="1" smtClean="0">
                        <a:latin typeface="Cambria Math"/>
                        <a:sym typeface="Symbol"/>
                      </a:rPr>
                      <m:t></m:t>
                    </m:r>
                  </m:oMath>
                </a14:m>
                <a:r>
                  <a:rPr lang="it-IT" sz="1400" b="1" dirty="0" smtClean="0"/>
                  <a:t> </a:t>
                </a:r>
                <a:r>
                  <a:rPr lang="it-IT" sz="1400" b="1" dirty="0" smtClean="0">
                    <a:sym typeface="Symbol"/>
                  </a:rPr>
                  <a:t> </a:t>
                </a:r>
                <a:endParaRPr lang="it-IT" sz="1400" b="1" dirty="0"/>
              </a:p>
            </p:txBody>
          </p:sp>
        </mc:Choice>
        <mc:Fallback xmlns="">
          <p:sp>
            <p:nvSpPr>
              <p:cNvPr id="46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659894"/>
                <a:ext cx="1316285" cy="215444"/>
              </a:xfrm>
              <a:prstGeom prst="rect">
                <a:avLst/>
              </a:prstGeom>
              <a:blipFill rotWithShape="1">
                <a:blip r:embed="rId10"/>
                <a:stretch>
                  <a:fillRect l="-7870" t="-25000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134513" y="697296"/>
            <a:ext cx="476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 of a convengence conflict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9512" y="3347700"/>
            <a:ext cx="8811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NB: non to be confused with the the presence of multiple transitions (which is harmless)!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271628" y="4814095"/>
                <a:ext cx="183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628" y="4814095"/>
                <a:ext cx="183961" cy="276999"/>
              </a:xfrm>
              <a:prstGeom prst="rect">
                <a:avLst/>
              </a:prstGeom>
              <a:blipFill rotWithShape="1">
                <a:blip r:embed="rId11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>
          <a:xfrm>
            <a:off x="1199620" y="4794639"/>
            <a:ext cx="348044" cy="348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244123" y="5834203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123" y="5834203"/>
                <a:ext cx="166969" cy="276999"/>
              </a:xfrm>
              <a:prstGeom prst="rect">
                <a:avLst/>
              </a:prstGeom>
              <a:blipFill rotWithShape="1">
                <a:blip r:embed="rId12"/>
                <a:stretch>
                  <a:fillRect l="-18519" r="-22222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/>
          <p:cNvSpPr/>
          <p:nvPr/>
        </p:nvSpPr>
        <p:spPr>
          <a:xfrm>
            <a:off x="1172115" y="5814747"/>
            <a:ext cx="348044" cy="348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5" name="Group 54"/>
          <p:cNvGrpSpPr/>
          <p:nvPr/>
        </p:nvGrpSpPr>
        <p:grpSpPr>
          <a:xfrm>
            <a:off x="2567772" y="4809148"/>
            <a:ext cx="348044" cy="348044"/>
            <a:chOff x="3563888" y="2198954"/>
            <a:chExt cx="348044" cy="3480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3635896" y="2218410"/>
                  <a:ext cx="1650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2218410"/>
                  <a:ext cx="165045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8519" r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Oval 65"/>
            <p:cNvSpPr/>
            <p:nvPr/>
          </p:nvSpPr>
          <p:spPr>
            <a:xfrm>
              <a:off x="3563888" y="2198954"/>
              <a:ext cx="348044" cy="348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7" name="Straight Arrow Connector 66"/>
          <p:cNvCxnSpPr>
            <a:stCxn id="52" idx="6"/>
            <a:endCxn id="66" idx="2"/>
          </p:cNvCxnSpPr>
          <p:nvPr/>
        </p:nvCxnSpPr>
        <p:spPr>
          <a:xfrm>
            <a:off x="1547664" y="4968661"/>
            <a:ext cx="1020108" cy="14509"/>
          </a:xfrm>
          <a:prstGeom prst="straightConnector1">
            <a:avLst/>
          </a:prstGeom>
          <a:ln w="19050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4" idx="6"/>
            <a:endCxn id="78" idx="2"/>
          </p:cNvCxnSpPr>
          <p:nvPr/>
        </p:nvCxnSpPr>
        <p:spPr>
          <a:xfrm flipV="1">
            <a:off x="1520159" y="5700909"/>
            <a:ext cx="1083139" cy="28786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740433" y="464384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39795" y="543593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603298" y="5526887"/>
            <a:ext cx="348044" cy="348044"/>
            <a:chOff x="3563888" y="2198954"/>
            <a:chExt cx="348044" cy="3480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635896" y="2218410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2218410"/>
                  <a:ext cx="149913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37500" r="-291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Oval 77"/>
            <p:cNvSpPr/>
            <p:nvPr/>
          </p:nvSpPr>
          <p:spPr>
            <a:xfrm>
              <a:off x="3563888" y="2198954"/>
              <a:ext cx="348044" cy="348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4310095" y="4652769"/>
            <a:ext cx="655018" cy="903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asellaDiTesto 3"/>
              <p:cNvSpPr txBox="1"/>
              <p:nvPr/>
            </p:nvSpPr>
            <p:spPr>
              <a:xfrm>
                <a:off x="4499846" y="4379249"/>
                <a:ext cx="28257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 </m:t>
                      </m:r>
                      <m:r>
                        <a:rPr lang="it-IT" sz="16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it-IT" sz="1200" dirty="0"/>
              </a:p>
            </p:txBody>
          </p:sp>
        </mc:Choice>
        <mc:Fallback>
          <p:sp>
            <p:nvSpPr>
              <p:cNvPr id="82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46" y="4379249"/>
                <a:ext cx="282575" cy="246221"/>
              </a:xfrm>
              <a:prstGeom prst="rect">
                <a:avLst/>
              </a:prstGeom>
              <a:blipFill rotWithShape="1">
                <a:blip r:embed="rId15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5917135" y="4222762"/>
            <a:ext cx="671089" cy="1177065"/>
            <a:chOff x="6319934" y="2250251"/>
            <a:chExt cx="671089" cy="1177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asellaDiTesto 3"/>
                <p:cNvSpPr txBox="1"/>
                <p:nvPr/>
              </p:nvSpPr>
              <p:spPr>
                <a:xfrm>
                  <a:off x="6371804" y="2608617"/>
                  <a:ext cx="5406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  <a:sym typeface="Symbol"/>
                          </a:rPr>
                          <m:t>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85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1804" y="2608617"/>
                  <a:ext cx="540680" cy="215444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/>
            <p:cNvSpPr/>
            <p:nvPr/>
          </p:nvSpPr>
          <p:spPr>
            <a:xfrm>
              <a:off x="6319934" y="2523771"/>
              <a:ext cx="671089" cy="9035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asellaDiTesto 3"/>
                <p:cNvSpPr txBox="1"/>
                <p:nvPr/>
              </p:nvSpPr>
              <p:spPr>
                <a:xfrm>
                  <a:off x="6509685" y="2250251"/>
                  <a:ext cx="28257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600" b="0" i="1" smtClean="0">
                            <a:latin typeface="Cambria Math"/>
                          </a:rPr>
                          <m:t>𝐼</m:t>
                        </m:r>
                        <m:r>
                          <a:rPr lang="it-IT" sz="16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87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685" y="2250251"/>
                  <a:ext cx="282575" cy="246221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108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asellaDiTesto 3"/>
                <p:cNvSpPr txBox="1"/>
                <p:nvPr/>
              </p:nvSpPr>
              <p:spPr>
                <a:xfrm>
                  <a:off x="6409587" y="2969237"/>
                  <a:ext cx="50289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  <a:sym typeface="Symbol"/>
                          </a:rPr>
                          <m:t></m:t>
                        </m:r>
                        <m:r>
                          <a:rPr lang="it-IT" sz="1400" b="0" i="1" smtClean="0"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  <a:sym typeface="Symbol"/>
                          </a:rPr>
                          <m:t>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91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9587" y="2969237"/>
                  <a:ext cx="502897" cy="215444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8" name="Straight Arrow Connector 87"/>
          <p:cNvCxnSpPr>
            <a:stCxn id="81" idx="3"/>
            <a:endCxn id="86" idx="1"/>
          </p:cNvCxnSpPr>
          <p:nvPr/>
        </p:nvCxnSpPr>
        <p:spPr>
          <a:xfrm flipV="1">
            <a:off x="4965113" y="4948055"/>
            <a:ext cx="952022" cy="15648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278259" y="459977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2421" y="164440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83685" y="203701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70037" y="472679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71301" y="511940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3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 Box 3"/>
          <p:cNvSpPr txBox="1">
            <a:spLocks noChangeArrowheads="1"/>
          </p:cNvSpPr>
          <p:nvPr/>
        </p:nvSpPr>
        <p:spPr bwMode="auto">
          <a:xfrm>
            <a:off x="220007" y="256336"/>
            <a:ext cx="8752114" cy="318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72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sz="1600" smtClean="0">
                <a:latin typeface="Times New Roman" pitchFamily="18" charset="0"/>
                <a:sym typeface="Symbol" pitchFamily="18" charset="2"/>
              </a:rPr>
              <a:t>In conclusion, to check applicability of bottom-up parsing method (</a:t>
            </a:r>
            <a:r>
              <a:rPr lang="it-IT" sz="1600" i="1" smtClean="0">
                <a:latin typeface="Times New Roman" pitchFamily="18" charset="0"/>
                <a:sym typeface="Symbol" pitchFamily="18" charset="2"/>
              </a:rPr>
              <a:t>LR</a:t>
            </a:r>
            <a:r>
              <a:rPr lang="it-IT" sz="1600" smtClean="0">
                <a:latin typeface="Times New Roman" pitchFamily="18" charset="0"/>
                <a:sym typeface="Symbol" pitchFamily="18" charset="2"/>
              </a:rPr>
              <a:t>)</a:t>
            </a:r>
            <a:endParaRPr lang="it-IT" sz="1600" dirty="0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0" name="Text Box 3"/>
          <p:cNvSpPr txBox="1">
            <a:spLocks noChangeArrowheads="1"/>
          </p:cNvSpPr>
          <p:nvPr/>
        </p:nvSpPr>
        <p:spPr bwMode="auto">
          <a:xfrm>
            <a:off x="550015" y="724995"/>
            <a:ext cx="8422105" cy="3189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72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sz="1600" smtClean="0">
                <a:latin typeface="Times New Roman" pitchFamily="18" charset="0"/>
                <a:sym typeface="Symbol" pitchFamily="18" charset="2"/>
              </a:rPr>
              <a:t>called </a:t>
            </a:r>
            <a:r>
              <a:rPr lang="it-IT" sz="1600" i="1" smtClean="0">
                <a:latin typeface="Times New Roman" pitchFamily="18" charset="0"/>
                <a:sym typeface="Symbol" pitchFamily="18" charset="2"/>
              </a:rPr>
              <a:t>ELR</a:t>
            </a:r>
            <a:r>
              <a:rPr lang="it-IT" sz="1600" smtClean="0">
                <a:latin typeface="Times New Roman" pitchFamily="18" charset="0"/>
                <a:sym typeface="Symbol" pitchFamily="18" charset="2"/>
              </a:rPr>
              <a:t>(1) condition (</a:t>
            </a:r>
            <a:r>
              <a:rPr lang="it-IT" sz="1600" i="1" smtClean="0">
                <a:latin typeface="Times New Roman" pitchFamily="18" charset="0"/>
                <a:sym typeface="Symbol" pitchFamily="18" charset="2"/>
              </a:rPr>
              <a:t>L</a:t>
            </a:r>
            <a:r>
              <a:rPr lang="it-IT" sz="1600" smtClean="0">
                <a:latin typeface="Times New Roman" pitchFamily="18" charset="0"/>
                <a:sym typeface="Symbol" pitchFamily="18" charset="2"/>
              </a:rPr>
              <a:t>eft scan </a:t>
            </a:r>
            <a:r>
              <a:rPr lang="it-IT" sz="1600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it-IT" sz="1600" smtClean="0">
                <a:latin typeface="Times New Roman" pitchFamily="18" charset="0"/>
                <a:sym typeface="Symbol" pitchFamily="18" charset="2"/>
              </a:rPr>
              <a:t>ightmost derivation with lookahead 1 for </a:t>
            </a:r>
            <a:r>
              <a:rPr lang="it-IT" sz="1600" i="1" smtClean="0">
                <a:latin typeface="Times New Roman" pitchFamily="18" charset="0"/>
                <a:sym typeface="Symbol" pitchFamily="18" charset="2"/>
              </a:rPr>
              <a:t>E</a:t>
            </a:r>
            <a:r>
              <a:rPr lang="it-IT" sz="1600" smtClean="0">
                <a:latin typeface="Times New Roman" pitchFamily="18" charset="0"/>
                <a:sym typeface="Symbol" pitchFamily="18" charset="2"/>
              </a:rPr>
              <a:t>xtended grammars)</a:t>
            </a:r>
            <a:endParaRPr lang="it-IT" sz="1600" dirty="0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1" name="Text Box 3"/>
          <p:cNvSpPr txBox="1">
            <a:spLocks noChangeArrowheads="1"/>
          </p:cNvSpPr>
          <p:nvPr/>
        </p:nvSpPr>
        <p:spPr bwMode="auto">
          <a:xfrm>
            <a:off x="1100030" y="1654291"/>
            <a:ext cx="6675808" cy="17962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72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it-IT" sz="1600" smtClean="0">
                <a:latin typeface="Times New Roman" pitchFamily="18" charset="0"/>
                <a:sym typeface="Symbol" pitchFamily="18" charset="2"/>
              </a:rPr>
              <a:t>Build the pilot automaton</a:t>
            </a:r>
            <a:endParaRPr lang="it-IT" sz="1600" dirty="0" smtClean="0">
              <a:latin typeface="Times New Roman" pitchFamily="18" charset="0"/>
              <a:sym typeface="Symbol" pitchFamily="18" charset="2"/>
            </a:endParaRPr>
          </a:p>
          <a:p>
            <a:pPr marL="285750" indent="-2857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it-IT" sz="1600" smtClean="0">
                <a:latin typeface="Times New Roman" pitchFamily="18" charset="0"/>
                <a:sym typeface="Symbol" pitchFamily="18" charset="2"/>
              </a:rPr>
              <a:t>Check the following conditions</a:t>
            </a:r>
            <a:endParaRPr lang="it-IT" sz="1600" dirty="0" smtClean="0">
              <a:latin typeface="Times New Roman" pitchFamily="18" charset="0"/>
              <a:sym typeface="Symbol" pitchFamily="18" charset="2"/>
            </a:endParaRPr>
          </a:p>
          <a:p>
            <a:pPr marL="1085850" lvl="1" indent="-3429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it-IT" sz="1600" smtClean="0">
                <a:latin typeface="Times New Roman" pitchFamily="18" charset="0"/>
                <a:sym typeface="Symbol" pitchFamily="18" charset="2"/>
              </a:rPr>
              <a:t>Absence of </a:t>
            </a:r>
            <a:r>
              <a:rPr lang="it-IT" sz="1600" b="1" smtClean="0">
                <a:latin typeface="Times New Roman" pitchFamily="18" charset="0"/>
                <a:sym typeface="Symbol" pitchFamily="18" charset="2"/>
              </a:rPr>
              <a:t>shift - reduce conflicts</a:t>
            </a:r>
            <a:endParaRPr lang="it-IT" sz="1600" b="1" dirty="0" smtClean="0">
              <a:latin typeface="Times New Roman" pitchFamily="18" charset="0"/>
              <a:sym typeface="Symbol" pitchFamily="18" charset="2"/>
            </a:endParaRPr>
          </a:p>
          <a:p>
            <a:pPr marL="1085850" lvl="1" indent="-3429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it-IT" sz="1600" smtClean="0">
                <a:latin typeface="Times New Roman" pitchFamily="18" charset="0"/>
                <a:sym typeface="Symbol" pitchFamily="18" charset="2"/>
              </a:rPr>
              <a:t>Absence of </a:t>
            </a:r>
            <a:r>
              <a:rPr lang="it-IT" sz="1600" b="1" smtClean="0">
                <a:latin typeface="Times New Roman" pitchFamily="18" charset="0"/>
                <a:sym typeface="Symbol" pitchFamily="18" charset="2"/>
              </a:rPr>
              <a:t>reduce – reduce conflicts</a:t>
            </a:r>
            <a:endParaRPr lang="it-IT" sz="1600" b="1" dirty="0" smtClean="0">
              <a:latin typeface="Times New Roman" pitchFamily="18" charset="0"/>
              <a:sym typeface="Symbol" pitchFamily="18" charset="2"/>
            </a:endParaRPr>
          </a:p>
          <a:p>
            <a:pPr marL="1085850" lvl="1" indent="-3429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it-IT" sz="1600" smtClean="0">
                <a:latin typeface="Times New Roman" pitchFamily="18" charset="0"/>
                <a:sym typeface="Symbol" pitchFamily="18" charset="2"/>
              </a:rPr>
              <a:t>Absence of </a:t>
            </a:r>
            <a:r>
              <a:rPr lang="it-IT" sz="1600" b="1" smtClean="0">
                <a:latin typeface="Times New Roman" pitchFamily="18" charset="0"/>
                <a:sym typeface="Symbol" pitchFamily="18" charset="2"/>
              </a:rPr>
              <a:t>convergence conflicts</a:t>
            </a:r>
            <a:endParaRPr lang="it-IT" sz="1600" b="1" dirty="0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9304C1-CB20-45FD-9891-A0A9A0E24FFC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15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56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/>
      <p:bldP spid="1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D130A1-7F67-4FCE-8FF2-AF71B7A78353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16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2552700" y="279400"/>
            <a:ext cx="36591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smtClean="0">
                <a:latin typeface="Times New Roman" pitchFamily="18" charset="0"/>
                <a:sym typeface="Symbol" pitchFamily="18" charset="2"/>
              </a:rPr>
              <a:t>COMPLEXITY OF PARSING</a:t>
            </a:r>
            <a:endParaRPr lang="en-US" b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250825" y="919163"/>
            <a:ext cx="744938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smtClean="0">
                <a:latin typeface="Times New Roman" pitchFamily="18" charset="0"/>
                <a:sym typeface="Symbol" pitchFamily="18" charset="2"/>
              </a:rPr>
              <a:t>when analyzing string </a:t>
            </a:r>
            <a:r>
              <a:rPr lang="en-US" sz="1600" b="1" i="1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with length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 = |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sz="1600" b="1">
                <a:latin typeface="Times New Roman" pitchFamily="18" charset="0"/>
                <a:sym typeface="Symbol" pitchFamily="18" charset="2"/>
              </a:rPr>
              <a:t>|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number of elements in the stack is </a:t>
            </a:r>
            <a:r>
              <a:rPr lang="en-US" sz="1600" b="1" i="1" smtClean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sz="1600" b="1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600" b="1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1600" b="1" smtClean="0">
                <a:latin typeface="Times New Roman" pitchFamily="18" charset="0"/>
                <a:sym typeface="Symbol" pitchFamily="18" charset="2"/>
              </a:rPr>
              <a:t>)</a:t>
            </a:r>
            <a:endParaRPr lang="en-US" sz="1600" b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466725" y="1277938"/>
            <a:ext cx="67691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smtClean="0">
                <a:latin typeface="Times New Roman" pitchFamily="18" charset="0"/>
                <a:sym typeface="Symbol" pitchFamily="18" charset="2"/>
              </a:rPr>
              <a:t>to determine the number of moves of the PDA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we add up</a:t>
            </a:r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690563" y="1714500"/>
            <a:ext cx="82089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1600" i="1" baseline="-25000" dirty="0" err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sz="1600" baseline="-25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= #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terminal shift, </a:t>
            </a:r>
            <a:r>
              <a:rPr lang="en-US" sz="1600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1600" i="1" baseline="-25000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1600" baseline="-25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= #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nonterminal shift, </a:t>
            </a:r>
            <a:r>
              <a:rPr lang="en-US" sz="1600" i="1" dirty="0" err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1600" i="1" baseline="-25000" dirty="0" err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1600" baseline="-25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= 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# reductions, 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906463" y="2160588"/>
            <a:ext cx="770572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clearly, </a:t>
            </a:r>
            <a:r>
              <a:rPr lang="en-US" sz="1600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1600" i="1" baseline="-25000" dirty="0" err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sz="1600" baseline="-25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sz="1600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and   </a:t>
            </a:r>
            <a:r>
              <a:rPr lang="en-US" sz="1600" i="1" dirty="0" err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1600" i="1" baseline="-25000" dirty="0" err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1600" i="1" baseline="-25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sz="1600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1600" i="1" baseline="-25000" dirty="0" err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1600" baseline="-25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(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reduction also a 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nonterminal shift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is executed) 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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total number of moves is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3009900" y="3038475"/>
            <a:ext cx="2608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b="1" i="1" baseline="-25000" dirty="0" err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b="1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b="1" i="1" baseline="-25000" dirty="0" err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b="1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b="1" i="1" baseline="-25000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 + 2  </a:t>
            </a:r>
            <a:r>
              <a:rPr lang="en-US" b="1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b="1" i="1" baseline="-25000" dirty="0" err="1">
                <a:latin typeface="Times New Roman" pitchFamily="18" charset="0"/>
                <a:sym typeface="Symbol" pitchFamily="18" charset="2"/>
              </a:rPr>
              <a:t>R</a:t>
            </a:r>
            <a:endParaRPr lang="en-US" b="1" i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292100" y="3529013"/>
            <a:ext cx="8712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smtClean="0">
                <a:latin typeface="Times New Roman" pitchFamily="18" charset="0"/>
                <a:sym typeface="Symbol" pitchFamily="18" charset="2"/>
              </a:rPr>
              <a:t>furthermore</a:t>
            </a:r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423863" y="4428186"/>
            <a:ext cx="83915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 number of reductions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not involving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terminals, i.e.,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of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type </a:t>
            </a:r>
            <a:r>
              <a:rPr lang="en-US" sz="1600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b="1" dirty="0" smtClean="0">
                <a:latin typeface="Times New Roman" pitchFamily="18" charset="0"/>
                <a:sym typeface="Symbol" pitchFamily="18" charset="2"/>
              </a:rPr>
              <a:t>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 or </a:t>
            </a:r>
            <a:r>
              <a:rPr lang="en-US" sz="1600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b="1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1600" b="1" i="1" dirty="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 (copy rules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 or 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b="1" i="1" dirty="0" smtClean="0">
                <a:latin typeface="Times New Roman" pitchFamily="18" charset="0"/>
                <a:sym typeface="Symbol" pitchFamily="18" charset="2"/>
              </a:rPr>
              <a:t>C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 err="1" smtClean="0">
                <a:latin typeface="Times New Roman" pitchFamily="18" charset="0"/>
                <a:sym typeface="Symbol" pitchFamily="18" charset="2"/>
              </a:rPr>
              <a:t>etc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…, is </a:t>
            </a:r>
            <a:r>
              <a:rPr lang="en-US" sz="1600" b="1" i="1" dirty="0" smtClean="0">
                <a:latin typeface="Times New Roman" pitchFamily="18" charset="0"/>
                <a:sym typeface="Symbol" pitchFamily="18" charset="2"/>
              </a:rPr>
              <a:t>linearly limited by n 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 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for some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sz="1600" b="1" i="1" dirty="0" err="1"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1600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sz="1600" b="1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) because the 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grammar has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no 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circular derivations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423861" y="4041907"/>
            <a:ext cx="83915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number of reductions involving a terminal (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e.g. 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) 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is 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n</a:t>
            </a:r>
          </a:p>
        </p:txBody>
      </p:sp>
      <p:sp>
        <p:nvSpPr>
          <p:cNvPr id="24588" name="Text Box 11"/>
          <p:cNvSpPr txBox="1">
            <a:spLocks noChangeArrowheads="1"/>
          </p:cNvSpPr>
          <p:nvPr/>
        </p:nvSpPr>
        <p:spPr bwMode="auto">
          <a:xfrm>
            <a:off x="469900" y="5559163"/>
            <a:ext cx="81422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mtClean="0">
                <a:latin typeface="Times New Roman" pitchFamily="18" charset="0"/>
                <a:sym typeface="Symbol" pitchFamily="18" charset="2"/>
              </a:rPr>
              <a:t>Therefore the complexity of the parsing algorithm is </a:t>
            </a:r>
            <a:r>
              <a:rPr lang="en-US" b="1" i="1" smtClean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b="1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1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b="1" smtClean="0">
                <a:latin typeface="Times New Roman" pitchFamily="18" charset="0"/>
                <a:sym typeface="Symbol" pitchFamily="18" charset="2"/>
              </a:rPr>
              <a:t>)</a:t>
            </a:r>
            <a:endParaRPr lang="en-US" dirty="0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9957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/>
      <p:bldP spid="24582" grpId="0"/>
      <p:bldP spid="24583" grpId="0"/>
      <p:bldP spid="24584" grpId="0"/>
      <p:bldP spid="24585" grpId="0"/>
      <p:bldP spid="24586" grpId="0"/>
      <p:bldP spid="245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9304C1-CB20-45FD-9891-A0A9A0E24FFC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17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1165225" y="184150"/>
            <a:ext cx="61993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PARSER IMPLEMENTATION USING A VECTOR-STACK</a:t>
            </a:r>
            <a:endParaRPr lang="en-US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188759" y="744538"/>
            <a:ext cx="881972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in 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practice, by coding with common programing languages, one can access the stack elements below the top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449263" y="1100138"/>
            <a:ext cx="791242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 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the pointer component of the tuples in the stack can be an integer (with no value restriction)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865188" y="1443038"/>
            <a:ext cx="724557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smtClean="0">
                <a:latin typeface="Times New Roman" pitchFamily="18" charset="0"/>
                <a:sym typeface="Symbol" pitchFamily="18" charset="2"/>
              </a:rPr>
              <a:t>that points directly to the position in the stack where the current thread of analysis starts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469900" y="1914525"/>
            <a:ext cx="817999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smtClean="0">
                <a:latin typeface="Times New Roman" pitchFamily="18" charset="0"/>
                <a:sym typeface="Symbol" pitchFamily="18" charset="2"/>
              </a:rPr>
              <a:t>from a theoretical viewpoint, the parser model is not a PDA anymore (the stack alphabet is infinite)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785813" y="2274888"/>
            <a:ext cx="75437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in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practice, this implementation is possible and easy in 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all common programming platforms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282575" y="5153025"/>
            <a:ext cx="60640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smtClean="0">
                <a:latin typeface="Times New Roman" pitchFamily="18" charset="0"/>
                <a:sym typeface="Symbol" pitchFamily="18" charset="2"/>
              </a:rPr>
              <a:t>This method of using integer indexes is exploited in the Earley Algorithm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498475" y="5557838"/>
            <a:ext cx="72087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smtClean="0">
                <a:latin typeface="Times New Roman" pitchFamily="18" charset="0"/>
                <a:sym typeface="Symbol" pitchFamily="18" charset="2"/>
              </a:rPr>
              <a:t>that can be applied to a much wider class of grammars than the ELR  method seen so far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174625" y="3616325"/>
            <a:ext cx="82218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smtClean="0">
                <a:latin typeface="Times New Roman" pitchFamily="18" charset="0"/>
                <a:sym typeface="Symbol" pitchFamily="18" charset="2"/>
              </a:rPr>
              <a:t>In the tuples corresponding to items of the m-state base, instead of a pointer to the previous element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742950" y="3897313"/>
            <a:ext cx="564898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smtClean="0">
                <a:latin typeface="Times New Roman" pitchFamily="18" charset="0"/>
                <a:sym typeface="Symbol" pitchFamily="18" charset="2"/>
              </a:rPr>
              <a:t>one can </a:t>
            </a:r>
            <a:r>
              <a:rPr lang="en-US" sz="1600" b="1" i="1" smtClean="0">
                <a:latin typeface="Times New Roman" pitchFamily="18" charset="0"/>
                <a:sym typeface="Symbol" pitchFamily="18" charset="2"/>
              </a:rPr>
              <a:t>copy the same value 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included in the previous stack element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79388" y="4321175"/>
            <a:ext cx="716702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smtClean="0">
                <a:latin typeface="Times New Roman" pitchFamily="18" charset="0"/>
                <a:sym typeface="Symbol" pitchFamily="18" charset="2"/>
              </a:rPr>
              <a:t>at reduction time the stack is popped until the position denoted by the index (excluded)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7297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01" grpId="0"/>
      <p:bldP spid="29702" grpId="0"/>
      <p:bldP spid="29703" grpId="0"/>
      <p:bldP spid="29704" grpId="0"/>
      <p:bldP spid="29705" grpId="0"/>
      <p:bldP spid="29706" grpId="0"/>
      <p:bldP spid="29708" grpId="0"/>
      <p:bldP spid="29709" grpId="0"/>
      <p:bldP spid="297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E575EB-D98A-4F33-A362-BF52F73E3219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18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Text Box 2"/>
              <p:cNvSpPr txBox="1">
                <a:spLocks noChangeArrowheads="1"/>
              </p:cNvSpPr>
              <p:nvPr/>
            </p:nvSpPr>
            <p:spPr bwMode="auto">
              <a:xfrm>
                <a:off x="788418" y="3362388"/>
                <a:ext cx="3394090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 smtClean="0">
                    <a:latin typeface="Times New Roman" pitchFamily="18" charset="0"/>
                    <a:sym typeface="Symbol" pitchFamily="18" charset="2"/>
                  </a:rPr>
                  <a:t>Example analysis of string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sym typeface="Symbol" pitchFamily="18" charset="2"/>
                      </a:rPr>
                      <m:t>𝑎𝑎𝑎𝑏</m:t>
                    </m:r>
                    <m:r>
                      <a:rPr lang="it-IT" b="0" i="1" smtClean="0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endParaRPr lang="en-US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60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8418" y="3362388"/>
                <a:ext cx="3394090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4129" t="-28889" b="-51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60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979" y="827010"/>
            <a:ext cx="2591297" cy="178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Connettore 2 147"/>
          <p:cNvCxnSpPr/>
          <p:nvPr/>
        </p:nvCxnSpPr>
        <p:spPr>
          <a:xfrm flipH="1">
            <a:off x="5455568" y="719724"/>
            <a:ext cx="217328" cy="107286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03194" y="641445"/>
            <a:ext cx="3465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31" name="Group 25630"/>
          <p:cNvGrpSpPr/>
          <p:nvPr/>
        </p:nvGrpSpPr>
        <p:grpSpPr>
          <a:xfrm>
            <a:off x="549781" y="272113"/>
            <a:ext cx="557318" cy="880859"/>
            <a:chOff x="569913" y="1896789"/>
            <a:chExt cx="557318" cy="8808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3"/>
                <p:cNvSpPr txBox="1"/>
                <p:nvPr/>
              </p:nvSpPr>
              <p:spPr>
                <a:xfrm>
                  <a:off x="658486" y="2158399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6" y="2158399"/>
                  <a:ext cx="445877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370" r="-109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3"/>
                <p:cNvSpPr txBox="1"/>
                <p:nvPr/>
              </p:nvSpPr>
              <p:spPr>
                <a:xfrm>
                  <a:off x="740138" y="1896789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25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38" y="1896789"/>
                  <a:ext cx="282575" cy="18466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589499" y="2467451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40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2273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569913" y="2140895"/>
              <a:ext cx="557318" cy="63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5633" name="Group 25632"/>
          <p:cNvGrpSpPr/>
          <p:nvPr/>
        </p:nvGrpSpPr>
        <p:grpSpPr>
          <a:xfrm>
            <a:off x="1107099" y="596886"/>
            <a:ext cx="465595" cy="230124"/>
            <a:chOff x="1127231" y="2221562"/>
            <a:chExt cx="465595" cy="230124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1127231" y="2451686"/>
              <a:ext cx="4655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sellaDiTesto 36"/>
                <p:cNvSpPr txBox="1"/>
                <p:nvPr/>
              </p:nvSpPr>
              <p:spPr>
                <a:xfrm>
                  <a:off x="1224931" y="2221562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51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4931" y="2221562"/>
                  <a:ext cx="207530" cy="1692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Connettore 2 147"/>
          <p:cNvCxnSpPr/>
          <p:nvPr/>
        </p:nvCxnSpPr>
        <p:spPr>
          <a:xfrm>
            <a:off x="4855843" y="1248549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147"/>
          <p:cNvCxnSpPr/>
          <p:nvPr/>
        </p:nvCxnSpPr>
        <p:spPr>
          <a:xfrm>
            <a:off x="4581503" y="2130944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39" name="Group 25638"/>
          <p:cNvGrpSpPr/>
          <p:nvPr/>
        </p:nvGrpSpPr>
        <p:grpSpPr>
          <a:xfrm>
            <a:off x="2233248" y="605065"/>
            <a:ext cx="465595" cy="230124"/>
            <a:chOff x="2253380" y="2229741"/>
            <a:chExt cx="465595" cy="230124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2253380" y="2459865"/>
              <a:ext cx="4655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sellaDiTesto 36"/>
                <p:cNvSpPr txBox="1"/>
                <p:nvPr/>
              </p:nvSpPr>
              <p:spPr>
                <a:xfrm>
                  <a:off x="2351080" y="2229741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63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1080" y="2229741"/>
                  <a:ext cx="207530" cy="1692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3"/>
              <p:cNvSpPr txBox="1"/>
              <p:nvPr/>
            </p:nvSpPr>
            <p:spPr>
              <a:xfrm>
                <a:off x="1661267" y="541902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56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267" y="541902"/>
                <a:ext cx="445877" cy="215444"/>
              </a:xfrm>
              <a:prstGeom prst="rect">
                <a:avLst/>
              </a:prstGeom>
              <a:blipFill rotWithShape="1">
                <a:blip r:embed="rId11"/>
                <a:stretch>
                  <a:fillRect l="-2740" r="-9589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3"/>
              <p:cNvSpPr txBox="1"/>
              <p:nvPr/>
            </p:nvSpPr>
            <p:spPr>
              <a:xfrm>
                <a:off x="1742919" y="280292"/>
                <a:ext cx="2825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57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919" y="280292"/>
                <a:ext cx="282575" cy="184666"/>
              </a:xfrm>
              <a:prstGeom prst="rect">
                <a:avLst/>
              </a:prstGeom>
              <a:blipFill rotWithShape="1"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68"/>
              <p:cNvSpPr txBox="1"/>
              <p:nvPr/>
            </p:nvSpPr>
            <p:spPr>
              <a:xfrm>
                <a:off x="1614402" y="812625"/>
                <a:ext cx="53773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59" name="CasellaDiTes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402" y="812625"/>
                <a:ext cx="537731" cy="215444"/>
              </a:xfrm>
              <a:prstGeom prst="rect">
                <a:avLst/>
              </a:prstGeom>
              <a:blipFill rotWithShape="1">
                <a:blip r:embed="rId13"/>
                <a:stretch>
                  <a:fillRect r="-2273" b="-13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1594516" y="524397"/>
            <a:ext cx="655018" cy="979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578828" y="1104536"/>
            <a:ext cx="66966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sellaDiTesto 68"/>
              <p:cNvSpPr txBox="1"/>
              <p:nvPr/>
            </p:nvSpPr>
            <p:spPr>
              <a:xfrm>
                <a:off x="1618559" y="1188786"/>
                <a:ext cx="61790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r>
                        <a:rPr lang="it-IT" sz="1400" b="0" i="1" smtClean="0">
                          <a:latin typeface="Cambria Math"/>
                        </a:rPr>
                        <m:t>𝑏</m:t>
                      </m:r>
                      <m:r>
                        <a:rPr lang="it-IT" sz="1400" b="0" i="1" smtClean="0">
                          <a:latin typeface="Cambria Math"/>
                        </a:rPr>
                        <m:t>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75" name="CasellaDiTes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59" y="1188786"/>
                <a:ext cx="617909" cy="215444"/>
              </a:xfrm>
              <a:prstGeom prst="rect">
                <a:avLst/>
              </a:prstGeom>
              <a:blipFill rotWithShape="1">
                <a:blip r:embed="rId14"/>
                <a:stretch>
                  <a:fillRect r="-3960" b="-1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e 71"/>
          <p:cNvSpPr/>
          <p:nvPr/>
        </p:nvSpPr>
        <p:spPr>
          <a:xfrm>
            <a:off x="1648116" y="1168123"/>
            <a:ext cx="272302" cy="272302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810093" y="1152972"/>
            <a:ext cx="0" cy="2874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36"/>
              <p:cNvSpPr txBox="1"/>
              <p:nvPr/>
            </p:nvSpPr>
            <p:spPr>
              <a:xfrm>
                <a:off x="569367" y="1188786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80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67" y="1188786"/>
                <a:ext cx="207530" cy="169277"/>
              </a:xfrm>
              <a:prstGeom prst="rect">
                <a:avLst/>
              </a:prstGeom>
              <a:blipFill rotWithShape="1">
                <a:blip r:embed="rId15"/>
                <a:stretch>
                  <a:fillRect r="-5882" b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634" name="Group 25633"/>
          <p:cNvGrpSpPr/>
          <p:nvPr/>
        </p:nvGrpSpPr>
        <p:grpSpPr>
          <a:xfrm>
            <a:off x="285553" y="1458967"/>
            <a:ext cx="821546" cy="413244"/>
            <a:chOff x="287338" y="3207063"/>
            <a:chExt cx="821546" cy="413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asellaDiTesto 3"/>
                <p:cNvSpPr txBox="1"/>
                <p:nvPr/>
              </p:nvSpPr>
              <p:spPr>
                <a:xfrm>
                  <a:off x="287338" y="3225245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82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338" y="3225245"/>
                  <a:ext cx="282575" cy="184666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3" name="Group 82"/>
            <p:cNvGrpSpPr/>
            <p:nvPr/>
          </p:nvGrpSpPr>
          <p:grpSpPr>
            <a:xfrm>
              <a:off x="571152" y="3260780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84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5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551566" y="3207063"/>
              <a:ext cx="557318" cy="413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>
            <a:off x="1900203" y="1494791"/>
            <a:ext cx="0" cy="37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sellaDiTesto 36"/>
              <p:cNvSpPr txBox="1"/>
              <p:nvPr/>
            </p:nvSpPr>
            <p:spPr>
              <a:xfrm>
                <a:off x="1975969" y="1605436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1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969" y="1605436"/>
                <a:ext cx="207530" cy="169277"/>
              </a:xfrm>
              <a:prstGeom prst="rect">
                <a:avLst/>
              </a:prstGeom>
              <a:blipFill rotWithShape="1">
                <a:blip r:embed="rId15"/>
                <a:stretch>
                  <a:fillRect r="-5882" b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635" name="Group 25634"/>
          <p:cNvGrpSpPr/>
          <p:nvPr/>
        </p:nvGrpSpPr>
        <p:grpSpPr>
          <a:xfrm>
            <a:off x="1301689" y="1878642"/>
            <a:ext cx="870026" cy="636753"/>
            <a:chOff x="1313978" y="3821695"/>
            <a:chExt cx="870026" cy="6367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asellaDiTesto 3"/>
                <p:cNvSpPr txBox="1"/>
                <p:nvPr/>
              </p:nvSpPr>
              <p:spPr>
                <a:xfrm>
                  <a:off x="1668533" y="4177443"/>
                  <a:ext cx="50670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9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8533" y="4177443"/>
                  <a:ext cx="506706" cy="21544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r="-1205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asellaDiTesto 3"/>
                <p:cNvSpPr txBox="1"/>
                <p:nvPr/>
              </p:nvSpPr>
              <p:spPr>
                <a:xfrm>
                  <a:off x="1313978" y="3962310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9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978" y="3962310"/>
                  <a:ext cx="282575" cy="184666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5" name="Group 94"/>
            <p:cNvGrpSpPr/>
            <p:nvPr/>
          </p:nvGrpSpPr>
          <p:grpSpPr>
            <a:xfrm>
              <a:off x="1637508" y="3867769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96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98" name="Rectangle 97"/>
            <p:cNvSpPr/>
            <p:nvPr/>
          </p:nvSpPr>
          <p:spPr>
            <a:xfrm>
              <a:off x="1626686" y="3821695"/>
              <a:ext cx="557318" cy="63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5637" name="Group 25636"/>
          <p:cNvGrpSpPr/>
          <p:nvPr/>
        </p:nvGrpSpPr>
        <p:grpSpPr>
          <a:xfrm>
            <a:off x="1614397" y="2520827"/>
            <a:ext cx="277652" cy="307219"/>
            <a:chOff x="1626686" y="4463880"/>
            <a:chExt cx="277652" cy="307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CasellaDiTesto 36"/>
                <p:cNvSpPr txBox="1"/>
                <p:nvPr/>
              </p:nvSpPr>
              <p:spPr>
                <a:xfrm>
                  <a:off x="1626686" y="4521766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00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686" y="4521766"/>
                  <a:ext cx="207530" cy="169277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Arrow Connector 100"/>
            <p:cNvCxnSpPr/>
            <p:nvPr/>
          </p:nvCxnSpPr>
          <p:spPr>
            <a:xfrm>
              <a:off x="1904338" y="4463880"/>
              <a:ext cx="0" cy="3072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38" name="Group 25637"/>
          <p:cNvGrpSpPr/>
          <p:nvPr/>
        </p:nvGrpSpPr>
        <p:grpSpPr>
          <a:xfrm>
            <a:off x="1349162" y="2854380"/>
            <a:ext cx="821546" cy="413244"/>
            <a:chOff x="1361451" y="4797433"/>
            <a:chExt cx="821546" cy="413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CasellaDiTesto 3"/>
                <p:cNvSpPr txBox="1"/>
                <p:nvPr/>
              </p:nvSpPr>
              <p:spPr>
                <a:xfrm>
                  <a:off x="1361451" y="4815615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02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1451" y="4815615"/>
                  <a:ext cx="282575" cy="184666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Group 102"/>
            <p:cNvGrpSpPr/>
            <p:nvPr/>
          </p:nvGrpSpPr>
          <p:grpSpPr>
            <a:xfrm>
              <a:off x="1645265" y="4851150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04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 r="-2273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1625679" y="4797433"/>
              <a:ext cx="557318" cy="413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08" name="Connettore 2 147"/>
          <p:cNvCxnSpPr/>
          <p:nvPr/>
        </p:nvCxnSpPr>
        <p:spPr>
          <a:xfrm>
            <a:off x="5880426" y="2078786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2 147"/>
          <p:cNvCxnSpPr/>
          <p:nvPr/>
        </p:nvCxnSpPr>
        <p:spPr>
          <a:xfrm flipH="1">
            <a:off x="5844226" y="1310348"/>
            <a:ext cx="134340" cy="72999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40" name="Group 25639"/>
          <p:cNvGrpSpPr/>
          <p:nvPr/>
        </p:nvGrpSpPr>
        <p:grpSpPr>
          <a:xfrm>
            <a:off x="2713225" y="276518"/>
            <a:ext cx="678558" cy="1223133"/>
            <a:chOff x="2733357" y="1901194"/>
            <a:chExt cx="678558" cy="1223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asellaDiTesto 3"/>
                <p:cNvSpPr txBox="1"/>
                <p:nvPr/>
              </p:nvSpPr>
              <p:spPr>
                <a:xfrm>
                  <a:off x="2836577" y="2162804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2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77" y="2162804"/>
                  <a:ext cx="445877" cy="215444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1370" r="-10959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CasellaDiTesto 3"/>
                <p:cNvSpPr txBox="1"/>
                <p:nvPr/>
              </p:nvSpPr>
              <p:spPr>
                <a:xfrm>
                  <a:off x="2918229" y="1901194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25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8229" y="1901194"/>
                  <a:ext cx="282575" cy="184666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CasellaDiTesto 68"/>
                <p:cNvSpPr txBox="1"/>
                <p:nvPr/>
              </p:nvSpPr>
              <p:spPr>
                <a:xfrm>
                  <a:off x="2789712" y="2433527"/>
                  <a:ext cx="61331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26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712" y="2433527"/>
                  <a:ext cx="613310" cy="215444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l="-2000" r="-1000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Rectangle 126"/>
            <p:cNvSpPr/>
            <p:nvPr/>
          </p:nvSpPr>
          <p:spPr>
            <a:xfrm>
              <a:off x="2748004" y="2145299"/>
              <a:ext cx="663911" cy="979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733357" y="2725438"/>
              <a:ext cx="6696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2759234" y="2789025"/>
              <a:ext cx="617909" cy="272302"/>
              <a:chOff x="1635471" y="3967819"/>
              <a:chExt cx="617909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CasellaDiTesto 68"/>
                  <p:cNvSpPr txBox="1"/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36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l="-990" r="-6931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Ovale 71"/>
              <p:cNvSpPr/>
              <p:nvPr/>
            </p:nvSpPr>
            <p:spPr>
              <a:xfrm>
                <a:off x="1658101" y="3967819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CasellaDiTesto 36"/>
              <p:cNvSpPr txBox="1"/>
              <p:nvPr/>
            </p:nvSpPr>
            <p:spPr>
              <a:xfrm>
                <a:off x="3131147" y="1601662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39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147" y="1601662"/>
                <a:ext cx="207530" cy="169277"/>
              </a:xfrm>
              <a:prstGeom prst="rect">
                <a:avLst/>
              </a:prstGeom>
              <a:blipFill rotWithShape="1">
                <a:blip r:embed="rId30"/>
                <a:stretch>
                  <a:fillRect r="-2941" b="-3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643" name="Group 25642"/>
          <p:cNvGrpSpPr/>
          <p:nvPr/>
        </p:nvGrpSpPr>
        <p:grpSpPr>
          <a:xfrm>
            <a:off x="2769575" y="2517053"/>
            <a:ext cx="277652" cy="307219"/>
            <a:chOff x="2781864" y="4460106"/>
            <a:chExt cx="277652" cy="307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CasellaDiTesto 36"/>
                <p:cNvSpPr txBox="1"/>
                <p:nvPr/>
              </p:nvSpPr>
              <p:spPr>
                <a:xfrm>
                  <a:off x="2781864" y="4517992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45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864" y="4517992"/>
                  <a:ext cx="207530" cy="169277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Straight Arrow Connector 145"/>
            <p:cNvCxnSpPr/>
            <p:nvPr/>
          </p:nvCxnSpPr>
          <p:spPr>
            <a:xfrm>
              <a:off x="3059516" y="4460106"/>
              <a:ext cx="0" cy="3072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20" name="Group 25619"/>
          <p:cNvGrpSpPr/>
          <p:nvPr/>
        </p:nvGrpSpPr>
        <p:grpSpPr>
          <a:xfrm>
            <a:off x="2504340" y="2850606"/>
            <a:ext cx="1067228" cy="413244"/>
            <a:chOff x="2516629" y="4638805"/>
            <a:chExt cx="1067228" cy="413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CasellaDiTesto 3"/>
                <p:cNvSpPr txBox="1"/>
                <p:nvPr/>
              </p:nvSpPr>
              <p:spPr>
                <a:xfrm>
                  <a:off x="2516629" y="4656987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47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629" y="4656987"/>
                  <a:ext cx="282575" cy="184666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CasellaDiTesto 68"/>
                <p:cNvSpPr txBox="1"/>
                <p:nvPr/>
              </p:nvSpPr>
              <p:spPr>
                <a:xfrm>
                  <a:off x="2844687" y="4713185"/>
                  <a:ext cx="66542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3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49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4687" y="4713185"/>
                  <a:ext cx="665427" cy="215444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l="-917" r="-5505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Ovale 71"/>
            <p:cNvSpPr/>
            <p:nvPr/>
          </p:nvSpPr>
          <p:spPr>
            <a:xfrm>
              <a:off x="2852569" y="4692522"/>
              <a:ext cx="272302" cy="272302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780856" y="4638805"/>
              <a:ext cx="803001" cy="413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5642" name="Group 25641"/>
          <p:cNvGrpSpPr/>
          <p:nvPr/>
        </p:nvGrpSpPr>
        <p:grpSpPr>
          <a:xfrm>
            <a:off x="2475729" y="1874868"/>
            <a:ext cx="977852" cy="636753"/>
            <a:chOff x="2488018" y="3817921"/>
            <a:chExt cx="977852" cy="6367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CasellaDiTesto 3"/>
                <p:cNvSpPr txBox="1"/>
                <p:nvPr/>
              </p:nvSpPr>
              <p:spPr>
                <a:xfrm>
                  <a:off x="2823711" y="4173669"/>
                  <a:ext cx="58820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40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11" y="4173669"/>
                  <a:ext cx="588204" cy="215444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l="-3093" r="-309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619" name="Group 25618"/>
            <p:cNvGrpSpPr/>
            <p:nvPr/>
          </p:nvGrpSpPr>
          <p:grpSpPr>
            <a:xfrm>
              <a:off x="2836930" y="3863995"/>
              <a:ext cx="537731" cy="272302"/>
              <a:chOff x="2836930" y="3709141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CasellaDiTesto 68"/>
                  <p:cNvSpPr txBox="1"/>
                  <p:nvPr/>
                </p:nvSpPr>
                <p:spPr>
                  <a:xfrm>
                    <a:off x="2836930" y="3729804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42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6930" y="3729804"/>
                    <a:ext cx="537731" cy="215444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r="-674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3" name="Ovale 71"/>
              <p:cNvSpPr/>
              <p:nvPr/>
            </p:nvSpPr>
            <p:spPr>
              <a:xfrm>
                <a:off x="2844812" y="3709141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144" name="Rectangle 143"/>
            <p:cNvSpPr/>
            <p:nvPr/>
          </p:nvSpPr>
          <p:spPr>
            <a:xfrm>
              <a:off x="2781863" y="3817921"/>
              <a:ext cx="684007" cy="63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CasellaDiTesto 3"/>
                <p:cNvSpPr txBox="1"/>
                <p:nvPr/>
              </p:nvSpPr>
              <p:spPr>
                <a:xfrm>
                  <a:off x="2488018" y="3962310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5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8018" y="3962310"/>
                  <a:ext cx="282575" cy="184666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622" name="Group 25621"/>
          <p:cNvGrpSpPr/>
          <p:nvPr/>
        </p:nvGrpSpPr>
        <p:grpSpPr>
          <a:xfrm>
            <a:off x="3394120" y="700571"/>
            <a:ext cx="450002" cy="440873"/>
            <a:chOff x="3414252" y="2170393"/>
            <a:chExt cx="450002" cy="440873"/>
          </a:xfrm>
        </p:grpSpPr>
        <p:sp>
          <p:nvSpPr>
            <p:cNvPr id="25621" name="Freeform 25620"/>
            <p:cNvSpPr/>
            <p:nvPr/>
          </p:nvSpPr>
          <p:spPr>
            <a:xfrm>
              <a:off x="3414252" y="2170393"/>
              <a:ext cx="450002" cy="440873"/>
            </a:xfrm>
            <a:custGeom>
              <a:avLst/>
              <a:gdLst>
                <a:gd name="connsiteX0" fmla="*/ 0 w 450002"/>
                <a:gd name="connsiteY0" fmla="*/ 285213 h 440873"/>
                <a:gd name="connsiteX1" fmla="*/ 191729 w 450002"/>
                <a:gd name="connsiteY1" fmla="*/ 440072 h 440873"/>
                <a:gd name="connsiteX2" fmla="*/ 449825 w 450002"/>
                <a:gd name="connsiteY2" fmla="*/ 226220 h 440873"/>
                <a:gd name="connsiteX3" fmla="*/ 228600 w 450002"/>
                <a:gd name="connsiteY3" fmla="*/ 4994 h 440873"/>
                <a:gd name="connsiteX4" fmla="*/ 14748 w 450002"/>
                <a:gd name="connsiteY4" fmla="*/ 93484 h 44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002" h="440873">
                  <a:moveTo>
                    <a:pt x="0" y="285213"/>
                  </a:moveTo>
                  <a:cubicBezTo>
                    <a:pt x="58379" y="367558"/>
                    <a:pt x="116758" y="449904"/>
                    <a:pt x="191729" y="440072"/>
                  </a:cubicBezTo>
                  <a:cubicBezTo>
                    <a:pt x="266700" y="430240"/>
                    <a:pt x="443680" y="298733"/>
                    <a:pt x="449825" y="226220"/>
                  </a:cubicBezTo>
                  <a:cubicBezTo>
                    <a:pt x="455970" y="153707"/>
                    <a:pt x="301113" y="27117"/>
                    <a:pt x="228600" y="4994"/>
                  </a:cubicBezTo>
                  <a:cubicBezTo>
                    <a:pt x="156087" y="-17129"/>
                    <a:pt x="85417" y="38177"/>
                    <a:pt x="14748" y="9348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CasellaDiTesto 36"/>
                <p:cNvSpPr txBox="1"/>
                <p:nvPr/>
              </p:nvSpPr>
              <p:spPr>
                <a:xfrm>
                  <a:off x="3535488" y="2278673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6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488" y="2278673"/>
                  <a:ext cx="207530" cy="1692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3" name="Straight Arrow Connector 112"/>
          <p:cNvCxnSpPr/>
          <p:nvPr/>
        </p:nvCxnSpPr>
        <p:spPr>
          <a:xfrm>
            <a:off x="3049537" y="1515309"/>
            <a:ext cx="0" cy="37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287915" y="3876389"/>
            <a:ext cx="557318" cy="880859"/>
            <a:chOff x="569913" y="1896789"/>
            <a:chExt cx="557318" cy="8808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asellaDiTesto 3"/>
                <p:cNvSpPr txBox="1"/>
                <p:nvPr/>
              </p:nvSpPr>
              <p:spPr>
                <a:xfrm>
                  <a:off x="658486" y="2158399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6" y="2158399"/>
                  <a:ext cx="445877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370" r="-109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CasellaDiTesto 3"/>
                <p:cNvSpPr txBox="1"/>
                <p:nvPr/>
              </p:nvSpPr>
              <p:spPr>
                <a:xfrm>
                  <a:off x="740138" y="1896789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25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38" y="1896789"/>
                  <a:ext cx="282575" cy="18466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3" name="Group 122"/>
            <p:cNvGrpSpPr/>
            <p:nvPr/>
          </p:nvGrpSpPr>
          <p:grpSpPr>
            <a:xfrm>
              <a:off x="589499" y="2467451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40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2273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0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128" name="Rectangle 127"/>
            <p:cNvSpPr/>
            <p:nvPr/>
          </p:nvSpPr>
          <p:spPr>
            <a:xfrm>
              <a:off x="569913" y="2140895"/>
              <a:ext cx="557318" cy="63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asellaDiTesto 36"/>
              <p:cNvSpPr txBox="1"/>
              <p:nvPr/>
            </p:nvSpPr>
            <p:spPr>
              <a:xfrm>
                <a:off x="1011796" y="3876389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33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96" y="3876389"/>
                <a:ext cx="207530" cy="169277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1324823" y="3877674"/>
            <a:ext cx="670706" cy="1223133"/>
            <a:chOff x="1324824" y="3693712"/>
            <a:chExt cx="670706" cy="1223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CasellaDiTesto 3"/>
                <p:cNvSpPr txBox="1"/>
                <p:nvPr/>
              </p:nvSpPr>
              <p:spPr>
                <a:xfrm>
                  <a:off x="1407263" y="3955322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2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7263" y="3955322"/>
                  <a:ext cx="445877" cy="215444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l="-2740" r="-958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CasellaDiTesto 3"/>
                <p:cNvSpPr txBox="1"/>
                <p:nvPr/>
              </p:nvSpPr>
              <p:spPr>
                <a:xfrm>
                  <a:off x="1488915" y="3693712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5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8915" y="3693712"/>
                  <a:ext cx="282575" cy="184666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CasellaDiTesto 68"/>
                <p:cNvSpPr txBox="1"/>
                <p:nvPr/>
              </p:nvSpPr>
              <p:spPr>
                <a:xfrm>
                  <a:off x="1360398" y="4226045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5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398" y="4226045"/>
                  <a:ext cx="537731" cy="215444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r="-3409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Rectangle 156"/>
            <p:cNvSpPr/>
            <p:nvPr/>
          </p:nvSpPr>
          <p:spPr>
            <a:xfrm>
              <a:off x="1340512" y="3937817"/>
              <a:ext cx="655018" cy="979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1324824" y="4517956"/>
              <a:ext cx="6696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1357628" y="4581543"/>
              <a:ext cx="617909" cy="272302"/>
              <a:chOff x="1635471" y="3967819"/>
              <a:chExt cx="617909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CasellaDiTesto 68"/>
                  <p:cNvSpPr txBox="1"/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75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r="-7921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4" name="Ovale 71"/>
              <p:cNvSpPr/>
              <p:nvPr/>
            </p:nvSpPr>
            <p:spPr>
              <a:xfrm>
                <a:off x="1658101" y="3967819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</p:grpSp>
      <p:sp>
        <p:nvSpPr>
          <p:cNvPr id="10" name="Freeform 9"/>
          <p:cNvSpPr/>
          <p:nvPr/>
        </p:nvSpPr>
        <p:spPr>
          <a:xfrm>
            <a:off x="858981" y="4264126"/>
            <a:ext cx="561109" cy="20781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 164"/>
          <p:cNvSpPr/>
          <p:nvPr/>
        </p:nvSpPr>
        <p:spPr>
          <a:xfrm>
            <a:off x="868293" y="4562421"/>
            <a:ext cx="561109" cy="20781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/>
          <p:cNvGrpSpPr/>
          <p:nvPr/>
        </p:nvGrpSpPr>
        <p:grpSpPr>
          <a:xfrm>
            <a:off x="2466913" y="3876389"/>
            <a:ext cx="678558" cy="1223133"/>
            <a:chOff x="2733357" y="1901194"/>
            <a:chExt cx="678558" cy="1223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CasellaDiTesto 3"/>
                <p:cNvSpPr txBox="1"/>
                <p:nvPr/>
              </p:nvSpPr>
              <p:spPr>
                <a:xfrm>
                  <a:off x="2836577" y="2162804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2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77" y="2162804"/>
                  <a:ext cx="445877" cy="215444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1370" r="-10959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CasellaDiTesto 3"/>
                <p:cNvSpPr txBox="1"/>
                <p:nvPr/>
              </p:nvSpPr>
              <p:spPr>
                <a:xfrm>
                  <a:off x="2918229" y="1901194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68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8229" y="1901194"/>
                  <a:ext cx="282575" cy="184666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CasellaDiTesto 68"/>
                <p:cNvSpPr txBox="1"/>
                <p:nvPr/>
              </p:nvSpPr>
              <p:spPr>
                <a:xfrm>
                  <a:off x="2789712" y="2433527"/>
                  <a:ext cx="61331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26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712" y="2433527"/>
                  <a:ext cx="613310" cy="215444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l="-2000" r="-1000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Rectangle 169"/>
            <p:cNvSpPr/>
            <p:nvPr/>
          </p:nvSpPr>
          <p:spPr>
            <a:xfrm>
              <a:off x="2748004" y="2145299"/>
              <a:ext cx="663911" cy="979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>
              <a:off x="2733357" y="2725438"/>
              <a:ext cx="6696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oup 171"/>
            <p:cNvGrpSpPr/>
            <p:nvPr/>
          </p:nvGrpSpPr>
          <p:grpSpPr>
            <a:xfrm>
              <a:off x="2759234" y="2789025"/>
              <a:ext cx="617909" cy="272302"/>
              <a:chOff x="1635471" y="3967819"/>
              <a:chExt cx="617909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CasellaDiTesto 68"/>
                  <p:cNvSpPr txBox="1"/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36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l="-990" r="-6931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4" name="Ovale 71"/>
              <p:cNvSpPr/>
              <p:nvPr/>
            </p:nvSpPr>
            <p:spPr>
              <a:xfrm>
                <a:off x="1658101" y="3967819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CasellaDiTesto 36"/>
              <p:cNvSpPr txBox="1"/>
              <p:nvPr/>
            </p:nvSpPr>
            <p:spPr>
              <a:xfrm>
                <a:off x="2190500" y="3883507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75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500" y="3883507"/>
                <a:ext cx="207530" cy="169277"/>
              </a:xfrm>
              <a:prstGeom prst="rect">
                <a:avLst/>
              </a:prstGeom>
              <a:blipFill rotWithShape="1">
                <a:blip r:embed="rId4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Freeform 176"/>
          <p:cNvSpPr/>
          <p:nvPr/>
        </p:nvSpPr>
        <p:spPr>
          <a:xfrm>
            <a:off x="1995529" y="4493213"/>
            <a:ext cx="560068" cy="399392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586210" y="3876389"/>
            <a:ext cx="687316" cy="1223133"/>
            <a:chOff x="3586211" y="3692427"/>
            <a:chExt cx="687316" cy="1223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CasellaDiTesto 3"/>
                <p:cNvSpPr txBox="1"/>
                <p:nvPr/>
              </p:nvSpPr>
              <p:spPr>
                <a:xfrm>
                  <a:off x="3663554" y="3954037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79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3554" y="3954037"/>
                  <a:ext cx="445877" cy="215444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2740" r="-9589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CasellaDiTesto 3"/>
                <p:cNvSpPr txBox="1"/>
                <p:nvPr/>
              </p:nvSpPr>
              <p:spPr>
                <a:xfrm>
                  <a:off x="3745206" y="3692427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80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206" y="3692427"/>
                  <a:ext cx="282575" cy="184666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CasellaDiTesto 68"/>
                <p:cNvSpPr txBox="1"/>
                <p:nvPr/>
              </p:nvSpPr>
              <p:spPr>
                <a:xfrm>
                  <a:off x="3616689" y="4224760"/>
                  <a:ext cx="61331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81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6689" y="4224760"/>
                  <a:ext cx="613310" cy="215444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l="-990" r="-990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Rectangle 181"/>
            <p:cNvSpPr/>
            <p:nvPr/>
          </p:nvSpPr>
          <p:spPr>
            <a:xfrm>
              <a:off x="3609616" y="3936532"/>
              <a:ext cx="663911" cy="979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84" name="Straight Arrow Connector 183"/>
            <p:cNvCxnSpPr/>
            <p:nvPr/>
          </p:nvCxnSpPr>
          <p:spPr>
            <a:xfrm>
              <a:off x="3594969" y="4516671"/>
              <a:ext cx="6696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Group 184"/>
            <p:cNvGrpSpPr/>
            <p:nvPr/>
          </p:nvGrpSpPr>
          <p:grpSpPr>
            <a:xfrm>
              <a:off x="3586211" y="4580258"/>
              <a:ext cx="617909" cy="272302"/>
              <a:chOff x="1635471" y="3967819"/>
              <a:chExt cx="617909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CasellaDiTesto 68"/>
                  <p:cNvSpPr txBox="1"/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36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l="-990" r="-6931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7" name="Ovale 71"/>
              <p:cNvSpPr/>
              <p:nvPr/>
            </p:nvSpPr>
            <p:spPr>
              <a:xfrm>
                <a:off x="1658101" y="3967819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CasellaDiTesto 36"/>
              <p:cNvSpPr txBox="1"/>
              <p:nvPr/>
            </p:nvSpPr>
            <p:spPr>
              <a:xfrm>
                <a:off x="3286389" y="3883507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88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389" y="3883507"/>
                <a:ext cx="207530" cy="169277"/>
              </a:xfrm>
              <a:prstGeom prst="rect">
                <a:avLst/>
              </a:prstGeom>
              <a:blipFill rotWithShape="1">
                <a:blip r:embed="rId4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Freeform 189"/>
          <p:cNvSpPr/>
          <p:nvPr/>
        </p:nvSpPr>
        <p:spPr>
          <a:xfrm>
            <a:off x="3103485" y="4516444"/>
            <a:ext cx="560068" cy="399392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 Box 2"/>
              <p:cNvSpPr txBox="1">
                <a:spLocks noChangeArrowheads="1"/>
              </p:cNvSpPr>
              <p:nvPr/>
            </p:nvSpPr>
            <p:spPr bwMode="auto">
              <a:xfrm>
                <a:off x="4204119" y="3516277"/>
                <a:ext cx="3145085" cy="246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smtClean="0">
                    <a:latin typeface="Times New Roman" pitchFamily="18" charset="0"/>
                    <a:sym typeface="Symbol" pitchFamily="18" charset="2"/>
                  </a:rPr>
                  <a:t>Input = lookahead</a:t>
                </a:r>
                <a:r>
                  <a:rPr lang="en-US" sz="1600" smtClean="0">
                    <a:latin typeface="Times New Roman" pitchFamily="18" charset="0"/>
                    <a:sym typeface="Symbol" pitchFamily="18" charset="2"/>
                  </a:rPr>
                  <a:t>: reduce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𝜀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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𝑁</m:t>
                    </m:r>
                  </m:oMath>
                </a14:m>
                <a:r>
                  <a:rPr lang="it-IT" sz="1600" smtClean="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191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4119" y="3516277"/>
                <a:ext cx="3145085" cy="246221"/>
              </a:xfrm>
              <a:prstGeom prst="rect">
                <a:avLst/>
              </a:prstGeom>
              <a:blipFill rotWithShape="1">
                <a:blip r:embed="rId46"/>
                <a:stretch>
                  <a:fillRect l="-3861" t="-23810" b="-452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/>
          <p:cNvSpPr/>
          <p:nvPr/>
        </p:nvSpPr>
        <p:spPr>
          <a:xfrm>
            <a:off x="3754581" y="3633744"/>
            <a:ext cx="443345" cy="160067"/>
          </a:xfrm>
          <a:custGeom>
            <a:avLst/>
            <a:gdLst>
              <a:gd name="connsiteX0" fmla="*/ 443345 w 443345"/>
              <a:gd name="connsiteY0" fmla="*/ 48491 h 160067"/>
              <a:gd name="connsiteX1" fmla="*/ 166254 w 443345"/>
              <a:gd name="connsiteY1" fmla="*/ 159327 h 160067"/>
              <a:gd name="connsiteX2" fmla="*/ 0 w 443345"/>
              <a:gd name="connsiteY2" fmla="*/ 0 h 16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345" h="160067">
                <a:moveTo>
                  <a:pt x="443345" y="48491"/>
                </a:moveTo>
                <a:cubicBezTo>
                  <a:pt x="341745" y="107950"/>
                  <a:pt x="240145" y="167409"/>
                  <a:pt x="166254" y="159327"/>
                </a:cubicBezTo>
                <a:cubicBezTo>
                  <a:pt x="92363" y="151245"/>
                  <a:pt x="46181" y="75622"/>
                  <a:pt x="0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059381" y="3793811"/>
            <a:ext cx="413094" cy="1031424"/>
          </a:xfrm>
          <a:custGeom>
            <a:avLst/>
            <a:gdLst>
              <a:gd name="connsiteX0" fmla="*/ 180109 w 413094"/>
              <a:gd name="connsiteY0" fmla="*/ 0 h 1039091"/>
              <a:gd name="connsiteX1" fmla="*/ 408709 w 413094"/>
              <a:gd name="connsiteY1" fmla="*/ 658091 h 1039091"/>
              <a:gd name="connsiteX2" fmla="*/ 0 w 413094"/>
              <a:gd name="connsiteY2" fmla="*/ 1039091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094" h="1039091">
                <a:moveTo>
                  <a:pt x="180109" y="0"/>
                </a:moveTo>
                <a:cubicBezTo>
                  <a:pt x="309418" y="242454"/>
                  <a:pt x="438727" y="484909"/>
                  <a:pt x="408709" y="658091"/>
                </a:cubicBezTo>
                <a:cubicBezTo>
                  <a:pt x="378691" y="831273"/>
                  <a:pt x="189345" y="935182"/>
                  <a:pt x="0" y="1039091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771560" y="3883507"/>
            <a:ext cx="684007" cy="901376"/>
            <a:chOff x="4771561" y="3699545"/>
            <a:chExt cx="684007" cy="9013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CasellaDiTesto 3"/>
                <p:cNvSpPr txBox="1"/>
                <p:nvPr/>
              </p:nvSpPr>
              <p:spPr>
                <a:xfrm>
                  <a:off x="4813409" y="4319916"/>
                  <a:ext cx="58820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9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3409" y="4319916"/>
                  <a:ext cx="588204" cy="215444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 l="-4167" r="-3125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4" name="Group 193"/>
            <p:cNvGrpSpPr/>
            <p:nvPr/>
          </p:nvGrpSpPr>
          <p:grpSpPr>
            <a:xfrm>
              <a:off x="4826628" y="4010242"/>
              <a:ext cx="537731" cy="272302"/>
              <a:chOff x="2836930" y="3709141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CasellaDiTesto 68"/>
                  <p:cNvSpPr txBox="1"/>
                  <p:nvPr/>
                </p:nvSpPr>
                <p:spPr>
                  <a:xfrm>
                    <a:off x="2836930" y="3729804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42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6930" y="3729804"/>
                    <a:ext cx="537731" cy="215444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r="-674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8" name="Ovale 71"/>
              <p:cNvSpPr/>
              <p:nvPr/>
            </p:nvSpPr>
            <p:spPr>
              <a:xfrm>
                <a:off x="2844812" y="3709141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195" name="Rectangle 194"/>
            <p:cNvSpPr/>
            <p:nvPr/>
          </p:nvSpPr>
          <p:spPr>
            <a:xfrm>
              <a:off x="4771561" y="3964168"/>
              <a:ext cx="684007" cy="63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CasellaDiTesto 3"/>
                <p:cNvSpPr txBox="1"/>
                <p:nvPr/>
              </p:nvSpPr>
              <p:spPr>
                <a:xfrm>
                  <a:off x="4972276" y="3699545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96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2276" y="3699545"/>
                  <a:ext cx="282575" cy="184666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CasellaDiTesto 36"/>
              <p:cNvSpPr txBox="1"/>
              <p:nvPr/>
            </p:nvSpPr>
            <p:spPr>
              <a:xfrm>
                <a:off x="4472475" y="3876389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r>
                        <a:rPr lang="it-IT" sz="11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99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75" y="3876389"/>
                <a:ext cx="207530" cy="169277"/>
              </a:xfrm>
              <a:prstGeom prst="rect">
                <a:avLst/>
              </a:prstGeom>
              <a:blipFill rotWithShape="1">
                <a:blip r:embed="rId49"/>
                <a:stretch>
                  <a:fillRect r="-5882" b="-3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5978566" y="3911736"/>
            <a:ext cx="803001" cy="667215"/>
            <a:chOff x="5978567" y="3727774"/>
            <a:chExt cx="803001" cy="6672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CasellaDiTesto 3"/>
                <p:cNvSpPr txBox="1"/>
                <p:nvPr/>
              </p:nvSpPr>
              <p:spPr>
                <a:xfrm>
                  <a:off x="6208505" y="3727774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202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505" y="3727774"/>
                  <a:ext cx="282575" cy="184666"/>
                </a:xfrm>
                <a:prstGeom prst="rect">
                  <a:avLst/>
                </a:prstGeom>
                <a:blipFill rotWithShape="1">
                  <a:blip r:embed="rId5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CasellaDiTesto 68"/>
                <p:cNvSpPr txBox="1"/>
                <p:nvPr/>
              </p:nvSpPr>
              <p:spPr>
                <a:xfrm>
                  <a:off x="6042398" y="4056125"/>
                  <a:ext cx="66542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3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03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2398" y="4056125"/>
                  <a:ext cx="665427" cy="215444"/>
                </a:xfrm>
                <a:prstGeom prst="rect">
                  <a:avLst/>
                </a:prstGeom>
                <a:blipFill rotWithShape="1">
                  <a:blip r:embed="rId51"/>
                  <a:stretch>
                    <a:fillRect r="-6422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Ovale 71"/>
            <p:cNvSpPr/>
            <p:nvPr/>
          </p:nvSpPr>
          <p:spPr>
            <a:xfrm>
              <a:off x="6050280" y="4035462"/>
              <a:ext cx="272302" cy="272302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5978567" y="3981745"/>
              <a:ext cx="803001" cy="413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CasellaDiTesto 36"/>
              <p:cNvSpPr txBox="1"/>
              <p:nvPr/>
            </p:nvSpPr>
            <p:spPr>
              <a:xfrm>
                <a:off x="5672896" y="3884083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208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896" y="3884083"/>
                <a:ext cx="207530" cy="169277"/>
              </a:xfrm>
              <a:prstGeom prst="rect">
                <a:avLst/>
              </a:prstGeom>
              <a:blipFill rotWithShape="1">
                <a:blip r:embed="rId5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 14"/>
          <p:cNvSpPr/>
          <p:nvPr/>
        </p:nvSpPr>
        <p:spPr>
          <a:xfrm>
            <a:off x="3951074" y="3199108"/>
            <a:ext cx="509329" cy="219890"/>
          </a:xfrm>
          <a:custGeom>
            <a:avLst/>
            <a:gdLst>
              <a:gd name="connsiteX0" fmla="*/ 242455 w 242455"/>
              <a:gd name="connsiteY0" fmla="*/ 12664 h 144282"/>
              <a:gd name="connsiteX1" fmla="*/ 55419 w 242455"/>
              <a:gd name="connsiteY1" fmla="*/ 12664 h 144282"/>
              <a:gd name="connsiteX2" fmla="*/ 0 w 242455"/>
              <a:gd name="connsiteY2" fmla="*/ 144282 h 14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455" h="144282">
                <a:moveTo>
                  <a:pt x="242455" y="12664"/>
                </a:moveTo>
                <a:cubicBezTo>
                  <a:pt x="169141" y="1696"/>
                  <a:pt x="95828" y="-9272"/>
                  <a:pt x="55419" y="12664"/>
                </a:cubicBezTo>
                <a:cubicBezTo>
                  <a:pt x="15010" y="34600"/>
                  <a:pt x="7505" y="89441"/>
                  <a:pt x="0" y="144282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4350326" y="3446707"/>
            <a:ext cx="2279073" cy="803564"/>
          </a:xfrm>
          <a:custGeom>
            <a:avLst/>
            <a:gdLst>
              <a:gd name="connsiteX0" fmla="*/ 0 w 2279073"/>
              <a:gd name="connsiteY0" fmla="*/ 0 h 803564"/>
              <a:gd name="connsiteX1" fmla="*/ 526473 w 2279073"/>
              <a:gd name="connsiteY1" fmla="*/ 221673 h 803564"/>
              <a:gd name="connsiteX2" fmla="*/ 1808018 w 2279073"/>
              <a:gd name="connsiteY2" fmla="*/ 207819 h 803564"/>
              <a:gd name="connsiteX3" fmla="*/ 2279073 w 2279073"/>
              <a:gd name="connsiteY3" fmla="*/ 803564 h 80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9073" h="803564">
                <a:moveTo>
                  <a:pt x="0" y="0"/>
                </a:moveTo>
                <a:cubicBezTo>
                  <a:pt x="112568" y="93518"/>
                  <a:pt x="225137" y="187037"/>
                  <a:pt x="526473" y="221673"/>
                </a:cubicBezTo>
                <a:cubicBezTo>
                  <a:pt x="827809" y="256309"/>
                  <a:pt x="1515918" y="110837"/>
                  <a:pt x="1808018" y="207819"/>
                </a:cubicBezTo>
                <a:cubicBezTo>
                  <a:pt x="2100118" y="304801"/>
                  <a:pt x="2189595" y="554182"/>
                  <a:pt x="2279073" y="803564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1" name="Group 210"/>
          <p:cNvGrpSpPr/>
          <p:nvPr/>
        </p:nvGrpSpPr>
        <p:grpSpPr>
          <a:xfrm>
            <a:off x="282595" y="5253207"/>
            <a:ext cx="557318" cy="880859"/>
            <a:chOff x="569913" y="1896789"/>
            <a:chExt cx="557318" cy="8808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CasellaDiTesto 3"/>
                <p:cNvSpPr txBox="1"/>
                <p:nvPr/>
              </p:nvSpPr>
              <p:spPr>
                <a:xfrm>
                  <a:off x="658486" y="2158399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6" y="2158399"/>
                  <a:ext cx="445877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370" r="-109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CasellaDiTesto 3"/>
                <p:cNvSpPr txBox="1"/>
                <p:nvPr/>
              </p:nvSpPr>
              <p:spPr>
                <a:xfrm>
                  <a:off x="740138" y="1896789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25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38" y="1896789"/>
                  <a:ext cx="282575" cy="18466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4" name="Group 213"/>
            <p:cNvGrpSpPr/>
            <p:nvPr/>
          </p:nvGrpSpPr>
          <p:grpSpPr>
            <a:xfrm>
              <a:off x="589499" y="2467451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40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2273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7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215" name="Rectangle 214"/>
            <p:cNvSpPr/>
            <p:nvPr/>
          </p:nvSpPr>
          <p:spPr>
            <a:xfrm>
              <a:off x="569913" y="2140895"/>
              <a:ext cx="557318" cy="63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CasellaDiTesto 36"/>
              <p:cNvSpPr txBox="1"/>
              <p:nvPr/>
            </p:nvSpPr>
            <p:spPr>
              <a:xfrm>
                <a:off x="1006476" y="5253207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218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76" y="5253207"/>
                <a:ext cx="207530" cy="169277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1319503" y="5254492"/>
            <a:ext cx="670706" cy="1223133"/>
            <a:chOff x="1319504" y="5070530"/>
            <a:chExt cx="670706" cy="1223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CasellaDiTesto 3"/>
                <p:cNvSpPr txBox="1"/>
                <p:nvPr/>
              </p:nvSpPr>
              <p:spPr>
                <a:xfrm>
                  <a:off x="1401943" y="5332140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19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943" y="5332140"/>
                  <a:ext cx="445877" cy="215444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2740" r="-9589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CasellaDiTesto 3"/>
                <p:cNvSpPr txBox="1"/>
                <p:nvPr/>
              </p:nvSpPr>
              <p:spPr>
                <a:xfrm>
                  <a:off x="1483595" y="5070530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220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3595" y="5070530"/>
                  <a:ext cx="282575" cy="184666"/>
                </a:xfrm>
                <a:prstGeom prst="rect">
                  <a:avLst/>
                </a:prstGeom>
                <a:blipFill rotWithShape="1">
                  <a:blip r:embed="rId5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CasellaDiTesto 68"/>
                <p:cNvSpPr txBox="1"/>
                <p:nvPr/>
              </p:nvSpPr>
              <p:spPr>
                <a:xfrm>
                  <a:off x="1355078" y="5602863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21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5078" y="5602863"/>
                  <a:ext cx="537731" cy="215444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r="-2247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2" name="Rectangle 221"/>
            <p:cNvSpPr/>
            <p:nvPr/>
          </p:nvSpPr>
          <p:spPr>
            <a:xfrm>
              <a:off x="1335192" y="5314635"/>
              <a:ext cx="655018" cy="979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23" name="Straight Arrow Connector 222"/>
            <p:cNvCxnSpPr/>
            <p:nvPr/>
          </p:nvCxnSpPr>
          <p:spPr>
            <a:xfrm>
              <a:off x="1319504" y="5894774"/>
              <a:ext cx="6696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Group 223"/>
            <p:cNvGrpSpPr/>
            <p:nvPr/>
          </p:nvGrpSpPr>
          <p:grpSpPr>
            <a:xfrm>
              <a:off x="1352308" y="5958361"/>
              <a:ext cx="617909" cy="272302"/>
              <a:chOff x="1635471" y="3967819"/>
              <a:chExt cx="617909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CasellaDiTesto 68"/>
                  <p:cNvSpPr txBox="1"/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75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r="-7921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6" name="Ovale 71"/>
              <p:cNvSpPr/>
              <p:nvPr/>
            </p:nvSpPr>
            <p:spPr>
              <a:xfrm>
                <a:off x="1658101" y="3967819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</p:grpSp>
      <p:sp>
        <p:nvSpPr>
          <p:cNvPr id="227" name="Freeform 226"/>
          <p:cNvSpPr/>
          <p:nvPr/>
        </p:nvSpPr>
        <p:spPr>
          <a:xfrm>
            <a:off x="853661" y="5640944"/>
            <a:ext cx="561109" cy="20781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 227"/>
          <p:cNvSpPr/>
          <p:nvPr/>
        </p:nvSpPr>
        <p:spPr>
          <a:xfrm>
            <a:off x="862973" y="5939239"/>
            <a:ext cx="561109" cy="20781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9" name="Group 228"/>
          <p:cNvGrpSpPr/>
          <p:nvPr/>
        </p:nvGrpSpPr>
        <p:grpSpPr>
          <a:xfrm>
            <a:off x="2461593" y="5253207"/>
            <a:ext cx="678558" cy="1223133"/>
            <a:chOff x="2733357" y="1901194"/>
            <a:chExt cx="678558" cy="1223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sellaDiTesto 3"/>
                <p:cNvSpPr txBox="1"/>
                <p:nvPr/>
              </p:nvSpPr>
              <p:spPr>
                <a:xfrm>
                  <a:off x="2836577" y="2162804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2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77" y="2162804"/>
                  <a:ext cx="445877" cy="215444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1370" r="-10959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sellaDiTesto 3"/>
                <p:cNvSpPr txBox="1"/>
                <p:nvPr/>
              </p:nvSpPr>
              <p:spPr>
                <a:xfrm>
                  <a:off x="2918229" y="1901194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231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8229" y="1901194"/>
                  <a:ext cx="282575" cy="184666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CasellaDiTesto 68"/>
                <p:cNvSpPr txBox="1"/>
                <p:nvPr/>
              </p:nvSpPr>
              <p:spPr>
                <a:xfrm>
                  <a:off x="2789712" y="2433527"/>
                  <a:ext cx="61331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26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712" y="2433527"/>
                  <a:ext cx="613310" cy="215444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l="-2000" r="-1000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Rectangle 232"/>
            <p:cNvSpPr/>
            <p:nvPr/>
          </p:nvSpPr>
          <p:spPr>
            <a:xfrm>
              <a:off x="2748004" y="2145299"/>
              <a:ext cx="663911" cy="979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>
              <a:off x="2733357" y="2725438"/>
              <a:ext cx="6696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5" name="Group 234"/>
            <p:cNvGrpSpPr/>
            <p:nvPr/>
          </p:nvGrpSpPr>
          <p:grpSpPr>
            <a:xfrm>
              <a:off x="2759234" y="2789025"/>
              <a:ext cx="617909" cy="272302"/>
              <a:chOff x="1635471" y="3967819"/>
              <a:chExt cx="617909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CasellaDiTesto 68"/>
                  <p:cNvSpPr txBox="1"/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36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l="-990" r="-6931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7" name="Ovale 71"/>
              <p:cNvSpPr/>
              <p:nvPr/>
            </p:nvSpPr>
            <p:spPr>
              <a:xfrm>
                <a:off x="1658101" y="3967819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CasellaDiTesto 36"/>
              <p:cNvSpPr txBox="1"/>
              <p:nvPr/>
            </p:nvSpPr>
            <p:spPr>
              <a:xfrm>
                <a:off x="2185180" y="5260325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238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180" y="5260325"/>
                <a:ext cx="207530" cy="169277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Freeform 239"/>
          <p:cNvSpPr/>
          <p:nvPr/>
        </p:nvSpPr>
        <p:spPr>
          <a:xfrm>
            <a:off x="1990209" y="5870031"/>
            <a:ext cx="560068" cy="399392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663553" y="5261728"/>
            <a:ext cx="684007" cy="901376"/>
            <a:chOff x="3663554" y="5077766"/>
            <a:chExt cx="684007" cy="9013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CasellaDiTesto 3"/>
                <p:cNvSpPr txBox="1"/>
                <p:nvPr/>
              </p:nvSpPr>
              <p:spPr>
                <a:xfrm>
                  <a:off x="3705402" y="5698137"/>
                  <a:ext cx="58820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41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5402" y="5698137"/>
                  <a:ext cx="588204" cy="215444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 l="-4167" r="-3125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2" name="Group 241"/>
            <p:cNvGrpSpPr/>
            <p:nvPr/>
          </p:nvGrpSpPr>
          <p:grpSpPr>
            <a:xfrm>
              <a:off x="3718621" y="5388463"/>
              <a:ext cx="537731" cy="272302"/>
              <a:chOff x="2836930" y="3709141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CasellaDiTesto 68"/>
                  <p:cNvSpPr txBox="1"/>
                  <p:nvPr/>
                </p:nvSpPr>
                <p:spPr>
                  <a:xfrm>
                    <a:off x="2836930" y="3729804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42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6930" y="3729804"/>
                    <a:ext cx="537731" cy="215444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r="-674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4" name="Ovale 71"/>
              <p:cNvSpPr/>
              <p:nvPr/>
            </p:nvSpPr>
            <p:spPr>
              <a:xfrm>
                <a:off x="2844812" y="3709141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245" name="Rectangle 244"/>
            <p:cNvSpPr/>
            <p:nvPr/>
          </p:nvSpPr>
          <p:spPr>
            <a:xfrm>
              <a:off x="3663554" y="5342389"/>
              <a:ext cx="684007" cy="63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CasellaDiTesto 3"/>
                <p:cNvSpPr txBox="1"/>
                <p:nvPr/>
              </p:nvSpPr>
              <p:spPr>
                <a:xfrm>
                  <a:off x="3864269" y="5077766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246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269" y="5077766"/>
                  <a:ext cx="282575" cy="184666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CasellaDiTesto 36"/>
              <p:cNvSpPr txBox="1"/>
              <p:nvPr/>
            </p:nvSpPr>
            <p:spPr>
              <a:xfrm>
                <a:off x="3364468" y="5254610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r>
                        <a:rPr lang="it-IT" sz="11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247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468" y="5254610"/>
                <a:ext cx="207530" cy="169277"/>
              </a:xfrm>
              <a:prstGeom prst="rect">
                <a:avLst/>
              </a:prstGeom>
              <a:blipFill rotWithShape="1">
                <a:blip r:embed="rId49"/>
                <a:stretch>
                  <a:fillRect r="-5882" b="-3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 Box 2"/>
              <p:cNvSpPr txBox="1">
                <a:spLocks noChangeArrowheads="1"/>
              </p:cNvSpPr>
              <p:nvPr/>
            </p:nvSpPr>
            <p:spPr bwMode="auto">
              <a:xfrm>
                <a:off x="4532853" y="4915836"/>
                <a:ext cx="3842392" cy="246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smtClean="0">
                    <a:latin typeface="Times New Roman" pitchFamily="18" charset="0"/>
                    <a:sym typeface="Symbol" pitchFamily="18" charset="2"/>
                  </a:rPr>
                  <a:t>input = lookahead</a:t>
                </a:r>
                <a:r>
                  <a:rPr lang="en-US" sz="1600" smtClean="0">
                    <a:latin typeface="Times New Roman" pitchFamily="18" charset="0"/>
                    <a:sym typeface="Symbol" pitchFamily="18" charset="2"/>
                  </a:rPr>
                  <a:t>: reduce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𝑎𝑎𝑁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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𝑆</m:t>
                    </m:r>
                  </m:oMath>
                </a14:m>
                <a:r>
                  <a:rPr lang="it-IT" sz="1600" smtClean="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249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2853" y="4915836"/>
                <a:ext cx="3842392" cy="246221"/>
              </a:xfrm>
              <a:prstGeom prst="rect">
                <a:avLst/>
              </a:prstGeom>
              <a:blipFill rotWithShape="1">
                <a:blip r:embed="rId55"/>
                <a:stretch>
                  <a:fillRect l="-3165" t="-20930" b="-441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/>
          <p:cNvSpPr/>
          <p:nvPr/>
        </p:nvSpPr>
        <p:spPr>
          <a:xfrm>
            <a:off x="4182187" y="5171598"/>
            <a:ext cx="639194" cy="443346"/>
          </a:xfrm>
          <a:custGeom>
            <a:avLst/>
            <a:gdLst>
              <a:gd name="connsiteX0" fmla="*/ 639194 w 639194"/>
              <a:gd name="connsiteY0" fmla="*/ 0 h 443346"/>
              <a:gd name="connsiteX1" fmla="*/ 98867 w 639194"/>
              <a:gd name="connsiteY1" fmla="*/ 138546 h 443346"/>
              <a:gd name="connsiteX2" fmla="*/ 1885 w 639194"/>
              <a:gd name="connsiteY2" fmla="*/ 443346 h 44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9194" h="443346">
                <a:moveTo>
                  <a:pt x="639194" y="0"/>
                </a:moveTo>
                <a:cubicBezTo>
                  <a:pt x="422139" y="32327"/>
                  <a:pt x="205085" y="64655"/>
                  <a:pt x="98867" y="138546"/>
                </a:cubicBezTo>
                <a:cubicBezTo>
                  <a:pt x="-7351" y="212437"/>
                  <a:pt x="-2733" y="327891"/>
                  <a:pt x="1885" y="443346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929800" y="3633744"/>
            <a:ext cx="863872" cy="1316182"/>
          </a:xfrm>
          <a:custGeom>
            <a:avLst/>
            <a:gdLst>
              <a:gd name="connsiteX0" fmla="*/ 782782 w 782782"/>
              <a:gd name="connsiteY0" fmla="*/ 1316182 h 1316182"/>
              <a:gd name="connsiteX1" fmla="*/ 159327 w 782782"/>
              <a:gd name="connsiteY1" fmla="*/ 699654 h 1316182"/>
              <a:gd name="connsiteX2" fmla="*/ 0 w 782782"/>
              <a:gd name="connsiteY2" fmla="*/ 0 h 1316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782" h="1316182">
                <a:moveTo>
                  <a:pt x="782782" y="1316182"/>
                </a:moveTo>
                <a:cubicBezTo>
                  <a:pt x="536286" y="1117600"/>
                  <a:pt x="289791" y="919018"/>
                  <a:pt x="159327" y="699654"/>
                </a:cubicBezTo>
                <a:cubicBezTo>
                  <a:pt x="28863" y="480290"/>
                  <a:pt x="14431" y="240145"/>
                  <a:pt x="0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CasellaDiTesto 36"/>
              <p:cNvSpPr txBox="1"/>
              <p:nvPr/>
            </p:nvSpPr>
            <p:spPr>
              <a:xfrm>
                <a:off x="6218816" y="5582003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58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816" y="5582003"/>
                <a:ext cx="207530" cy="184666"/>
              </a:xfrm>
              <a:prstGeom prst="rect">
                <a:avLst/>
              </a:prstGeom>
              <a:blipFill rotWithShape="1">
                <a:blip r:embed="rId56"/>
                <a:stretch>
                  <a:fillRect r="-2941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CasellaDiTesto 118"/>
          <p:cNvSpPr txBox="1"/>
          <p:nvPr/>
        </p:nvSpPr>
        <p:spPr>
          <a:xfrm>
            <a:off x="6569456" y="5630858"/>
            <a:ext cx="227797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it-IT" sz="1400" b="1" smtClean="0">
                <a:latin typeface="Times New Roman" pitchFamily="18" charset="0"/>
                <a:cs typeface="Times New Roman" pitchFamily="18" charset="0"/>
              </a:rPr>
              <a:t>ACCEPT</a:t>
            </a:r>
            <a:endParaRPr lang="it-IT" sz="1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0" name="Group 259"/>
          <p:cNvGrpSpPr/>
          <p:nvPr/>
        </p:nvGrpSpPr>
        <p:grpSpPr>
          <a:xfrm>
            <a:off x="5674001" y="5536120"/>
            <a:ext cx="557318" cy="880859"/>
            <a:chOff x="569913" y="1896789"/>
            <a:chExt cx="557318" cy="8808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CasellaDiTesto 3"/>
                <p:cNvSpPr txBox="1"/>
                <p:nvPr/>
              </p:nvSpPr>
              <p:spPr>
                <a:xfrm>
                  <a:off x="658486" y="2158399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6" y="2158399"/>
                  <a:ext cx="445877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370" r="-109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CasellaDiTesto 3"/>
                <p:cNvSpPr txBox="1"/>
                <p:nvPr/>
              </p:nvSpPr>
              <p:spPr>
                <a:xfrm>
                  <a:off x="740138" y="1896789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25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38" y="1896789"/>
                  <a:ext cx="282575" cy="18466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/>
            <p:cNvGrpSpPr/>
            <p:nvPr/>
          </p:nvGrpSpPr>
          <p:grpSpPr>
            <a:xfrm>
              <a:off x="589499" y="2467451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5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40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2273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6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264" name="Rectangle 263"/>
            <p:cNvSpPr/>
            <p:nvPr/>
          </p:nvSpPr>
          <p:spPr>
            <a:xfrm>
              <a:off x="569913" y="2140895"/>
              <a:ext cx="557318" cy="63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 Box 2"/>
              <p:cNvSpPr txBox="1">
                <a:spLocks noChangeArrowheads="1"/>
              </p:cNvSpPr>
              <p:nvPr/>
            </p:nvSpPr>
            <p:spPr bwMode="auto">
              <a:xfrm>
                <a:off x="4229998" y="3199108"/>
                <a:ext cx="3842392" cy="24622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smtClean="0">
                    <a:latin typeface="Times New Roman" pitchFamily="18" charset="0"/>
                    <a:sym typeface="Symbol" pitchFamily="18" charset="2"/>
                  </a:rPr>
                  <a:t>input = lookahead</a:t>
                </a:r>
                <a:r>
                  <a:rPr lang="en-US" sz="1600" smtClean="0">
                    <a:latin typeface="Times New Roman" pitchFamily="18" charset="0"/>
                    <a:sym typeface="Symbol" pitchFamily="18" charset="2"/>
                  </a:rPr>
                  <a:t>: reduce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𝑎𝑁𝑏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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𝑁</m:t>
                    </m:r>
                  </m:oMath>
                </a14:m>
                <a:r>
                  <a:rPr lang="it-IT" sz="1600" smtClean="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21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9998" y="3199108"/>
                <a:ext cx="3842392" cy="246221"/>
              </a:xfrm>
              <a:prstGeom prst="rect">
                <a:avLst/>
              </a:prstGeom>
              <a:blipFill rotWithShape="1">
                <a:blip r:embed="rId57"/>
                <a:stretch>
                  <a:fillRect l="-3165" t="-23810" b="-452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Connettore 2 147"/>
          <p:cNvCxnSpPr/>
          <p:nvPr/>
        </p:nvCxnSpPr>
        <p:spPr>
          <a:xfrm flipH="1">
            <a:off x="5443287" y="2163588"/>
            <a:ext cx="134340" cy="72999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 Box 2"/>
          <p:cNvSpPr txBox="1">
            <a:spLocks noChangeArrowheads="1"/>
          </p:cNvSpPr>
          <p:nvPr/>
        </p:nvSpPr>
        <p:spPr bwMode="auto">
          <a:xfrm>
            <a:off x="3295743" y="91852"/>
            <a:ext cx="507950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smtClean="0">
                <a:latin typeface="Times New Roman" pitchFamily="18" charset="0"/>
                <a:sym typeface="Symbol" pitchFamily="18" charset="2"/>
              </a:rPr>
              <a:t>RECONSIDER AN EXAMPLE </a:t>
            </a:r>
            <a:r>
              <a:rPr lang="it-IT" b="1" smtClean="0">
                <a:latin typeface="Times New Roman" pitchFamily="18" charset="0"/>
                <a:sym typeface="Symbol" pitchFamily="18" charset="2"/>
              </a:rPr>
              <a:t>already treated</a:t>
            </a:r>
            <a:endParaRPr lang="en-US" b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" name="Figura a mano libera 2"/>
          <p:cNvSpPr/>
          <p:nvPr/>
        </p:nvSpPr>
        <p:spPr>
          <a:xfrm>
            <a:off x="875654" y="3989997"/>
            <a:ext cx="1697065" cy="287535"/>
          </a:xfrm>
          <a:custGeom>
            <a:avLst/>
            <a:gdLst>
              <a:gd name="connsiteX0" fmla="*/ 1697065 w 1697065"/>
              <a:gd name="connsiteY0" fmla="*/ 287535 h 287535"/>
              <a:gd name="connsiteX1" fmla="*/ 891153 w 1697065"/>
              <a:gd name="connsiteY1" fmla="*/ 817 h 287535"/>
              <a:gd name="connsiteX2" fmla="*/ 0 w 1697065"/>
              <a:gd name="connsiteY2" fmla="*/ 217793 h 287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7065" h="287535">
                <a:moveTo>
                  <a:pt x="1697065" y="287535"/>
                </a:moveTo>
                <a:cubicBezTo>
                  <a:pt x="1435531" y="149988"/>
                  <a:pt x="1173997" y="12441"/>
                  <a:pt x="891153" y="817"/>
                </a:cubicBezTo>
                <a:cubicBezTo>
                  <a:pt x="608309" y="-10807"/>
                  <a:pt x="304154" y="103493"/>
                  <a:pt x="0" y="217793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Figura a mano libera 3"/>
          <p:cNvSpPr/>
          <p:nvPr/>
        </p:nvSpPr>
        <p:spPr>
          <a:xfrm>
            <a:off x="906651" y="3858245"/>
            <a:ext cx="2781946" cy="411538"/>
          </a:xfrm>
          <a:custGeom>
            <a:avLst/>
            <a:gdLst>
              <a:gd name="connsiteX0" fmla="*/ 2781946 w 2781946"/>
              <a:gd name="connsiteY0" fmla="*/ 411538 h 411538"/>
              <a:gd name="connsiteX1" fmla="*/ 1588576 w 2781946"/>
              <a:gd name="connsiteY1" fmla="*/ 833 h 411538"/>
              <a:gd name="connsiteX2" fmla="*/ 0 w 2781946"/>
              <a:gd name="connsiteY2" fmla="*/ 326297 h 41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1946" h="411538">
                <a:moveTo>
                  <a:pt x="2781946" y="411538"/>
                </a:moveTo>
                <a:cubicBezTo>
                  <a:pt x="2417090" y="213289"/>
                  <a:pt x="2052234" y="15040"/>
                  <a:pt x="1588576" y="833"/>
                </a:cubicBezTo>
                <a:cubicBezTo>
                  <a:pt x="1124918" y="-13374"/>
                  <a:pt x="562459" y="156461"/>
                  <a:pt x="0" y="326297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igura a mano libera 4"/>
          <p:cNvSpPr/>
          <p:nvPr/>
        </p:nvSpPr>
        <p:spPr>
          <a:xfrm>
            <a:off x="922149" y="3780211"/>
            <a:ext cx="3921071" cy="536067"/>
          </a:xfrm>
          <a:custGeom>
            <a:avLst/>
            <a:gdLst>
              <a:gd name="connsiteX0" fmla="*/ 3921071 w 3921071"/>
              <a:gd name="connsiteY0" fmla="*/ 536067 h 536067"/>
              <a:gd name="connsiteX1" fmla="*/ 2076773 w 3921071"/>
              <a:gd name="connsiteY1" fmla="*/ 1375 h 536067"/>
              <a:gd name="connsiteX2" fmla="*/ 0 w 3921071"/>
              <a:gd name="connsiteY2" fmla="*/ 412081 h 53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1071" h="536067">
                <a:moveTo>
                  <a:pt x="3921071" y="536067"/>
                </a:moveTo>
                <a:cubicBezTo>
                  <a:pt x="3325678" y="279053"/>
                  <a:pt x="2730285" y="22039"/>
                  <a:pt x="2076773" y="1375"/>
                </a:cubicBezTo>
                <a:cubicBezTo>
                  <a:pt x="1423261" y="-19289"/>
                  <a:pt x="711630" y="196396"/>
                  <a:pt x="0" y="412081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igura a mano libera 5"/>
          <p:cNvSpPr/>
          <p:nvPr/>
        </p:nvSpPr>
        <p:spPr>
          <a:xfrm>
            <a:off x="3153905" y="4657241"/>
            <a:ext cx="1681566" cy="562907"/>
          </a:xfrm>
          <a:custGeom>
            <a:avLst/>
            <a:gdLst>
              <a:gd name="connsiteX0" fmla="*/ 1681566 w 1681566"/>
              <a:gd name="connsiteY0" fmla="*/ 0 h 562907"/>
              <a:gd name="connsiteX1" fmla="*/ 588936 w 1681566"/>
              <a:gd name="connsiteY1" fmla="*/ 550190 h 562907"/>
              <a:gd name="connsiteX2" fmla="*/ 0 w 1681566"/>
              <a:gd name="connsiteY2" fmla="*/ 333213 h 56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1566" h="562907">
                <a:moveTo>
                  <a:pt x="1681566" y="0"/>
                </a:moveTo>
                <a:cubicBezTo>
                  <a:pt x="1275381" y="247327"/>
                  <a:pt x="869197" y="494655"/>
                  <a:pt x="588936" y="550190"/>
                </a:cubicBezTo>
                <a:cubicBezTo>
                  <a:pt x="308675" y="605726"/>
                  <a:pt x="154337" y="469469"/>
                  <a:pt x="0" y="333213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igura a mano libera 6"/>
          <p:cNvSpPr/>
          <p:nvPr/>
        </p:nvSpPr>
        <p:spPr>
          <a:xfrm>
            <a:off x="3022169" y="4432515"/>
            <a:ext cx="3037668" cy="789992"/>
          </a:xfrm>
          <a:custGeom>
            <a:avLst/>
            <a:gdLst>
              <a:gd name="connsiteX0" fmla="*/ 3037668 w 3037668"/>
              <a:gd name="connsiteY0" fmla="*/ 0 h 789992"/>
              <a:gd name="connsiteX1" fmla="*/ 1154624 w 3037668"/>
              <a:gd name="connsiteY1" fmla="*/ 751668 h 789992"/>
              <a:gd name="connsiteX2" fmla="*/ 0 w 3037668"/>
              <a:gd name="connsiteY2" fmla="*/ 612183 h 78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7668" h="789992">
                <a:moveTo>
                  <a:pt x="3037668" y="0"/>
                </a:moveTo>
                <a:cubicBezTo>
                  <a:pt x="2349285" y="324819"/>
                  <a:pt x="1660902" y="649638"/>
                  <a:pt x="1154624" y="751668"/>
                </a:cubicBezTo>
                <a:cubicBezTo>
                  <a:pt x="648346" y="853698"/>
                  <a:pt x="324173" y="732940"/>
                  <a:pt x="0" y="612183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igura a mano libera 7"/>
          <p:cNvSpPr/>
          <p:nvPr/>
        </p:nvSpPr>
        <p:spPr>
          <a:xfrm>
            <a:off x="860156" y="5314603"/>
            <a:ext cx="1704813" cy="326780"/>
          </a:xfrm>
          <a:custGeom>
            <a:avLst/>
            <a:gdLst>
              <a:gd name="connsiteX0" fmla="*/ 1704813 w 1704813"/>
              <a:gd name="connsiteY0" fmla="*/ 326780 h 326780"/>
              <a:gd name="connsiteX1" fmla="*/ 937647 w 1704813"/>
              <a:gd name="connsiteY1" fmla="*/ 1316 h 326780"/>
              <a:gd name="connsiteX2" fmla="*/ 0 w 1704813"/>
              <a:gd name="connsiteY2" fmla="*/ 233790 h 32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4813" h="326780">
                <a:moveTo>
                  <a:pt x="1704813" y="326780"/>
                </a:moveTo>
                <a:cubicBezTo>
                  <a:pt x="1463297" y="171797"/>
                  <a:pt x="1221782" y="16814"/>
                  <a:pt x="937647" y="1316"/>
                </a:cubicBezTo>
                <a:cubicBezTo>
                  <a:pt x="653511" y="-14182"/>
                  <a:pt x="326755" y="109804"/>
                  <a:pt x="0" y="23379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igura a mano libera 8"/>
          <p:cNvSpPr/>
          <p:nvPr/>
        </p:nvSpPr>
        <p:spPr>
          <a:xfrm>
            <a:off x="860156" y="5211837"/>
            <a:ext cx="2874936" cy="460543"/>
          </a:xfrm>
          <a:custGeom>
            <a:avLst/>
            <a:gdLst>
              <a:gd name="connsiteX0" fmla="*/ 2874936 w 2874936"/>
              <a:gd name="connsiteY0" fmla="*/ 460543 h 460543"/>
              <a:gd name="connsiteX1" fmla="*/ 1263112 w 2874936"/>
              <a:gd name="connsiteY1" fmla="*/ 3343 h 460543"/>
              <a:gd name="connsiteX2" fmla="*/ 0 w 2874936"/>
              <a:gd name="connsiteY2" fmla="*/ 290061 h 46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4936" h="460543">
                <a:moveTo>
                  <a:pt x="2874936" y="460543"/>
                </a:moveTo>
                <a:cubicBezTo>
                  <a:pt x="2308602" y="246150"/>
                  <a:pt x="1742268" y="31757"/>
                  <a:pt x="1263112" y="3343"/>
                </a:cubicBezTo>
                <a:cubicBezTo>
                  <a:pt x="783956" y="-25071"/>
                  <a:pt x="391978" y="132495"/>
                  <a:pt x="0" y="290061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6" name="Connettore 2 164"/>
          <p:cNvCxnSpPr>
            <a:stCxn id="16" idx="1"/>
            <a:endCxn id="3" idx="1"/>
          </p:cNvCxnSpPr>
          <p:nvPr/>
        </p:nvCxnSpPr>
        <p:spPr>
          <a:xfrm flipH="1">
            <a:off x="1766807" y="2917364"/>
            <a:ext cx="2827284" cy="107345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94091" y="2794253"/>
            <a:ext cx="4374952" cy="24622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it-IT" sz="1600" smtClean="0">
                <a:latin typeface="Times New Roman" pitchFamily="18" charset="0"/>
                <a:sym typeface="Symbol" pitchFamily="18" charset="2"/>
              </a:rPr>
              <a:t>pointer has the same value as in previous macrostate</a:t>
            </a:r>
            <a:endParaRPr lang="en-US" sz="1600"/>
          </a:p>
        </p:txBody>
      </p:sp>
      <p:cxnSp>
        <p:nvCxnSpPr>
          <p:cNvPr id="239" name="Connettore 2 164"/>
          <p:cNvCxnSpPr>
            <a:stCxn id="16" idx="1"/>
            <a:endCxn id="4" idx="1"/>
          </p:cNvCxnSpPr>
          <p:nvPr/>
        </p:nvCxnSpPr>
        <p:spPr>
          <a:xfrm flipH="1">
            <a:off x="2495227" y="2917364"/>
            <a:ext cx="2098864" cy="94171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ttore 2 164"/>
          <p:cNvCxnSpPr>
            <a:stCxn id="16" idx="1"/>
            <a:endCxn id="5" idx="1"/>
          </p:cNvCxnSpPr>
          <p:nvPr/>
        </p:nvCxnSpPr>
        <p:spPr>
          <a:xfrm flipH="1">
            <a:off x="2998922" y="2917364"/>
            <a:ext cx="1595169" cy="86422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15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3" grpId="1"/>
      <p:bldP spid="10" grpId="0" animBg="1"/>
      <p:bldP spid="10" grpId="1" animBg="1"/>
      <p:bldP spid="165" grpId="0" animBg="1"/>
      <p:bldP spid="165" grpId="1" animBg="1"/>
      <p:bldP spid="175" grpId="0"/>
      <p:bldP spid="175" grpId="1"/>
      <p:bldP spid="177" grpId="0" animBg="1"/>
      <p:bldP spid="177" grpId="1" animBg="1"/>
      <p:bldP spid="188" grpId="0"/>
      <p:bldP spid="188" grpId="1"/>
      <p:bldP spid="190" grpId="0" animBg="1"/>
      <p:bldP spid="190" grpId="1" animBg="1"/>
      <p:bldP spid="191" grpId="0" animBg="1"/>
      <p:bldP spid="191" grpId="1" animBg="1"/>
      <p:bldP spid="11" grpId="0" animBg="1"/>
      <p:bldP spid="11" grpId="1" animBg="1"/>
      <p:bldP spid="14" grpId="0" animBg="1"/>
      <p:bldP spid="14" grpId="1" animBg="1"/>
      <p:bldP spid="199" grpId="0"/>
      <p:bldP spid="199" grpId="1"/>
      <p:bldP spid="208" grpId="0"/>
      <p:bldP spid="208" grpId="1"/>
      <p:bldP spid="15" grpId="0" animBg="1"/>
      <p:bldP spid="15" grpId="1" animBg="1"/>
      <p:bldP spid="17" grpId="0" animBg="1"/>
      <p:bldP spid="17" grpId="1" animBg="1"/>
      <p:bldP spid="218" grpId="0"/>
      <p:bldP spid="218" grpId="1"/>
      <p:bldP spid="227" grpId="0" animBg="1"/>
      <p:bldP spid="227" grpId="1" animBg="1"/>
      <p:bldP spid="228" grpId="0" animBg="1"/>
      <p:bldP spid="228" grpId="1" animBg="1"/>
      <p:bldP spid="238" grpId="0"/>
      <p:bldP spid="238" grpId="1"/>
      <p:bldP spid="240" grpId="0" animBg="1"/>
      <p:bldP spid="240" grpId="1" animBg="1"/>
      <p:bldP spid="247" grpId="0"/>
      <p:bldP spid="247" grpId="1"/>
      <p:bldP spid="249" grpId="0" animBg="1"/>
      <p:bldP spid="249" grpId="1" animBg="1"/>
      <p:bldP spid="18" grpId="0" animBg="1"/>
      <p:bldP spid="18" grpId="1" animBg="1"/>
      <p:bldP spid="19" grpId="0" animBg="1"/>
      <p:bldP spid="19" grpId="1" animBg="1"/>
      <p:bldP spid="258" grpId="0"/>
      <p:bldP spid="259" grpId="0" animBg="1"/>
      <p:bldP spid="210" grpId="0" animBg="1"/>
      <p:bldP spid="210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6" grpId="0" animBg="1"/>
      <p:bldP spid="1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F659BEA-5953-43A9-B808-382BBDF82E2E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19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19</a:t>
            </a:r>
          </a:p>
        </p:txBody>
      </p:sp>
      <p:sp>
        <p:nvSpPr>
          <p:cNvPr id="15364" name="Text Box 11"/>
          <p:cNvSpPr txBox="1">
            <a:spLocks noChangeArrowheads="1"/>
          </p:cNvSpPr>
          <p:nvPr/>
        </p:nvSpPr>
        <p:spPr bwMode="auto">
          <a:xfrm>
            <a:off x="114300" y="119063"/>
            <a:ext cx="4818832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smtClean="0">
                <a:latin typeface="Times New Roman" pitchFamily="18" charset="0"/>
                <a:sym typeface="Symbol" pitchFamily="18" charset="2"/>
              </a:rPr>
              <a:t>Final Example of an  </a:t>
            </a:r>
            <a:r>
              <a:rPr lang="en-US" sz="1600" i="1" smtClean="0">
                <a:latin typeface="Times New Roman" pitchFamily="18" charset="0"/>
                <a:sym typeface="Symbol" pitchFamily="18" charset="2"/>
              </a:rPr>
              <a:t>ELR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(1) grammar</a:t>
            </a:r>
            <a:endParaRPr lang="en-US" sz="160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ts val="0"/>
              </a:spcBef>
            </a:pPr>
            <a:r>
              <a:rPr lang="en-US" sz="1600" smtClean="0">
                <a:latin typeface="Times New Roman" pitchFamily="18" charset="0"/>
                <a:sym typeface="Symbol" pitchFamily="18" charset="2"/>
              </a:rPr>
              <a:t>Exercise: build the pilot automaton</a:t>
            </a:r>
            <a:endParaRPr lang="en-US" sz="160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ts val="0"/>
              </a:spcBef>
            </a:pPr>
            <a:r>
              <a:rPr lang="en-US" sz="1600" smtClean="0">
                <a:latin typeface="Times New Roman" pitchFamily="18" charset="0"/>
                <a:sym typeface="Symbol" pitchFamily="18" charset="2"/>
              </a:rPr>
              <a:t>The grammar (axiom </a:t>
            </a:r>
            <a:r>
              <a:rPr lang="en-US" sz="1600" i="1" dirty="0" smtClean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) </a:t>
            </a:r>
          </a:p>
          <a:p>
            <a:pPr eaLnBrk="1" hangingPunct="1">
              <a:spcBef>
                <a:spcPts val="0"/>
              </a:spcBef>
            </a:pPr>
            <a:r>
              <a:rPr lang="en-US" sz="1600" smtClean="0">
                <a:latin typeface="Times New Roman" pitchFamily="18" charset="0"/>
                <a:sym typeface="Symbol" pitchFamily="18" charset="2"/>
              </a:rPr>
              <a:t>can be analyzied using the top-down method (simpler)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430724" y="236776"/>
            <a:ext cx="3361831" cy="503237"/>
            <a:chOff x="5602500" y="1561939"/>
            <a:chExt cx="3361831" cy="503237"/>
          </a:xfrm>
        </p:grpSpPr>
        <p:pic>
          <p:nvPicPr>
            <p:cNvPr id="1537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2500" y="1667507"/>
              <a:ext cx="658813" cy="29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74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631" y="1561939"/>
              <a:ext cx="2425700" cy="503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62" y="1340661"/>
            <a:ext cx="4855282" cy="5409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008324" y="857727"/>
            <a:ext cx="4024100" cy="1041827"/>
            <a:chOff x="4940231" y="325390"/>
            <a:chExt cx="4024100" cy="1041827"/>
          </a:xfrm>
        </p:grpSpPr>
        <p:pic>
          <p:nvPicPr>
            <p:cNvPr id="15375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618" y="355979"/>
              <a:ext cx="3922713" cy="1011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76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0231" y="325390"/>
              <a:ext cx="1277938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808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A727FC-7AB4-434D-A800-1F4E5A83154E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761625" y="184150"/>
            <a:ext cx="70500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What can go wrong in the 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(1) analysis: (1) shift-reduction conflict</a:t>
            </a:r>
            <a:endParaRPr lang="en-US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671513"/>
            <a:ext cx="2090738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679" name="Text Box 7"/>
              <p:cNvSpPr txBox="1">
                <a:spLocks noChangeArrowheads="1"/>
              </p:cNvSpPr>
              <p:nvPr/>
            </p:nvSpPr>
            <p:spPr bwMode="auto">
              <a:xfrm>
                <a:off x="5646414" y="2140170"/>
                <a:ext cx="3112776" cy="246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shift-reduction conflict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𝐼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8679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46414" y="2140170"/>
                <a:ext cx="3112776" cy="246221"/>
              </a:xfrm>
              <a:prstGeom prst="rect">
                <a:avLst/>
              </a:prstGeom>
              <a:blipFill rotWithShape="1">
                <a:blip r:embed="rId3"/>
                <a:stretch>
                  <a:fillRect l="-3704" t="-21429" b="-4761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80" name="Text Box 8"/>
              <p:cNvSpPr txBox="1">
                <a:spLocks noChangeArrowheads="1"/>
              </p:cNvSpPr>
              <p:nvPr/>
            </p:nvSpPr>
            <p:spPr bwMode="auto">
              <a:xfrm>
                <a:off x="142875" y="5056651"/>
                <a:ext cx="8620125" cy="12311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Intuitively: 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PDA, 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after shifting an ‘</a:t>
                </a:r>
                <a:r>
                  <a:rPr lang="en-US" sz="1600" i="1" dirty="0" smtClean="0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’, 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cannot choose between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  <a:p>
                <a:pPr lvl="1" eaLnBrk="1" hangingPunct="1">
                  <a:spcBef>
                    <a:spcPts val="0"/>
                  </a:spcBef>
                  <a:buFontTx/>
                  <a:buChar char="•"/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reduce because it has reached the center of the palindrome  (as if the string was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sym typeface="Symbol" pitchFamily="18" charset="2"/>
                      </a:rPr>
                      <m:t>𝑎𝑎</m:t>
                    </m:r>
                    <m:r>
                      <a:rPr lang="en-US" sz="1600" b="0" i="1" smtClean="0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)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  <a:p>
                <a:pPr lvl="1" eaLnBrk="1" hangingPunct="1">
                  <a:spcBef>
                    <a:spcPts val="0"/>
                  </a:spcBef>
                  <a:buFontTx/>
                  <a:buChar char="•"/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shift because it has not yet reached the center  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(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e.g. if the string was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sym typeface="Symbol" pitchFamily="18" charset="2"/>
                      </a:rPr>
                      <m:t>𝑎𝑎</m:t>
                    </m:r>
                    <m:r>
                      <a:rPr lang="en-US" sz="1600" b="0" i="1" smtClean="0">
                        <a:latin typeface="Cambria Math"/>
                        <a:sym typeface="Symbol" pitchFamily="18" charset="2"/>
                      </a:rPr>
                      <m:t>𝑎𝑎</m:t>
                    </m:r>
                    <m:r>
                      <a:rPr lang="en-US" sz="1600" i="1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)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but there is no way to know it: the language is (intrinsically) nondeterministic 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	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it does not admit a </a:t>
                </a:r>
                <a:r>
                  <a:rPr lang="en-US" sz="1600" i="1" dirty="0" smtClean="0">
                    <a:latin typeface="Times New Roman" pitchFamily="18" charset="0"/>
                    <a:sym typeface="Symbol" pitchFamily="18" charset="2"/>
                  </a:rPr>
                  <a:t>ELR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(1) grammar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868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875" y="5056651"/>
                <a:ext cx="8620125" cy="1231106"/>
              </a:xfrm>
              <a:prstGeom prst="rect">
                <a:avLst/>
              </a:prstGeom>
              <a:blipFill rotWithShape="1">
                <a:blip r:embed="rId4"/>
                <a:stretch>
                  <a:fillRect l="-1413" t="-5473" b="-945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68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613" y="785604"/>
            <a:ext cx="3959630" cy="118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42875" y="1899579"/>
            <a:ext cx="400910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let us build only one part of the pilot (the one for the </a:t>
            </a:r>
            <a:r>
              <a:rPr lang="en-US" sz="16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’s; </a:t>
            </a:r>
            <a:r>
              <a:rPr lang="it-IT" sz="1600" dirty="0" smtClean="0">
                <a:latin typeface="Times New Roman" pitchFamily="18" charset="0"/>
                <a:sym typeface="Symbol" pitchFamily="18" charset="2"/>
              </a:rPr>
              <a:t>the other part for the </a:t>
            </a:r>
            <a:r>
              <a:rPr lang="it-IT" sz="1600" i="1" dirty="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it-IT" sz="1600" dirty="0" smtClean="0">
                <a:latin typeface="Times New Roman" pitchFamily="18" charset="0"/>
                <a:sym typeface="Symbol" pitchFamily="18" charset="2"/>
              </a:rPr>
              <a:t>’s is symmetric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)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63500" y="1205187"/>
            <a:ext cx="3679730" cy="4924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the grammar is </a:t>
            </a:r>
            <a:r>
              <a:rPr lang="en-US" sz="1600" i="1" dirty="0" smtClean="0">
                <a:latin typeface="Times New Roman" pitchFamily="18" charset="0"/>
                <a:sym typeface="Symbol" pitchFamily="18" charset="2"/>
              </a:rPr>
              <a:t>nondeterministic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: </a:t>
            </a:r>
          </a:p>
          <a:p>
            <a:pPr eaLnBrk="1" hangingPunct="1">
              <a:spcBef>
                <a:spcPts val="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the center of the string cannot be identified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71001" y="3028140"/>
            <a:ext cx="3465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323240" y="2574652"/>
            <a:ext cx="557318" cy="648235"/>
            <a:chOff x="4333184" y="2564065"/>
            <a:chExt cx="557318" cy="6482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3"/>
                <p:cNvSpPr txBox="1"/>
                <p:nvPr/>
              </p:nvSpPr>
              <p:spPr>
                <a:xfrm>
                  <a:off x="4503409" y="2564065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5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409" y="2564065"/>
                  <a:ext cx="282575" cy="18466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/>
            <p:cNvGrpSpPr/>
            <p:nvPr/>
          </p:nvGrpSpPr>
          <p:grpSpPr>
            <a:xfrm>
              <a:off x="4352770" y="2860401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8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4333184" y="2808172"/>
              <a:ext cx="557318" cy="404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80558" y="2786881"/>
            <a:ext cx="465595" cy="230124"/>
            <a:chOff x="1127231" y="2221562"/>
            <a:chExt cx="465595" cy="230124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1127231" y="2451686"/>
              <a:ext cx="4655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36"/>
                <p:cNvSpPr txBox="1"/>
                <p:nvPr/>
              </p:nvSpPr>
              <p:spPr>
                <a:xfrm>
                  <a:off x="1224931" y="2221562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51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4931" y="2221562"/>
                  <a:ext cx="207530" cy="1692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3"/>
              <p:cNvSpPr txBox="1"/>
              <p:nvPr/>
            </p:nvSpPr>
            <p:spPr>
              <a:xfrm>
                <a:off x="6434726" y="2837407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23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726" y="2837407"/>
                <a:ext cx="445877" cy="215444"/>
              </a:xfrm>
              <a:prstGeom prst="rect">
                <a:avLst/>
              </a:prstGeom>
              <a:blipFill rotWithShape="1">
                <a:blip r:embed="rId10"/>
                <a:stretch>
                  <a:fillRect l="-2740" r="-958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3"/>
              <p:cNvSpPr txBox="1"/>
              <p:nvPr/>
            </p:nvSpPr>
            <p:spPr>
              <a:xfrm>
                <a:off x="6516378" y="2575797"/>
                <a:ext cx="2825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2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378" y="2575797"/>
                <a:ext cx="282575" cy="184666"/>
              </a:xfrm>
              <a:prstGeom prst="rect">
                <a:avLst/>
              </a:prstGeom>
              <a:blipFill rotWithShape="1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6367975" y="2819902"/>
            <a:ext cx="655018" cy="735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65252" y="3149464"/>
            <a:ext cx="66966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342780" y="3203370"/>
            <a:ext cx="617909" cy="272302"/>
            <a:chOff x="5352724" y="3460075"/>
            <a:chExt cx="617909" cy="2723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sellaDiTesto 68"/>
                <p:cNvSpPr txBox="1"/>
                <p:nvPr/>
              </p:nvSpPr>
              <p:spPr>
                <a:xfrm>
                  <a:off x="5352724" y="3480738"/>
                  <a:ext cx="6179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8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724" y="3480738"/>
                  <a:ext cx="617909" cy="21544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e 71"/>
            <p:cNvSpPr/>
            <p:nvPr/>
          </p:nvSpPr>
          <p:spPr>
            <a:xfrm>
              <a:off x="5431519" y="3460075"/>
              <a:ext cx="272302" cy="272302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033876" y="3003093"/>
            <a:ext cx="465595" cy="230124"/>
            <a:chOff x="1127231" y="2221562"/>
            <a:chExt cx="465595" cy="230124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1127231" y="2451686"/>
              <a:ext cx="4655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sellaDiTesto 36"/>
                <p:cNvSpPr txBox="1"/>
                <p:nvPr/>
              </p:nvSpPr>
              <p:spPr>
                <a:xfrm>
                  <a:off x="1224931" y="2221562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51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4931" y="2221562"/>
                  <a:ext cx="207530" cy="1692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"/>
              <p:cNvSpPr txBox="1"/>
              <p:nvPr/>
            </p:nvSpPr>
            <p:spPr>
              <a:xfrm>
                <a:off x="7588044" y="2863701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r>
                        <a:rPr lang="it-IT" sz="14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7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044" y="2863701"/>
                <a:ext cx="445877" cy="215444"/>
              </a:xfrm>
              <a:prstGeom prst="rect">
                <a:avLst/>
              </a:prstGeom>
              <a:blipFill rotWithShape="1">
                <a:blip r:embed="rId13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"/>
              <p:cNvSpPr txBox="1"/>
              <p:nvPr/>
            </p:nvSpPr>
            <p:spPr>
              <a:xfrm>
                <a:off x="7669696" y="2602091"/>
                <a:ext cx="2825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38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696" y="2602091"/>
                <a:ext cx="282575" cy="184666"/>
              </a:xfrm>
              <a:prstGeom prst="rect">
                <a:avLst/>
              </a:prstGeom>
              <a:blipFill rotWithShape="1"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7521293" y="2846196"/>
            <a:ext cx="655018" cy="735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518570" y="3175758"/>
            <a:ext cx="66966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7496098" y="3229664"/>
            <a:ext cx="617909" cy="272302"/>
            <a:chOff x="5352724" y="3460075"/>
            <a:chExt cx="617909" cy="2723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sellaDiTesto 68"/>
                <p:cNvSpPr txBox="1"/>
                <p:nvPr/>
              </p:nvSpPr>
              <p:spPr>
                <a:xfrm>
                  <a:off x="5352724" y="3480738"/>
                  <a:ext cx="6179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42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724" y="3480738"/>
                  <a:ext cx="617909" cy="21544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Ovale 71"/>
            <p:cNvSpPr/>
            <p:nvPr/>
          </p:nvSpPr>
          <p:spPr>
            <a:xfrm>
              <a:off x="5431519" y="3460075"/>
              <a:ext cx="272302" cy="272302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</p:grpSp>
      <p:cxnSp>
        <p:nvCxnSpPr>
          <p:cNvPr id="44" name="Connettore 2 147"/>
          <p:cNvCxnSpPr/>
          <p:nvPr/>
        </p:nvCxnSpPr>
        <p:spPr>
          <a:xfrm>
            <a:off x="4677197" y="671513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147"/>
          <p:cNvCxnSpPr/>
          <p:nvPr/>
        </p:nvCxnSpPr>
        <p:spPr>
          <a:xfrm>
            <a:off x="5638634" y="644780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147"/>
          <p:cNvCxnSpPr/>
          <p:nvPr/>
        </p:nvCxnSpPr>
        <p:spPr>
          <a:xfrm>
            <a:off x="6600071" y="646183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6940690" y="2388027"/>
            <a:ext cx="429064" cy="872197"/>
          </a:xfrm>
          <a:custGeom>
            <a:avLst/>
            <a:gdLst>
              <a:gd name="connsiteX0" fmla="*/ 429064 w 429064"/>
              <a:gd name="connsiteY0" fmla="*/ 0 h 872197"/>
              <a:gd name="connsiteX1" fmla="*/ 316523 w 429064"/>
              <a:gd name="connsiteY1" fmla="*/ 351692 h 872197"/>
              <a:gd name="connsiteX2" fmla="*/ 0 w 429064"/>
              <a:gd name="connsiteY2" fmla="*/ 872197 h 87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064" h="872197">
                <a:moveTo>
                  <a:pt x="429064" y="0"/>
                </a:moveTo>
                <a:cubicBezTo>
                  <a:pt x="408549" y="103163"/>
                  <a:pt x="388034" y="206326"/>
                  <a:pt x="316523" y="351692"/>
                </a:cubicBezTo>
                <a:cubicBezTo>
                  <a:pt x="245012" y="497058"/>
                  <a:pt x="122506" y="684627"/>
                  <a:pt x="0" y="872197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7257213" y="2402095"/>
            <a:ext cx="1198223" cy="590843"/>
          </a:xfrm>
          <a:custGeom>
            <a:avLst/>
            <a:gdLst>
              <a:gd name="connsiteX0" fmla="*/ 1174652 w 1198223"/>
              <a:gd name="connsiteY0" fmla="*/ 0 h 590843"/>
              <a:gd name="connsiteX1" fmla="*/ 1090246 w 1198223"/>
              <a:gd name="connsiteY1" fmla="*/ 140676 h 590843"/>
              <a:gd name="connsiteX2" fmla="*/ 323557 w 1198223"/>
              <a:gd name="connsiteY2" fmla="*/ 112541 h 590843"/>
              <a:gd name="connsiteX3" fmla="*/ 0 w 1198223"/>
              <a:gd name="connsiteY3" fmla="*/ 590843 h 590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23" h="590843">
                <a:moveTo>
                  <a:pt x="1174652" y="0"/>
                </a:moveTo>
                <a:cubicBezTo>
                  <a:pt x="1203373" y="60959"/>
                  <a:pt x="1232095" y="121919"/>
                  <a:pt x="1090246" y="140676"/>
                </a:cubicBezTo>
                <a:cubicBezTo>
                  <a:pt x="948397" y="159433"/>
                  <a:pt x="505265" y="37513"/>
                  <a:pt x="323557" y="112541"/>
                </a:cubicBezTo>
                <a:cubicBezTo>
                  <a:pt x="141849" y="187569"/>
                  <a:pt x="70924" y="389206"/>
                  <a:pt x="0" y="590843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6"/>
              <p:cNvSpPr txBox="1">
                <a:spLocks noChangeArrowheads="1"/>
              </p:cNvSpPr>
              <p:nvPr/>
            </p:nvSpPr>
            <p:spPr bwMode="auto">
              <a:xfrm>
                <a:off x="142875" y="3137113"/>
                <a:ext cx="4534321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analysis of string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𝑎𝑎</m:t>
                    </m:r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…⊣</m:t>
                    </m:r>
                  </m:oMath>
                </a14:m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(ex. input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/>
                        <a:sym typeface="Symbol" pitchFamily="18" charset="2"/>
                      </a:rPr>
                      <m:t>𝑎𝑎</m:t>
                    </m:r>
                    <m:r>
                      <a:rPr lang="it-IT" sz="1600" i="1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or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/>
                        <a:sym typeface="Symbol" pitchFamily="18" charset="2"/>
                      </a:rPr>
                      <m:t>𝑎𝑎</m:t>
                    </m:r>
                    <m:r>
                      <a:rPr lang="en-US" sz="1600" b="0" i="1" smtClean="0">
                        <a:latin typeface="Cambria Math"/>
                        <a:sym typeface="Symbol" pitchFamily="18" charset="2"/>
                      </a:rPr>
                      <m:t>𝑎𝑎</m:t>
                    </m:r>
                    <m:r>
                      <a:rPr lang="it-IT" sz="1600" i="1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)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875" y="3137113"/>
                <a:ext cx="4534321" cy="246221"/>
              </a:xfrm>
              <a:prstGeom prst="rect">
                <a:avLst/>
              </a:prstGeom>
              <a:blipFill rotWithShape="1">
                <a:blip r:embed="rId16"/>
                <a:stretch>
                  <a:fillRect l="-2688" t="-27500" b="-5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251209" y="3855942"/>
            <a:ext cx="557318" cy="648235"/>
            <a:chOff x="4333184" y="2564065"/>
            <a:chExt cx="557318" cy="6482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sellaDiTesto 3"/>
                <p:cNvSpPr txBox="1"/>
                <p:nvPr/>
              </p:nvSpPr>
              <p:spPr>
                <a:xfrm>
                  <a:off x="4503409" y="2564065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51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409" y="2564065"/>
                  <a:ext cx="282575" cy="184666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Group 51"/>
            <p:cNvGrpSpPr/>
            <p:nvPr/>
          </p:nvGrpSpPr>
          <p:grpSpPr>
            <a:xfrm>
              <a:off x="4352770" y="2860401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54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4333184" y="2808172"/>
              <a:ext cx="557318" cy="404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36"/>
              <p:cNvSpPr txBox="1"/>
              <p:nvPr/>
            </p:nvSpPr>
            <p:spPr>
              <a:xfrm>
                <a:off x="962496" y="3863636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58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96" y="3863636"/>
                <a:ext cx="207530" cy="1692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3"/>
              <p:cNvSpPr txBox="1"/>
              <p:nvPr/>
            </p:nvSpPr>
            <p:spPr>
              <a:xfrm>
                <a:off x="1345631" y="4117554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59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631" y="4117554"/>
                <a:ext cx="445877" cy="215444"/>
              </a:xfrm>
              <a:prstGeom prst="rect">
                <a:avLst/>
              </a:prstGeom>
              <a:blipFill rotWithShape="1">
                <a:blip r:embed="rId10"/>
                <a:stretch>
                  <a:fillRect l="-2740" r="-958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3"/>
              <p:cNvSpPr txBox="1"/>
              <p:nvPr/>
            </p:nvSpPr>
            <p:spPr>
              <a:xfrm>
                <a:off x="1427283" y="3855944"/>
                <a:ext cx="2825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60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283" y="3855944"/>
                <a:ext cx="282575" cy="184666"/>
              </a:xfrm>
              <a:prstGeom prst="rect">
                <a:avLst/>
              </a:prstGeom>
              <a:blipFill rotWithShape="1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1278880" y="4100049"/>
            <a:ext cx="655018" cy="735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276157" y="4429611"/>
            <a:ext cx="66966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253685" y="4483517"/>
            <a:ext cx="617909" cy="272302"/>
            <a:chOff x="5352724" y="3460075"/>
            <a:chExt cx="617909" cy="2723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sellaDiTesto 68"/>
                <p:cNvSpPr txBox="1"/>
                <p:nvPr/>
              </p:nvSpPr>
              <p:spPr>
                <a:xfrm>
                  <a:off x="5352724" y="3480738"/>
                  <a:ext cx="6179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64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724" y="3480738"/>
                  <a:ext cx="617909" cy="21544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Ovale 71"/>
            <p:cNvSpPr/>
            <p:nvPr/>
          </p:nvSpPr>
          <p:spPr>
            <a:xfrm>
              <a:off x="5431519" y="3460075"/>
              <a:ext cx="272302" cy="272302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</p:grpSp>
      <p:sp>
        <p:nvSpPr>
          <p:cNvPr id="66" name="Freeform 65"/>
          <p:cNvSpPr/>
          <p:nvPr/>
        </p:nvSpPr>
        <p:spPr>
          <a:xfrm>
            <a:off x="777215" y="4270734"/>
            <a:ext cx="561109" cy="20781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 Box 2"/>
              <p:cNvSpPr txBox="1">
                <a:spLocks noChangeArrowheads="1"/>
              </p:cNvSpPr>
              <p:nvPr/>
            </p:nvSpPr>
            <p:spPr bwMode="auto">
              <a:xfrm>
                <a:off x="2486245" y="3555393"/>
                <a:ext cx="3152389" cy="246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lookahead = input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: reduce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smtClean="0">
                        <a:latin typeface="Cambria Math"/>
                        <a:sym typeface="Symbol" pitchFamily="18" charset="2"/>
                      </a:rPr>
                      <m:t>ε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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𝑆</m:t>
                    </m:r>
                  </m:oMath>
                </a14:m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? </a:t>
                </a:r>
              </a:p>
            </p:txBody>
          </p:sp>
        </mc:Choice>
        <mc:Fallback xmlns="">
          <p:sp>
            <p:nvSpPr>
              <p:cNvPr id="67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6245" y="3555393"/>
                <a:ext cx="3152389" cy="246221"/>
              </a:xfrm>
              <a:prstGeom prst="rect">
                <a:avLst/>
              </a:prstGeom>
              <a:blipFill rotWithShape="1">
                <a:blip r:embed="rId20"/>
                <a:stretch>
                  <a:fillRect l="-3854" t="-20930" b="-441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1842868" y="3734962"/>
            <a:ext cx="640080" cy="776143"/>
          </a:xfrm>
          <a:custGeom>
            <a:avLst/>
            <a:gdLst>
              <a:gd name="connsiteX0" fmla="*/ 640080 w 640080"/>
              <a:gd name="connsiteY0" fmla="*/ 0 h 776143"/>
              <a:gd name="connsiteX1" fmla="*/ 443132 w 640080"/>
              <a:gd name="connsiteY1" fmla="*/ 203982 h 776143"/>
              <a:gd name="connsiteX2" fmla="*/ 379827 w 640080"/>
              <a:gd name="connsiteY2" fmla="*/ 689317 h 776143"/>
              <a:gd name="connsiteX3" fmla="*/ 0 w 640080"/>
              <a:gd name="connsiteY3" fmla="*/ 773723 h 77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80" h="776143">
                <a:moveTo>
                  <a:pt x="640080" y="0"/>
                </a:moveTo>
                <a:cubicBezTo>
                  <a:pt x="563293" y="44548"/>
                  <a:pt x="486507" y="89096"/>
                  <a:pt x="443132" y="203982"/>
                </a:cubicBezTo>
                <a:cubicBezTo>
                  <a:pt x="399757" y="318868"/>
                  <a:pt x="453682" y="594360"/>
                  <a:pt x="379827" y="689317"/>
                </a:cubicBezTo>
                <a:cubicBezTo>
                  <a:pt x="305972" y="784274"/>
                  <a:pt x="152986" y="778998"/>
                  <a:pt x="0" y="773723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791509" y="3418439"/>
            <a:ext cx="684406" cy="269874"/>
          </a:xfrm>
          <a:custGeom>
            <a:avLst/>
            <a:gdLst>
              <a:gd name="connsiteX0" fmla="*/ 527539 w 527539"/>
              <a:gd name="connsiteY0" fmla="*/ 246185 h 269874"/>
              <a:gd name="connsiteX1" fmla="*/ 98474 w 527539"/>
              <a:gd name="connsiteY1" fmla="*/ 246185 h 269874"/>
              <a:gd name="connsiteX2" fmla="*/ 0 w 527539"/>
              <a:gd name="connsiteY2" fmla="*/ 0 h 26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7539" h="269874">
                <a:moveTo>
                  <a:pt x="527539" y="246185"/>
                </a:moveTo>
                <a:cubicBezTo>
                  <a:pt x="356968" y="266700"/>
                  <a:pt x="186397" y="287216"/>
                  <a:pt x="98474" y="246185"/>
                </a:cubicBezTo>
                <a:cubicBezTo>
                  <a:pt x="10551" y="205154"/>
                  <a:pt x="5275" y="102577"/>
                  <a:pt x="0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 Box 2"/>
          <p:cNvSpPr txBox="1">
            <a:spLocks noChangeArrowheads="1"/>
          </p:cNvSpPr>
          <p:nvPr/>
        </p:nvSpPr>
        <p:spPr bwMode="auto">
          <a:xfrm>
            <a:off x="3376125" y="3885183"/>
            <a:ext cx="366774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sz="1600" dirty="0" smtClean="0">
                <a:latin typeface="Times New Roman" pitchFamily="18" charset="0"/>
                <a:sym typeface="Symbol" pitchFamily="18" charset="2"/>
              </a:rPr>
              <a:t>input = </a:t>
            </a:r>
            <a:r>
              <a:rPr lang="it-IT" sz="1600" dirty="0" err="1" smtClean="0">
                <a:latin typeface="Times New Roman" pitchFamily="18" charset="0"/>
                <a:sym typeface="Symbol" pitchFamily="18" charset="2"/>
              </a:rPr>
              <a:t>label</a:t>
            </a:r>
            <a:r>
              <a:rPr lang="it-IT" sz="1600" dirty="0" smtClean="0">
                <a:latin typeface="Times New Roman" pitchFamily="18" charset="0"/>
                <a:sym typeface="Symbol" pitchFamily="18" charset="2"/>
              </a:rPr>
              <a:t> on </a:t>
            </a:r>
            <a:r>
              <a:rPr lang="it-IT" sz="1600" dirty="0" err="1" smtClean="0">
                <a:latin typeface="Times New Roman" pitchFamily="18" charset="0"/>
                <a:sym typeface="Symbol" pitchFamily="18" charset="2"/>
              </a:rPr>
              <a:t>pilot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600" dirty="0" err="1" smtClean="0">
                <a:latin typeface="Times New Roman" pitchFamily="18" charset="0"/>
                <a:sym typeface="Symbol" pitchFamily="18" charset="2"/>
              </a:rPr>
              <a:t>arc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: shift?</a:t>
            </a:r>
            <a:endParaRPr lang="it-IT" sz="1600" dirty="0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791509" y="3465771"/>
            <a:ext cx="1584738" cy="595374"/>
          </a:xfrm>
          <a:custGeom>
            <a:avLst/>
            <a:gdLst>
              <a:gd name="connsiteX0" fmla="*/ 1420837 w 1420837"/>
              <a:gd name="connsiteY0" fmla="*/ 597877 h 672044"/>
              <a:gd name="connsiteX1" fmla="*/ 429065 w 1420837"/>
              <a:gd name="connsiteY1" fmla="*/ 618978 h 672044"/>
              <a:gd name="connsiteX2" fmla="*/ 0 w 1420837"/>
              <a:gd name="connsiteY2" fmla="*/ 0 h 672044"/>
              <a:gd name="connsiteX0" fmla="*/ 1420837 w 1420837"/>
              <a:gd name="connsiteY0" fmla="*/ 597877 h 614561"/>
              <a:gd name="connsiteX1" fmla="*/ 520505 w 1420837"/>
              <a:gd name="connsiteY1" fmla="*/ 443132 h 614561"/>
              <a:gd name="connsiteX2" fmla="*/ 0 w 1420837"/>
              <a:gd name="connsiteY2" fmla="*/ 0 h 61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837" h="614561">
                <a:moveTo>
                  <a:pt x="1420837" y="597877"/>
                </a:moveTo>
                <a:cubicBezTo>
                  <a:pt x="1043354" y="658250"/>
                  <a:pt x="757311" y="542778"/>
                  <a:pt x="520505" y="443132"/>
                </a:cubicBezTo>
                <a:cubicBezTo>
                  <a:pt x="283699" y="343486"/>
                  <a:pt x="96129" y="259666"/>
                  <a:pt x="0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040880" y="3291840"/>
            <a:ext cx="267012" cy="717452"/>
          </a:xfrm>
          <a:custGeom>
            <a:avLst/>
            <a:gdLst>
              <a:gd name="connsiteX0" fmla="*/ 0 w 267012"/>
              <a:gd name="connsiteY0" fmla="*/ 717452 h 717452"/>
              <a:gd name="connsiteX1" fmla="*/ 253218 w 267012"/>
              <a:gd name="connsiteY1" fmla="*/ 541606 h 717452"/>
              <a:gd name="connsiteX2" fmla="*/ 211015 w 267012"/>
              <a:gd name="connsiteY2" fmla="*/ 0 h 71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12" h="717452">
                <a:moveTo>
                  <a:pt x="0" y="717452"/>
                </a:moveTo>
                <a:cubicBezTo>
                  <a:pt x="109024" y="689316"/>
                  <a:pt x="218049" y="661181"/>
                  <a:pt x="253218" y="541606"/>
                </a:cubicBezTo>
                <a:cubicBezTo>
                  <a:pt x="288387" y="422031"/>
                  <a:pt x="249701" y="211015"/>
                  <a:pt x="211015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3"/>
              <p:cNvSpPr txBox="1"/>
              <p:nvPr/>
            </p:nvSpPr>
            <p:spPr>
              <a:xfrm>
                <a:off x="2448818" y="4109788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r>
                        <a:rPr lang="it-IT" sz="14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7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818" y="4109788"/>
                <a:ext cx="445877" cy="215444"/>
              </a:xfrm>
              <a:prstGeom prst="rect">
                <a:avLst/>
              </a:prstGeom>
              <a:blipFill rotWithShape="1">
                <a:blip r:embed="rId2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sellaDiTesto 3"/>
              <p:cNvSpPr txBox="1"/>
              <p:nvPr/>
            </p:nvSpPr>
            <p:spPr>
              <a:xfrm>
                <a:off x="2530470" y="3848178"/>
                <a:ext cx="2825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75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470" y="3848178"/>
                <a:ext cx="282575" cy="184666"/>
              </a:xfrm>
              <a:prstGeom prst="rect">
                <a:avLst/>
              </a:prstGeom>
              <a:blipFill rotWithShape="1">
                <a:blip r:embed="rId2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/>
          <p:cNvSpPr/>
          <p:nvPr/>
        </p:nvSpPr>
        <p:spPr>
          <a:xfrm>
            <a:off x="2382067" y="4092283"/>
            <a:ext cx="655018" cy="735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2379344" y="4421845"/>
            <a:ext cx="66966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2356872" y="4475751"/>
            <a:ext cx="617909" cy="272302"/>
            <a:chOff x="5352724" y="3460075"/>
            <a:chExt cx="617909" cy="2723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asellaDiTesto 68"/>
                <p:cNvSpPr txBox="1"/>
                <p:nvPr/>
              </p:nvSpPr>
              <p:spPr>
                <a:xfrm>
                  <a:off x="5352724" y="3480738"/>
                  <a:ext cx="6179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79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724" y="3480738"/>
                  <a:ext cx="617909" cy="215444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Ovale 71"/>
            <p:cNvSpPr/>
            <p:nvPr/>
          </p:nvSpPr>
          <p:spPr>
            <a:xfrm>
              <a:off x="5431519" y="3460075"/>
              <a:ext cx="272302" cy="272302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36"/>
              <p:cNvSpPr txBox="1"/>
              <p:nvPr/>
            </p:nvSpPr>
            <p:spPr>
              <a:xfrm>
                <a:off x="2059143" y="3863567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81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143" y="3863567"/>
                <a:ext cx="207530" cy="1692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Freeform 71"/>
          <p:cNvSpPr/>
          <p:nvPr/>
        </p:nvSpPr>
        <p:spPr>
          <a:xfrm>
            <a:off x="1933897" y="4302113"/>
            <a:ext cx="552347" cy="302023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 Box 2"/>
              <p:cNvSpPr txBox="1">
                <a:spLocks noChangeArrowheads="1"/>
              </p:cNvSpPr>
              <p:nvPr/>
            </p:nvSpPr>
            <p:spPr bwMode="auto">
              <a:xfrm>
                <a:off x="3633800" y="4270734"/>
                <a:ext cx="3152389" cy="246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dirty="0" err="1" smtClean="0">
                    <a:latin typeface="Times New Roman" pitchFamily="18" charset="0"/>
                    <a:sym typeface="Symbol" pitchFamily="18" charset="2"/>
                  </a:rPr>
                  <a:t>derivation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sym typeface="Symbol" pitchFamily="18" charset="2"/>
                      </a:rPr>
                      <m:t>𝑆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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𝑎𝑆𝑎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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𝑎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𝜀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𝑎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𝑎𝑎</m:t>
                    </m:r>
                  </m:oMath>
                </a14:m>
                <a:endParaRPr lang="it-IT" sz="1600" dirty="0" smtClean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3800" y="4270734"/>
                <a:ext cx="3152389" cy="246221"/>
              </a:xfrm>
              <a:prstGeom prst="rect">
                <a:avLst/>
              </a:prstGeom>
              <a:blipFill rotWithShape="1">
                <a:blip r:embed="rId24"/>
                <a:stretch>
                  <a:fillRect l="-3661" t="-23810" b="-452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 Box 2"/>
              <p:cNvSpPr txBox="1">
                <a:spLocks noChangeArrowheads="1"/>
              </p:cNvSpPr>
              <p:nvPr/>
            </p:nvSpPr>
            <p:spPr bwMode="auto">
              <a:xfrm>
                <a:off x="3882528" y="4604136"/>
                <a:ext cx="3613570" cy="246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dirty="0" err="1" smtClean="0">
                    <a:latin typeface="Times New Roman" pitchFamily="18" charset="0"/>
                    <a:sym typeface="Symbol" pitchFamily="18" charset="2"/>
                  </a:rPr>
                  <a:t>derivation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sym typeface="Symbol" pitchFamily="18" charset="2"/>
                      </a:rPr>
                      <m:t>𝑆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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𝑎𝑆𝑎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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𝑎𝑎𝑆𝑎𝑎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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𝑎𝑎𝑎𝑎</m:t>
                    </m:r>
                  </m:oMath>
                </a14:m>
                <a:endParaRPr lang="it-IT" sz="1600" dirty="0" smtClean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82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2528" y="4604136"/>
                <a:ext cx="3613570" cy="246221"/>
              </a:xfrm>
              <a:prstGeom prst="rect">
                <a:avLst/>
              </a:prstGeom>
              <a:blipFill rotWithShape="1">
                <a:blip r:embed="rId25"/>
                <a:stretch>
                  <a:fillRect l="-3361" t="-20930" b="-441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11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8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8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86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86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/>
      <p:bldP spid="28679" grpId="1" animBg="1"/>
      <p:bldP spid="28678" grpId="0"/>
      <p:bldP spid="11" grpId="0" animBg="1"/>
      <p:bldP spid="23" grpId="0"/>
      <p:bldP spid="24" grpId="0"/>
      <p:bldP spid="26" grpId="0" animBg="1"/>
      <p:bldP spid="37" grpId="0"/>
      <p:bldP spid="38" grpId="0"/>
      <p:bldP spid="39" grpId="0" animBg="1"/>
      <p:bldP spid="4" grpId="0" animBg="1"/>
      <p:bldP spid="4" grpId="1" animBg="1"/>
      <p:bldP spid="5" grpId="0" animBg="1"/>
      <p:bldP spid="5" grpId="1" animBg="1"/>
      <p:bldP spid="49" grpId="0"/>
      <p:bldP spid="58" grpId="0"/>
      <p:bldP spid="59" grpId="0"/>
      <p:bldP spid="60" grpId="0"/>
      <p:bldP spid="61" grpId="0" animBg="1"/>
      <p:bldP spid="66" grpId="0" animBg="1"/>
      <p:bldP spid="67" grpId="0" animBg="1"/>
      <p:bldP spid="67" grpId="1" animBg="1"/>
      <p:bldP spid="7" grpId="0" animBg="1"/>
      <p:bldP spid="7" grpId="1" animBg="1"/>
      <p:bldP spid="8" grpId="0" animBg="1"/>
      <p:bldP spid="8" grpId="1" animBg="1"/>
      <p:bldP spid="71" grpId="0" animBg="1"/>
      <p:bldP spid="71" grpId="1" animBg="1"/>
      <p:bldP spid="9" grpId="0" animBg="1"/>
      <p:bldP spid="9" grpId="1" animBg="1"/>
      <p:bldP spid="10" grpId="0" animBg="1"/>
      <p:bldP spid="10" grpId="1" animBg="1"/>
      <p:bldP spid="74" grpId="0"/>
      <p:bldP spid="74" grpId="1"/>
      <p:bldP spid="75" grpId="0"/>
      <p:bldP spid="75" grpId="1"/>
      <p:bldP spid="76" grpId="0" animBg="1"/>
      <p:bldP spid="76" grpId="1" animBg="1"/>
      <p:bldP spid="81" grpId="0"/>
      <p:bldP spid="81" grpId="1"/>
      <p:bldP spid="72" grpId="0" animBg="1"/>
      <p:bldP spid="72" grpId="1" animBg="1"/>
      <p:bldP spid="73" grpId="0" animBg="1"/>
      <p:bldP spid="73" grpId="1" animBg="1"/>
      <p:bldP spid="82" grpId="0" animBg="1"/>
      <p:bldP spid="8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0875E-1335-4A79-A365-8A9117142FD7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19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50571" y="106326"/>
            <a:ext cx="69945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What can go wrong in the  </a:t>
            </a:r>
            <a:r>
              <a:rPr 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ELR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(1)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analysis: (2) reduce-reduce conflict</a:t>
            </a:r>
            <a:endParaRPr lang="en-US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6179" y="564204"/>
                <a:ext cx="163538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cs typeface="Times New Roman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/>
                          <a:cs typeface="Times New Roman" pitchFamily="18" charset="0"/>
                          <a:sym typeface="Symbol"/>
                        </a:rPr>
                        <m:t>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  <a:cs typeface="Times New Roman" pitchFamily="18" charset="0"/>
                              <a:sym typeface="Symbo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  <m:t>𝐶𝑐𝑑</m:t>
                              </m:r>
                              <m:r>
                                <a:rPr lang="en-US" b="0" i="1" dirty="0" smtClean="0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  <m:t> | </m:t>
                              </m:r>
                              <m:r>
                                <a:rPr lang="en-US" b="0" i="1" dirty="0" smtClean="0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  <m:t>𝐷𝑐𝑒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/>
                              <a:cs typeface="Times New Roman" pitchFamily="18" charset="0"/>
                              <a:sym typeface="Symbol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 smtClean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𝐶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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𝑎𝑏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+</m:t>
                        </m:r>
                      </m:sup>
                    </m:sSup>
                  </m:oMath>
                </a14:m>
                <a:endParaRPr lang="it-IT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b="0" dirty="0" smtClean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𝐷</m:t>
                    </m:r>
                    <m:r>
                      <a:rPr lang="en-US" i="1">
                        <a:latin typeface="Cambria Math"/>
                        <a:cs typeface="Times New Roman" pitchFamily="18" charset="0"/>
                        <a:sym typeface="Symbol"/>
                      </a:rPr>
                      <m:t></m:t>
                    </m:r>
                    <m:sSup>
                      <m:sSupPr>
                        <m:ctrlPr>
                          <a:rPr lang="en-US" i="1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𝑎𝑏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+</m:t>
                        </m:r>
                      </m:sup>
                    </m:sSup>
                  </m:oMath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9" y="564204"/>
                <a:ext cx="1635384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4833" b="-22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0" name="Group 209"/>
          <p:cNvGrpSpPr/>
          <p:nvPr/>
        </p:nvGrpSpPr>
        <p:grpSpPr>
          <a:xfrm>
            <a:off x="2075649" y="533425"/>
            <a:ext cx="3476930" cy="1206402"/>
            <a:chOff x="2075649" y="533425"/>
            <a:chExt cx="3476930" cy="12064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500008" y="887369"/>
                  <a:ext cx="2916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008" y="887369"/>
                  <a:ext cx="29161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6667" r="-4167" b="-17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206885" y="610370"/>
                  <a:ext cx="2916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6885" y="610370"/>
                  <a:ext cx="291618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6667" r="-4167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148126" y="610370"/>
                  <a:ext cx="2916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8126" y="610370"/>
                  <a:ext cx="291618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6667" r="-4167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914374" y="887368"/>
                  <a:ext cx="2916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374" y="887368"/>
                  <a:ext cx="291618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6667" r="-4167" b="-17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148126" y="1355484"/>
                  <a:ext cx="2916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8126" y="1355484"/>
                  <a:ext cx="29161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6667" r="-4167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206885" y="1355483"/>
                  <a:ext cx="2916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6885" y="1355483"/>
                  <a:ext cx="291618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6667" r="-4167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/>
            <p:cNvSpPr/>
            <p:nvPr/>
          </p:nvSpPr>
          <p:spPr>
            <a:xfrm>
              <a:off x="2461096" y="877641"/>
              <a:ext cx="348044" cy="348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val 11"/>
            <p:cNvSpPr/>
            <p:nvPr/>
          </p:nvSpPr>
          <p:spPr>
            <a:xfrm>
              <a:off x="3178672" y="610370"/>
              <a:ext cx="348044" cy="348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075649" y="1064229"/>
              <a:ext cx="34658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4100457" y="610370"/>
              <a:ext cx="348044" cy="348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 14"/>
            <p:cNvSpPr/>
            <p:nvPr/>
          </p:nvSpPr>
          <p:spPr>
            <a:xfrm>
              <a:off x="4876322" y="873026"/>
              <a:ext cx="348044" cy="348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Oval 15"/>
            <p:cNvSpPr/>
            <p:nvPr/>
          </p:nvSpPr>
          <p:spPr>
            <a:xfrm>
              <a:off x="4124891" y="1339970"/>
              <a:ext cx="348044" cy="348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Oval 16"/>
            <p:cNvSpPr/>
            <p:nvPr/>
          </p:nvSpPr>
          <p:spPr>
            <a:xfrm>
              <a:off x="3169172" y="1330242"/>
              <a:ext cx="348044" cy="348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205992" y="1051663"/>
              <a:ext cx="34658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3"/>
              <a:endCxn id="12" idx="2"/>
            </p:cNvCxnSpPr>
            <p:nvPr/>
          </p:nvCxnSpPr>
          <p:spPr>
            <a:xfrm flipV="1">
              <a:off x="2791626" y="784392"/>
              <a:ext cx="387046" cy="241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5"/>
              <a:endCxn id="17" idx="2"/>
            </p:cNvCxnSpPr>
            <p:nvPr/>
          </p:nvCxnSpPr>
          <p:spPr>
            <a:xfrm>
              <a:off x="2758170" y="1174715"/>
              <a:ext cx="411002" cy="3295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2" idx="6"/>
              <a:endCxn id="14" idx="2"/>
            </p:cNvCxnSpPr>
            <p:nvPr/>
          </p:nvCxnSpPr>
          <p:spPr>
            <a:xfrm>
              <a:off x="3526716" y="784392"/>
              <a:ext cx="57374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3498503" y="1503592"/>
              <a:ext cx="601954" cy="6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15" idx="3"/>
            </p:cNvCxnSpPr>
            <p:nvPr/>
          </p:nvCxnSpPr>
          <p:spPr>
            <a:xfrm flipV="1">
              <a:off x="4482843" y="1170100"/>
              <a:ext cx="444449" cy="298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4" idx="6"/>
            </p:cNvCxnSpPr>
            <p:nvPr/>
          </p:nvCxnSpPr>
          <p:spPr>
            <a:xfrm>
              <a:off x="4448501" y="784392"/>
              <a:ext cx="427821" cy="102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reeform 41"/>
            <p:cNvSpPr/>
            <p:nvPr/>
          </p:nvSpPr>
          <p:spPr>
            <a:xfrm>
              <a:off x="3472774" y="1064230"/>
              <a:ext cx="1403548" cy="278188"/>
            </a:xfrm>
            <a:custGeom>
              <a:avLst/>
              <a:gdLst>
                <a:gd name="connsiteX0" fmla="*/ 1371600 w 1371600"/>
                <a:gd name="connsiteY0" fmla="*/ 0 h 252919"/>
                <a:gd name="connsiteX1" fmla="*/ 408562 w 1371600"/>
                <a:gd name="connsiteY1" fmla="*/ 87549 h 252919"/>
                <a:gd name="connsiteX2" fmla="*/ 0 w 1371600"/>
                <a:gd name="connsiteY2" fmla="*/ 252919 h 25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252919">
                  <a:moveTo>
                    <a:pt x="1371600" y="0"/>
                  </a:moveTo>
                  <a:cubicBezTo>
                    <a:pt x="1004381" y="22698"/>
                    <a:pt x="637162" y="45396"/>
                    <a:pt x="408562" y="87549"/>
                  </a:cubicBezTo>
                  <a:cubicBezTo>
                    <a:pt x="179962" y="129702"/>
                    <a:pt x="89981" y="191310"/>
                    <a:pt x="0" y="252919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3511685" y="875489"/>
              <a:ext cx="1352145" cy="170619"/>
            </a:xfrm>
            <a:custGeom>
              <a:avLst/>
              <a:gdLst>
                <a:gd name="connsiteX0" fmla="*/ 1352145 w 1352145"/>
                <a:gd name="connsiteY0" fmla="*/ 155643 h 170619"/>
                <a:gd name="connsiteX1" fmla="*/ 389106 w 1352145"/>
                <a:gd name="connsiteY1" fmla="*/ 155643 h 170619"/>
                <a:gd name="connsiteX2" fmla="*/ 0 w 1352145"/>
                <a:gd name="connsiteY2" fmla="*/ 0 h 17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2145" h="170619">
                  <a:moveTo>
                    <a:pt x="1352145" y="155643"/>
                  </a:moveTo>
                  <a:cubicBezTo>
                    <a:pt x="983304" y="168613"/>
                    <a:pt x="614463" y="181583"/>
                    <a:pt x="389106" y="155643"/>
                  </a:cubicBezTo>
                  <a:cubicBezTo>
                    <a:pt x="163749" y="129703"/>
                    <a:pt x="81874" y="64851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sellaDiTesto 36"/>
                <p:cNvSpPr txBox="1"/>
                <p:nvPr/>
              </p:nvSpPr>
              <p:spPr>
                <a:xfrm>
                  <a:off x="3695715" y="533425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4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715" y="533425"/>
                  <a:ext cx="207530" cy="21544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asellaDiTesto 36"/>
                <p:cNvSpPr txBox="1"/>
                <p:nvPr/>
              </p:nvSpPr>
              <p:spPr>
                <a:xfrm>
                  <a:off x="3695715" y="1524383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5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715" y="1524383"/>
                  <a:ext cx="207530" cy="21544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sellaDiTesto 36"/>
                <p:cNvSpPr txBox="1"/>
                <p:nvPr/>
              </p:nvSpPr>
              <p:spPr>
                <a:xfrm>
                  <a:off x="4628906" y="1357630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6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8906" y="1357630"/>
                  <a:ext cx="207530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294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sellaDiTesto 36"/>
                <p:cNvSpPr txBox="1"/>
                <p:nvPr/>
              </p:nvSpPr>
              <p:spPr>
                <a:xfrm>
                  <a:off x="4558646" y="591251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𝑑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7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8646" y="591251"/>
                  <a:ext cx="207530" cy="21544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11765" b="-85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asellaDiTesto 36"/>
                <p:cNvSpPr txBox="1"/>
                <p:nvPr/>
              </p:nvSpPr>
              <p:spPr>
                <a:xfrm>
                  <a:off x="2760500" y="728158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8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0500" y="728158"/>
                  <a:ext cx="207530" cy="21544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11765" b="-555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sellaDiTesto 36"/>
                <p:cNvSpPr txBox="1"/>
                <p:nvPr/>
              </p:nvSpPr>
              <p:spPr>
                <a:xfrm>
                  <a:off x="2745621" y="1284049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9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621" y="1284049"/>
                  <a:ext cx="207530" cy="21544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20588" b="-571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/>
            <p:cNvCxnSpPr/>
            <p:nvPr/>
          </p:nvCxnSpPr>
          <p:spPr>
            <a:xfrm flipH="1">
              <a:off x="2422236" y="1201220"/>
              <a:ext cx="166486" cy="4308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sellaDiTesto 36"/>
                <p:cNvSpPr txBox="1"/>
                <p:nvPr/>
              </p:nvSpPr>
              <p:spPr>
                <a:xfrm>
                  <a:off x="3731384" y="820153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4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384" y="820153"/>
                  <a:ext cx="207530" cy="21544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14706" b="-571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sellaDiTesto 36"/>
                <p:cNvSpPr txBox="1"/>
                <p:nvPr/>
              </p:nvSpPr>
              <p:spPr>
                <a:xfrm>
                  <a:off x="3695715" y="1173880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5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715" y="1173880"/>
                  <a:ext cx="207530" cy="21544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20588" b="-571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" name="Group 210"/>
          <p:cNvGrpSpPr/>
          <p:nvPr/>
        </p:nvGrpSpPr>
        <p:grpSpPr>
          <a:xfrm>
            <a:off x="5749411" y="562609"/>
            <a:ext cx="3169407" cy="601759"/>
            <a:chOff x="5749411" y="562609"/>
            <a:chExt cx="3169407" cy="601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115454" y="655859"/>
                  <a:ext cx="3118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454" y="655859"/>
                  <a:ext cx="311880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15686" r="-3922" b="-17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/>
            <p:cNvSpPr/>
            <p:nvPr/>
          </p:nvSpPr>
          <p:spPr>
            <a:xfrm>
              <a:off x="6095998" y="636403"/>
              <a:ext cx="348044" cy="348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153068" y="639792"/>
                  <a:ext cx="3118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068" y="639792"/>
                  <a:ext cx="311880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15385" r="-1923" b="-17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59"/>
            <p:cNvSpPr/>
            <p:nvPr/>
          </p:nvSpPr>
          <p:spPr>
            <a:xfrm>
              <a:off x="7133612" y="620336"/>
              <a:ext cx="348044" cy="348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8243643" y="655859"/>
                  <a:ext cx="3118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643" y="655859"/>
                  <a:ext cx="31188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15686" r="-3922" b="-17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Oval 61"/>
            <p:cNvSpPr/>
            <p:nvPr/>
          </p:nvSpPr>
          <p:spPr>
            <a:xfrm>
              <a:off x="8224187" y="636403"/>
              <a:ext cx="348044" cy="348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5749411" y="794358"/>
              <a:ext cx="34658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8572231" y="784392"/>
              <a:ext cx="34658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8" idx="6"/>
              <a:endCxn id="60" idx="2"/>
            </p:cNvCxnSpPr>
            <p:nvPr/>
          </p:nvCxnSpPr>
          <p:spPr>
            <a:xfrm flipV="1">
              <a:off x="6444042" y="794358"/>
              <a:ext cx="689570" cy="160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0" idx="6"/>
              <a:endCxn id="62" idx="2"/>
            </p:cNvCxnSpPr>
            <p:nvPr/>
          </p:nvCxnSpPr>
          <p:spPr>
            <a:xfrm>
              <a:off x="7481656" y="794358"/>
              <a:ext cx="742531" cy="160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reeform 70"/>
            <p:cNvSpPr/>
            <p:nvPr/>
          </p:nvSpPr>
          <p:spPr>
            <a:xfrm>
              <a:off x="7363838" y="960798"/>
              <a:ext cx="992222" cy="203570"/>
            </a:xfrm>
            <a:custGeom>
              <a:avLst/>
              <a:gdLst>
                <a:gd name="connsiteX0" fmla="*/ 1984443 w 1984443"/>
                <a:gd name="connsiteY0" fmla="*/ 48638 h 331064"/>
                <a:gd name="connsiteX1" fmla="*/ 1108953 w 1984443"/>
                <a:gd name="connsiteY1" fmla="*/ 330740 h 331064"/>
                <a:gd name="connsiteX2" fmla="*/ 0 w 1984443"/>
                <a:gd name="connsiteY2" fmla="*/ 0 h 33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4443" h="331064">
                  <a:moveTo>
                    <a:pt x="1984443" y="48638"/>
                  </a:moveTo>
                  <a:cubicBezTo>
                    <a:pt x="1712068" y="193742"/>
                    <a:pt x="1439693" y="338846"/>
                    <a:pt x="1108953" y="330740"/>
                  </a:cubicBezTo>
                  <a:cubicBezTo>
                    <a:pt x="778213" y="322634"/>
                    <a:pt x="389106" y="16131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asellaDiTesto 36"/>
                <p:cNvSpPr txBox="1"/>
                <p:nvPr/>
              </p:nvSpPr>
              <p:spPr>
                <a:xfrm>
                  <a:off x="6671299" y="562609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4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1299" y="562609"/>
                  <a:ext cx="207530" cy="215444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asellaDiTesto 36"/>
                <p:cNvSpPr txBox="1"/>
                <p:nvPr/>
              </p:nvSpPr>
              <p:spPr>
                <a:xfrm>
                  <a:off x="7804281" y="942726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5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4281" y="942726"/>
                  <a:ext cx="207530" cy="215444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asellaDiTesto 36"/>
                <p:cNvSpPr txBox="1"/>
                <p:nvPr/>
              </p:nvSpPr>
              <p:spPr>
                <a:xfrm>
                  <a:off x="7749156" y="577217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6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9156" y="577217"/>
                  <a:ext cx="207530" cy="21544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r="-8824" b="-85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Group 211"/>
          <p:cNvGrpSpPr/>
          <p:nvPr/>
        </p:nvGrpSpPr>
        <p:grpSpPr>
          <a:xfrm>
            <a:off x="5769949" y="1406934"/>
            <a:ext cx="3169407" cy="601759"/>
            <a:chOff x="5769949" y="1406934"/>
            <a:chExt cx="3169407" cy="601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135992" y="1500184"/>
                  <a:ext cx="3262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992" y="1500184"/>
                  <a:ext cx="32624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l="-16981" r="-3774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Oval 77"/>
            <p:cNvSpPr/>
            <p:nvPr/>
          </p:nvSpPr>
          <p:spPr>
            <a:xfrm>
              <a:off x="6116536" y="1480728"/>
              <a:ext cx="348044" cy="348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7173606" y="1484117"/>
                  <a:ext cx="3262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3606" y="1484117"/>
                  <a:ext cx="326243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l="-16981" r="-3774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Oval 79"/>
            <p:cNvSpPr/>
            <p:nvPr/>
          </p:nvSpPr>
          <p:spPr>
            <a:xfrm>
              <a:off x="7154150" y="1464661"/>
              <a:ext cx="348044" cy="348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8264181" y="1500184"/>
                  <a:ext cx="3262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4181" y="1500184"/>
                  <a:ext cx="326243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l="-16981" r="-3774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Oval 81"/>
            <p:cNvSpPr/>
            <p:nvPr/>
          </p:nvSpPr>
          <p:spPr>
            <a:xfrm>
              <a:off x="8244725" y="1480728"/>
              <a:ext cx="348044" cy="348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5769949" y="1638683"/>
              <a:ext cx="34658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8592769" y="1628717"/>
              <a:ext cx="34658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8" idx="6"/>
              <a:endCxn id="80" idx="2"/>
            </p:cNvCxnSpPr>
            <p:nvPr/>
          </p:nvCxnSpPr>
          <p:spPr>
            <a:xfrm flipV="1">
              <a:off x="6464580" y="1638683"/>
              <a:ext cx="689570" cy="160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6"/>
              <a:endCxn id="82" idx="2"/>
            </p:cNvCxnSpPr>
            <p:nvPr/>
          </p:nvCxnSpPr>
          <p:spPr>
            <a:xfrm>
              <a:off x="7502194" y="1638683"/>
              <a:ext cx="742531" cy="160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86"/>
            <p:cNvSpPr/>
            <p:nvPr/>
          </p:nvSpPr>
          <p:spPr>
            <a:xfrm>
              <a:off x="7384376" y="1805123"/>
              <a:ext cx="992222" cy="203570"/>
            </a:xfrm>
            <a:custGeom>
              <a:avLst/>
              <a:gdLst>
                <a:gd name="connsiteX0" fmla="*/ 1984443 w 1984443"/>
                <a:gd name="connsiteY0" fmla="*/ 48638 h 331064"/>
                <a:gd name="connsiteX1" fmla="*/ 1108953 w 1984443"/>
                <a:gd name="connsiteY1" fmla="*/ 330740 h 331064"/>
                <a:gd name="connsiteX2" fmla="*/ 0 w 1984443"/>
                <a:gd name="connsiteY2" fmla="*/ 0 h 33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4443" h="331064">
                  <a:moveTo>
                    <a:pt x="1984443" y="48638"/>
                  </a:moveTo>
                  <a:cubicBezTo>
                    <a:pt x="1712068" y="193742"/>
                    <a:pt x="1439693" y="338846"/>
                    <a:pt x="1108953" y="330740"/>
                  </a:cubicBezTo>
                  <a:cubicBezTo>
                    <a:pt x="778213" y="322634"/>
                    <a:pt x="389106" y="16131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CasellaDiTesto 36"/>
                <p:cNvSpPr txBox="1"/>
                <p:nvPr/>
              </p:nvSpPr>
              <p:spPr>
                <a:xfrm>
                  <a:off x="6691837" y="1406934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8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837" y="1406934"/>
                  <a:ext cx="207530" cy="215444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asellaDiTesto 36"/>
                <p:cNvSpPr txBox="1"/>
                <p:nvPr/>
              </p:nvSpPr>
              <p:spPr>
                <a:xfrm>
                  <a:off x="7824819" y="1787051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9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4819" y="1787051"/>
                  <a:ext cx="207530" cy="215444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asellaDiTesto 36"/>
                <p:cNvSpPr txBox="1"/>
                <p:nvPr/>
              </p:nvSpPr>
              <p:spPr>
                <a:xfrm>
                  <a:off x="7769694" y="1421542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0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9694" y="1421542"/>
                  <a:ext cx="207530" cy="215444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2941" r="-5882" b="-8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Text Box 6"/>
          <p:cNvSpPr txBox="1">
            <a:spLocks noChangeArrowheads="1"/>
          </p:cNvSpPr>
          <p:nvPr/>
        </p:nvSpPr>
        <p:spPr bwMode="auto">
          <a:xfrm>
            <a:off x="142874" y="1899579"/>
            <a:ext cx="59931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let us build only the pilot portion that shows the conflict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142874" y="2213896"/>
            <a:ext cx="904744" cy="1146288"/>
            <a:chOff x="142874" y="2213896"/>
            <a:chExt cx="904744" cy="1146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CasellaDiTesto 3"/>
                <p:cNvSpPr txBox="1"/>
                <p:nvPr/>
              </p:nvSpPr>
              <p:spPr>
                <a:xfrm>
                  <a:off x="464686" y="2846538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 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98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86" y="2846538"/>
                  <a:ext cx="445877" cy="215444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2740" r="-16438" b="-20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Rectangle 98"/>
            <p:cNvSpPr/>
            <p:nvPr/>
          </p:nvSpPr>
          <p:spPr>
            <a:xfrm>
              <a:off x="392600" y="2456639"/>
              <a:ext cx="655018" cy="9035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406317" y="2528810"/>
              <a:ext cx="617909" cy="272302"/>
              <a:chOff x="406317" y="2840106"/>
              <a:chExt cx="617909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CasellaDiTesto 68"/>
                  <p:cNvSpPr txBox="1"/>
                  <p:nvPr/>
                </p:nvSpPr>
                <p:spPr>
                  <a:xfrm>
                    <a:off x="406317" y="2860769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02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317" y="2860769"/>
                    <a:ext cx="617909" cy="215444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3" name="Ovale 71"/>
              <p:cNvSpPr/>
              <p:nvPr/>
            </p:nvSpPr>
            <p:spPr>
              <a:xfrm>
                <a:off x="446200" y="2840106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CasellaDiTesto 3"/>
                <p:cNvSpPr txBox="1"/>
                <p:nvPr/>
              </p:nvSpPr>
              <p:spPr>
                <a:xfrm>
                  <a:off x="582351" y="2213896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0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351" y="2213896"/>
                  <a:ext cx="282575" cy="184666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CasellaDiTesto 3"/>
                <p:cNvSpPr txBox="1"/>
                <p:nvPr/>
              </p:nvSpPr>
              <p:spPr>
                <a:xfrm>
                  <a:off x="481243" y="3085797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 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06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243" y="3085797"/>
                  <a:ext cx="445877" cy="215444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l="-4110" r="-17808" b="-1388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Arrow Connector 106"/>
            <p:cNvCxnSpPr/>
            <p:nvPr/>
          </p:nvCxnSpPr>
          <p:spPr>
            <a:xfrm>
              <a:off x="142874" y="2885450"/>
              <a:ext cx="2333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>
            <a:off x="1055887" y="2224523"/>
            <a:ext cx="1193055" cy="861274"/>
            <a:chOff x="1055887" y="2224523"/>
            <a:chExt cx="1193055" cy="8612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CasellaDiTesto 3"/>
                <p:cNvSpPr txBox="1"/>
                <p:nvPr/>
              </p:nvSpPr>
              <p:spPr>
                <a:xfrm>
                  <a:off x="1783675" y="2224523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18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675" y="2224523"/>
                  <a:ext cx="282575" cy="184666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8" name="Group 207"/>
            <p:cNvGrpSpPr/>
            <p:nvPr/>
          </p:nvGrpSpPr>
          <p:grpSpPr>
            <a:xfrm>
              <a:off x="1055887" y="2467266"/>
              <a:ext cx="1193055" cy="618531"/>
              <a:chOff x="1055887" y="2467266"/>
              <a:chExt cx="1193055" cy="618531"/>
            </a:xfrm>
          </p:grpSpPr>
          <p:cxnSp>
            <p:nvCxnSpPr>
              <p:cNvPr id="109" name="Straight Arrow Connector 108"/>
              <p:cNvCxnSpPr/>
              <p:nvPr/>
            </p:nvCxnSpPr>
            <p:spPr>
              <a:xfrm flipV="1">
                <a:off x="1055887" y="2862606"/>
                <a:ext cx="539448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CasellaDiTesto 36"/>
                  <p:cNvSpPr txBox="1"/>
                  <p:nvPr/>
                </p:nvSpPr>
                <p:spPr>
                  <a:xfrm>
                    <a:off x="1195592" y="2566149"/>
                    <a:ext cx="207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10" name="CasellaDiTes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5592" y="2566149"/>
                    <a:ext cx="207530" cy="215444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CasellaDiTesto 3"/>
                  <p:cNvSpPr txBox="1"/>
                  <p:nvPr/>
                </p:nvSpPr>
                <p:spPr>
                  <a:xfrm>
                    <a:off x="1666010" y="2506957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3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6010" y="2506957"/>
                    <a:ext cx="445877" cy="215444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 l="-2740" r="-16438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4" name="Rectangle 113"/>
              <p:cNvSpPr/>
              <p:nvPr/>
            </p:nvSpPr>
            <p:spPr>
              <a:xfrm>
                <a:off x="1593924" y="2467266"/>
                <a:ext cx="655018" cy="6185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CasellaDiTesto 3"/>
                  <p:cNvSpPr txBox="1"/>
                  <p:nvPr/>
                </p:nvSpPr>
                <p:spPr>
                  <a:xfrm>
                    <a:off x="1682567" y="2794856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9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2567" y="2794856"/>
                    <a:ext cx="445877" cy="215444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l="-2740" r="-19178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09" name="Group 208"/>
          <p:cNvGrpSpPr/>
          <p:nvPr/>
        </p:nvGrpSpPr>
        <p:grpSpPr>
          <a:xfrm>
            <a:off x="2245085" y="2208621"/>
            <a:ext cx="1203301" cy="984898"/>
            <a:chOff x="2245085" y="2208621"/>
            <a:chExt cx="1203301" cy="984898"/>
          </a:xfrm>
        </p:grpSpPr>
        <p:cxnSp>
          <p:nvCxnSpPr>
            <p:cNvPr id="120" name="Straight Arrow Connector 119"/>
            <p:cNvCxnSpPr/>
            <p:nvPr/>
          </p:nvCxnSpPr>
          <p:spPr>
            <a:xfrm flipV="1">
              <a:off x="2245085" y="2846704"/>
              <a:ext cx="539448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asellaDiTesto 36"/>
                <p:cNvSpPr txBox="1"/>
                <p:nvPr/>
              </p:nvSpPr>
              <p:spPr>
                <a:xfrm>
                  <a:off x="2384790" y="2550247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1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4790" y="2550247"/>
                  <a:ext cx="207530" cy="215444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r="-8824" b="-8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Rectangle 122"/>
            <p:cNvSpPr/>
            <p:nvPr/>
          </p:nvSpPr>
          <p:spPr>
            <a:xfrm>
              <a:off x="2783122" y="2451364"/>
              <a:ext cx="655018" cy="742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asellaDiTesto 3"/>
                <p:cNvSpPr txBox="1"/>
                <p:nvPr/>
              </p:nvSpPr>
              <p:spPr>
                <a:xfrm>
                  <a:off x="2972873" y="2208621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2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873" y="2208621"/>
                  <a:ext cx="282575" cy="184666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6" name="Group 125"/>
            <p:cNvGrpSpPr/>
            <p:nvPr/>
          </p:nvGrpSpPr>
          <p:grpSpPr>
            <a:xfrm>
              <a:off x="2809140" y="2523685"/>
              <a:ext cx="617909" cy="272302"/>
              <a:chOff x="5352724" y="3460075"/>
              <a:chExt cx="617909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CasellaDiTesto 68"/>
                  <p:cNvSpPr txBox="1"/>
                  <p:nvPr/>
                </p:nvSpPr>
                <p:spPr>
                  <a:xfrm>
                    <a:off x="5352724" y="3480738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27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2724" y="3480738"/>
                    <a:ext cx="617909" cy="215444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8" name="Ovale 71"/>
              <p:cNvSpPr/>
              <p:nvPr/>
            </p:nvSpPr>
            <p:spPr>
              <a:xfrm>
                <a:off x="5431519" y="3460075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2830477" y="2862443"/>
              <a:ext cx="617909" cy="272302"/>
              <a:chOff x="5352724" y="3460075"/>
              <a:chExt cx="617909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CasellaDiTesto 68"/>
                  <p:cNvSpPr txBox="1"/>
                  <p:nvPr/>
                </p:nvSpPr>
                <p:spPr>
                  <a:xfrm>
                    <a:off x="5352724" y="3480738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30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2724" y="3480738"/>
                    <a:ext cx="617909" cy="215444"/>
                  </a:xfrm>
                  <a:prstGeom prst="rect">
                    <a:avLst/>
                  </a:prstGeom>
                  <a:blipFill rotWithShape="1">
                    <a:blip r:embed="rId36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1" name="Ovale 71"/>
              <p:cNvSpPr/>
              <p:nvPr/>
            </p:nvSpPr>
            <p:spPr>
              <a:xfrm>
                <a:off x="5431519" y="3460075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</p:grpSp>
      <p:sp>
        <p:nvSpPr>
          <p:cNvPr id="132" name="Text Box 6"/>
          <p:cNvSpPr txBox="1">
            <a:spLocks noChangeArrowheads="1"/>
          </p:cNvSpPr>
          <p:nvPr/>
        </p:nvSpPr>
        <p:spPr bwMode="auto">
          <a:xfrm>
            <a:off x="4401445" y="2446423"/>
            <a:ext cx="456846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reduce-reduce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 conflict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final state</a:t>
            </a:r>
            <a:r>
              <a:rPr lang="en-US" sz="1600" b="1" dirty="0" smtClean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 of distinct machines, same lookahead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3472774" y="2664961"/>
            <a:ext cx="802741" cy="28007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3498503" y="2874546"/>
            <a:ext cx="777012" cy="153232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 Box 6"/>
          <p:cNvSpPr txBox="1">
            <a:spLocks noChangeArrowheads="1"/>
          </p:cNvSpPr>
          <p:nvPr/>
        </p:nvSpPr>
        <p:spPr bwMode="auto">
          <a:xfrm>
            <a:off x="6135992" y="3539547"/>
            <a:ext cx="2724893" cy="4924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NB: LR(</a:t>
            </a:r>
            <a:r>
              <a:rPr lang="en-US" sz="1600" b="1" dirty="0" smtClean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): of the remaining input, the analyzer knows only </a:t>
            </a:r>
            <a:r>
              <a:rPr lang="en-US" sz="1600" i="1" dirty="0" smtClean="0">
                <a:latin typeface="Times New Roman" pitchFamily="18" charset="0"/>
                <a:sym typeface="Symbol" pitchFamily="18" charset="2"/>
              </a:rPr>
              <a:t>c</a:t>
            </a:r>
            <a:endParaRPr lang="en-US" sz="1600" i="1" dirty="0">
              <a:latin typeface="Times New Roman" pitchFamily="18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 Box 6"/>
              <p:cNvSpPr txBox="1">
                <a:spLocks noChangeArrowheads="1"/>
              </p:cNvSpPr>
              <p:nvPr/>
            </p:nvSpPr>
            <p:spPr bwMode="auto">
              <a:xfrm>
                <a:off x="329407" y="3614783"/>
                <a:ext cx="2267161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Analysis of string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𝑎</m:t>
                    </m:r>
                    <m:r>
                      <a:rPr lang="en-US" sz="1600" b="0" i="1" smtClean="0">
                        <a:latin typeface="Cambria Math"/>
                        <a:sym typeface="Symbol" pitchFamily="18" charset="2"/>
                      </a:rPr>
                      <m:t>𝑏𝑐𝑒</m:t>
                    </m:r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4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407" y="3614783"/>
                <a:ext cx="2267161" cy="246221"/>
              </a:xfrm>
              <a:prstGeom prst="rect">
                <a:avLst/>
              </a:prstGeom>
              <a:blipFill rotWithShape="1">
                <a:blip r:embed="rId37"/>
                <a:stretch>
                  <a:fillRect l="-5376" t="-27500" b="-5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9" name="Group 148"/>
          <p:cNvGrpSpPr/>
          <p:nvPr/>
        </p:nvGrpSpPr>
        <p:grpSpPr>
          <a:xfrm>
            <a:off x="110389" y="3986963"/>
            <a:ext cx="904744" cy="1146288"/>
            <a:chOff x="110389" y="3986963"/>
            <a:chExt cx="904744" cy="1146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CasellaDiTesto 3"/>
                <p:cNvSpPr txBox="1"/>
                <p:nvPr/>
              </p:nvSpPr>
              <p:spPr>
                <a:xfrm>
                  <a:off x="432201" y="4619605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 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41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01" y="4619605"/>
                  <a:ext cx="445877" cy="215444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l="-4110" r="-15068"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Rectangle 141"/>
            <p:cNvSpPr/>
            <p:nvPr/>
          </p:nvSpPr>
          <p:spPr>
            <a:xfrm>
              <a:off x="360115" y="4229706"/>
              <a:ext cx="655018" cy="9035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373832" y="4301877"/>
              <a:ext cx="617909" cy="272302"/>
              <a:chOff x="406317" y="2840106"/>
              <a:chExt cx="617909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CasellaDiTesto 68"/>
                  <p:cNvSpPr txBox="1"/>
                  <p:nvPr/>
                </p:nvSpPr>
                <p:spPr>
                  <a:xfrm>
                    <a:off x="406317" y="2860769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44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317" y="2860769"/>
                    <a:ext cx="617909" cy="215444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5" name="Ovale 71"/>
              <p:cNvSpPr/>
              <p:nvPr/>
            </p:nvSpPr>
            <p:spPr>
              <a:xfrm>
                <a:off x="446200" y="2840106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CasellaDiTesto 3"/>
                <p:cNvSpPr txBox="1"/>
                <p:nvPr/>
              </p:nvSpPr>
              <p:spPr>
                <a:xfrm>
                  <a:off x="549866" y="3986963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46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66" y="3986963"/>
                  <a:ext cx="282575" cy="184666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CasellaDiTesto 3"/>
                <p:cNvSpPr txBox="1"/>
                <p:nvPr/>
              </p:nvSpPr>
              <p:spPr>
                <a:xfrm>
                  <a:off x="448758" y="4858864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 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47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58" y="4858864"/>
                  <a:ext cx="445877" cy="215444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l="-4110" r="-17808"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Straight Arrow Connector 147"/>
            <p:cNvCxnSpPr/>
            <p:nvPr/>
          </p:nvCxnSpPr>
          <p:spPr>
            <a:xfrm>
              <a:off x="110389" y="4658517"/>
              <a:ext cx="2333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CasellaDiTesto 36"/>
              <p:cNvSpPr txBox="1"/>
              <p:nvPr/>
            </p:nvSpPr>
            <p:spPr>
              <a:xfrm>
                <a:off x="1244227" y="3971574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0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227" y="3971574"/>
                <a:ext cx="207530" cy="21544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3" name="Group 172"/>
          <p:cNvGrpSpPr/>
          <p:nvPr/>
        </p:nvGrpSpPr>
        <p:grpSpPr>
          <a:xfrm>
            <a:off x="1574103" y="3986963"/>
            <a:ext cx="655018" cy="861274"/>
            <a:chOff x="1574103" y="3986963"/>
            <a:chExt cx="655018" cy="8612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CasellaDiTesto 3"/>
                <p:cNvSpPr txBox="1"/>
                <p:nvPr/>
              </p:nvSpPr>
              <p:spPr>
                <a:xfrm>
                  <a:off x="1646189" y="4269397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 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1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189" y="4269397"/>
                  <a:ext cx="445877" cy="215444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 l="-2740" r="-16438" b="-1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Rectangle 151"/>
            <p:cNvSpPr/>
            <p:nvPr/>
          </p:nvSpPr>
          <p:spPr>
            <a:xfrm>
              <a:off x="1574103" y="4229706"/>
              <a:ext cx="655018" cy="6185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CasellaDiTesto 3"/>
                <p:cNvSpPr txBox="1"/>
                <p:nvPr/>
              </p:nvSpPr>
              <p:spPr>
                <a:xfrm>
                  <a:off x="1763854" y="3986963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5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854" y="3986963"/>
                  <a:ext cx="282575" cy="184666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CasellaDiTesto 3"/>
                <p:cNvSpPr txBox="1"/>
                <p:nvPr/>
              </p:nvSpPr>
              <p:spPr>
                <a:xfrm>
                  <a:off x="1662746" y="4557296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 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746" y="4557296"/>
                  <a:ext cx="445877" cy="215444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4110" r="-17808" b="-1428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5" name="Straight Arrow Connector 154"/>
          <p:cNvCxnSpPr/>
          <p:nvPr/>
        </p:nvCxnSpPr>
        <p:spPr>
          <a:xfrm flipH="1">
            <a:off x="1024861" y="4377119"/>
            <a:ext cx="631056" cy="30436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>
            <a:off x="1042962" y="4668959"/>
            <a:ext cx="631056" cy="30436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2817756" y="3986963"/>
            <a:ext cx="655536" cy="986356"/>
            <a:chOff x="2817756" y="3986963"/>
            <a:chExt cx="655536" cy="986356"/>
          </a:xfrm>
        </p:grpSpPr>
        <p:sp>
          <p:nvSpPr>
            <p:cNvPr id="159" name="Rectangle 158"/>
            <p:cNvSpPr/>
            <p:nvPr/>
          </p:nvSpPr>
          <p:spPr>
            <a:xfrm>
              <a:off x="2817756" y="4229706"/>
              <a:ext cx="655018" cy="743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CasellaDiTesto 3"/>
                <p:cNvSpPr txBox="1"/>
                <p:nvPr/>
              </p:nvSpPr>
              <p:spPr>
                <a:xfrm>
                  <a:off x="3007507" y="3986963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60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7507" y="3986963"/>
                  <a:ext cx="282575" cy="184666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1" name="Group 160"/>
            <p:cNvGrpSpPr/>
            <p:nvPr/>
          </p:nvGrpSpPr>
          <p:grpSpPr>
            <a:xfrm>
              <a:off x="2843774" y="4302027"/>
              <a:ext cx="617909" cy="272302"/>
              <a:chOff x="5352724" y="3460075"/>
              <a:chExt cx="617909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CasellaDiTesto 68"/>
                  <p:cNvSpPr txBox="1"/>
                  <p:nvPr/>
                </p:nvSpPr>
                <p:spPr>
                  <a:xfrm>
                    <a:off x="5352724" y="3480738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62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2724" y="3480738"/>
                    <a:ext cx="617909" cy="215444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Ovale 71"/>
              <p:cNvSpPr/>
              <p:nvPr/>
            </p:nvSpPr>
            <p:spPr>
              <a:xfrm>
                <a:off x="5431519" y="3460075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2855383" y="4640785"/>
              <a:ext cx="617909" cy="272302"/>
              <a:chOff x="5352724" y="3460075"/>
              <a:chExt cx="617909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CasellaDiTesto 68"/>
                  <p:cNvSpPr txBox="1"/>
                  <p:nvPr/>
                </p:nvSpPr>
                <p:spPr>
                  <a:xfrm>
                    <a:off x="5352724" y="3480738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65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2724" y="3480738"/>
                    <a:ext cx="617909" cy="215444"/>
                  </a:xfrm>
                  <a:prstGeom prst="rect">
                    <a:avLst/>
                  </a:prstGeom>
                  <a:blipFill rotWithShape="1">
                    <a:blip r:embed="rId4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6" name="Ovale 71"/>
              <p:cNvSpPr/>
              <p:nvPr/>
            </p:nvSpPr>
            <p:spPr>
              <a:xfrm>
                <a:off x="5431519" y="3460075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CasellaDiTesto 36"/>
              <p:cNvSpPr txBox="1"/>
              <p:nvPr/>
            </p:nvSpPr>
            <p:spPr>
              <a:xfrm>
                <a:off x="2461096" y="3971574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7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96" y="3971574"/>
                <a:ext cx="207530" cy="215444"/>
              </a:xfrm>
              <a:prstGeom prst="rect">
                <a:avLst/>
              </a:prstGeom>
              <a:blipFill rotWithShape="1">
                <a:blip r:embed="rId47"/>
                <a:stretch>
                  <a:fillRect l="-2941" r="-5882" b="-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/>
          <p:cNvCxnSpPr>
            <a:stCxn id="162" idx="1"/>
          </p:cNvCxnSpPr>
          <p:nvPr/>
        </p:nvCxnSpPr>
        <p:spPr>
          <a:xfrm flipH="1" flipV="1">
            <a:off x="2233748" y="4410172"/>
            <a:ext cx="610026" cy="2024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2299246" y="4691324"/>
            <a:ext cx="509894" cy="8141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 Box 2"/>
          <p:cNvSpPr txBox="1">
            <a:spLocks noChangeArrowheads="1"/>
          </p:cNvSpPr>
          <p:nvPr/>
        </p:nvSpPr>
        <p:spPr bwMode="auto">
          <a:xfrm>
            <a:off x="2770316" y="3555393"/>
            <a:ext cx="2677174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sz="1600" dirty="0" smtClean="0">
                <a:latin typeface="Times New Roman" pitchFamily="18" charset="0"/>
                <a:sym typeface="Symbol" pitchFamily="18" charset="2"/>
              </a:rPr>
              <a:t>input = </a:t>
            </a:r>
            <a:r>
              <a:rPr lang="it-IT" sz="1600" dirty="0" err="1" smtClean="0">
                <a:latin typeface="Times New Roman" pitchFamily="18" charset="0"/>
                <a:sym typeface="Symbol" pitchFamily="18" charset="2"/>
              </a:rPr>
              <a:t>lookahead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: reduce</a:t>
            </a:r>
            <a:endParaRPr lang="it-IT" sz="1600" dirty="0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77" name="Freeform 176"/>
          <p:cNvSpPr/>
          <p:nvPr/>
        </p:nvSpPr>
        <p:spPr>
          <a:xfrm>
            <a:off x="3472774" y="3803515"/>
            <a:ext cx="428788" cy="641670"/>
          </a:xfrm>
          <a:custGeom>
            <a:avLst/>
            <a:gdLst>
              <a:gd name="connsiteX0" fmla="*/ 369652 w 428788"/>
              <a:gd name="connsiteY0" fmla="*/ 0 h 641670"/>
              <a:gd name="connsiteX1" fmla="*/ 398835 w 428788"/>
              <a:gd name="connsiteY1" fmla="*/ 554476 h 641670"/>
              <a:gd name="connsiteX2" fmla="*/ 0 w 428788"/>
              <a:gd name="connsiteY2" fmla="*/ 632298 h 64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788" h="641670">
                <a:moveTo>
                  <a:pt x="369652" y="0"/>
                </a:moveTo>
                <a:cubicBezTo>
                  <a:pt x="415048" y="224546"/>
                  <a:pt x="460444" y="449093"/>
                  <a:pt x="398835" y="554476"/>
                </a:cubicBezTo>
                <a:cubicBezTo>
                  <a:pt x="337226" y="659859"/>
                  <a:pt x="168613" y="646078"/>
                  <a:pt x="0" y="632298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8" name="Freeform 177"/>
          <p:cNvSpPr/>
          <p:nvPr/>
        </p:nvSpPr>
        <p:spPr>
          <a:xfrm>
            <a:off x="3482502" y="3803515"/>
            <a:ext cx="832572" cy="994415"/>
          </a:xfrm>
          <a:custGeom>
            <a:avLst/>
            <a:gdLst>
              <a:gd name="connsiteX0" fmla="*/ 797668 w 832572"/>
              <a:gd name="connsiteY0" fmla="*/ 0 h 994415"/>
              <a:gd name="connsiteX1" fmla="*/ 739302 w 832572"/>
              <a:gd name="connsiteY1" fmla="*/ 856034 h 994415"/>
              <a:gd name="connsiteX2" fmla="*/ 0 w 832572"/>
              <a:gd name="connsiteY2" fmla="*/ 982494 h 99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2572" h="994415">
                <a:moveTo>
                  <a:pt x="797668" y="0"/>
                </a:moveTo>
                <a:cubicBezTo>
                  <a:pt x="834957" y="346142"/>
                  <a:pt x="872247" y="692285"/>
                  <a:pt x="739302" y="856034"/>
                </a:cubicBezTo>
                <a:cubicBezTo>
                  <a:pt x="606357" y="1019783"/>
                  <a:pt x="303178" y="1001138"/>
                  <a:pt x="0" y="982494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9" name="Freeform 178"/>
          <p:cNvSpPr/>
          <p:nvPr/>
        </p:nvSpPr>
        <p:spPr>
          <a:xfrm>
            <a:off x="2091447" y="3813243"/>
            <a:ext cx="1089498" cy="181521"/>
          </a:xfrm>
          <a:custGeom>
            <a:avLst/>
            <a:gdLst>
              <a:gd name="connsiteX0" fmla="*/ 1089498 w 1089498"/>
              <a:gd name="connsiteY0" fmla="*/ 0 h 181521"/>
              <a:gd name="connsiteX1" fmla="*/ 826851 w 1089498"/>
              <a:gd name="connsiteY1" fmla="*/ 145914 h 181521"/>
              <a:gd name="connsiteX2" fmla="*/ 175098 w 1089498"/>
              <a:gd name="connsiteY2" fmla="*/ 175097 h 181521"/>
              <a:gd name="connsiteX3" fmla="*/ 0 w 1089498"/>
              <a:gd name="connsiteY3" fmla="*/ 48638 h 181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498" h="181521">
                <a:moveTo>
                  <a:pt x="1089498" y="0"/>
                </a:moveTo>
                <a:cubicBezTo>
                  <a:pt x="1034374" y="58365"/>
                  <a:pt x="979251" y="116731"/>
                  <a:pt x="826851" y="145914"/>
                </a:cubicBezTo>
                <a:cubicBezTo>
                  <a:pt x="674451" y="175097"/>
                  <a:pt x="312906" y="191310"/>
                  <a:pt x="175098" y="175097"/>
                </a:cubicBezTo>
                <a:cubicBezTo>
                  <a:pt x="37289" y="158884"/>
                  <a:pt x="18644" y="103761"/>
                  <a:pt x="0" y="48638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 Box 2"/>
              <p:cNvSpPr txBox="1">
                <a:spLocks noChangeArrowheads="1"/>
              </p:cNvSpPr>
              <p:nvPr/>
            </p:nvSpPr>
            <p:spPr bwMode="auto">
              <a:xfrm>
                <a:off x="4604655" y="4163951"/>
                <a:ext cx="2677174" cy="6155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dirty="0" err="1" smtClean="0">
                    <a:latin typeface="Times New Roman" pitchFamily="18" charset="0"/>
                    <a:sym typeface="Symbol" pitchFamily="18" charset="2"/>
                  </a:rPr>
                  <a:t>But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600" dirty="0" err="1" smtClean="0">
                    <a:latin typeface="Times New Roman" pitchFamily="18" charset="0"/>
                    <a:sym typeface="Symbol" pitchFamily="18" charset="2"/>
                  </a:rPr>
                  <a:t>which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600" dirty="0" err="1" smtClean="0">
                    <a:latin typeface="Times New Roman" pitchFamily="18" charset="0"/>
                    <a:sym typeface="Symbol" pitchFamily="18" charset="2"/>
                  </a:rPr>
                  <a:t>reduction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: </a:t>
                </a:r>
              </a:p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/>
                        <a:sym typeface="Symbol" pitchFamily="18" charset="2"/>
                      </a:rPr>
                      <m:t>𝑎𝑏</m:t>
                    </m:r>
                    <m:r>
                      <a:rPr lang="en-US" sz="1600" b="0" i="1" dirty="0" smtClean="0">
                        <a:latin typeface="Cambria Math"/>
                        <a:sym typeface="Symbol"/>
                      </a:rPr>
                      <m:t></m:t>
                    </m:r>
                    <m:r>
                      <a:rPr lang="en-US" sz="1600" b="0" i="1" dirty="0" smtClean="0">
                        <a:latin typeface="Cambria Math"/>
                        <a:sym typeface="Symbol"/>
                      </a:rPr>
                      <m:t>𝐶</m:t>
                    </m:r>
                  </m:oMath>
                </a14:m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sym typeface="Symbol" pitchFamily="18" charset="2"/>
                      </a:rPr>
                      <m:t>𝑎𝑏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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𝐷</m:t>
                    </m:r>
                  </m:oMath>
                </a14:m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?</a:t>
                </a:r>
              </a:p>
            </p:txBody>
          </p:sp>
        </mc:Choice>
        <mc:Fallback xmlns="">
          <p:sp>
            <p:nvSpPr>
              <p:cNvPr id="18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4655" y="4163951"/>
                <a:ext cx="2677174" cy="615553"/>
              </a:xfrm>
              <a:prstGeom prst="rect">
                <a:avLst/>
              </a:prstGeom>
              <a:blipFill rotWithShape="1">
                <a:blip r:embed="rId48"/>
                <a:stretch>
                  <a:fillRect l="-4299" t="-8738" b="-1844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 Box 6"/>
              <p:cNvSpPr txBox="1">
                <a:spLocks noChangeArrowheads="1"/>
              </p:cNvSpPr>
              <p:nvPr/>
            </p:nvSpPr>
            <p:spPr bwMode="auto">
              <a:xfrm>
                <a:off x="154516" y="5508434"/>
                <a:ext cx="3659070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NB: the string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𝑎</m:t>
                    </m:r>
                    <m:r>
                      <a:rPr lang="en-US" sz="1600" b="0" i="1" smtClean="0">
                        <a:latin typeface="Cambria Math"/>
                        <a:sym typeface="Symbol" pitchFamily="18" charset="2"/>
                      </a:rPr>
                      <m:t>𝑏𝑐𝑒</m:t>
                    </m:r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is not ambiguous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516" y="5508434"/>
                <a:ext cx="3659070" cy="246221"/>
              </a:xfrm>
              <a:prstGeom prst="rect">
                <a:avLst/>
              </a:prstGeom>
              <a:blipFill rotWithShape="1">
                <a:blip r:embed="rId49"/>
                <a:stretch>
                  <a:fillRect l="-3328" t="-27500" b="-5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 Box 6"/>
              <p:cNvSpPr txBox="1">
                <a:spLocks noChangeArrowheads="1"/>
              </p:cNvSpPr>
              <p:nvPr/>
            </p:nvSpPr>
            <p:spPr bwMode="auto">
              <a:xfrm>
                <a:off x="295566" y="6118034"/>
                <a:ext cx="3978913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Derivation: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sym typeface="Symbol" pitchFamily="18" charset="2"/>
                      </a:rPr>
                      <m:t>𝑆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</m:t>
                    </m:r>
                    <m:r>
                      <a:rPr lang="en-US" sz="1600" b="0" i="1" smtClean="0">
                        <a:latin typeface="Cambria Math"/>
                        <a:sym typeface="Symbol" pitchFamily="18" charset="2"/>
                      </a:rPr>
                      <m:t>𝐷𝑐𝑒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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𝑎𝑏𝑐𝑒</m:t>
                    </m:r>
                  </m:oMath>
                </a14:m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, syntax tree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566" y="6118034"/>
                <a:ext cx="3978913" cy="246221"/>
              </a:xfrm>
              <a:prstGeom prst="rect">
                <a:avLst/>
              </a:prstGeom>
              <a:blipFill rotWithShape="1">
                <a:blip r:embed="rId50"/>
                <a:stretch>
                  <a:fillRect l="-3063" t="-27500" b="-5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9" name="Group 198"/>
          <p:cNvGrpSpPr/>
          <p:nvPr/>
        </p:nvGrpSpPr>
        <p:grpSpPr>
          <a:xfrm>
            <a:off x="4529275" y="5385322"/>
            <a:ext cx="996849" cy="1186241"/>
            <a:chOff x="5027700" y="5262212"/>
            <a:chExt cx="996849" cy="11862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5552579" y="5262212"/>
                  <a:ext cx="170752" cy="246221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/>
                            <a:sym typeface="Symbol" pitchFamily="18" charset="2"/>
                          </a:rPr>
                          <m:t>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579" y="5262212"/>
                  <a:ext cx="170752" cy="246221"/>
                </a:xfrm>
                <a:prstGeom prst="rect">
                  <a:avLst/>
                </a:prstGeom>
                <a:blipFill rotWithShape="1">
                  <a:blip r:embed="rId51"/>
                  <a:stretch>
                    <a:fillRect l="-21429" r="-21429" b="-731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5205992" y="5691611"/>
                  <a:ext cx="818557" cy="246221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𝐷</m:t>
                        </m:r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    </m:t>
                        </m:r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     </m:t>
                        </m:r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𝑒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992" y="5691611"/>
                  <a:ext cx="818557" cy="246221"/>
                </a:xfrm>
                <a:prstGeom prst="rect">
                  <a:avLst/>
                </a:prstGeom>
                <a:blipFill rotWithShape="1">
                  <a:blip r:embed="rId52"/>
                  <a:stretch>
                    <a:fillRect l="-4444" r="-741" b="-75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5027700" y="6202232"/>
                  <a:ext cx="471155" cy="246221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𝑎</m:t>
                        </m:r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    </m:t>
                        </m:r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𝑏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7700" y="6202232"/>
                  <a:ext cx="471155" cy="246221"/>
                </a:xfrm>
                <a:prstGeom prst="rect">
                  <a:avLst/>
                </a:prstGeom>
                <a:blipFill rotWithShape="1">
                  <a:blip r:embed="rId53"/>
                  <a:stretch>
                    <a:fillRect l="-5195" r="-7792" b="-75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Arrow Connector 186"/>
            <p:cNvCxnSpPr/>
            <p:nvPr/>
          </p:nvCxnSpPr>
          <p:spPr>
            <a:xfrm flipH="1">
              <a:off x="5386093" y="5508434"/>
              <a:ext cx="166486" cy="18317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84" idx="2"/>
            </p:cNvCxnSpPr>
            <p:nvPr/>
          </p:nvCxnSpPr>
          <p:spPr>
            <a:xfrm flipH="1">
              <a:off x="5627531" y="5508433"/>
              <a:ext cx="10424" cy="18317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5749411" y="5508433"/>
              <a:ext cx="176773" cy="18317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 flipH="1">
              <a:off x="5141124" y="5937832"/>
              <a:ext cx="83242" cy="2644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H="1" flipV="1">
              <a:off x="5322595" y="5937832"/>
              <a:ext cx="83242" cy="2644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0" name="Connettore 2 147"/>
          <p:cNvCxnSpPr/>
          <p:nvPr/>
        </p:nvCxnSpPr>
        <p:spPr>
          <a:xfrm flipV="1">
            <a:off x="2692714" y="1486443"/>
            <a:ext cx="128035" cy="152377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ttore 2 147"/>
          <p:cNvCxnSpPr/>
          <p:nvPr/>
        </p:nvCxnSpPr>
        <p:spPr>
          <a:xfrm>
            <a:off x="2680400" y="605338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ttore 2 147"/>
          <p:cNvCxnSpPr/>
          <p:nvPr/>
        </p:nvCxnSpPr>
        <p:spPr>
          <a:xfrm>
            <a:off x="6607281" y="474959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ttore 2 147"/>
          <p:cNvCxnSpPr/>
          <p:nvPr/>
        </p:nvCxnSpPr>
        <p:spPr>
          <a:xfrm>
            <a:off x="6607280" y="1279386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ttore 2 147"/>
          <p:cNvCxnSpPr/>
          <p:nvPr/>
        </p:nvCxnSpPr>
        <p:spPr>
          <a:xfrm>
            <a:off x="7641660" y="453133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ttore 2 147"/>
          <p:cNvCxnSpPr/>
          <p:nvPr/>
        </p:nvCxnSpPr>
        <p:spPr>
          <a:xfrm>
            <a:off x="7641659" y="1257560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ttore 2 147"/>
          <p:cNvCxnSpPr/>
          <p:nvPr/>
        </p:nvCxnSpPr>
        <p:spPr>
          <a:xfrm>
            <a:off x="3631697" y="465991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ttore 2 147"/>
          <p:cNvCxnSpPr/>
          <p:nvPr/>
        </p:nvCxnSpPr>
        <p:spPr>
          <a:xfrm flipV="1">
            <a:off x="3510707" y="1694096"/>
            <a:ext cx="204668" cy="118609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9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1" grpId="0"/>
      <p:bldP spid="132" grpId="0"/>
      <p:bldP spid="139" grpId="0" animBg="1"/>
      <p:bldP spid="140" grpId="0"/>
      <p:bldP spid="150" grpId="0"/>
      <p:bldP spid="167" grpId="0"/>
      <p:bldP spid="175" grpId="0" animBg="1"/>
      <p:bldP spid="177" grpId="0" animBg="1"/>
      <p:bldP spid="178" grpId="0" animBg="1"/>
      <p:bldP spid="179" grpId="0" animBg="1"/>
      <p:bldP spid="180" grpId="0" animBg="1"/>
      <p:bldP spid="181" grpId="0"/>
      <p:bldP spid="1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0875E-1335-4A79-A365-8A9117142FD7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97371" y="106326"/>
            <a:ext cx="76722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One can remedy (in this case, but not always) by modifying the grammar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40571" y="1468876"/>
                <a:ext cx="163538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cs typeface="Times New Roman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/>
                          <a:cs typeface="Times New Roman" pitchFamily="18" charset="0"/>
                          <a:sym typeface="Symbol"/>
                        </a:rPr>
                        <m:t>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  <a:cs typeface="Times New Roman" pitchFamily="18" charset="0"/>
                              <a:sym typeface="Symbo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  <m:t>𝐶𝑐𝑑</m:t>
                              </m:r>
                              <m:r>
                                <a:rPr lang="en-US" b="0" i="1" dirty="0" smtClean="0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  <m:t> | </m:t>
                              </m:r>
                              <m:r>
                                <a:rPr lang="en-US" b="0" i="1" dirty="0" smtClean="0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  <m:t>𝐷𝑐𝑒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/>
                              <a:cs typeface="Times New Roman" pitchFamily="18" charset="0"/>
                              <a:sym typeface="Symbol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 smtClean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𝐶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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𝑎𝑏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+</m:t>
                        </m:r>
                      </m:sup>
                    </m:sSup>
                  </m:oMath>
                </a14:m>
                <a:endParaRPr lang="it-IT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b="0" dirty="0" smtClean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𝐷</m:t>
                    </m:r>
                    <m:r>
                      <a:rPr lang="en-US" i="1">
                        <a:latin typeface="Cambria Math"/>
                        <a:cs typeface="Times New Roman" pitchFamily="18" charset="0"/>
                        <a:sym typeface="Symbol"/>
                      </a:rPr>
                      <m:t></m:t>
                    </m:r>
                    <m:sSup>
                      <m:sSupPr>
                        <m:ctrlPr>
                          <a:rPr lang="en-US" i="1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𝑎𝑏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+</m:t>
                        </m:r>
                      </m:sup>
                    </m:sSup>
                  </m:oMath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71" y="1468876"/>
                <a:ext cx="1635384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4833" b="-22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42874" y="634983"/>
            <a:ext cx="867038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  <a:sym typeface="Symbol" pitchFamily="18" charset="2"/>
              </a:rPr>
              <a:t>The </a:t>
            </a:r>
            <a:r>
              <a:rPr lang="en-US" i="1" dirty="0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 part, common to the two alternatives, can be incorporated into the two rules of </a:t>
            </a:r>
            <a:r>
              <a:rPr lang="en-US" i="1" dirty="0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 and </a:t>
            </a:r>
            <a:r>
              <a:rPr lang="en-US" i="1" dirty="0" smtClean="0">
                <a:latin typeface="Times New Roman" pitchFamily="18" charset="0"/>
                <a:sym typeface="Symbol" pitchFamily="18" charset="2"/>
              </a:rPr>
              <a:t>D</a:t>
            </a:r>
            <a:endParaRPr lang="en-US" i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67220" y="1033604"/>
            <a:ext cx="867038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  <a:sym typeface="Symbol" pitchFamily="18" charset="2"/>
              </a:rPr>
              <a:t>Analyzer can distinguish the two alternatives, lookahead now is </a:t>
            </a:r>
            <a:r>
              <a:rPr lang="en-US" i="1" dirty="0" smtClean="0">
                <a:latin typeface="Times New Roman" pitchFamily="18" charset="0"/>
                <a:sym typeface="Symbol" pitchFamily="18" charset="2"/>
              </a:rPr>
              <a:t>d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 (for </a:t>
            </a:r>
            <a:r>
              <a:rPr lang="en-US" i="1" dirty="0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) and </a:t>
            </a:r>
            <a:r>
              <a:rPr lang="en-US" i="1" dirty="0" smtClean="0">
                <a:latin typeface="Times New Roman" pitchFamily="18" charset="0"/>
                <a:sym typeface="Symbol" pitchFamily="18" charset="2"/>
              </a:rPr>
              <a:t>e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(for </a:t>
            </a:r>
            <a:r>
              <a:rPr lang="en-US" i="1" dirty="0" smtClean="0">
                <a:latin typeface="Times New Roman" pitchFamily="18" charset="0"/>
                <a:sym typeface="Symbol" pitchFamily="18" charset="2"/>
              </a:rPr>
              <a:t>D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)</a:t>
            </a:r>
            <a:endParaRPr lang="en-US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130435" y="1665501"/>
            <a:ext cx="1313234" cy="4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91039" y="1468875"/>
                <a:ext cx="142378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cs typeface="Times New Roman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/>
                          <a:cs typeface="Times New Roman" pitchFamily="18" charset="0"/>
                          <a:sym typeface="Symbol"/>
                        </a:rPr>
                        <m:t>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  <a:cs typeface="Times New Roman" pitchFamily="18" charset="0"/>
                              <a:sym typeface="Symbo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  <m:t>𝐶𝑑</m:t>
                              </m:r>
                              <m:r>
                                <a:rPr lang="en-US" b="0" i="1" dirty="0" smtClean="0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  <m:t> | </m:t>
                              </m:r>
                              <m:r>
                                <a:rPr lang="en-US" b="0" i="1" dirty="0" smtClean="0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  <m:t>𝐷𝑒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/>
                              <a:cs typeface="Times New Roman" pitchFamily="18" charset="0"/>
                              <a:sym typeface="Symbol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 smtClean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𝐶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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𝑎𝑏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𝑐</m:t>
                    </m:r>
                  </m:oMath>
                </a14:m>
                <a:endParaRPr lang="it-IT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b="0" dirty="0" smtClean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𝐷</m:t>
                    </m:r>
                    <m:r>
                      <a:rPr lang="en-US" i="1">
                        <a:latin typeface="Cambria Math"/>
                        <a:cs typeface="Times New Roman" pitchFamily="18" charset="0"/>
                        <a:sym typeface="Symbol"/>
                      </a:rPr>
                      <m:t></m:t>
                    </m:r>
                    <m:sSup>
                      <m:sSupPr>
                        <m:ctrlPr>
                          <a:rPr lang="en-US" i="1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𝑎𝑏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𝑐</m:t>
                    </m:r>
                  </m:oMath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039" y="1468875"/>
                <a:ext cx="1423788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5556" b="-22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42874" y="2431354"/>
            <a:ext cx="867038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  <a:sym typeface="Symbol" pitchFamily="18" charset="2"/>
              </a:rPr>
              <a:t>BTW: In fact, by substituting </a:t>
            </a:r>
            <a:r>
              <a:rPr lang="en-US" i="1" dirty="0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 and </a:t>
            </a:r>
            <a:r>
              <a:rPr lang="en-US" i="1" dirty="0" smtClean="0">
                <a:latin typeface="Times New Roman" pitchFamily="18" charset="0"/>
                <a:sym typeface="Symbol" pitchFamily="18" charset="2"/>
              </a:rPr>
              <a:t>D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 into </a:t>
            </a:r>
            <a:r>
              <a:rPr lang="en-US" i="1" dirty="0" smtClean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 one can notice that the language is regular</a:t>
            </a:r>
            <a:endParaRPr lang="en-US" i="1" dirty="0">
              <a:latin typeface="Times New Roman" pitchFamily="18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19881" y="2808042"/>
                <a:ext cx="2464329" cy="340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cs typeface="Times New Roman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/>
                          <a:cs typeface="Times New Roman" pitchFamily="18" charset="0"/>
                          <a:sym typeface="Symbol"/>
                        </a:rPr>
                        <m:t>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  <a:cs typeface="Times New Roman" pitchFamily="18" charset="0"/>
                              <a:sym typeface="Symbo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cs typeface="Times New Roman" pitchFamily="18" charset="0"/>
                                      <a:sym typeface="Symbol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  <a:cs typeface="Times New Roman" pitchFamily="18" charset="0"/>
                                          <a:sym typeface="Symbo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  <a:cs typeface="Times New Roman" pitchFamily="18" charset="0"/>
                                          <a:sym typeface="Symbol"/>
                                        </a:rPr>
                                        <m:t>𝑎𝑏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cs typeface="Times New Roman" pitchFamily="18" charset="0"/>
                                      <a:sym typeface="Symbol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  <m:t>𝑐</m:t>
                              </m:r>
                              <m:r>
                                <a:rPr lang="en-US" b="0" i="1" dirty="0" smtClean="0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  <m:t>𝑑</m:t>
                              </m:r>
                              <m:r>
                                <a:rPr lang="en-US" b="0" i="1" dirty="0" smtClean="0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  <m:t> |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cs typeface="Times New Roman" pitchFamily="18" charset="0"/>
                                      <a:sym typeface="Symbol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  <a:cs typeface="Times New Roman" pitchFamily="18" charset="0"/>
                                          <a:sym typeface="Symbo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  <a:cs typeface="Times New Roman" pitchFamily="18" charset="0"/>
                                          <a:sym typeface="Symbol"/>
                                        </a:rPr>
                                        <m:t>𝑎𝑏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cs typeface="Times New Roman" pitchFamily="18" charset="0"/>
                                      <a:sym typeface="Symbol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  <m:t>𝑐</m:t>
                              </m:r>
                              <m:r>
                                <a:rPr lang="en-US" b="0" i="1" dirty="0" smtClean="0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  <m:t>𝑒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/>
                              <a:cs typeface="Times New Roman" pitchFamily="18" charset="0"/>
                              <a:sym typeface="Symbol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81" y="2808042"/>
                <a:ext cx="2464329" cy="340029"/>
              </a:xfrm>
              <a:prstGeom prst="rect">
                <a:avLst/>
              </a:prstGeom>
              <a:blipFill rotWithShape="1">
                <a:blip r:embed="rId4"/>
                <a:stretch>
                  <a:fillRect l="-3210" b="-2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12687" y="3770654"/>
                <a:ext cx="2078711" cy="340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cs typeface="Times New Roman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/>
                          <a:cs typeface="Times New Roman" pitchFamily="18" charset="0"/>
                          <a:sym typeface="Symbol"/>
                        </a:rPr>
                        <m:t>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  <a:cs typeface="Times New Roman" pitchFamily="18" charset="0"/>
                              <a:sym typeface="Symbo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cs typeface="Times New Roman" pitchFamily="18" charset="0"/>
                                      <a:sym typeface="Symbol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  <a:cs typeface="Times New Roman" pitchFamily="18" charset="0"/>
                                          <a:sym typeface="Symbo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  <a:cs typeface="Times New Roman" pitchFamily="18" charset="0"/>
                                          <a:sym typeface="Symbol"/>
                                        </a:rPr>
                                        <m:t>𝑎𝑏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cs typeface="Times New Roman" pitchFamily="18" charset="0"/>
                                      <a:sym typeface="Symbol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cs typeface="Times New Roman" pitchFamily="18" charset="0"/>
                                      <a:sym typeface="Symbol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  <a:cs typeface="Times New Roman" pitchFamily="18" charset="0"/>
                                      <a:sym typeface="Symbol"/>
                                    </a:rPr>
                                    <m:t>𝑑</m:t>
                                  </m:r>
                                  <m:r>
                                    <a:rPr lang="en-US" i="1" dirty="0">
                                      <a:latin typeface="Cambria Math"/>
                                      <a:cs typeface="Times New Roman" pitchFamily="18" charset="0"/>
                                      <a:sym typeface="Symbol"/>
                                    </a:rPr>
                                    <m:t> | </m:t>
                                  </m:r>
                                  <m:r>
                                    <a:rPr lang="en-US" i="1" dirty="0">
                                      <a:latin typeface="Cambria Math"/>
                                      <a:cs typeface="Times New Roman" pitchFamily="18" charset="0"/>
                                      <a:sym typeface="Symbol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/>
                              <a:cs typeface="Times New Roman" pitchFamily="18" charset="0"/>
                              <a:sym typeface="Symbol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687" y="3770654"/>
                <a:ext cx="2078711" cy="340029"/>
              </a:xfrm>
              <a:prstGeom prst="rect">
                <a:avLst/>
              </a:prstGeom>
              <a:blipFill rotWithShape="1">
                <a:blip r:embed="rId5"/>
                <a:stretch>
                  <a:fillRect l="-3812" b="-2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Arrow 11"/>
          <p:cNvSpPr/>
          <p:nvPr/>
        </p:nvSpPr>
        <p:spPr>
          <a:xfrm>
            <a:off x="4070410" y="3210118"/>
            <a:ext cx="363267" cy="4571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108476" y="4278660"/>
                <a:ext cx="7089992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 smtClean="0">
                    <a:latin typeface="Times New Roman" pitchFamily="18" charset="0"/>
                    <a:sym typeface="Symbol" pitchFamily="18" charset="2"/>
                  </a:rPr>
                  <a:t>This one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Symbol" pitchFamily="18" charset="2"/>
                      </a:rPr>
                      <m:t>𝐸𝐿𝑅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i="1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dirty="0" smtClean="0">
                    <a:latin typeface="Times New Roman" pitchFamily="18" charset="0"/>
                    <a:sym typeface="Symbol" pitchFamily="18" charset="2"/>
                  </a:rPr>
                  <a:t>grammar</a:t>
                </a:r>
                <a:r>
                  <a:rPr lang="en-US" i="1" dirty="0" smtClean="0">
                    <a:latin typeface="Times New Roman" pitchFamily="18" charset="0"/>
                    <a:sym typeface="Symbol" pitchFamily="18" charset="2"/>
                  </a:rPr>
                  <a:t>. </a:t>
                </a:r>
                <a:r>
                  <a:rPr lang="en-US" dirty="0" smtClean="0">
                    <a:latin typeface="Times New Roman" pitchFamily="18" charset="0"/>
                    <a:sym typeface="Symbol" pitchFamily="18" charset="2"/>
                  </a:rPr>
                  <a:t>Exercise: build the pilot: </a:t>
                </a:r>
                <a:endParaRPr lang="en-US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476" y="4278660"/>
                <a:ext cx="7089992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2064" t="-28889" b="-51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979517" y="4666835"/>
            <a:ext cx="510030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  <a:sym typeface="Symbol" pitchFamily="18" charset="2"/>
              </a:rPr>
              <a:t>One can see that it is isomorphic to the machine of </a:t>
            </a:r>
            <a:r>
              <a:rPr lang="en-US" i="1" dirty="0" smtClean="0">
                <a:latin typeface="Times New Roman" pitchFamily="18" charset="0"/>
                <a:sym typeface="Symbol" pitchFamily="18" charset="2"/>
              </a:rPr>
              <a:t>S</a:t>
            </a:r>
            <a:endParaRPr lang="en-US" i="1" dirty="0">
              <a:latin typeface="Times New Roman" pitchFamily="18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6"/>
              <p:cNvSpPr txBox="1">
                <a:spLocks noChangeArrowheads="1"/>
              </p:cNvSpPr>
              <p:nvPr/>
            </p:nvSpPr>
            <p:spPr bwMode="auto">
              <a:xfrm>
                <a:off x="108476" y="5266708"/>
                <a:ext cx="7887660" cy="11079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 smtClean="0">
                    <a:latin typeface="Times New Roman" pitchFamily="18" charset="0"/>
                    <a:sym typeface="Symbol" pitchFamily="18" charset="2"/>
                  </a:rPr>
                  <a:t>In general: when a grammar is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Symbol" pitchFamily="18" charset="2"/>
                      </a:rPr>
                      <m:t>𝐸𝐿𝑅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>
                    <a:latin typeface="Times New Roman" pitchFamily="18" charset="0"/>
                    <a:sym typeface="Symbol" pitchFamily="18" charset="2"/>
                  </a:rPr>
                  <a:t>, then its language either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b="1" i="1" dirty="0" smtClean="0">
                    <a:latin typeface="Times New Roman" pitchFamily="18" charset="0"/>
                    <a:sym typeface="Symbol" pitchFamily="18" charset="2"/>
                  </a:rPr>
                  <a:t>      - may </a:t>
                </a:r>
                <a:r>
                  <a:rPr lang="en-US" dirty="0" smtClean="0">
                    <a:latin typeface="Times New Roman" pitchFamily="18" charset="0"/>
                    <a:sym typeface="Symbol" pitchFamily="18" charset="2"/>
                  </a:rPr>
                  <a:t>admit a different grammar which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Symbol" pitchFamily="18" charset="2"/>
                      </a:rPr>
                      <m:t>𝐸𝐿𝑅</m:t>
                    </m:r>
                    <m:d>
                      <m:dPr>
                        <m:ctrlPr>
                          <a:rPr lang="en-US" i="1">
                            <a:latin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i="1" dirty="0" smtClean="0">
                    <a:latin typeface="Times New Roman" pitchFamily="18" charset="0"/>
                    <a:sym typeface="Symbol" pitchFamily="18" charset="2"/>
                  </a:rPr>
                  <a:t>, </a:t>
                </a:r>
                <a:r>
                  <a:rPr lang="en-US" dirty="0" smtClean="0">
                    <a:latin typeface="Times New Roman" pitchFamily="18" charset="0"/>
                    <a:sym typeface="Symbol" pitchFamily="18" charset="2"/>
                  </a:rPr>
                  <a:t>or</a:t>
                </a:r>
                <a:r>
                  <a:rPr lang="en-US" i="1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i="1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i="1" dirty="0" smtClean="0">
                    <a:latin typeface="Times New Roman" pitchFamily="18" charset="0"/>
                    <a:sym typeface="Symbol" pitchFamily="18" charset="2"/>
                  </a:rPr>
                  <a:t>     - </a:t>
                </a:r>
                <a:r>
                  <a:rPr lang="en-US" b="1" i="1" dirty="0" smtClean="0">
                    <a:latin typeface="Times New Roman" pitchFamily="18" charset="0"/>
                    <a:sym typeface="Symbol" pitchFamily="18" charset="2"/>
                  </a:rPr>
                  <a:t>may not </a:t>
                </a:r>
                <a:r>
                  <a:rPr lang="en-US" dirty="0" smtClean="0">
                    <a:latin typeface="Times New Roman" pitchFamily="18" charset="0"/>
                    <a:sym typeface="Symbol" pitchFamily="18" charset="2"/>
                  </a:rPr>
                  <a:t>admit any, e.g. if it is inherently ambiguous or nondeterministic</a:t>
                </a:r>
                <a:endParaRPr lang="en-US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476" y="5266708"/>
                <a:ext cx="7887660" cy="1107996"/>
              </a:xfrm>
              <a:prstGeom prst="rect">
                <a:avLst/>
              </a:prstGeom>
              <a:blipFill rotWithShape="1">
                <a:blip r:embed="rId7"/>
                <a:stretch>
                  <a:fillRect l="-1855" t="-7143" b="-115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2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9" grpId="0"/>
      <p:bldP spid="10" grpId="0"/>
      <p:bldP spid="11" grpId="0"/>
      <p:bldP spid="12" grpId="0" animBg="1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0875E-1335-4A79-A365-8A9117142FD7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5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97371" y="106326"/>
            <a:ext cx="79528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Let us provide a formalization/encoding of the pilot automaton construction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461368" y="634983"/>
            <a:ext cx="56600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  <a:sym typeface="Symbol" pitchFamily="18" charset="2"/>
              </a:rPr>
              <a:t>(see the textbook for further details)</a:t>
            </a:r>
            <a:endParaRPr lang="en-US" i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74916" y="1645191"/>
            <a:ext cx="646747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for ease of writing, items with the same state are grouped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581279" y="5570234"/>
            <a:ext cx="787520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We assume the 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function </a:t>
            </a:r>
            <a:r>
              <a:rPr lang="en-US" sz="1600" i="1" smtClean="0">
                <a:latin typeface="Times New Roman" pitchFamily="18" charset="0"/>
                <a:sym typeface="Symbol" pitchFamily="18" charset="2"/>
              </a:rPr>
              <a:t>closure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600" i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)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is defined  </a:t>
            </a: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435260" y="2092818"/>
            <a:ext cx="48670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sym typeface="Symbol" pitchFamily="18" charset="2"/>
              </a:rPr>
              <a:t>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, {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b="1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b="1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, … </a:t>
            </a:r>
            <a:r>
              <a:rPr lang="en-US" b="1" i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b="1" baseline="-25000" dirty="0" err="1">
                <a:latin typeface="Times New Roman" pitchFamily="18" charset="0"/>
                <a:sym typeface="Symbol" pitchFamily="18" charset="2"/>
              </a:rPr>
              <a:t>k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}  {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b="1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,, 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b="1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,, … 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b="1" i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b="1" i="1" baseline="-25000" dirty="0" err="1">
                <a:latin typeface="Times New Roman" pitchFamily="18" charset="0"/>
                <a:sym typeface="Symbol" pitchFamily="18" charset="2"/>
              </a:rPr>
              <a:t>k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}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4"/>
              <p:cNvSpPr txBox="1">
                <a:spLocks noChangeArrowheads="1"/>
              </p:cNvSpPr>
              <p:nvPr/>
            </p:nvSpPr>
            <p:spPr bwMode="auto">
              <a:xfrm>
                <a:off x="338138" y="1320936"/>
                <a:ext cx="6467475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DEF: an </a:t>
                </a:r>
                <a:r>
                  <a:rPr lang="en-US" sz="1600" b="1" i="1" dirty="0" smtClean="0">
                    <a:latin typeface="Times New Roman" pitchFamily="18" charset="0"/>
                    <a:sym typeface="Symbol" pitchFamily="18" charset="2"/>
                  </a:rPr>
                  <a:t>item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is a pair </a:t>
                </a:r>
                <a:r>
                  <a:rPr lang="en-US" sz="1600" b="1" dirty="0" smtClean="0">
                    <a:latin typeface="Times New Roman" pitchFamily="18" charset="0"/>
                    <a:sym typeface="Symbol"/>
                  </a:rPr>
                  <a:t></a:t>
                </a:r>
                <a:r>
                  <a:rPr lang="en-US" sz="1600" b="1" i="1" dirty="0" smtClean="0">
                    <a:latin typeface="Times New Roman" pitchFamily="18" charset="0"/>
                    <a:sym typeface="Symbol"/>
                  </a:rPr>
                  <a:t>q</a:t>
                </a:r>
                <a:r>
                  <a:rPr lang="en-US" sz="1600" b="1" dirty="0" smtClean="0">
                    <a:latin typeface="Times New Roman" pitchFamily="18" charset="0"/>
                    <a:sym typeface="Symbol"/>
                  </a:rPr>
                  <a:t>, </a:t>
                </a:r>
                <a:r>
                  <a:rPr lang="en-US" sz="1600" b="1" i="1" dirty="0" smtClean="0">
                    <a:latin typeface="Times New Roman" pitchFamily="18" charset="0"/>
                    <a:sym typeface="Symbol"/>
                  </a:rPr>
                  <a:t>a</a:t>
                </a:r>
                <a:r>
                  <a:rPr lang="en-US" sz="1600" b="1" dirty="0" smtClean="0">
                    <a:latin typeface="Times New Roman" pitchFamily="18" charset="0"/>
                    <a:sym typeface="Symbol"/>
                  </a:rPr>
                  <a:t>  Q × (</a:t>
                </a:r>
                <a:r>
                  <a:rPr lang="en-US" sz="1600" b="1" i="1" dirty="0" smtClean="0">
                    <a:latin typeface="Times New Roman" pitchFamily="18" charset="0"/>
                    <a:sym typeface="Symbol"/>
                  </a:rPr>
                  <a:t> </a:t>
                </a:r>
                <a:r>
                  <a:rPr lang="en-US" sz="1600" b="1" dirty="0" smtClean="0">
                    <a:latin typeface="Times New Roman" pitchFamily="18" charset="0"/>
                    <a:sym typeface="Symbol"/>
                  </a:rPr>
                  <a:t> {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  <a:sym typeface="Symbol"/>
                      </a:rPr>
                      <m:t>⊣</m:t>
                    </m:r>
                  </m:oMath>
                </a14:m>
                <a:r>
                  <a:rPr lang="en-US" sz="1600" b="1" dirty="0" smtClean="0">
                    <a:latin typeface="Times New Roman" pitchFamily="18" charset="0"/>
                    <a:sym typeface="Symbol"/>
                  </a:rPr>
                  <a:t>})</a:t>
                </a:r>
                <a:endParaRPr lang="en-US" sz="1600" b="1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8138" y="1320936"/>
                <a:ext cx="6467475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1885" t="-30000" b="-5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380588" y="3048602"/>
            <a:ext cx="332806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DEF: </a:t>
            </a:r>
            <a:r>
              <a:rPr lang="en-US" sz="1600" b="1" dirty="0" smtClean="0">
                <a:latin typeface="Times New Roman" pitchFamily="18" charset="0"/>
                <a:sym typeface="Symbol" pitchFamily="18" charset="2"/>
              </a:rPr>
              <a:t>shift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operation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 flipH="1">
            <a:off x="4429124" y="3397212"/>
            <a:ext cx="247060" cy="3146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flipH="1">
            <a:off x="3200399" y="3048602"/>
            <a:ext cx="1096419" cy="6633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4296821" y="2966325"/>
            <a:ext cx="4527864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latin typeface="Times New Roman" pitchFamily="18" charset="0"/>
                <a:sym typeface="Symbol" pitchFamily="18" charset="2"/>
              </a:rPr>
              <a:t>NB: </a:t>
            </a:r>
            <a:r>
              <a:rPr lang="en-US" sz="1400" dirty="0" smtClean="0">
                <a:latin typeface="Times New Roman" pitchFamily="18" charset="0"/>
                <a:sym typeface="Symbol" pitchFamily="18" charset="2"/>
              </a:rPr>
              <a:t>with the shift operation the lookahead does not change: it changes only when the </a:t>
            </a:r>
            <a:r>
              <a:rPr lang="en-US" sz="1400" b="1" dirty="0" smtClean="0">
                <a:latin typeface="Times New Roman" pitchFamily="18" charset="0"/>
                <a:sym typeface="Symbol" pitchFamily="18" charset="2"/>
              </a:rPr>
              <a:t>closure </a:t>
            </a:r>
            <a:r>
              <a:rPr lang="en-US" sz="1400" dirty="0" smtClean="0">
                <a:latin typeface="Times New Roman" pitchFamily="18" charset="0"/>
                <a:sym typeface="Symbol" pitchFamily="18" charset="2"/>
              </a:rPr>
              <a:t>operation is performed</a:t>
            </a:r>
            <a:endParaRPr lang="en-US" sz="1400" b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147636" y="4519476"/>
            <a:ext cx="88487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The shift operation is defined also for m-states (seen as sets </a:t>
            </a:r>
            <a:r>
              <a:rPr lang="en-US" sz="1600" i="1" dirty="0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 of items)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in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the obvious way 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523540" y="4873267"/>
                <a:ext cx="3611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𝜗</m:t>
                      </m:r>
                      <m:d>
                        <m:d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𝜗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r>
                        <a:rPr lang="it-IT" b="0" i="1" smtClean="0">
                          <a:latin typeface="Cambria Math"/>
                        </a:rPr>
                        <m:t>𝑐</m:t>
                      </m:r>
                      <m:r>
                        <a:rPr lang="it-IT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it-IT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540" y="4873267"/>
                <a:ext cx="361127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153741" y="3607132"/>
                <a:ext cx="6096413" cy="720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𝜗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,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it-IT" b="0" i="1" smtClean="0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𝑖𝑛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𝑡h𝑒𝑟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𝑡𝑟𝑎𝑛𝑠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.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  <m:groupChr>
                                  <m:groupChrPr>
                                    <m:chr m:val="→"/>
                                    <m:vertJc m:val="bot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/>
                                    <a:ea typeface="Cambria Math"/>
                                  </a:rPr>
                                  <m:t>∅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741" y="3607132"/>
                <a:ext cx="6096413" cy="72058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1652732" y="5897991"/>
            <a:ext cx="66249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it computes the </a:t>
            </a:r>
            <a:r>
              <a:rPr lang="en-US" sz="1600" b="1" i="1" dirty="0" smtClean="0">
                <a:latin typeface="Times New Roman" pitchFamily="18" charset="0"/>
                <a:sym typeface="Symbol" pitchFamily="18" charset="2"/>
              </a:rPr>
              <a:t>closure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 of a 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set </a:t>
            </a:r>
            <a:r>
              <a:rPr lang="en-US" sz="1600" b="1" i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of 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items with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lookahead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52731" y="6265729"/>
            <a:ext cx="64686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(we do not report yet the detailed definition of </a:t>
            </a:r>
            <a:r>
              <a:rPr lang="en-US" sz="1600" b="1" i="1" dirty="0" smtClean="0">
                <a:latin typeface="Times New Roman" pitchFamily="18" charset="0"/>
                <a:sym typeface="Symbol" pitchFamily="18" charset="2"/>
              </a:rPr>
              <a:t>closure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)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7636" y="306381"/>
            <a:ext cx="8677049" cy="6396761"/>
            <a:chOff x="147636" y="306381"/>
            <a:chExt cx="8677049" cy="6396761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147636" y="306381"/>
              <a:ext cx="8677049" cy="639676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 rot="19432998">
              <a:off x="2225018" y="3000992"/>
              <a:ext cx="4421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CAN BE SKIPPED WITHOUT DAMAGE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38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  <p:bldP spid="29" grpId="0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230EFC-59CE-4B3D-9EBA-EC11ED878204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6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6" name="Text Box 3"/>
              <p:cNvSpPr txBox="1">
                <a:spLocks noChangeArrowheads="1"/>
              </p:cNvSpPr>
              <p:nvPr/>
            </p:nvSpPr>
            <p:spPr bwMode="auto">
              <a:xfrm>
                <a:off x="2686049" y="207963"/>
                <a:ext cx="5110414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b="1" dirty="0" smtClean="0">
                    <a:latin typeface="Times New Roman" pitchFamily="18" charset="0"/>
                    <a:sym typeface="Symbol" pitchFamily="18" charset="2"/>
                  </a:rPr>
                  <a:t>CONSTRUCTION OF THE PILOT AUTOMATON 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  <a:ea typeface="Cambria Math"/>
                        <a:sym typeface="Symbol" pitchFamily="18" charset="2"/>
                      </a:rPr>
                      <m:t>𝓟</m:t>
                    </m:r>
                  </m:oMath>
                </a14:m>
                <a:endParaRPr lang="en-US" sz="1600" b="1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31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6049" y="207963"/>
                <a:ext cx="5110414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2506" t="-24390" b="-487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17" name="Text Box 4"/>
              <p:cNvSpPr txBox="1">
                <a:spLocks noChangeArrowheads="1"/>
              </p:cNvSpPr>
              <p:nvPr/>
            </p:nvSpPr>
            <p:spPr bwMode="auto">
              <a:xfrm>
                <a:off x="233363" y="530225"/>
                <a:ext cx="2616841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  <a:sym typeface="Symbol" pitchFamily="18" charset="2"/>
                      </a:rPr>
                      <m:t>𝒫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 pitchFamily="18" charset="2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𝑅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Σ</m:t>
                        </m:r>
                        <m:r>
                          <a:rPr lang="it-IT" b="0" i="1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 </m:t>
                        </m:r>
                        <m:r>
                          <a:rPr lang="el-GR" b="0" i="1" smtClean="0">
                            <a:latin typeface="Cambria Math"/>
                            <a:ea typeface="Cambria Math"/>
                            <a:sym typeface="Symbol"/>
                          </a:rPr>
                          <m:t></m:t>
                        </m:r>
                        <m:r>
                          <a:rPr lang="it-IT" b="0" i="1" smtClean="0">
                            <a:latin typeface="Cambria Math"/>
                            <a:ea typeface="Cambria Math"/>
                            <a:sym typeface="Symbol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dirty="0" smtClean="0">
                    <a:latin typeface="Times New Roman" pitchFamily="18" charset="0"/>
                    <a:sym typeface="Symbol" pitchFamily="18" charset="2"/>
                  </a:rPr>
                  <a:t>where </a:t>
                </a:r>
                <a:endParaRPr lang="en-US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31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363" y="530225"/>
                <a:ext cx="2616841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3023" t="-28889" r="-4419" b="-51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2"/>
              <p:cNvSpPr txBox="1">
                <a:spLocks noChangeArrowheads="1"/>
              </p:cNvSpPr>
              <p:nvPr/>
            </p:nvSpPr>
            <p:spPr bwMode="auto">
              <a:xfrm>
                <a:off x="144463" y="847725"/>
                <a:ext cx="8809037" cy="1077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108000" eaLnBrk="1" hangingPunct="1">
                  <a:spcBef>
                    <a:spcPts val="0"/>
                  </a:spcBef>
                  <a:buFontTx/>
                  <a:buChar char="•"/>
                </a:pPr>
                <a:r>
                  <a:rPr lang="en-US" sz="1600" i="1" dirty="0" smtClean="0">
                    <a:latin typeface="Times New Roman" pitchFamily="18" charset="0"/>
                  </a:rPr>
                  <a:t>R</a:t>
                </a:r>
                <a:r>
                  <a:rPr lang="en-US" sz="1600" dirty="0" smtClean="0">
                    <a:latin typeface="Times New Roman" pitchFamily="18" charset="0"/>
                  </a:rPr>
                  <a:t> set of states (m-states: every </a:t>
                </a:r>
                <a:r>
                  <a:rPr lang="en-US" sz="1600" dirty="0" err="1" smtClean="0">
                    <a:latin typeface="Times New Roman" pitchFamily="18" charset="0"/>
                  </a:rPr>
                  <a:t>m-state</a:t>
                </a:r>
                <a:r>
                  <a:rPr lang="en-US" sz="1600" dirty="0" err="1" smtClean="0">
                    <a:latin typeface="Times New Roman" pitchFamily="18" charset="0"/>
                    <a:sym typeface="Symbol" pitchFamily="18" charset="2"/>
                  </a:rPr>
                  <a:t></a:t>
                </a:r>
                <a:r>
                  <a:rPr lang="en-US" sz="1600" i="1" dirty="0" err="1">
                    <a:latin typeface="Times New Roman" pitchFamily="18" charset="0"/>
                    <a:sym typeface="Symbol" pitchFamily="18" charset="2"/>
                  </a:rPr>
                  <a:t>R</a:t>
                </a:r>
                <a:r>
                  <a:rPr lang="en-US" sz="1600" dirty="0">
                    <a:latin typeface="Times New Roman" pitchFamily="18" charset="0"/>
                  </a:rPr>
                  <a:t> </a:t>
                </a:r>
                <a:r>
                  <a:rPr lang="en-US" sz="1600" dirty="0" smtClean="0">
                    <a:latin typeface="Times New Roman" pitchFamily="18" charset="0"/>
                  </a:rPr>
                  <a:t>is a set of items)</a:t>
                </a:r>
                <a:endParaRPr lang="en-US" sz="1600" b="1" i="1" dirty="0">
                  <a:latin typeface="Times New Roman" pitchFamily="18" charset="0"/>
                </a:endParaRPr>
              </a:p>
              <a:p>
                <a:pPr marL="108000" eaLnBrk="1" hangingPunct="1">
                  <a:spcBef>
                    <a:spcPts val="0"/>
                  </a:spcBef>
                  <a:buFontTx/>
                  <a:buChar char="•"/>
                </a:pPr>
                <a:r>
                  <a:rPr lang="en-US" sz="1600" dirty="0" smtClean="0">
                    <a:latin typeface="Times New Roman" pitchFamily="18" charset="0"/>
                  </a:rPr>
                  <a:t>alphabet 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</a:t>
                </a:r>
                <a:r>
                  <a:rPr lang="en-US" sz="1600" i="1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 </a:t>
                </a:r>
                <a:r>
                  <a:rPr lang="en-US" sz="1600" i="1" dirty="0" smtClean="0">
                    <a:latin typeface="Times New Roman" pitchFamily="18" charset="0"/>
                    <a:sym typeface="Symbol" pitchFamily="18" charset="2"/>
                  </a:rPr>
                  <a:t>V</a:t>
                </a:r>
                <a:r>
                  <a:rPr lang="en-US" sz="1600" dirty="0" smtClean="0">
                    <a:latin typeface="Times New Roman" pitchFamily="18" charset="0"/>
                  </a:rPr>
                  <a:t> is that of the </a:t>
                </a:r>
                <a:r>
                  <a:rPr lang="en-US" sz="1600" dirty="0">
                    <a:latin typeface="Times New Roman" pitchFamily="18" charset="0"/>
                  </a:rPr>
                  <a:t>grammar </a:t>
                </a:r>
                <a:r>
                  <a:rPr lang="en-US" sz="1600" dirty="0" smtClean="0">
                    <a:latin typeface="Times New Roman" pitchFamily="18" charset="0"/>
                  </a:rPr>
                  <a:t>and of the machine net </a:t>
                </a:r>
                <a:endParaRPr lang="en-US" sz="1600" dirty="0">
                  <a:latin typeface="Times New Roman" pitchFamily="18" charset="0"/>
                </a:endParaRPr>
              </a:p>
              <a:p>
                <a:pPr marL="108000" eaLnBrk="1" hangingPunct="1">
                  <a:spcBef>
                    <a:spcPts val="0"/>
                  </a:spcBef>
                  <a:buFontTx/>
                  <a:buChar char="•"/>
                </a:pPr>
                <a:r>
                  <a:rPr lang="en-US" sz="1600" dirty="0" smtClean="0">
                    <a:latin typeface="Times New Roman" pitchFamily="18" charset="0"/>
                  </a:rPr>
                  <a:t>initial state </a:t>
                </a:r>
                <a:r>
                  <a:rPr lang="en-US" sz="1600" i="1" dirty="0">
                    <a:latin typeface="Times New Roman" pitchFamily="18" charset="0"/>
                  </a:rPr>
                  <a:t>I</a:t>
                </a:r>
                <a:r>
                  <a:rPr lang="en-US" sz="1600" baseline="-25000" dirty="0">
                    <a:latin typeface="Times New Roman" pitchFamily="18" charset="0"/>
                  </a:rPr>
                  <a:t>0</a:t>
                </a:r>
                <a:r>
                  <a:rPr lang="en-US" sz="1600" dirty="0">
                    <a:latin typeface="Times New Roman" pitchFamily="18" charset="0"/>
                  </a:rPr>
                  <a:t> = </a:t>
                </a:r>
                <a:r>
                  <a:rPr lang="en-US" sz="1600" i="1" dirty="0" smtClean="0">
                    <a:latin typeface="Times New Roman" pitchFamily="18" charset="0"/>
                  </a:rPr>
                  <a:t>closure</a:t>
                </a:r>
                <a:r>
                  <a:rPr lang="en-US" sz="1600" dirty="0" smtClean="0">
                    <a:latin typeface="Times New Roman" pitchFamily="18" charset="0"/>
                  </a:rPr>
                  <a:t>(</a:t>
                </a:r>
                <a:r>
                  <a:rPr lang="en-US" sz="1600" dirty="0" smtClean="0">
                    <a:latin typeface="Times New Roman" pitchFamily="18" charset="0"/>
                    <a:sym typeface="Symbol"/>
                  </a:rPr>
                  <a:t></a:t>
                </a:r>
                <a:r>
                  <a:rPr lang="en-US" sz="1600" dirty="0" smtClean="0">
                    <a:latin typeface="Times New Roman" pitchFamily="18" charset="0"/>
                  </a:rPr>
                  <a:t>0</a:t>
                </a:r>
                <a:r>
                  <a:rPr lang="en-US" sz="1600" i="1" baseline="-25000" dirty="0" smtClean="0">
                    <a:latin typeface="Times New Roman" pitchFamily="18" charset="0"/>
                  </a:rPr>
                  <a:t>S</a:t>
                </a:r>
                <a:r>
                  <a:rPr lang="en-US" sz="1600" dirty="0">
                    <a:latin typeface="Times New Roman" pitchFamily="18" charset="0"/>
                  </a:rPr>
                  <a:t>, </a:t>
                </a:r>
                <a:r>
                  <a:rPr lang="en-US" sz="1600" dirty="0" smtClean="0">
                    <a:latin typeface="Times New Roman" pitchFamily="18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⊣</m:t>
                    </m:r>
                  </m:oMath>
                </a14:m>
                <a:r>
                  <a:rPr lang="en-US" sz="1600" dirty="0" smtClean="0">
                    <a:latin typeface="Times New Roman" pitchFamily="18" charset="0"/>
                  </a:rPr>
                  <a:t>}</a:t>
                </a:r>
                <a:r>
                  <a:rPr lang="en-US" sz="1600" dirty="0" smtClean="0">
                    <a:latin typeface="Times New Roman" pitchFamily="18" charset="0"/>
                    <a:sym typeface="Symbol"/>
                  </a:rPr>
                  <a:t></a:t>
                </a:r>
                <a:r>
                  <a:rPr lang="en-US" sz="1600" dirty="0" smtClean="0">
                    <a:latin typeface="Times New Roman" pitchFamily="18" charset="0"/>
                  </a:rPr>
                  <a:t>)      </a:t>
                </a:r>
                <a:r>
                  <a:rPr lang="en-US" sz="1600" dirty="0">
                    <a:latin typeface="Times New Roman" pitchFamily="18" charset="0"/>
                  </a:rPr>
                  <a:t>( 0</a:t>
                </a:r>
                <a:r>
                  <a:rPr lang="en-US" sz="1600" i="1" baseline="-25000" dirty="0">
                    <a:latin typeface="Times New Roman" pitchFamily="18" charset="0"/>
                  </a:rPr>
                  <a:t>S</a:t>
                </a:r>
                <a:r>
                  <a:rPr lang="en-US" sz="1600" dirty="0">
                    <a:latin typeface="Times New Roman" pitchFamily="18" charset="0"/>
                  </a:rPr>
                  <a:t> </a:t>
                </a:r>
                <a:r>
                  <a:rPr lang="en-US" sz="1600" dirty="0" smtClean="0">
                    <a:latin typeface="Times New Roman" pitchFamily="18" charset="0"/>
                  </a:rPr>
                  <a:t>initial state of the machine for axiom </a:t>
                </a:r>
                <a:r>
                  <a:rPr lang="en-US" sz="1600" i="1" dirty="0" smtClean="0">
                    <a:latin typeface="Times New Roman" pitchFamily="18" charset="0"/>
                  </a:rPr>
                  <a:t>S </a:t>
                </a:r>
                <a:r>
                  <a:rPr lang="en-US" sz="1600" dirty="0" smtClean="0">
                    <a:latin typeface="Times New Roman" pitchFamily="18" charset="0"/>
                  </a:rPr>
                  <a:t>) </a:t>
                </a:r>
                <a:endParaRPr lang="en-US" sz="1600" dirty="0">
                  <a:latin typeface="Times New Roman" pitchFamily="18" charset="0"/>
                </a:endParaRPr>
              </a:p>
              <a:p>
                <a:pPr marL="108000" eaLnBrk="1" hangingPunct="1">
                  <a:spcBef>
                    <a:spcPts val="0"/>
                  </a:spcBef>
                  <a:buFontTx/>
                  <a:buChar char="•"/>
                </a:pPr>
                <a:r>
                  <a:rPr lang="en-US" sz="1600" dirty="0" smtClean="0">
                    <a:latin typeface="Times New Roman" pitchFamily="18" charset="0"/>
                  </a:rPr>
                  <a:t>set </a:t>
                </a:r>
                <a:r>
                  <a:rPr lang="en-US" sz="1600" i="1" dirty="0" smtClean="0">
                    <a:latin typeface="Times New Roman" pitchFamily="18" charset="0"/>
                  </a:rPr>
                  <a:t>R</a:t>
                </a:r>
                <a:r>
                  <a:rPr lang="en-US" sz="1600" dirty="0" smtClean="0">
                    <a:latin typeface="Times New Roman" pitchFamily="18" charset="0"/>
                  </a:rPr>
                  <a:t> and transition function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ϑ</m:t>
                    </m:r>
                  </m:oMath>
                </a14:m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are computed by the following procedure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463" y="847725"/>
                <a:ext cx="8809037" cy="1077218"/>
              </a:xfrm>
              <a:prstGeom prst="rect">
                <a:avLst/>
              </a:prstGeom>
              <a:blipFill rotWithShape="1">
                <a:blip r:embed="rId4"/>
                <a:stretch>
                  <a:fillRect l="-277" t="-2260" b="-62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36252" y="2048780"/>
            <a:ext cx="5583320" cy="4578494"/>
            <a:chOff x="1406332" y="2048780"/>
            <a:chExt cx="5583320" cy="4578494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987" y="2048780"/>
              <a:ext cx="5320665" cy="380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6332" y="5913851"/>
              <a:ext cx="5273993" cy="713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802660" y="4124121"/>
            <a:ext cx="3150840" cy="4924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no state is final; the 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pilot is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used 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to drive the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PDA, not to accept strings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692656" y="3013306"/>
            <a:ext cx="3144350" cy="4924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a typical incremental construction: it terminates when nothing new is found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47636" y="306381"/>
            <a:ext cx="8677049" cy="6396761"/>
            <a:chOff x="147636" y="306381"/>
            <a:chExt cx="8677049" cy="6396761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147636" y="306381"/>
              <a:ext cx="8677049" cy="639676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 rot="19432998">
              <a:off x="2225018" y="3000992"/>
              <a:ext cx="4421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CAN BE SKIPPED WITHOUT DAMAGE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71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6" grpId="0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0875E-1335-4A79-A365-8A9117142FD7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7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7636" y="106326"/>
            <a:ext cx="884872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We now provide a formalization/encoding of the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closure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function </a:t>
            </a: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for 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details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see the textbook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, 2ndEd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§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4.5.2, or 3rdEd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§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4.5.3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47635" y="4031719"/>
            <a:ext cx="87859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computes the set of the machines 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reached from </a:t>
            </a:r>
            <a:r>
              <a:rPr lang="en-US" sz="1600" b="1" i="1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through one or more invocations, 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with no 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state 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transition</a:t>
            </a:r>
            <a:endParaRPr lang="en-US" sz="1600" dirty="0" smtClean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03" y="2041223"/>
            <a:ext cx="4648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7636" y="1117378"/>
            <a:ext cx="8785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mtClean="0">
                <a:latin typeface="Times New Roman" pitchFamily="18" charset="0"/>
                <a:sym typeface="Symbol" pitchFamily="18" charset="2"/>
              </a:rPr>
              <a:t>closure</a:t>
            </a:r>
            <a:r>
              <a:rPr lang="en-US" b="1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1" i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b="1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 is the closure of a set </a:t>
            </a:r>
            <a:r>
              <a:rPr lang="en-US" b="1" i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>
                <a:latin typeface="Times New Roman" pitchFamily="18" charset="0"/>
                <a:sym typeface="Symbol" pitchFamily="18" charset="2"/>
              </a:rPr>
              <a:t>of items 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with lookahead</a:t>
            </a:r>
          </a:p>
          <a:p>
            <a:r>
              <a:rPr lang="it-IT" smtClean="0">
                <a:latin typeface="Times New Roman" pitchFamily="18" charset="0"/>
                <a:sym typeface="Symbol" pitchFamily="18" charset="2"/>
              </a:rPr>
              <a:t>A typical fixpoint computation</a:t>
            </a:r>
            <a:endParaRPr lang="en-US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47634" y="4626805"/>
            <a:ext cx="878590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smtClean="0">
                <a:latin typeface="Times New Roman" pitchFamily="18" charset="0"/>
                <a:sym typeface="Symbol" pitchFamily="18" charset="2"/>
              </a:rPr>
              <a:t>for machine </a:t>
            </a:r>
            <a:r>
              <a:rPr lang="en-US" sz="1600" b="1" i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1600" b="1" i="1" baseline="-2500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(represented 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by the initial state </a:t>
            </a:r>
            <a:r>
              <a:rPr lang="en-US" sz="1600" b="1" i="1" smtClean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1600" b="1" i="1" baseline="-2500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) lookahead includes character </a:t>
            </a:r>
            <a:r>
              <a:rPr lang="en-US" sz="1600" b="1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 </a:t>
            </a:r>
            <a:endParaRPr lang="en-US" sz="160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that 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can 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occur 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when </a:t>
            </a:r>
            <a:r>
              <a:rPr lang="en-US" sz="1600" b="1" i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1600" b="1" i="1" baseline="-2500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terminates</a:t>
            </a:r>
            <a:endParaRPr lang="en-US" sz="1600" dirty="0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147633" y="5452050"/>
            <a:ext cx="878590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Effect of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term </a:t>
            </a:r>
            <a:r>
              <a:rPr lang="en-US" sz="1600" b="1" i="1" dirty="0" err="1">
                <a:latin typeface="Times New Roman" pitchFamily="18" charset="0"/>
                <a:sym typeface="Symbol" pitchFamily="18" charset="2"/>
              </a:rPr>
              <a:t>Ini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L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1600" b="1" dirty="0" smtClean="0">
                <a:latin typeface="Times New Roman" pitchFamily="18" charset="0"/>
                <a:sym typeface="Symbol" pitchFamily="18" charset="2"/>
              </a:rPr>
              <a:t>)·</a:t>
            </a:r>
            <a:r>
              <a:rPr lang="en-US" sz="1600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when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ε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 ∈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L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)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(e.g.,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when state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is final):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char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is included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in the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lookahead and the item in the closure above is </a:t>
            </a:r>
            <a:r>
              <a:rPr lang="it-IT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sz="16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a &gt;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289500" y="2621084"/>
            <a:ext cx="366509" cy="36933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41519" y="259568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7356300" y="2375551"/>
            <a:ext cx="366509" cy="36933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8319" y="23501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8423106" y="2090325"/>
            <a:ext cx="366509" cy="36933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9723" y="2047990"/>
            <a:ext cx="48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571342" y="2410374"/>
            <a:ext cx="829734" cy="253042"/>
          </a:xfrm>
          <a:custGeom>
            <a:avLst/>
            <a:gdLst>
              <a:gd name="connsiteX0" fmla="*/ 0 w 829734"/>
              <a:gd name="connsiteY0" fmla="*/ 253042 h 253042"/>
              <a:gd name="connsiteX1" fmla="*/ 338667 w 829734"/>
              <a:gd name="connsiteY1" fmla="*/ 7509 h 253042"/>
              <a:gd name="connsiteX2" fmla="*/ 829734 w 829734"/>
              <a:gd name="connsiteY2" fmla="*/ 58309 h 25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734" h="253042">
                <a:moveTo>
                  <a:pt x="0" y="253042"/>
                </a:moveTo>
                <a:cubicBezTo>
                  <a:pt x="100189" y="146503"/>
                  <a:pt x="200378" y="39964"/>
                  <a:pt x="338667" y="7509"/>
                </a:cubicBezTo>
                <a:cubicBezTo>
                  <a:pt x="476956" y="-24946"/>
                  <a:pt x="829734" y="58309"/>
                  <a:pt x="829734" y="5830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7636919" y="2122509"/>
            <a:ext cx="829734" cy="253042"/>
          </a:xfrm>
          <a:custGeom>
            <a:avLst/>
            <a:gdLst>
              <a:gd name="connsiteX0" fmla="*/ 0 w 829734"/>
              <a:gd name="connsiteY0" fmla="*/ 253042 h 253042"/>
              <a:gd name="connsiteX1" fmla="*/ 338667 w 829734"/>
              <a:gd name="connsiteY1" fmla="*/ 7509 h 253042"/>
              <a:gd name="connsiteX2" fmla="*/ 829734 w 829734"/>
              <a:gd name="connsiteY2" fmla="*/ 58309 h 25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734" h="253042">
                <a:moveTo>
                  <a:pt x="0" y="253042"/>
                </a:moveTo>
                <a:cubicBezTo>
                  <a:pt x="100189" y="146503"/>
                  <a:pt x="200378" y="39964"/>
                  <a:pt x="338667" y="7509"/>
                </a:cubicBezTo>
                <a:cubicBezTo>
                  <a:pt x="476956" y="-24946"/>
                  <a:pt x="829734" y="58309"/>
                  <a:pt x="829734" y="5830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654792" y="211305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72398" y="182031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>
            <a:stCxn id="13" idx="5"/>
          </p:cNvCxnSpPr>
          <p:nvPr/>
        </p:nvCxnSpPr>
        <p:spPr>
          <a:xfrm>
            <a:off x="7669135" y="2690796"/>
            <a:ext cx="217563" cy="20122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14737" y="2069429"/>
            <a:ext cx="67732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&lt;q  a&gt;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...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1671" y="2597871"/>
            <a:ext cx="66039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b&gt;</a:t>
            </a:r>
          </a:p>
          <a:p>
            <a:r>
              <a:rPr lang="it-IT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52571" y="2036158"/>
            <a:ext cx="965199" cy="109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0" idx="1"/>
            <a:endCxn id="30" idx="3"/>
          </p:cNvCxnSpPr>
          <p:nvPr/>
        </p:nvCxnSpPr>
        <p:spPr>
          <a:xfrm>
            <a:off x="5152571" y="2582258"/>
            <a:ext cx="9651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46654" y="2621084"/>
            <a:ext cx="81349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6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 a&gt;</a:t>
            </a:r>
            <a:endParaRPr lang="it-IT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06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32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D130A1-7F67-4FCE-8FF2-AF71B7A78353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8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2902896" y="279400"/>
            <a:ext cx="36243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 smtClean="0">
                <a:latin typeface="Times New Roman" pitchFamily="18" charset="0"/>
                <a:sym typeface="Symbol" pitchFamily="18" charset="2"/>
              </a:rPr>
              <a:t>IMPORTANT REMARK</a:t>
            </a:r>
            <a:endParaRPr lang="en-US" b="1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0825" y="919163"/>
            <a:ext cx="6769100" cy="604996"/>
            <a:chOff x="250825" y="919163"/>
            <a:chExt cx="6769100" cy="604996"/>
          </a:xfrm>
        </p:grpSpPr>
        <p:sp>
          <p:nvSpPr>
            <p:cNvPr id="24580" name="Text Box 3"/>
            <p:cNvSpPr txBox="1">
              <a:spLocks noChangeArrowheads="1"/>
            </p:cNvSpPr>
            <p:nvPr/>
          </p:nvSpPr>
          <p:spPr bwMode="auto">
            <a:xfrm>
              <a:off x="250825" y="919163"/>
              <a:ext cx="6769100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dirty="0" smtClean="0">
                  <a:latin typeface="Times New Roman" pitchFamily="18" charset="0"/>
                  <a:sym typeface="Symbol" pitchFamily="18" charset="2"/>
                </a:rPr>
                <a:t>So far in the analysis examples we push in the stack the pilot m-states</a:t>
              </a:r>
              <a:endParaRPr lang="en-US" sz="1600" dirty="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4581" name="Text Box 4"/>
            <p:cNvSpPr txBox="1">
              <a:spLocks noChangeArrowheads="1"/>
            </p:cNvSpPr>
            <p:nvPr/>
          </p:nvSpPr>
          <p:spPr bwMode="auto">
            <a:xfrm>
              <a:off x="466725" y="1277938"/>
              <a:ext cx="3550798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dirty="0" smtClean="0">
                  <a:latin typeface="Times New Roman" pitchFamily="18" charset="0"/>
                  <a:sym typeface="Symbol" pitchFamily="18" charset="2"/>
                </a:rPr>
                <a:t>with the items including the lookahead</a:t>
              </a:r>
              <a:endParaRPr lang="en-US" sz="1600" dirty="0">
                <a:latin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50825" y="1859503"/>
            <a:ext cx="85721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The information on the lookahead seems to be redundant (it is already in the pilot)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0824" y="2640851"/>
            <a:ext cx="8707545" cy="609280"/>
            <a:chOff x="250825" y="2640851"/>
            <a:chExt cx="7733524" cy="609280"/>
          </a:xfrm>
        </p:grpSpPr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250825" y="2640851"/>
              <a:ext cx="7733524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dirty="0" smtClean="0">
                  <a:latin typeface="Times New Roman" pitchFamily="18" charset="0"/>
                  <a:sym typeface="Symbol" pitchFamily="18" charset="2"/>
                </a:rPr>
                <a:t>In the coming grammar examples (with multiple transitions and convergent arcs) the lookahead is needed</a:t>
              </a:r>
              <a:endParaRPr lang="en-US" sz="1600" dirty="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296154" y="3003910"/>
              <a:ext cx="7688195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dirty="0" smtClean="0">
                  <a:latin typeface="Times New Roman" pitchFamily="18" charset="0"/>
                  <a:sym typeface="Symbol" pitchFamily="18" charset="2"/>
                </a:rPr>
                <a:t>and during the analysis one must separate in the stack the items with same state and different lookahead</a:t>
              </a:r>
              <a:endParaRPr lang="en-US" sz="1600" dirty="0">
                <a:latin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02187" y="3552009"/>
            <a:ext cx="756048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Grammar with convergent arcs are rare 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1862" y="4035149"/>
            <a:ext cx="8200112" cy="701804"/>
            <a:chOff x="301862" y="4035149"/>
            <a:chExt cx="8200112" cy="701804"/>
          </a:xfrm>
        </p:grpSpPr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301862" y="4035149"/>
              <a:ext cx="8200112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dirty="0" smtClean="0">
                  <a:latin typeface="Times New Roman" pitchFamily="18" charset="0"/>
                  <a:sym typeface="Symbol" pitchFamily="18" charset="2"/>
                </a:rPr>
                <a:t>usually, in visualizations of analysis, one can omit the lookahead</a:t>
              </a:r>
              <a:endParaRPr lang="en-US" sz="1600" dirty="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1077675" y="4490732"/>
              <a:ext cx="6051895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smtClean="0">
                  <a:latin typeface="Times New Roman" pitchFamily="18" charset="0"/>
                  <a:sym typeface="Symbol" pitchFamily="18" charset="2"/>
                </a:rPr>
                <a:t>if </a:t>
              </a:r>
              <a:r>
                <a:rPr lang="en-US" sz="1600" dirty="0" smtClean="0">
                  <a:latin typeface="Times New Roman" pitchFamily="18" charset="0"/>
                  <a:sym typeface="Symbol" pitchFamily="18" charset="2"/>
                </a:rPr>
                <a:t>one knows that the grammar does not have any </a:t>
              </a:r>
              <a:r>
                <a:rPr lang="en-US" sz="1600" smtClean="0">
                  <a:latin typeface="Times New Roman" pitchFamily="18" charset="0"/>
                  <a:sym typeface="Symbol" pitchFamily="18" charset="2"/>
                </a:rPr>
                <a:t>convergent arc</a:t>
              </a:r>
              <a:endParaRPr lang="en-US" sz="1600" dirty="0">
                <a:latin typeface="Times New Roman" pitchFamily="18" charset="0"/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566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683" y="1051498"/>
            <a:ext cx="3053330" cy="1343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A727FC-7AB4-434D-A800-1F4E5A83154E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9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142875" y="125782"/>
            <a:ext cx="8827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What can go wrong with ELR(1) analysis: (3) </a:t>
            </a:r>
            <a:r>
              <a:rPr lang="en-US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multiple </a:t>
            </a:r>
            <a:r>
              <a:rPr lang="en-US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trans.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conflictual convergent arcs</a:t>
            </a:r>
            <a:endParaRPr lang="en-US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80" name="Text Box 8"/>
              <p:cNvSpPr txBox="1">
                <a:spLocks noChangeArrowheads="1"/>
              </p:cNvSpPr>
              <p:nvPr/>
            </p:nvSpPr>
            <p:spPr bwMode="auto">
              <a:xfrm>
                <a:off x="149991" y="4873525"/>
                <a:ext cx="8620125" cy="11640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In the pilot there are two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0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: 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0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𝑆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𝑎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𝑆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𝜀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0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𝐴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𝑏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𝐴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𝑒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corresponds to prefix </a:t>
                </a:r>
                <a:r>
                  <a:rPr lang="en-US" sz="1600" i="1" dirty="0" err="1" smtClean="0">
                    <a:latin typeface="Times New Roman" pitchFamily="18" charset="0"/>
                    <a:sym typeface="Symbol" pitchFamily="18" charset="2"/>
                  </a:rPr>
                  <a:t>abe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of string </a:t>
                </a:r>
                <a:r>
                  <a:rPr lang="en-US" sz="1600" i="1" dirty="0" smtClean="0">
                    <a:latin typeface="Times New Roman" pitchFamily="18" charset="0"/>
                    <a:sym typeface="Symbol" pitchFamily="18" charset="2"/>
                  </a:rPr>
                  <a:t>abed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, derivation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sym typeface="Symbol" pitchFamily="18" charset="2"/>
                      </a:rPr>
                      <m:t>𝑆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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𝑎𝐴𝑑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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𝑎𝑏𝑒𝑑</m:t>
                    </m:r>
                  </m:oMath>
                </a14:m>
                <a:endParaRPr lang="en-US" sz="1600" dirty="0" smtClean="0">
                  <a:latin typeface="Times New Roman" pitchFamily="18" charset="0"/>
                  <a:sym typeface="Symbol" pitchFamily="18" charset="2"/>
                </a:endParaRP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sym typeface="Symbol" pitchFamily="18" charset="2"/>
                          </a:rPr>
                          <m:t>0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sym typeface="Symbol" pitchFamily="18" charset="2"/>
                          </a:rPr>
                          <m:t>𝑆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1600" i="1">
                            <a:latin typeface="Cambria Math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/>
                            <a:sym typeface="Symbol" pitchFamily="18" charset="2"/>
                          </a:rPr>
                          <m:t>𝑎</m:t>
                        </m:r>
                      </m:e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sym typeface="Symbol" pitchFamily="18" charset="2"/>
                          </a:rPr>
                          <m:t>𝑆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1600" i="1">
                            <a:latin typeface="Cambria Math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𝑏</m:t>
                        </m:r>
                      </m:e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3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𝑆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1600" i="1">
                            <a:latin typeface="Cambria Math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𝜀</m:t>
                        </m:r>
                      </m:e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0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sym typeface="Symbol" pitchFamily="18" charset="2"/>
                          </a:rPr>
                          <m:t>𝐴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1600" i="1">
                            <a:latin typeface="Cambria Math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a:rPr lang="en-US" sz="1600" i="1">
                            <a:latin typeface="Cambria Math"/>
                            <a:sym typeface="Symbol" pitchFamily="18" charset="2"/>
                          </a:rPr>
                          <m:t>𝑒</m:t>
                        </m:r>
                      </m:e>
                    </m:groupChr>
                    <m:sSub>
                      <m:sSubPr>
                        <m:ctrlPr>
                          <a:rPr lang="en-US" sz="1600" i="1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sym typeface="Symbol" pitchFamily="18" charset="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corresponds to an entire string </a:t>
                </a:r>
                <a:r>
                  <a:rPr lang="en-US" sz="1600" i="1" dirty="0" err="1" smtClean="0">
                    <a:latin typeface="Times New Roman" pitchFamily="18" charset="0"/>
                    <a:sym typeface="Symbol" pitchFamily="18" charset="2"/>
                  </a:rPr>
                  <a:t>abe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, derivation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sym typeface="Symbol" pitchFamily="18" charset="2"/>
                      </a:rPr>
                      <m:t>𝑆</m:t>
                    </m:r>
                    <m:r>
                      <a:rPr lang="en-US" sz="1600" i="1">
                        <a:latin typeface="Cambria Math"/>
                        <a:sym typeface="Symbol"/>
                      </a:rPr>
                      <m:t></m:t>
                    </m:r>
                    <m:r>
                      <a:rPr lang="en-US" sz="1600" i="1">
                        <a:latin typeface="Cambria Math"/>
                        <a:sym typeface="Symbol"/>
                      </a:rPr>
                      <m:t>𝑎𝑏𝐴</m:t>
                    </m:r>
                    <m:r>
                      <a:rPr lang="en-US" sz="1600" i="1">
                        <a:latin typeface="Cambria Math"/>
                        <a:sym typeface="Symbol"/>
                      </a:rPr>
                      <m:t></m:t>
                    </m:r>
                    <m:r>
                      <a:rPr lang="en-US" sz="1600" i="1">
                        <a:latin typeface="Cambria Math"/>
                        <a:sym typeface="Symbol"/>
                      </a:rPr>
                      <m:t>𝑎𝑏𝑒</m:t>
                    </m:r>
                  </m:oMath>
                </a14:m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The two cases are distinguished by the lookahead (</a:t>
                </a:r>
                <a:r>
                  <a:rPr lang="en-US" sz="1600" i="1" dirty="0" smtClean="0">
                    <a:latin typeface="Times New Roman" pitchFamily="18" charset="0"/>
                    <a:sym typeface="Symbol" pitchFamily="18" charset="2"/>
                  </a:rPr>
                  <a:t>d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)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868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991" y="4873525"/>
                <a:ext cx="8620125" cy="1164037"/>
              </a:xfrm>
              <a:prstGeom prst="rect">
                <a:avLst/>
              </a:prstGeom>
              <a:blipFill rotWithShape="1">
                <a:blip r:embed="rId3"/>
                <a:stretch>
                  <a:fillRect l="-1485" t="-5236" b="-99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ttore 2 147"/>
          <p:cNvCxnSpPr/>
          <p:nvPr/>
        </p:nvCxnSpPr>
        <p:spPr>
          <a:xfrm flipH="1">
            <a:off x="5783156" y="1121526"/>
            <a:ext cx="104518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147"/>
          <p:cNvCxnSpPr/>
          <p:nvPr/>
        </p:nvCxnSpPr>
        <p:spPr>
          <a:xfrm>
            <a:off x="4050414" y="1408997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660" y="1273465"/>
            <a:ext cx="2765097" cy="955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 Box 6"/>
          <p:cNvSpPr txBox="1">
            <a:spLocks noChangeArrowheads="1"/>
          </p:cNvSpPr>
          <p:nvPr/>
        </p:nvSpPr>
        <p:spPr bwMode="auto">
          <a:xfrm>
            <a:off x="96827" y="1150355"/>
            <a:ext cx="395358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smtClean="0">
                <a:latin typeface="Times New Roman" pitchFamily="18" charset="0"/>
                <a:sym typeface="Symbol" pitchFamily="18" charset="2"/>
              </a:rPr>
              <a:t>Let us first consider a case with no conflicts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751877" y="1493854"/>
                <a:ext cx="174804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  <a:cs typeface="Times New Roman" pitchFamily="18" charset="0"/>
                        </a:rPr>
                        <m:t>𝑆</m:t>
                      </m:r>
                      <m:r>
                        <a:rPr lang="en-US" sz="2000" b="0" i="1" dirty="0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/>
                          <a:cs typeface="Times New Roman" pitchFamily="18" charset="0"/>
                          <a:sym typeface="Symbol"/>
                        </a:rPr>
                        <m:t></m:t>
                      </m:r>
                      <m:r>
                        <a:rPr lang="en-US" sz="2000" b="0" i="1" dirty="0" smtClean="0">
                          <a:latin typeface="Cambria Math"/>
                          <a:cs typeface="Times New Roman" pitchFamily="18" charset="0"/>
                          <a:sym typeface="Symbol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/>
                          <a:cs typeface="Times New Roman" pitchFamily="18" charset="0"/>
                          <a:sym typeface="Symbol"/>
                        </a:rPr>
                        <m:t>𝑎</m:t>
                      </m:r>
                      <m:d>
                        <m:dPr>
                          <m:ctrlPr>
                            <a:rPr lang="en-US" sz="2000" i="1" dirty="0">
                              <a:latin typeface="Cambria Math"/>
                              <a:cs typeface="Times New Roman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/>
                              <a:cs typeface="Times New Roman" pitchFamily="18" charset="0"/>
                              <a:sym typeface="Symbol"/>
                            </a:rPr>
                            <m:t>𝐴𝑑</m:t>
                          </m:r>
                          <m:r>
                            <a:rPr lang="en-US" sz="2000" i="1" dirty="0">
                              <a:latin typeface="Cambria Math"/>
                              <a:cs typeface="Times New Roman" pitchFamily="18" charset="0"/>
                              <a:sym typeface="Symbol"/>
                            </a:rPr>
                            <m:t> | </m:t>
                          </m:r>
                          <m:r>
                            <a:rPr lang="en-US" sz="2000" i="1" dirty="0">
                              <a:latin typeface="Cambria Math"/>
                              <a:cs typeface="Times New Roman" pitchFamily="18" charset="0"/>
                              <a:sym typeface="Symbol"/>
                            </a:rPr>
                            <m:t>𝑏𝐴</m:t>
                          </m:r>
                        </m:e>
                      </m:d>
                    </m:oMath>
                  </m:oMathPara>
                </a14:m>
                <a:endParaRPr lang="it-IT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it-IT" sz="20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2000" i="1" dirty="0">
                        <a:latin typeface="Cambria Math"/>
                        <a:cs typeface="Times New Roman" pitchFamily="18" charset="0"/>
                        <a:sym typeface="Symbol"/>
                      </a:rPr>
                      <m:t></m:t>
                    </m:r>
                    <m:r>
                      <a:rPr lang="it-IT" sz="2000" b="0" i="1" dirty="0" smtClean="0">
                        <a:latin typeface="Cambria Math"/>
                        <a:cs typeface="Times New Roman" pitchFamily="18" charset="0"/>
                        <a:sym typeface="Symbol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𝑒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 | (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𝑏𝑒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)</m:t>
                    </m:r>
                  </m:oMath>
                </a14:m>
                <a:endParaRPr lang="it-IT" sz="20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77" y="1493854"/>
                <a:ext cx="1748043" cy="615553"/>
              </a:xfrm>
              <a:prstGeom prst="rect">
                <a:avLst/>
              </a:prstGeom>
              <a:blipFill rotWithShape="1">
                <a:blip r:embed="rId5"/>
                <a:stretch>
                  <a:fillRect l="-4878" b="-178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685" name="Group 28684"/>
          <p:cNvGrpSpPr/>
          <p:nvPr/>
        </p:nvGrpSpPr>
        <p:grpSpPr>
          <a:xfrm>
            <a:off x="209740" y="2442211"/>
            <a:ext cx="909557" cy="663624"/>
            <a:chOff x="202624" y="1989857"/>
            <a:chExt cx="909557" cy="663624"/>
          </a:xfrm>
        </p:grpSpPr>
        <p:cxnSp>
          <p:nvCxnSpPr>
            <p:cNvPr id="87" name="Straight Arrow Connector 86"/>
            <p:cNvCxnSpPr/>
            <p:nvPr/>
          </p:nvCxnSpPr>
          <p:spPr>
            <a:xfrm>
              <a:off x="202624" y="2458734"/>
              <a:ext cx="34658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554863" y="1989857"/>
              <a:ext cx="557318" cy="663624"/>
              <a:chOff x="4333184" y="2548676"/>
              <a:chExt cx="557318" cy="6636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CasellaDiTesto 3"/>
                  <p:cNvSpPr txBox="1"/>
                  <p:nvPr/>
                </p:nvSpPr>
                <p:spPr>
                  <a:xfrm>
                    <a:off x="4503409" y="2548676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89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3409" y="2548676"/>
                    <a:ext cx="282575" cy="21544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13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CasellaDiTesto 68"/>
                  <p:cNvSpPr txBox="1"/>
                  <p:nvPr/>
                </p:nvSpPr>
                <p:spPr>
                  <a:xfrm>
                    <a:off x="4352770" y="2881064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8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Rectangle 90"/>
              <p:cNvSpPr/>
              <p:nvPr/>
            </p:nvSpPr>
            <p:spPr>
              <a:xfrm>
                <a:off x="4333184" y="2808172"/>
                <a:ext cx="557318" cy="404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28687" name="Group 28686"/>
          <p:cNvGrpSpPr/>
          <p:nvPr/>
        </p:nvGrpSpPr>
        <p:grpSpPr>
          <a:xfrm>
            <a:off x="1119296" y="2444754"/>
            <a:ext cx="1154359" cy="995237"/>
            <a:chOff x="1112180" y="1992400"/>
            <a:chExt cx="1154359" cy="995237"/>
          </a:xfrm>
        </p:grpSpPr>
        <p:grpSp>
          <p:nvGrpSpPr>
            <p:cNvPr id="96" name="Group 95"/>
            <p:cNvGrpSpPr/>
            <p:nvPr/>
          </p:nvGrpSpPr>
          <p:grpSpPr>
            <a:xfrm>
              <a:off x="1112180" y="1992400"/>
              <a:ext cx="1142435" cy="995237"/>
              <a:chOff x="5880558" y="2560408"/>
              <a:chExt cx="1142435" cy="995237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5880558" y="2786881"/>
                <a:ext cx="465595" cy="230124"/>
                <a:chOff x="1127231" y="2221562"/>
                <a:chExt cx="465595" cy="230124"/>
              </a:xfrm>
            </p:grpSpPr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1127231" y="2451686"/>
                  <a:ext cx="465595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CasellaDiTesto 36"/>
                    <p:cNvSpPr txBox="1"/>
                    <p:nvPr/>
                  </p:nvSpPr>
                  <p:spPr>
                    <a:xfrm>
                      <a:off x="1224931" y="2221562"/>
                      <a:ext cx="20753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06" name="CasellaDiTesto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24931" y="2221562"/>
                      <a:ext cx="207530" cy="215444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 101"/>
              <p:cNvGrpSpPr/>
              <p:nvPr/>
            </p:nvGrpSpPr>
            <p:grpSpPr>
              <a:xfrm>
                <a:off x="6367975" y="2560408"/>
                <a:ext cx="655018" cy="995237"/>
                <a:chOff x="6367975" y="2560408"/>
                <a:chExt cx="655018" cy="99523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CasellaDiTesto 3"/>
                    <p:cNvSpPr txBox="1"/>
                    <p:nvPr/>
                  </p:nvSpPr>
                  <p:spPr>
                    <a:xfrm>
                      <a:off x="6516378" y="2560408"/>
                      <a:ext cx="28257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200" dirty="0"/>
                    </a:p>
                  </p:txBody>
                </p:sp>
              </mc:Choice>
              <mc:Fallback xmlns="">
                <p:sp>
                  <p:nvSpPr>
                    <p:cNvPr id="103" name="CasellaDiTesto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16378" y="2560408"/>
                      <a:ext cx="282575" cy="215444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Rectangle 103"/>
                <p:cNvSpPr/>
                <p:nvPr/>
              </p:nvSpPr>
              <p:spPr>
                <a:xfrm>
                  <a:off x="6367975" y="2819902"/>
                  <a:ext cx="655018" cy="7357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28686" name="Group 28685"/>
            <p:cNvGrpSpPr/>
            <p:nvPr/>
          </p:nvGrpSpPr>
          <p:grpSpPr>
            <a:xfrm>
              <a:off x="1574402" y="2269399"/>
              <a:ext cx="692137" cy="602070"/>
              <a:chOff x="1574402" y="2269399"/>
              <a:chExt cx="692137" cy="60207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CasellaDiTesto 3"/>
                  <p:cNvSpPr txBox="1"/>
                  <p:nvPr/>
                </p:nvSpPr>
                <p:spPr>
                  <a:xfrm>
                    <a:off x="1666348" y="2269399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95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6348" y="2269399"/>
                    <a:ext cx="445877" cy="215444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1370" r="-10959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7" name="Straight Arrow Connector 96"/>
              <p:cNvCxnSpPr/>
              <p:nvPr/>
            </p:nvCxnSpPr>
            <p:spPr>
              <a:xfrm>
                <a:off x="1596874" y="2581456"/>
                <a:ext cx="66966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CasellaDiTesto 68"/>
                  <p:cNvSpPr txBox="1"/>
                  <p:nvPr/>
                </p:nvSpPr>
                <p:spPr>
                  <a:xfrm>
                    <a:off x="1574402" y="2656025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99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4402" y="2656025"/>
                    <a:ext cx="617909" cy="215444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8689" name="Group 28688"/>
          <p:cNvGrpSpPr/>
          <p:nvPr/>
        </p:nvGrpSpPr>
        <p:grpSpPr>
          <a:xfrm>
            <a:off x="2261731" y="2422439"/>
            <a:ext cx="1072592" cy="1280243"/>
            <a:chOff x="2254615" y="1970085"/>
            <a:chExt cx="1072592" cy="1280243"/>
          </a:xfrm>
        </p:grpSpPr>
        <p:grpSp>
          <p:nvGrpSpPr>
            <p:cNvPr id="107" name="Group 106"/>
            <p:cNvGrpSpPr/>
            <p:nvPr/>
          </p:nvGrpSpPr>
          <p:grpSpPr>
            <a:xfrm>
              <a:off x="2254615" y="2386476"/>
              <a:ext cx="465595" cy="230124"/>
              <a:chOff x="1127231" y="2221562"/>
              <a:chExt cx="465595" cy="230124"/>
            </a:xfrm>
          </p:grpSpPr>
          <p:cxnSp>
            <p:nvCxnSpPr>
              <p:cNvPr id="108" name="Straight Arrow Connector 107"/>
              <p:cNvCxnSpPr/>
              <p:nvPr/>
            </p:nvCxnSpPr>
            <p:spPr>
              <a:xfrm>
                <a:off x="1127231" y="2451686"/>
                <a:ext cx="46559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CasellaDiTesto 36"/>
                  <p:cNvSpPr txBox="1"/>
                  <p:nvPr/>
                </p:nvSpPr>
                <p:spPr>
                  <a:xfrm>
                    <a:off x="1224931" y="2221562"/>
                    <a:ext cx="207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09" name="CasellaDiTes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4931" y="2221562"/>
                    <a:ext cx="207530" cy="215444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2941" r="-5882" b="-833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688" name="Group 28687"/>
            <p:cNvGrpSpPr/>
            <p:nvPr/>
          </p:nvGrpSpPr>
          <p:grpSpPr>
            <a:xfrm>
              <a:off x="2697381" y="1970085"/>
              <a:ext cx="629826" cy="1280243"/>
              <a:chOff x="2697381" y="1970085"/>
              <a:chExt cx="629826" cy="12802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CasellaDiTesto 3"/>
                  <p:cNvSpPr txBox="1"/>
                  <p:nvPr/>
                </p:nvSpPr>
                <p:spPr>
                  <a:xfrm>
                    <a:off x="2779599" y="2285996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0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9599" y="2285996"/>
                    <a:ext cx="445877" cy="215444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r="-411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CasellaDiTesto 3"/>
                  <p:cNvSpPr txBox="1"/>
                  <p:nvPr/>
                </p:nvSpPr>
                <p:spPr>
                  <a:xfrm>
                    <a:off x="2890435" y="1970085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111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435" y="1970085"/>
                    <a:ext cx="282575" cy="215444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b="-13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2" name="Rectangle 111"/>
              <p:cNvSpPr/>
              <p:nvPr/>
            </p:nvSpPr>
            <p:spPr>
              <a:xfrm>
                <a:off x="2742032" y="2229580"/>
                <a:ext cx="573258" cy="102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>
                <a:off x="2727425" y="2899621"/>
                <a:ext cx="59978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CasellaDiTesto 68"/>
                  <p:cNvSpPr txBox="1"/>
                  <p:nvPr/>
                </p:nvSpPr>
                <p:spPr>
                  <a:xfrm>
                    <a:off x="2697381" y="2633710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5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381" y="2633710"/>
                    <a:ext cx="617909" cy="215444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CasellaDiTesto 3"/>
                  <p:cNvSpPr txBox="1"/>
                  <p:nvPr/>
                </p:nvSpPr>
                <p:spPr>
                  <a:xfrm>
                    <a:off x="2784962" y="2950825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7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4962" y="2950825"/>
                    <a:ext cx="445877" cy="215444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l="-2740" r="-958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18" name="Connettore 2 147"/>
          <p:cNvCxnSpPr/>
          <p:nvPr/>
        </p:nvCxnSpPr>
        <p:spPr>
          <a:xfrm flipV="1">
            <a:off x="7297582" y="2155351"/>
            <a:ext cx="128035" cy="166185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2 147"/>
          <p:cNvCxnSpPr/>
          <p:nvPr/>
        </p:nvCxnSpPr>
        <p:spPr>
          <a:xfrm flipV="1">
            <a:off x="4670924" y="2109407"/>
            <a:ext cx="128035" cy="166185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 Box 6"/>
              <p:cNvSpPr txBox="1">
                <a:spLocks noChangeArrowheads="1"/>
              </p:cNvSpPr>
              <p:nvPr/>
            </p:nvSpPr>
            <p:spPr bwMode="auto">
              <a:xfrm>
                <a:off x="5807515" y="2445304"/>
                <a:ext cx="1387138" cy="246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NB: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sym typeface="Symbol" pitchFamily="18" charset="2"/>
                      </a:rPr>
                      <m:t>𝐿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  <a:sym typeface="Symbol" pitchFamily="18" charset="2"/>
                              </a:rPr>
                              <m:t>4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  <a:sym typeface="Symbol" pitchFamily="18" charset="2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  <a:sym typeface="Symbol" pitchFamily="18" charset="2"/>
                      </a:rPr>
                      <m:t>𝜀</m:t>
                    </m:r>
                  </m:oMath>
                </a14:m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07515" y="2445304"/>
                <a:ext cx="1387138" cy="246221"/>
              </a:xfrm>
              <a:prstGeom prst="rect">
                <a:avLst/>
              </a:prstGeom>
              <a:blipFill rotWithShape="1">
                <a:blip r:embed="rId18"/>
                <a:stretch>
                  <a:fillRect l="-8734" t="-20930" b="-441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Freeform 122"/>
          <p:cNvSpPr/>
          <p:nvPr/>
        </p:nvSpPr>
        <p:spPr>
          <a:xfrm>
            <a:off x="3324595" y="2622494"/>
            <a:ext cx="2482920" cy="909005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>
            <a:off x="3324595" y="2530161"/>
            <a:ext cx="2448833" cy="315911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/>
          <p:cNvSpPr/>
          <p:nvPr/>
        </p:nvSpPr>
        <p:spPr>
          <a:xfrm flipH="1" flipV="1">
            <a:off x="6079411" y="1829182"/>
            <a:ext cx="45719" cy="608647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690" name="Group 28689"/>
          <p:cNvGrpSpPr/>
          <p:nvPr/>
        </p:nvGrpSpPr>
        <p:grpSpPr>
          <a:xfrm>
            <a:off x="3345518" y="2626137"/>
            <a:ext cx="1220537" cy="663624"/>
            <a:chOff x="3338402" y="2173783"/>
            <a:chExt cx="1220537" cy="663624"/>
          </a:xfrm>
        </p:grpSpPr>
        <p:grpSp>
          <p:nvGrpSpPr>
            <p:cNvPr id="56" name="Group 55"/>
            <p:cNvGrpSpPr/>
            <p:nvPr/>
          </p:nvGrpSpPr>
          <p:grpSpPr>
            <a:xfrm>
              <a:off x="3338402" y="2422627"/>
              <a:ext cx="465595" cy="230124"/>
              <a:chOff x="3338402" y="2422627"/>
              <a:chExt cx="465595" cy="230124"/>
            </a:xfrm>
          </p:grpSpPr>
          <p:cxnSp>
            <p:nvCxnSpPr>
              <p:cNvPr id="127" name="Straight Arrow Connector 126"/>
              <p:cNvCxnSpPr/>
              <p:nvPr/>
            </p:nvCxnSpPr>
            <p:spPr>
              <a:xfrm>
                <a:off x="3338402" y="2652751"/>
                <a:ext cx="465595" cy="0"/>
              </a:xfrm>
              <a:prstGeom prst="straightConnector1">
                <a:avLst/>
              </a:prstGeom>
              <a:ln w="38100" cmpd="dbl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CasellaDiTesto 36"/>
                  <p:cNvSpPr txBox="1"/>
                  <p:nvPr/>
                </p:nvSpPr>
                <p:spPr>
                  <a:xfrm>
                    <a:off x="3436102" y="2422627"/>
                    <a:ext cx="207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28" name="CasellaDiTes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6102" y="2422627"/>
                    <a:ext cx="207530" cy="215444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/>
            <p:cNvGrpSpPr/>
            <p:nvPr/>
          </p:nvGrpSpPr>
          <p:grpSpPr>
            <a:xfrm>
              <a:off x="3803997" y="2173783"/>
              <a:ext cx="754942" cy="663624"/>
              <a:chOff x="3803997" y="2173783"/>
              <a:chExt cx="754942" cy="6636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CasellaDiTesto 3"/>
                  <p:cNvSpPr txBox="1"/>
                  <p:nvPr/>
                </p:nvSpPr>
                <p:spPr>
                  <a:xfrm>
                    <a:off x="3974222" y="2173783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130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4222" y="2173783"/>
                    <a:ext cx="282575" cy="215444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1" name="Group 130"/>
              <p:cNvGrpSpPr/>
              <p:nvPr/>
            </p:nvGrpSpPr>
            <p:grpSpPr>
              <a:xfrm>
                <a:off x="3813855" y="2485508"/>
                <a:ext cx="745084" cy="272302"/>
                <a:chOff x="394972" y="2991657"/>
                <a:chExt cx="745084" cy="27230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CasellaDiTesto 68"/>
                    <p:cNvSpPr txBox="1"/>
                    <p:nvPr/>
                  </p:nvSpPr>
                  <p:spPr>
                    <a:xfrm>
                      <a:off x="394972" y="3012320"/>
                      <a:ext cx="74508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it-IT" sz="1400" b="0" i="1" smtClean="0">
                                <a:latin typeface="Cambria Math"/>
                              </a:rPr>
                              <m:t>⊣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33" name="CasellaDiTes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972" y="3012320"/>
                      <a:ext cx="745084" cy="215444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4" name="Ovale 71"/>
                <p:cNvSpPr/>
                <p:nvPr/>
              </p:nvSpPr>
              <p:spPr>
                <a:xfrm>
                  <a:off x="456826" y="2991657"/>
                  <a:ext cx="272302" cy="272302"/>
                </a:xfrm>
                <a:prstGeom prst="ellipse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</p:grpSp>
          <p:sp>
            <p:nvSpPr>
              <p:cNvPr id="132" name="Rectangle 131"/>
              <p:cNvSpPr/>
              <p:nvPr/>
            </p:nvSpPr>
            <p:spPr>
              <a:xfrm>
                <a:off x="3803997" y="2433279"/>
                <a:ext cx="747626" cy="404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 Box 6"/>
              <p:cNvSpPr txBox="1">
                <a:spLocks noChangeArrowheads="1"/>
              </p:cNvSpPr>
              <p:nvPr/>
            </p:nvSpPr>
            <p:spPr bwMode="auto">
              <a:xfrm>
                <a:off x="5172502" y="2947565"/>
                <a:ext cx="3668990" cy="4924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2 convergent arcs (with same label </a:t>
                </a:r>
                <a:r>
                  <a:rPr lang="en-US" sz="1600" b="1" i="1" dirty="0" smtClean="0">
                    <a:latin typeface="Times New Roman" pitchFamily="18" charset="0"/>
                    <a:sym typeface="Symbol" pitchFamily="18" charset="2"/>
                  </a:rPr>
                  <a:t>e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0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sym typeface="Symbol" pitchFamily="18" charset="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and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sym typeface="Symbol" pitchFamily="18" charset="2"/>
                          </a:rPr>
                          <m:t>𝐴</m:t>
                        </m:r>
                      </m:sub>
                    </m:sSub>
                  </m:oMath>
                </a14:m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2502" y="2947565"/>
                <a:ext cx="3668990" cy="492443"/>
              </a:xfrm>
              <a:prstGeom prst="rect">
                <a:avLst/>
              </a:prstGeom>
              <a:blipFill rotWithShape="1">
                <a:blip r:embed="rId22"/>
                <a:stretch>
                  <a:fillRect l="-3317" t="-12195" b="-2317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Freeform 138"/>
          <p:cNvSpPr/>
          <p:nvPr/>
        </p:nvSpPr>
        <p:spPr>
          <a:xfrm flipH="1" flipV="1">
            <a:off x="7425616" y="1493852"/>
            <a:ext cx="424615" cy="1429615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39"/>
          <p:cNvSpPr/>
          <p:nvPr/>
        </p:nvSpPr>
        <p:spPr>
          <a:xfrm flipH="1" flipV="1">
            <a:off x="8093663" y="2192498"/>
            <a:ext cx="189750" cy="767121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1"/>
          <p:cNvSpPr/>
          <p:nvPr/>
        </p:nvSpPr>
        <p:spPr>
          <a:xfrm>
            <a:off x="4575782" y="3079610"/>
            <a:ext cx="596719" cy="45719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691" name="Group 28690"/>
          <p:cNvGrpSpPr/>
          <p:nvPr/>
        </p:nvGrpSpPr>
        <p:grpSpPr>
          <a:xfrm>
            <a:off x="1306165" y="3431334"/>
            <a:ext cx="893262" cy="1138902"/>
            <a:chOff x="1299049" y="2978980"/>
            <a:chExt cx="893262" cy="1138902"/>
          </a:xfrm>
        </p:grpSpPr>
        <p:grpSp>
          <p:nvGrpSpPr>
            <p:cNvPr id="28673" name="Group 28672"/>
            <p:cNvGrpSpPr/>
            <p:nvPr/>
          </p:nvGrpSpPr>
          <p:grpSpPr>
            <a:xfrm>
              <a:off x="1299049" y="3713754"/>
              <a:ext cx="893262" cy="404128"/>
              <a:chOff x="1299049" y="3713754"/>
              <a:chExt cx="893262" cy="40412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CasellaDiTesto 3"/>
                  <p:cNvSpPr txBox="1"/>
                  <p:nvPr/>
                </p:nvSpPr>
                <p:spPr>
                  <a:xfrm>
                    <a:off x="1299049" y="3808624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144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9049" y="3808624"/>
                    <a:ext cx="282575" cy="215444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CasellaDiTesto 68"/>
                  <p:cNvSpPr txBox="1"/>
                  <p:nvPr/>
                </p:nvSpPr>
                <p:spPr>
                  <a:xfrm>
                    <a:off x="1635123" y="3786646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47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5123" y="3786646"/>
                    <a:ext cx="537731" cy="215444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r="-454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6" name="Rectangle 145"/>
              <p:cNvSpPr/>
              <p:nvPr/>
            </p:nvSpPr>
            <p:spPr>
              <a:xfrm>
                <a:off x="1634993" y="3713754"/>
                <a:ext cx="557318" cy="404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8682" name="Group 28681"/>
            <p:cNvGrpSpPr/>
            <p:nvPr/>
          </p:nvGrpSpPr>
          <p:grpSpPr>
            <a:xfrm>
              <a:off x="1666348" y="2978980"/>
              <a:ext cx="260758" cy="734774"/>
              <a:chOff x="1666348" y="2978980"/>
              <a:chExt cx="260758" cy="734774"/>
            </a:xfrm>
          </p:grpSpPr>
          <p:cxnSp>
            <p:nvCxnSpPr>
              <p:cNvPr id="149" name="Straight Arrow Connector 148"/>
              <p:cNvCxnSpPr>
                <a:endCxn id="146" idx="0"/>
              </p:cNvCxnSpPr>
              <p:nvPr/>
            </p:nvCxnSpPr>
            <p:spPr>
              <a:xfrm flipH="1">
                <a:off x="1913652" y="2978980"/>
                <a:ext cx="13454" cy="73477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CasellaDiTesto 36"/>
                  <p:cNvSpPr txBox="1"/>
                  <p:nvPr/>
                </p:nvSpPr>
                <p:spPr>
                  <a:xfrm>
                    <a:off x="1666348" y="3224057"/>
                    <a:ext cx="207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52" name="CasellaDiTes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6348" y="3224057"/>
                    <a:ext cx="207530" cy="215444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 l="-2941" r="-8824" b="-571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8692" name="Group 28691"/>
          <p:cNvGrpSpPr/>
          <p:nvPr/>
        </p:nvGrpSpPr>
        <p:grpSpPr>
          <a:xfrm>
            <a:off x="2199427" y="4109392"/>
            <a:ext cx="1417471" cy="446059"/>
            <a:chOff x="2192311" y="3657038"/>
            <a:chExt cx="1417471" cy="446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CasellaDiTesto 3"/>
                <p:cNvSpPr txBox="1"/>
                <p:nvPr/>
              </p:nvSpPr>
              <p:spPr>
                <a:xfrm>
                  <a:off x="3327207" y="3771257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57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207" y="3771257"/>
                  <a:ext cx="282575" cy="215444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8" name="Group 157"/>
            <p:cNvGrpSpPr/>
            <p:nvPr/>
          </p:nvGrpSpPr>
          <p:grpSpPr>
            <a:xfrm>
              <a:off x="2748827" y="3751198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60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1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159" name="Rectangle 158"/>
            <p:cNvSpPr/>
            <p:nvPr/>
          </p:nvSpPr>
          <p:spPr>
            <a:xfrm>
              <a:off x="2729241" y="3698969"/>
              <a:ext cx="557318" cy="404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63" name="Straight Arrow Connector 162"/>
            <p:cNvCxnSpPr/>
            <p:nvPr/>
          </p:nvCxnSpPr>
          <p:spPr>
            <a:xfrm>
              <a:off x="2192311" y="3916346"/>
              <a:ext cx="5278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CasellaDiTesto 36"/>
                <p:cNvSpPr txBox="1"/>
                <p:nvPr/>
              </p:nvSpPr>
              <p:spPr>
                <a:xfrm>
                  <a:off x="2328923" y="3657038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64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923" y="3657038"/>
                  <a:ext cx="207530" cy="215444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l="-2941" r="-8824" b="-85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2759529" y="3702481"/>
            <a:ext cx="267874" cy="443980"/>
            <a:chOff x="2759529" y="3702481"/>
            <a:chExt cx="267874" cy="443980"/>
          </a:xfrm>
        </p:grpSpPr>
        <p:cxnSp>
          <p:nvCxnSpPr>
            <p:cNvPr id="167" name="Straight Arrow Connector 166"/>
            <p:cNvCxnSpPr/>
            <p:nvPr/>
          </p:nvCxnSpPr>
          <p:spPr>
            <a:xfrm flipH="1">
              <a:off x="3022132" y="3702481"/>
              <a:ext cx="5271" cy="4439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CasellaDiTesto 36"/>
                <p:cNvSpPr txBox="1"/>
                <p:nvPr/>
              </p:nvSpPr>
              <p:spPr>
                <a:xfrm>
                  <a:off x="2759529" y="3787044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68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9529" y="3787044"/>
                  <a:ext cx="207530" cy="215444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l="-5882" r="-5882" b="-555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9" name="Connettore 2 147"/>
          <p:cNvCxnSpPr/>
          <p:nvPr/>
        </p:nvCxnSpPr>
        <p:spPr>
          <a:xfrm flipV="1">
            <a:off x="5646998" y="2192498"/>
            <a:ext cx="64017" cy="182347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ttore 2 147"/>
          <p:cNvCxnSpPr/>
          <p:nvPr/>
        </p:nvCxnSpPr>
        <p:spPr>
          <a:xfrm>
            <a:off x="4675573" y="1138024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 Box 6"/>
          <p:cNvSpPr txBox="1">
            <a:spLocks noChangeArrowheads="1"/>
          </p:cNvSpPr>
          <p:nvPr/>
        </p:nvSpPr>
        <p:spPr bwMode="auto">
          <a:xfrm>
            <a:off x="149991" y="2170478"/>
            <a:ext cx="337333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smtClean="0">
                <a:latin typeface="Times New Roman" pitchFamily="18" charset="0"/>
                <a:sym typeface="Symbol" pitchFamily="18" charset="2"/>
              </a:rPr>
              <a:t>construction of the pilot: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28700" name="Group 28699"/>
          <p:cNvGrpSpPr/>
          <p:nvPr/>
        </p:nvGrpSpPr>
        <p:grpSpPr>
          <a:xfrm>
            <a:off x="746418" y="2923180"/>
            <a:ext cx="3171217" cy="605988"/>
            <a:chOff x="739302" y="2470826"/>
            <a:chExt cx="3171217" cy="605988"/>
          </a:xfrm>
        </p:grpSpPr>
        <p:sp>
          <p:nvSpPr>
            <p:cNvPr id="28695" name="Freeform 28694"/>
            <p:cNvSpPr/>
            <p:nvPr/>
          </p:nvSpPr>
          <p:spPr>
            <a:xfrm>
              <a:off x="739302" y="2480553"/>
              <a:ext cx="953311" cy="274617"/>
            </a:xfrm>
            <a:custGeom>
              <a:avLst/>
              <a:gdLst>
                <a:gd name="connsiteX0" fmla="*/ 0 w 953311"/>
                <a:gd name="connsiteY0" fmla="*/ 107004 h 274617"/>
                <a:gd name="connsiteX1" fmla="*/ 437745 w 953311"/>
                <a:gd name="connsiteY1" fmla="*/ 272375 h 274617"/>
                <a:gd name="connsiteX2" fmla="*/ 953311 w 953311"/>
                <a:gd name="connsiteY2" fmla="*/ 0 h 27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311" h="274617">
                  <a:moveTo>
                    <a:pt x="0" y="107004"/>
                  </a:moveTo>
                  <a:cubicBezTo>
                    <a:pt x="139430" y="198606"/>
                    <a:pt x="278860" y="290209"/>
                    <a:pt x="437745" y="272375"/>
                  </a:cubicBezTo>
                  <a:cubicBezTo>
                    <a:pt x="596630" y="254541"/>
                    <a:pt x="774970" y="127270"/>
                    <a:pt x="953311" y="0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696" name="Freeform 28695"/>
            <p:cNvSpPr/>
            <p:nvPr/>
          </p:nvSpPr>
          <p:spPr>
            <a:xfrm>
              <a:off x="1770434" y="2470826"/>
              <a:ext cx="207582" cy="291829"/>
            </a:xfrm>
            <a:custGeom>
              <a:avLst/>
              <a:gdLst>
                <a:gd name="connsiteX0" fmla="*/ 0 w 207582"/>
                <a:gd name="connsiteY0" fmla="*/ 0 h 291829"/>
                <a:gd name="connsiteX1" fmla="*/ 204281 w 207582"/>
                <a:gd name="connsiteY1" fmla="*/ 107004 h 291829"/>
                <a:gd name="connsiteX2" fmla="*/ 107004 w 207582"/>
                <a:gd name="connsiteY2" fmla="*/ 291829 h 29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82" h="291829">
                  <a:moveTo>
                    <a:pt x="0" y="0"/>
                  </a:moveTo>
                  <a:cubicBezTo>
                    <a:pt x="93223" y="29183"/>
                    <a:pt x="186447" y="58366"/>
                    <a:pt x="204281" y="107004"/>
                  </a:cubicBezTo>
                  <a:cubicBezTo>
                    <a:pt x="222115" y="155642"/>
                    <a:pt x="164559" y="223735"/>
                    <a:pt x="107004" y="291829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697" name="Freeform 28696"/>
            <p:cNvSpPr/>
            <p:nvPr/>
          </p:nvSpPr>
          <p:spPr>
            <a:xfrm>
              <a:off x="1780162" y="2811294"/>
              <a:ext cx="1021404" cy="265520"/>
            </a:xfrm>
            <a:custGeom>
              <a:avLst/>
              <a:gdLst>
                <a:gd name="connsiteX0" fmla="*/ 0 w 1021404"/>
                <a:gd name="connsiteY0" fmla="*/ 116732 h 265520"/>
                <a:gd name="connsiteX1" fmla="*/ 554476 w 1021404"/>
                <a:gd name="connsiteY1" fmla="*/ 262646 h 265520"/>
                <a:gd name="connsiteX2" fmla="*/ 1021404 w 1021404"/>
                <a:gd name="connsiteY2" fmla="*/ 0 h 26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1404" h="265520">
                  <a:moveTo>
                    <a:pt x="0" y="116732"/>
                  </a:moveTo>
                  <a:cubicBezTo>
                    <a:pt x="192121" y="199416"/>
                    <a:pt x="384242" y="282101"/>
                    <a:pt x="554476" y="262646"/>
                  </a:cubicBezTo>
                  <a:cubicBezTo>
                    <a:pt x="724710" y="243191"/>
                    <a:pt x="873057" y="121595"/>
                    <a:pt x="1021404" y="0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699" name="Freeform 28698"/>
            <p:cNvSpPr/>
            <p:nvPr/>
          </p:nvSpPr>
          <p:spPr>
            <a:xfrm>
              <a:off x="2908570" y="2733472"/>
              <a:ext cx="1001949" cy="207582"/>
            </a:xfrm>
            <a:custGeom>
              <a:avLst/>
              <a:gdLst>
                <a:gd name="connsiteX0" fmla="*/ 0 w 1001949"/>
                <a:gd name="connsiteY0" fmla="*/ 107005 h 207582"/>
                <a:gd name="connsiteX1" fmla="*/ 554477 w 1001949"/>
                <a:gd name="connsiteY1" fmla="*/ 204281 h 207582"/>
                <a:gd name="connsiteX2" fmla="*/ 1001949 w 1001949"/>
                <a:gd name="connsiteY2" fmla="*/ 0 h 2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1949" h="207582">
                  <a:moveTo>
                    <a:pt x="0" y="107005"/>
                  </a:moveTo>
                  <a:cubicBezTo>
                    <a:pt x="193743" y="164560"/>
                    <a:pt x="387486" y="222115"/>
                    <a:pt x="554477" y="204281"/>
                  </a:cubicBezTo>
                  <a:cubicBezTo>
                    <a:pt x="721468" y="186447"/>
                    <a:pt x="861708" y="93223"/>
                    <a:pt x="1001949" y="0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8705" name="Group 28704"/>
          <p:cNvGrpSpPr/>
          <p:nvPr/>
        </p:nvGrpSpPr>
        <p:grpSpPr>
          <a:xfrm>
            <a:off x="717235" y="2465967"/>
            <a:ext cx="3190672" cy="1040872"/>
            <a:chOff x="710119" y="2013613"/>
            <a:chExt cx="3190672" cy="1040872"/>
          </a:xfrm>
        </p:grpSpPr>
        <p:sp>
          <p:nvSpPr>
            <p:cNvPr id="28701" name="Freeform 28700"/>
            <p:cNvSpPr/>
            <p:nvPr/>
          </p:nvSpPr>
          <p:spPr>
            <a:xfrm>
              <a:off x="710119" y="2013613"/>
              <a:ext cx="1001949" cy="291842"/>
            </a:xfrm>
            <a:custGeom>
              <a:avLst/>
              <a:gdLst>
                <a:gd name="connsiteX0" fmla="*/ 0 w 1001949"/>
                <a:gd name="connsiteY0" fmla="*/ 282115 h 291842"/>
                <a:gd name="connsiteX1" fmla="*/ 554477 w 1001949"/>
                <a:gd name="connsiteY1" fmla="*/ 13 h 291842"/>
                <a:gd name="connsiteX2" fmla="*/ 1001949 w 1001949"/>
                <a:gd name="connsiteY2" fmla="*/ 291842 h 291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1949" h="291842">
                  <a:moveTo>
                    <a:pt x="0" y="282115"/>
                  </a:moveTo>
                  <a:cubicBezTo>
                    <a:pt x="193743" y="140253"/>
                    <a:pt x="387486" y="-1608"/>
                    <a:pt x="554477" y="13"/>
                  </a:cubicBezTo>
                  <a:cubicBezTo>
                    <a:pt x="721468" y="1634"/>
                    <a:pt x="861708" y="146738"/>
                    <a:pt x="1001949" y="291842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702" name="Freeform 28701"/>
            <p:cNvSpPr/>
            <p:nvPr/>
          </p:nvSpPr>
          <p:spPr>
            <a:xfrm>
              <a:off x="1838528" y="2033016"/>
              <a:ext cx="992221" cy="252984"/>
            </a:xfrm>
            <a:custGeom>
              <a:avLst/>
              <a:gdLst>
                <a:gd name="connsiteX0" fmla="*/ 0 w 992221"/>
                <a:gd name="connsiteY0" fmla="*/ 252984 h 252984"/>
                <a:gd name="connsiteX1" fmla="*/ 486383 w 992221"/>
                <a:gd name="connsiteY1" fmla="*/ 65 h 252984"/>
                <a:gd name="connsiteX2" fmla="*/ 992221 w 992221"/>
                <a:gd name="connsiteY2" fmla="*/ 233529 h 252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2221" h="252984">
                  <a:moveTo>
                    <a:pt x="0" y="252984"/>
                  </a:moveTo>
                  <a:cubicBezTo>
                    <a:pt x="160506" y="128145"/>
                    <a:pt x="321013" y="3307"/>
                    <a:pt x="486383" y="65"/>
                  </a:cubicBezTo>
                  <a:cubicBezTo>
                    <a:pt x="651753" y="-3177"/>
                    <a:pt x="821987" y="115176"/>
                    <a:pt x="992221" y="233529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703" name="Freeform 28702"/>
            <p:cNvSpPr/>
            <p:nvPr/>
          </p:nvSpPr>
          <p:spPr>
            <a:xfrm>
              <a:off x="2509168" y="2441643"/>
              <a:ext cx="282670" cy="612842"/>
            </a:xfrm>
            <a:custGeom>
              <a:avLst/>
              <a:gdLst>
                <a:gd name="connsiteX0" fmla="*/ 282670 w 282670"/>
                <a:gd name="connsiteY0" fmla="*/ 0 h 612842"/>
                <a:gd name="connsiteX1" fmla="*/ 568 w 282670"/>
                <a:gd name="connsiteY1" fmla="*/ 330740 h 612842"/>
                <a:gd name="connsiteX2" fmla="*/ 224304 w 282670"/>
                <a:gd name="connsiteY2" fmla="*/ 612842 h 612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670" h="612842">
                  <a:moveTo>
                    <a:pt x="282670" y="0"/>
                  </a:moveTo>
                  <a:cubicBezTo>
                    <a:pt x="146483" y="114300"/>
                    <a:pt x="10296" y="228600"/>
                    <a:pt x="568" y="330740"/>
                  </a:cubicBezTo>
                  <a:cubicBezTo>
                    <a:pt x="-9160" y="432880"/>
                    <a:pt x="107572" y="522861"/>
                    <a:pt x="224304" y="612842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704" name="Freeform 28703"/>
            <p:cNvSpPr/>
            <p:nvPr/>
          </p:nvSpPr>
          <p:spPr>
            <a:xfrm>
              <a:off x="2957209" y="2277682"/>
              <a:ext cx="943582" cy="757348"/>
            </a:xfrm>
            <a:custGeom>
              <a:avLst/>
              <a:gdLst>
                <a:gd name="connsiteX0" fmla="*/ 0 w 943582"/>
                <a:gd name="connsiteY0" fmla="*/ 757348 h 757348"/>
                <a:gd name="connsiteX1" fmla="*/ 476655 w 943582"/>
                <a:gd name="connsiteY1" fmla="*/ 27773 h 757348"/>
                <a:gd name="connsiteX2" fmla="*/ 943582 w 943582"/>
                <a:gd name="connsiteY2" fmla="*/ 222327 h 75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582" h="757348">
                  <a:moveTo>
                    <a:pt x="0" y="757348"/>
                  </a:moveTo>
                  <a:cubicBezTo>
                    <a:pt x="159695" y="437145"/>
                    <a:pt x="319391" y="116943"/>
                    <a:pt x="476655" y="27773"/>
                  </a:cubicBezTo>
                  <a:cubicBezTo>
                    <a:pt x="633919" y="-61397"/>
                    <a:pt x="788750" y="80465"/>
                    <a:pt x="943582" y="222327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4" name="Rectangle 2"/>
          <p:cNvSpPr>
            <a:spLocks noChangeArrowheads="1"/>
          </p:cNvSpPr>
          <p:nvPr/>
        </p:nvSpPr>
        <p:spPr bwMode="auto">
          <a:xfrm>
            <a:off x="445408" y="495114"/>
            <a:ext cx="5262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(NB: these are contrived cases: rarely met in practice)</a:t>
            </a:r>
            <a:endParaRPr lang="en-US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940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8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8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86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37" grpId="0" animBg="1"/>
      <p:bldP spid="137" grpId="1" animBg="1"/>
      <p:bldP spid="139" grpId="0" animBg="1"/>
      <p:bldP spid="139" grpId="1" animBg="1"/>
      <p:bldP spid="140" grpId="0" animBg="1"/>
      <p:bldP spid="140" grpId="1" animBg="1"/>
      <p:bldP spid="142" grpId="0" animBg="1"/>
      <p:bldP spid="142" grpId="1" animBg="1"/>
      <p:bldP spid="182" grpId="0"/>
      <p:bldP spid="182" grpId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22995</TotalTime>
  <Words>4225</Words>
  <Application>Microsoft Office PowerPoint</Application>
  <PresentationFormat>On-screen Show (4:3)</PresentationFormat>
  <Paragraphs>582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Bottom-up Syntax Analysis– ELR(k) PART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Politecnico di Milano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Linguaggi Formali e Compilatori</dc:title>
  <dc:creator>Licia Sbattella</dc:creator>
  <cp:lastModifiedBy>Morzenti</cp:lastModifiedBy>
  <cp:revision>1294</cp:revision>
  <cp:lastPrinted>2013-08-01T04:48:02Z</cp:lastPrinted>
  <dcterms:created xsi:type="dcterms:W3CDTF">2005-10-08T18:42:55Z</dcterms:created>
  <dcterms:modified xsi:type="dcterms:W3CDTF">2019-10-23T09:50:35Z</dcterms:modified>
</cp:coreProperties>
</file>