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92" r:id="rId3"/>
    <p:sldId id="283" r:id="rId4"/>
    <p:sldId id="284" r:id="rId5"/>
    <p:sldId id="285" r:id="rId6"/>
    <p:sldId id="262" r:id="rId7"/>
    <p:sldId id="295" r:id="rId8"/>
    <p:sldId id="296" r:id="rId9"/>
    <p:sldId id="297" r:id="rId10"/>
    <p:sldId id="298" r:id="rId11"/>
    <p:sldId id="299" r:id="rId12"/>
    <p:sldId id="300" r:id="rId13"/>
    <p:sldId id="303" r:id="rId14"/>
    <p:sldId id="304" r:id="rId15"/>
    <p:sldId id="301" r:id="rId16"/>
    <p:sldId id="302" r:id="rId17"/>
    <p:sldId id="281" r:id="rId18"/>
    <p:sldId id="282" r:id="rId19"/>
  </p:sldIdLst>
  <p:sldSz cx="9144000" cy="6858000" type="screen4x3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75" autoAdjust="0"/>
  </p:normalViewPr>
  <p:slideViewPr>
    <p:cSldViewPr snapToGrid="0">
      <p:cViewPr varScale="1">
        <p:scale>
          <a:sx n="85" d="100"/>
          <a:sy n="85" d="100"/>
        </p:scale>
        <p:origin x="-81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459" cy="49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59" tIns="44179" rIns="88359" bIns="441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40" y="0"/>
            <a:ext cx="2951459" cy="49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59" tIns="44179" rIns="88359" bIns="441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335" y="4723024"/>
            <a:ext cx="5447709" cy="447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59" tIns="44179" rIns="88359" bIns="44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4402"/>
            <a:ext cx="2951459" cy="49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59" tIns="44179" rIns="88359" bIns="441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40" y="9444402"/>
            <a:ext cx="2951459" cy="49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59" tIns="44179" rIns="88359" bIns="441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8340D2-7E1A-4652-ABAA-DF61D6E7F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913" indent="-2761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4481" indent="-22089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6273" indent="-22089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8066" indent="-22089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9859" indent="-2208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71652" indent="-2208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13444" indent="-2208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5237" indent="-2208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49D17C-1653-4FF5-8283-C06D3E268DA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72050" cy="372903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857" y="4719736"/>
            <a:ext cx="5450665" cy="4478076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C39F-3555-4925-A0A6-507373AB5DC8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95A6-82F4-4502-8FB6-82220F26B253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8089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95EF-F065-4B4A-BB33-9EACE47ACEF8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B552-AD7D-47B2-ACD9-70F67D1DE327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6690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7000B-8247-4264-B9C8-22B28BDD141A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EA65-51AC-4264-BD63-43FB1FBCD8B4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8368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5CB21-0D77-4089-87CA-1FF0223D4533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9E8C-4EAC-40A7-87D8-97F0C51625D0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584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EA61B-0048-4B62-B77E-C79DC94306D4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FC18-4EBF-4B8A-AC80-7AAE4EFC5665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5203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BF2E-3417-42E7-9AF6-C9F01C8C9AA8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6B8FE-E06E-4E6C-8198-4DEF96CE6620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6841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D900-3B47-4D84-9686-35D978841A69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C9007-5E70-4B0C-B11A-532202FDF7CA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505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2F40-3599-4EDE-A54D-64F4401ECF2D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4BEC-3FE3-4CAC-9E69-E2D793910C79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22657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2A251-3A7B-4A5B-939B-F9A465A3D71D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8D4DD-625C-4C3A-98C9-50F7B6BEA31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0767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0572C-5F8B-4589-8C54-D4CCC07CCF97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3F62-473D-45DA-86AE-243DEF4B833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262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206C9-E0E2-42A8-B48C-8FDDD2076815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569C-FB57-405F-8025-2FB07C2907B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983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FB767-912B-4CC9-A1FA-9592F72CF9D6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8374C-5B54-4FEB-AE4B-42468090D1ED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4455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9D89397-990E-434D-A9A8-CB0D9715CCA1}" type="datetime1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742B9C-D8F2-4F0C-9812-D0B17E2D7B0B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" y="2130425"/>
            <a:ext cx="8511540" cy="1470025"/>
          </a:xfrm>
        </p:spPr>
        <p:txBody>
          <a:bodyPr/>
          <a:lstStyle/>
          <a:p>
            <a:pPr eaLnBrk="1" hangingPunct="1"/>
            <a:r>
              <a:rPr lang="it-IT" sz="4000" dirty="0" smtClean="0">
                <a:latin typeface="Times New Roman" pitchFamily="18" charset="0"/>
              </a:rPr>
              <a:t>Top-Down Syntax Analysis – </a:t>
            </a:r>
            <a:r>
              <a:rPr lang="it-IT" sz="4000" i="1" dirty="0" smtClean="0">
                <a:latin typeface="Times New Roman" pitchFamily="18" charset="0"/>
              </a:rPr>
              <a:t>ELL</a:t>
            </a:r>
            <a:r>
              <a:rPr lang="it-IT" sz="4000" dirty="0" smtClean="0">
                <a:latin typeface="Times New Roman" pitchFamily="18" charset="0"/>
              </a:rPr>
              <a:t>(</a:t>
            </a:r>
            <a:r>
              <a:rPr lang="it-IT" sz="4000" i="1" dirty="0" smtClean="0">
                <a:latin typeface="Times New Roman" pitchFamily="18" charset="0"/>
              </a:rPr>
              <a:t>k</a:t>
            </a:r>
            <a:r>
              <a:rPr lang="it-IT" sz="40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dirty="0" smtClean="0">
              <a:latin typeface="Times New Roman" pitchFamily="18" charset="0"/>
            </a:endParaRPr>
          </a:p>
          <a:p>
            <a:pPr algn="r" eaLnBrk="1" hangingPunct="1"/>
            <a:r>
              <a:rPr lang="it-IT" sz="2400" i="1" dirty="0" smtClean="0">
                <a:latin typeface="Times New Roman" pitchFamily="18" charset="0"/>
              </a:rPr>
              <a:t>Prof. A. Morzenti</a:t>
            </a:r>
          </a:p>
          <a:p>
            <a:pPr algn="r" eaLnBrk="1" hangingPunct="1"/>
            <a:endParaRPr lang="it-IT" sz="240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44" y="225220"/>
            <a:ext cx="2746118" cy="12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54487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Prospect sets for a grammar / machine net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15" y="2862778"/>
            <a:ext cx="4638754" cy="21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81888" y="1672995"/>
            <a:ext cx="85318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(we only show those on the final states because they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coincide with the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guide sets on exit darts 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5519351" y="2776151"/>
                <a:ext cx="213763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={ ⊣ ) 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1" y="2776151"/>
                <a:ext cx="2137636" cy="393121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o 26"/>
          <p:cNvGrpSpPr/>
          <p:nvPr/>
        </p:nvGrpSpPr>
        <p:grpSpPr>
          <a:xfrm>
            <a:off x="4357816" y="3113903"/>
            <a:ext cx="2984241" cy="2201312"/>
            <a:chOff x="4357816" y="3113903"/>
            <a:chExt cx="2984241" cy="2201312"/>
          </a:xfrm>
        </p:grpSpPr>
        <p:sp>
          <p:nvSpPr>
            <p:cNvPr id="24" name="Figura a mano libera 23"/>
            <p:cNvSpPr/>
            <p:nvPr/>
          </p:nvSpPr>
          <p:spPr>
            <a:xfrm>
              <a:off x="4357816" y="3113903"/>
              <a:ext cx="2784389" cy="627845"/>
            </a:xfrm>
            <a:custGeom>
              <a:avLst/>
              <a:gdLst>
                <a:gd name="connsiteX0" fmla="*/ 2784389 w 2784389"/>
                <a:gd name="connsiteY0" fmla="*/ 0 h 627845"/>
                <a:gd name="connsiteX1" fmla="*/ 2529016 w 2784389"/>
                <a:gd name="connsiteY1" fmla="*/ 296562 h 627845"/>
                <a:gd name="connsiteX2" fmla="*/ 1507525 w 2784389"/>
                <a:gd name="connsiteY2" fmla="*/ 626075 h 627845"/>
                <a:gd name="connsiteX3" fmla="*/ 0 w 2784389"/>
                <a:gd name="connsiteY3" fmla="*/ 403654 h 6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389" h="627845">
                  <a:moveTo>
                    <a:pt x="2784389" y="0"/>
                  </a:moveTo>
                  <a:cubicBezTo>
                    <a:pt x="2763108" y="96108"/>
                    <a:pt x="2741827" y="192216"/>
                    <a:pt x="2529016" y="296562"/>
                  </a:cubicBezTo>
                  <a:cubicBezTo>
                    <a:pt x="2316205" y="400908"/>
                    <a:pt x="1929028" y="608226"/>
                    <a:pt x="1507525" y="626075"/>
                  </a:cubicBezTo>
                  <a:cubicBezTo>
                    <a:pt x="1086022" y="643924"/>
                    <a:pt x="543011" y="523789"/>
                    <a:pt x="0" y="403654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4885038" y="3122141"/>
              <a:ext cx="2457019" cy="2193074"/>
            </a:xfrm>
            <a:custGeom>
              <a:avLst/>
              <a:gdLst>
                <a:gd name="connsiteX0" fmla="*/ 2438400 w 2457019"/>
                <a:gd name="connsiteY0" fmla="*/ 0 h 2193074"/>
                <a:gd name="connsiteX1" fmla="*/ 2281881 w 2457019"/>
                <a:gd name="connsiteY1" fmla="*/ 1548713 h 2193074"/>
                <a:gd name="connsiteX2" fmla="*/ 1169773 w 2457019"/>
                <a:gd name="connsiteY2" fmla="*/ 2183027 h 2193074"/>
                <a:gd name="connsiteX3" fmla="*/ 0 w 2457019"/>
                <a:gd name="connsiteY3" fmla="*/ 1878227 h 21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019" h="2193074">
                  <a:moveTo>
                    <a:pt x="2438400" y="0"/>
                  </a:moveTo>
                  <a:cubicBezTo>
                    <a:pt x="2465859" y="592437"/>
                    <a:pt x="2493319" y="1184875"/>
                    <a:pt x="2281881" y="1548713"/>
                  </a:cubicBezTo>
                  <a:cubicBezTo>
                    <a:pt x="2070443" y="1912551"/>
                    <a:pt x="1550086" y="2128108"/>
                    <a:pt x="1169773" y="2183027"/>
                  </a:cubicBezTo>
                  <a:cubicBezTo>
                    <a:pt x="789460" y="2237946"/>
                    <a:pt x="394730" y="2058086"/>
                    <a:pt x="0" y="1878227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142806" y="3421844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it-IT" sz="14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the axiom</a:t>
              </a:r>
              <a:endPara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127686" y="3714969"/>
                <a:ext cx="192450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( </m:t>
                      </m:r>
                      <m:r>
                        <a:rPr lang="it-IT" b="0" i="1" smtClean="0">
                          <a:latin typeface="Cambria Math"/>
                        </a:rPr>
                        <m:t>𝑎</m:t>
                      </m:r>
                      <m:r>
                        <a:rPr lang="it-IT" b="0" i="1" smtClean="0">
                          <a:latin typeface="Cambria Math"/>
                        </a:rPr>
                        <m:t> ⊣  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" y="3714969"/>
                <a:ext cx="1924501" cy="393121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/>
          <p:cNvGrpSpPr/>
          <p:nvPr/>
        </p:nvGrpSpPr>
        <p:grpSpPr>
          <a:xfrm>
            <a:off x="883513" y="3566984"/>
            <a:ext cx="3779103" cy="1831988"/>
            <a:chOff x="883513" y="3566984"/>
            <a:chExt cx="3779103" cy="1831988"/>
          </a:xfrm>
        </p:grpSpPr>
        <p:sp>
          <p:nvSpPr>
            <p:cNvPr id="32" name="Figura a mano libera 31"/>
            <p:cNvSpPr/>
            <p:nvPr/>
          </p:nvSpPr>
          <p:spPr>
            <a:xfrm>
              <a:off x="1391996" y="3970638"/>
              <a:ext cx="2043182" cy="296570"/>
            </a:xfrm>
            <a:custGeom>
              <a:avLst/>
              <a:gdLst>
                <a:gd name="connsiteX0" fmla="*/ 8436 w 2043182"/>
                <a:gd name="connsiteY0" fmla="*/ 74140 h 296570"/>
                <a:gd name="connsiteX1" fmla="*/ 156718 w 2043182"/>
                <a:gd name="connsiteY1" fmla="*/ 296562 h 296570"/>
                <a:gd name="connsiteX2" fmla="*/ 1079355 w 2043182"/>
                <a:gd name="connsiteY2" fmla="*/ 82378 h 296570"/>
                <a:gd name="connsiteX3" fmla="*/ 2043182 w 2043182"/>
                <a:gd name="connsiteY3" fmla="*/ 0 h 29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3182" h="296570">
                  <a:moveTo>
                    <a:pt x="8436" y="74140"/>
                  </a:moveTo>
                  <a:cubicBezTo>
                    <a:pt x="-6666" y="184664"/>
                    <a:pt x="-21768" y="295189"/>
                    <a:pt x="156718" y="296562"/>
                  </a:cubicBezTo>
                  <a:cubicBezTo>
                    <a:pt x="335204" y="297935"/>
                    <a:pt x="764944" y="131805"/>
                    <a:pt x="1079355" y="82378"/>
                  </a:cubicBezTo>
                  <a:cubicBezTo>
                    <a:pt x="1393766" y="32951"/>
                    <a:pt x="1718474" y="16475"/>
                    <a:pt x="2043182" y="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1150225" y="4053016"/>
              <a:ext cx="1172845" cy="990300"/>
            </a:xfrm>
            <a:custGeom>
              <a:avLst/>
              <a:gdLst>
                <a:gd name="connsiteX0" fmla="*/ 77213 w 1172845"/>
                <a:gd name="connsiteY0" fmla="*/ 0 h 1135809"/>
                <a:gd name="connsiteX1" fmla="*/ 11310 w 1172845"/>
                <a:gd name="connsiteY1" fmla="*/ 477795 h 1135809"/>
                <a:gd name="connsiteX2" fmla="*/ 283159 w 1172845"/>
                <a:gd name="connsiteY2" fmla="*/ 1120346 h 1135809"/>
                <a:gd name="connsiteX3" fmla="*/ 1172845 w 1172845"/>
                <a:gd name="connsiteY3" fmla="*/ 873211 h 1135809"/>
                <a:gd name="connsiteX0" fmla="*/ 77213 w 1172845"/>
                <a:gd name="connsiteY0" fmla="*/ 0 h 990300"/>
                <a:gd name="connsiteX1" fmla="*/ 11310 w 1172845"/>
                <a:gd name="connsiteY1" fmla="*/ 477795 h 990300"/>
                <a:gd name="connsiteX2" fmla="*/ 283159 w 1172845"/>
                <a:gd name="connsiteY2" fmla="*/ 939114 h 990300"/>
                <a:gd name="connsiteX3" fmla="*/ 1172845 w 1172845"/>
                <a:gd name="connsiteY3" fmla="*/ 873211 h 99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2845" h="990300">
                  <a:moveTo>
                    <a:pt x="77213" y="0"/>
                  </a:moveTo>
                  <a:cubicBezTo>
                    <a:pt x="27099" y="145535"/>
                    <a:pt x="-23014" y="321276"/>
                    <a:pt x="11310" y="477795"/>
                  </a:cubicBezTo>
                  <a:cubicBezTo>
                    <a:pt x="45634" y="634314"/>
                    <a:pt x="89570" y="873211"/>
                    <a:pt x="283159" y="939114"/>
                  </a:cubicBezTo>
                  <a:cubicBezTo>
                    <a:pt x="476748" y="1005017"/>
                    <a:pt x="824796" y="1029730"/>
                    <a:pt x="1172845" y="873211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Figura a mano libera 33"/>
            <p:cNvSpPr/>
            <p:nvPr/>
          </p:nvSpPr>
          <p:spPr>
            <a:xfrm>
              <a:off x="883513" y="4069492"/>
              <a:ext cx="3779103" cy="1329480"/>
            </a:xfrm>
            <a:custGeom>
              <a:avLst/>
              <a:gdLst>
                <a:gd name="connsiteX0" fmla="*/ 179168 w 3779103"/>
                <a:gd name="connsiteY0" fmla="*/ 0 h 1329480"/>
                <a:gd name="connsiteX1" fmla="*/ 170930 w 3779103"/>
                <a:gd name="connsiteY1" fmla="*/ 1186249 h 1329480"/>
                <a:gd name="connsiteX2" fmla="*/ 1975017 w 3779103"/>
                <a:gd name="connsiteY2" fmla="*/ 1276865 h 1329480"/>
                <a:gd name="connsiteX3" fmla="*/ 3779103 w 3779103"/>
                <a:gd name="connsiteY3" fmla="*/ 897924 h 13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9103" h="1329480">
                  <a:moveTo>
                    <a:pt x="179168" y="0"/>
                  </a:moveTo>
                  <a:cubicBezTo>
                    <a:pt x="25395" y="486719"/>
                    <a:pt x="-128378" y="973438"/>
                    <a:pt x="170930" y="1186249"/>
                  </a:cubicBezTo>
                  <a:cubicBezTo>
                    <a:pt x="470238" y="1399060"/>
                    <a:pt x="1373655" y="1324919"/>
                    <a:pt x="1975017" y="1276865"/>
                  </a:cubicBezTo>
                  <a:cubicBezTo>
                    <a:pt x="2576379" y="1228811"/>
                    <a:pt x="3177741" y="1063367"/>
                    <a:pt x="3779103" y="897924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1664043" y="3566984"/>
              <a:ext cx="2388973" cy="222421"/>
            </a:xfrm>
            <a:custGeom>
              <a:avLst/>
              <a:gdLst>
                <a:gd name="connsiteX0" fmla="*/ 0 w 2388973"/>
                <a:gd name="connsiteY0" fmla="*/ 222421 h 222421"/>
                <a:gd name="connsiteX1" fmla="*/ 362465 w 2388973"/>
                <a:gd name="connsiteY1" fmla="*/ 32951 h 222421"/>
                <a:gd name="connsiteX2" fmla="*/ 1581665 w 2388973"/>
                <a:gd name="connsiteY2" fmla="*/ 156519 h 222421"/>
                <a:gd name="connsiteX3" fmla="*/ 2388973 w 2388973"/>
                <a:gd name="connsiteY3" fmla="*/ 0 h 2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973" h="222421">
                  <a:moveTo>
                    <a:pt x="0" y="222421"/>
                  </a:moveTo>
                  <a:cubicBezTo>
                    <a:pt x="49427" y="133178"/>
                    <a:pt x="98854" y="43935"/>
                    <a:pt x="362465" y="32951"/>
                  </a:cubicBezTo>
                  <a:cubicBezTo>
                    <a:pt x="626076" y="21967"/>
                    <a:pt x="1243914" y="162011"/>
                    <a:pt x="1581665" y="156519"/>
                  </a:cubicBezTo>
                  <a:cubicBezTo>
                    <a:pt x="1919416" y="151027"/>
                    <a:pt x="2154194" y="75513"/>
                    <a:pt x="2388973" y="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1548714" y="2224216"/>
            <a:ext cx="4112023" cy="757881"/>
            <a:chOff x="1548714" y="2224216"/>
            <a:chExt cx="4112023" cy="757881"/>
          </a:xfrm>
        </p:grpSpPr>
        <p:sp>
          <p:nvSpPr>
            <p:cNvPr id="38" name="CasellaDiTesto 37"/>
            <p:cNvSpPr txBox="1"/>
            <p:nvPr/>
          </p:nvSpPr>
          <p:spPr>
            <a:xfrm>
              <a:off x="1548714" y="2224216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there can be another 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))={ </a:t>
              </a:r>
              <a:r>
                <a:rPr lang="it-IT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it-IT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 }</a:t>
              </a:r>
              <a:endParaRPr lang="it-IT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igura a mano libera 38"/>
            <p:cNvSpPr/>
            <p:nvPr/>
          </p:nvSpPr>
          <p:spPr>
            <a:xfrm>
              <a:off x="4003589" y="2594919"/>
              <a:ext cx="354227" cy="387178"/>
            </a:xfrm>
            <a:custGeom>
              <a:avLst/>
              <a:gdLst>
                <a:gd name="connsiteX0" fmla="*/ 0 w 354227"/>
                <a:gd name="connsiteY0" fmla="*/ 0 h 387178"/>
                <a:gd name="connsiteX1" fmla="*/ 354227 w 354227"/>
                <a:gd name="connsiteY1" fmla="*/ 387178 h 3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227" h="387178">
                  <a:moveTo>
                    <a:pt x="0" y="0"/>
                  </a:moveTo>
                  <a:lnTo>
                    <a:pt x="354227" y="387178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2052187" y="5016843"/>
            <a:ext cx="4105932" cy="998147"/>
            <a:chOff x="2052187" y="5016843"/>
            <a:chExt cx="4105932" cy="9981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2052187" y="5655276"/>
                  <a:ext cx="4105932" cy="359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6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exiting </a:t>
                  </a:r>
                  <a:r>
                    <a:rPr lang="it-IT" sz="1600" b="1" i="1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it-IT" sz="16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one can also exit </a:t>
                  </a:r>
                  <a:r>
                    <a:rPr lang="it-IT" sz="1600" b="1" i="1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it-IT" sz="16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therefore </a:t>
                  </a:r>
                  <a:r>
                    <a:rPr lang="it-IT" sz="16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‘)’</a:t>
                  </a:r>
                  <a:r>
                    <a:rPr lang="it-IT" sz="16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a14:m>
                  <a:endParaRPr lang="it-IT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187" y="5655276"/>
                  <a:ext cx="4105932" cy="3597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" t="-6780"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Figura a mano libera 40"/>
            <p:cNvSpPr/>
            <p:nvPr/>
          </p:nvSpPr>
          <p:spPr>
            <a:xfrm>
              <a:off x="4308389" y="5016843"/>
              <a:ext cx="411892" cy="716692"/>
            </a:xfrm>
            <a:custGeom>
              <a:avLst/>
              <a:gdLst>
                <a:gd name="connsiteX0" fmla="*/ 0 w 411892"/>
                <a:gd name="connsiteY0" fmla="*/ 716692 h 716692"/>
                <a:gd name="connsiteX1" fmla="*/ 411892 w 411892"/>
                <a:gd name="connsiteY1" fmla="*/ 0 h 7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892" h="716692">
                  <a:moveTo>
                    <a:pt x="0" y="716692"/>
                  </a:moveTo>
                  <a:lnTo>
                    <a:pt x="411892" y="0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021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23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44" y="225220"/>
            <a:ext cx="2746118" cy="12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909763"/>
            <a:ext cx="63436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84543" y="2246391"/>
            <a:ext cx="5427767" cy="1735674"/>
            <a:chOff x="884543" y="2246391"/>
            <a:chExt cx="5427767" cy="1735674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884543" y="2246391"/>
              <a:ext cx="7714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40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call arcs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1474839" y="2514600"/>
              <a:ext cx="4837471" cy="216239"/>
            </a:xfrm>
            <a:custGeom>
              <a:avLst/>
              <a:gdLst>
                <a:gd name="connsiteX0" fmla="*/ 0 w 4837471"/>
                <a:gd name="connsiteY0" fmla="*/ 0 h 216239"/>
                <a:gd name="connsiteX1" fmla="*/ 1209367 w 4837471"/>
                <a:gd name="connsiteY1" fmla="*/ 213852 h 216239"/>
                <a:gd name="connsiteX2" fmla="*/ 4837471 w 4837471"/>
                <a:gd name="connsiteY2" fmla="*/ 95865 h 21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7471" h="216239">
                  <a:moveTo>
                    <a:pt x="0" y="0"/>
                  </a:moveTo>
                  <a:cubicBezTo>
                    <a:pt x="201561" y="98937"/>
                    <a:pt x="403122" y="197875"/>
                    <a:pt x="1209367" y="213852"/>
                  </a:cubicBezTo>
                  <a:cubicBezTo>
                    <a:pt x="2015612" y="229829"/>
                    <a:pt x="3426541" y="162847"/>
                    <a:pt x="4837471" y="9586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433484"/>
              <a:ext cx="2617839" cy="200884"/>
            </a:xfrm>
            <a:custGeom>
              <a:avLst/>
              <a:gdLst>
                <a:gd name="connsiteX0" fmla="*/ 0 w 2617839"/>
                <a:gd name="connsiteY0" fmla="*/ 0 h 200884"/>
                <a:gd name="connsiteX1" fmla="*/ 1666568 w 2617839"/>
                <a:gd name="connsiteY1" fmla="*/ 199103 h 200884"/>
                <a:gd name="connsiteX2" fmla="*/ 2617839 w 2617839"/>
                <a:gd name="connsiteY2" fmla="*/ 81116 h 20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839" h="200884">
                  <a:moveTo>
                    <a:pt x="0" y="0"/>
                  </a:moveTo>
                  <a:cubicBezTo>
                    <a:pt x="615131" y="92792"/>
                    <a:pt x="1230262" y="185584"/>
                    <a:pt x="1666568" y="199103"/>
                  </a:cubicBezTo>
                  <a:cubicBezTo>
                    <a:pt x="2102875" y="212622"/>
                    <a:pt x="2360357" y="146869"/>
                    <a:pt x="2617839" y="81116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7858" y="2514600"/>
              <a:ext cx="2448232" cy="1467465"/>
            </a:xfrm>
            <a:custGeom>
              <a:avLst/>
              <a:gdLst>
                <a:gd name="connsiteX0" fmla="*/ 0 w 2448232"/>
                <a:gd name="connsiteY0" fmla="*/ 0 h 1467465"/>
                <a:gd name="connsiteX1" fmla="*/ 516194 w 2448232"/>
                <a:gd name="connsiteY1" fmla="*/ 693174 h 1467465"/>
                <a:gd name="connsiteX2" fmla="*/ 2448232 w 2448232"/>
                <a:gd name="connsiteY2" fmla="*/ 1467465 h 146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232" h="1467465">
                  <a:moveTo>
                    <a:pt x="0" y="0"/>
                  </a:moveTo>
                  <a:cubicBezTo>
                    <a:pt x="54077" y="224298"/>
                    <a:pt x="108155" y="448597"/>
                    <a:pt x="516194" y="693174"/>
                  </a:cubicBezTo>
                  <a:cubicBezTo>
                    <a:pt x="924233" y="937751"/>
                    <a:pt x="1686232" y="1202608"/>
                    <a:pt x="2448232" y="146746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2330111" y="2872191"/>
            <a:ext cx="3724700" cy="1864208"/>
            <a:chOff x="2330111" y="2872191"/>
            <a:chExt cx="3724700" cy="1864208"/>
          </a:xfrm>
        </p:grpSpPr>
        <p:sp>
          <p:nvSpPr>
            <p:cNvPr id="2" name="Figura a mano libera 1"/>
            <p:cNvSpPr/>
            <p:nvPr/>
          </p:nvSpPr>
          <p:spPr>
            <a:xfrm>
              <a:off x="2330111" y="3253946"/>
              <a:ext cx="2068894" cy="683740"/>
            </a:xfrm>
            <a:custGeom>
              <a:avLst/>
              <a:gdLst>
                <a:gd name="connsiteX0" fmla="*/ 2027705 w 2068894"/>
                <a:gd name="connsiteY0" fmla="*/ 0 h 683740"/>
                <a:gd name="connsiteX1" fmla="*/ 1986516 w 2068894"/>
                <a:gd name="connsiteY1" fmla="*/ 115330 h 683740"/>
                <a:gd name="connsiteX2" fmla="*/ 1286300 w 2068894"/>
                <a:gd name="connsiteY2" fmla="*/ 41189 h 683740"/>
                <a:gd name="connsiteX3" fmla="*/ 50624 w 2068894"/>
                <a:gd name="connsiteY3" fmla="*/ 362465 h 683740"/>
                <a:gd name="connsiteX4" fmla="*/ 355424 w 2068894"/>
                <a:gd name="connsiteY4" fmla="*/ 683740 h 68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894" h="683740">
                  <a:moveTo>
                    <a:pt x="2027705" y="0"/>
                  </a:moveTo>
                  <a:cubicBezTo>
                    <a:pt x="2068894" y="54232"/>
                    <a:pt x="2110084" y="108465"/>
                    <a:pt x="1986516" y="115330"/>
                  </a:cubicBezTo>
                  <a:cubicBezTo>
                    <a:pt x="1862948" y="122195"/>
                    <a:pt x="1608949" y="0"/>
                    <a:pt x="1286300" y="41189"/>
                  </a:cubicBezTo>
                  <a:cubicBezTo>
                    <a:pt x="963651" y="82378"/>
                    <a:pt x="205770" y="255373"/>
                    <a:pt x="50624" y="362465"/>
                  </a:cubicBezTo>
                  <a:cubicBezTo>
                    <a:pt x="-104522" y="469557"/>
                    <a:pt x="125451" y="576648"/>
                    <a:pt x="355424" y="68374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Figura a mano libera 3"/>
            <p:cNvSpPr/>
            <p:nvPr/>
          </p:nvSpPr>
          <p:spPr>
            <a:xfrm>
              <a:off x="4250724" y="3253946"/>
              <a:ext cx="829722" cy="1482453"/>
            </a:xfrm>
            <a:custGeom>
              <a:avLst/>
              <a:gdLst>
                <a:gd name="connsiteX0" fmla="*/ 296562 w 829722"/>
                <a:gd name="connsiteY0" fmla="*/ 0 h 1482453"/>
                <a:gd name="connsiteX1" fmla="*/ 469557 w 829722"/>
                <a:gd name="connsiteY1" fmla="*/ 164757 h 1482453"/>
                <a:gd name="connsiteX2" fmla="*/ 683741 w 829722"/>
                <a:gd name="connsiteY2" fmla="*/ 724930 h 1482453"/>
                <a:gd name="connsiteX3" fmla="*/ 790833 w 829722"/>
                <a:gd name="connsiteY3" fmla="*/ 1392195 h 1482453"/>
                <a:gd name="connsiteX4" fmla="*/ 0 w 829722"/>
                <a:gd name="connsiteY4" fmla="*/ 1458097 h 148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22" h="1482453">
                  <a:moveTo>
                    <a:pt x="296562" y="0"/>
                  </a:moveTo>
                  <a:cubicBezTo>
                    <a:pt x="350794" y="21967"/>
                    <a:pt x="405027" y="43935"/>
                    <a:pt x="469557" y="164757"/>
                  </a:cubicBezTo>
                  <a:cubicBezTo>
                    <a:pt x="534087" y="285579"/>
                    <a:pt x="630195" y="520357"/>
                    <a:pt x="683741" y="724930"/>
                  </a:cubicBezTo>
                  <a:cubicBezTo>
                    <a:pt x="737287" y="929503"/>
                    <a:pt x="904790" y="1270001"/>
                    <a:pt x="790833" y="1392195"/>
                  </a:cubicBezTo>
                  <a:cubicBezTo>
                    <a:pt x="676876" y="1514389"/>
                    <a:pt x="338438" y="1486243"/>
                    <a:pt x="0" y="1458097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4720281" y="2872191"/>
              <a:ext cx="1334530" cy="215444"/>
              <a:chOff x="4720281" y="2872191"/>
              <a:chExt cx="1334530" cy="215444"/>
            </a:xfrm>
          </p:grpSpPr>
          <p:sp>
            <p:nvSpPr>
              <p:cNvPr id="5" name="Figura a mano libera 4"/>
              <p:cNvSpPr/>
              <p:nvPr/>
            </p:nvSpPr>
            <p:spPr>
              <a:xfrm>
                <a:off x="4720281" y="3018757"/>
                <a:ext cx="337751" cy="45719"/>
              </a:xfrm>
              <a:custGeom>
                <a:avLst/>
                <a:gdLst>
                  <a:gd name="connsiteX0" fmla="*/ 337751 w 337751"/>
                  <a:gd name="connsiteY0" fmla="*/ 0 h 41190"/>
                  <a:gd name="connsiteX1" fmla="*/ 0 w 337751"/>
                  <a:gd name="connsiteY1" fmla="*/ 41190 h 4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7751" h="41190">
                    <a:moveTo>
                      <a:pt x="337751" y="0"/>
                    </a:moveTo>
                    <a:lnTo>
                      <a:pt x="0" y="41190"/>
                    </a:ln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5101439" y="2872191"/>
                <a:ext cx="953372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1400" b="1" i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Ini</a:t>
                </a:r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4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L</a:t>
                </a:r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400" b="1" i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))</a:t>
                </a:r>
                <a:endParaRPr lang="en-US" sz="1400" b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</p:grpSp>
      <p:grpSp>
        <p:nvGrpSpPr>
          <p:cNvPr id="12" name="Gruppo 11"/>
          <p:cNvGrpSpPr/>
          <p:nvPr/>
        </p:nvGrpSpPr>
        <p:grpSpPr>
          <a:xfrm>
            <a:off x="5644028" y="3212756"/>
            <a:ext cx="913291" cy="215444"/>
            <a:chOff x="5644028" y="3212756"/>
            <a:chExt cx="913291" cy="215444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644028" y="3212756"/>
              <a:ext cx="51263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Idem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6054811" y="3336324"/>
              <a:ext cx="502508" cy="0"/>
            </a:xfrm>
            <a:custGeom>
              <a:avLst/>
              <a:gdLst>
                <a:gd name="connsiteX0" fmla="*/ 0 w 502508"/>
                <a:gd name="connsiteY0" fmla="*/ 0 h 0"/>
                <a:gd name="connsiteX1" fmla="*/ 502508 w 50250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508">
                  <a:moveTo>
                    <a:pt x="0" y="0"/>
                  </a:moveTo>
                  <a:lnTo>
                    <a:pt x="502508" y="0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138940" y="3488278"/>
            <a:ext cx="8186737" cy="2111327"/>
            <a:chOff x="138940" y="3488278"/>
            <a:chExt cx="8186737" cy="2111327"/>
          </a:xfrm>
        </p:grpSpPr>
        <p:grpSp>
          <p:nvGrpSpPr>
            <p:cNvPr id="20" name="Gruppo 19"/>
            <p:cNvGrpSpPr/>
            <p:nvPr/>
          </p:nvGrpSpPr>
          <p:grpSpPr>
            <a:xfrm>
              <a:off x="138940" y="3680719"/>
              <a:ext cx="8186737" cy="1918886"/>
              <a:chOff x="138940" y="3680719"/>
              <a:chExt cx="8186737" cy="1918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0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40" y="5353384"/>
                    <a:ext cx="818673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lang="en-US" sz="1600" i="1" dirty="0" err="1" smtClean="0">
                        <a:latin typeface="Times New Roman" pitchFamily="18" charset="0"/>
                        <a:sym typeface="Symbol" pitchFamily="18" charset="2"/>
                      </a:rPr>
                      <a:t>Gui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𝑇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⇢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) = { </a:t>
                    </a:r>
                    <a:r>
                      <a:rPr lang="en-US" sz="1600" i="1" dirty="0" smtClean="0">
                        <a:latin typeface="Times New Roman" pitchFamily="18" charset="0"/>
                        <a:sym typeface="Symbol" pitchFamily="18" charset="2"/>
                      </a:rPr>
                      <a:t>a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 (  ) }  because  { ( </a:t>
                    </a:r>
                    <a:r>
                      <a:rPr lang="en-US" sz="1600" i="1" dirty="0" smtClean="0">
                        <a:latin typeface="Times New Roman" pitchFamily="18" charset="0"/>
                        <a:sym typeface="Symbol" pitchFamily="18" charset="2"/>
                      </a:rPr>
                      <a:t>a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 } = </a:t>
                    </a:r>
                    <a:r>
                      <a:rPr lang="en-US" sz="1600" i="1" dirty="0" err="1" smtClean="0">
                        <a:latin typeface="Times New Roman" pitchFamily="18" charset="0"/>
                        <a:sym typeface="Symbol" pitchFamily="18" charset="2"/>
                      </a:rPr>
                      <a:t>Ini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(</a:t>
                    </a:r>
                    <a:r>
                      <a:rPr lang="en-US" sz="1600" i="1" dirty="0" smtClean="0">
                        <a:latin typeface="Times New Roman" pitchFamily="18" charset="0"/>
                        <a:sym typeface="Symbol" pitchFamily="18" charset="2"/>
                      </a:rPr>
                      <a:t>E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)  and </a:t>
                    </a:r>
                    <a:r>
                      <a:rPr lang="en-US" sz="1600" b="1" i="1" dirty="0" smtClean="0">
                        <a:latin typeface="Times New Roman" pitchFamily="18" charset="0"/>
                        <a:sym typeface="Symbol" pitchFamily="18" charset="2"/>
                      </a:rPr>
                      <a:t>E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 is </a:t>
                    </a:r>
                    <a:r>
                      <a:rPr lang="en-US" sz="1600" dirty="0" err="1" smtClean="0">
                        <a:latin typeface="Times New Roman" pitchFamily="18" charset="0"/>
                        <a:sym typeface="Symbol" pitchFamily="18" charset="2"/>
                      </a:rPr>
                      <a:t>nullable</a:t>
                    </a:r>
                    <a:r>
                      <a:rPr lang="en-US" sz="1600" dirty="0" smtClean="0">
                        <a:latin typeface="Times New Roman" pitchFamily="18" charset="0"/>
                        <a:sym typeface="Symbol" pitchFamily="18" charset="2"/>
                      </a:rPr>
                      <a:t> and { </a:t>
                    </a:r>
                    <a:r>
                      <a:rPr lang="en-US" sz="1600" smtClean="0">
                        <a:latin typeface="Times New Roman" pitchFamily="18" charset="0"/>
                        <a:sym typeface="Symbol" pitchFamily="18" charset="2"/>
                      </a:rPr>
                      <a:t>‘)’ } </a:t>
                    </a:r>
                    <a:r>
                      <a:rPr lang="en-US" sz="1600" smtClean="0">
                        <a:latin typeface="Times New Roman" pitchFamily="18" charset="0"/>
                        <a:sym typeface="Symbol"/>
                      </a:rPr>
                      <a:t>= </a:t>
                    </a:r>
                    <a:r>
                      <a:rPr lang="en-US" sz="1600" i="1" smtClean="0">
                        <a:latin typeface="Times New Roman" pitchFamily="18" charset="0"/>
                        <a:sym typeface="Symbol"/>
                      </a:rPr>
                      <a:t>Ini</a:t>
                    </a:r>
                    <a:r>
                      <a:rPr lang="en-US" sz="1600" dirty="0" smtClean="0">
                        <a:latin typeface="Times New Roman" pitchFamily="18" charset="0"/>
                        <a:sym typeface="Symbol"/>
                      </a:rPr>
                      <a:t>(</a:t>
                    </a:r>
                    <a:r>
                      <a:rPr lang="en-US" sz="1600" i="1" dirty="0" smtClean="0">
                        <a:latin typeface="Times New Roman" pitchFamily="18" charset="0"/>
                        <a:sym typeface="Symbol"/>
                      </a:rPr>
                      <a:t>L</a:t>
                    </a:r>
                    <a:r>
                      <a:rPr lang="en-US" sz="1600" dirty="0" smtClean="0">
                        <a:latin typeface="Times New Roman" pitchFamily="18" charset="0"/>
                        <a:sym typeface="Symbol"/>
                      </a:rPr>
                      <a:t>(2</a:t>
                    </a:r>
                    <a:r>
                      <a:rPr lang="en-US" sz="1600" i="1" baseline="-25000" dirty="0" smtClean="0">
                        <a:latin typeface="Times New Roman" pitchFamily="18" charset="0"/>
                        <a:sym typeface="Symbol"/>
                      </a:rPr>
                      <a:t>T</a:t>
                    </a:r>
                    <a:r>
                      <a:rPr lang="en-US" sz="1600" dirty="0" smtClean="0">
                        <a:latin typeface="Times New Roman" pitchFamily="18" charset="0"/>
                        <a:sym typeface="Symbol"/>
                      </a:rPr>
                      <a:t>))</a:t>
                    </a:r>
                    <a:endParaRPr lang="en-US" sz="1600" b="1" dirty="0">
                      <a:latin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12300" name="Text 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8940" y="5353384"/>
                    <a:ext cx="8186737" cy="24622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564" t="-24390" b="-4878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Figura a mano libera 12"/>
              <p:cNvSpPr/>
              <p:nvPr/>
            </p:nvSpPr>
            <p:spPr>
              <a:xfrm>
                <a:off x="2392107" y="4069492"/>
                <a:ext cx="1158401" cy="1301578"/>
              </a:xfrm>
              <a:custGeom>
                <a:avLst/>
                <a:gdLst>
                  <a:gd name="connsiteX0" fmla="*/ 1158401 w 1158401"/>
                  <a:gd name="connsiteY0" fmla="*/ 1301578 h 1301578"/>
                  <a:gd name="connsiteX1" fmla="*/ 194574 w 1158401"/>
                  <a:gd name="connsiteY1" fmla="*/ 864973 h 1301578"/>
                  <a:gd name="connsiteX2" fmla="*/ 5104 w 1158401"/>
                  <a:gd name="connsiteY2" fmla="*/ 444843 h 1301578"/>
                  <a:gd name="connsiteX3" fmla="*/ 293428 w 1158401"/>
                  <a:gd name="connsiteY3" fmla="*/ 0 h 130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401" h="1301578">
                    <a:moveTo>
                      <a:pt x="1158401" y="1301578"/>
                    </a:moveTo>
                    <a:cubicBezTo>
                      <a:pt x="772595" y="1154670"/>
                      <a:pt x="386790" y="1007762"/>
                      <a:pt x="194574" y="864973"/>
                    </a:cubicBezTo>
                    <a:cubicBezTo>
                      <a:pt x="2358" y="722184"/>
                      <a:pt x="-11372" y="589005"/>
                      <a:pt x="5104" y="444843"/>
                    </a:cubicBezTo>
                    <a:cubicBezTo>
                      <a:pt x="21580" y="300681"/>
                      <a:pt x="157504" y="150340"/>
                      <a:pt x="293428" y="0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Figura a mano libera 13"/>
              <p:cNvSpPr/>
              <p:nvPr/>
            </p:nvSpPr>
            <p:spPr>
              <a:xfrm>
                <a:off x="3621378" y="4736757"/>
                <a:ext cx="357498" cy="634313"/>
              </a:xfrm>
              <a:custGeom>
                <a:avLst/>
                <a:gdLst>
                  <a:gd name="connsiteX0" fmla="*/ 69173 w 357498"/>
                  <a:gd name="connsiteY0" fmla="*/ 634313 h 634313"/>
                  <a:gd name="connsiteX1" fmla="*/ 19746 w 357498"/>
                  <a:gd name="connsiteY1" fmla="*/ 296562 h 634313"/>
                  <a:gd name="connsiteX2" fmla="*/ 357498 w 357498"/>
                  <a:gd name="connsiteY2" fmla="*/ 0 h 63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498" h="634313">
                    <a:moveTo>
                      <a:pt x="69173" y="634313"/>
                    </a:moveTo>
                    <a:cubicBezTo>
                      <a:pt x="20432" y="518297"/>
                      <a:pt x="-28308" y="402281"/>
                      <a:pt x="19746" y="296562"/>
                    </a:cubicBezTo>
                    <a:cubicBezTo>
                      <a:pt x="67800" y="190843"/>
                      <a:pt x="212649" y="95421"/>
                      <a:pt x="357498" y="0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132173" y="3680719"/>
                <a:ext cx="3003836" cy="1649162"/>
              </a:xfrm>
              <a:custGeom>
                <a:avLst/>
                <a:gdLst>
                  <a:gd name="connsiteX0" fmla="*/ 2331308 w 3003836"/>
                  <a:gd name="connsiteY0" fmla="*/ 1649162 h 1649162"/>
                  <a:gd name="connsiteX1" fmla="*/ 2842054 w 3003836"/>
                  <a:gd name="connsiteY1" fmla="*/ 915995 h 1649162"/>
                  <a:gd name="connsiteX2" fmla="*/ 2850292 w 3003836"/>
                  <a:gd name="connsiteY2" fmla="*/ 92211 h 1649162"/>
                  <a:gd name="connsiteX3" fmla="*/ 1021492 w 3003836"/>
                  <a:gd name="connsiteY3" fmla="*/ 34546 h 1649162"/>
                  <a:gd name="connsiteX4" fmla="*/ 0 w 3003836"/>
                  <a:gd name="connsiteY4" fmla="*/ 224016 h 164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836" h="1649162">
                    <a:moveTo>
                      <a:pt x="2331308" y="1649162"/>
                    </a:moveTo>
                    <a:cubicBezTo>
                      <a:pt x="2543432" y="1412324"/>
                      <a:pt x="2755557" y="1175487"/>
                      <a:pt x="2842054" y="915995"/>
                    </a:cubicBezTo>
                    <a:cubicBezTo>
                      <a:pt x="2928551" y="656503"/>
                      <a:pt x="3153719" y="239119"/>
                      <a:pt x="2850292" y="92211"/>
                    </a:cubicBezTo>
                    <a:cubicBezTo>
                      <a:pt x="2546865" y="-54697"/>
                      <a:pt x="1496541" y="12579"/>
                      <a:pt x="1021492" y="34546"/>
                    </a:cubicBezTo>
                    <a:cubicBezTo>
                      <a:pt x="546443" y="56513"/>
                      <a:pt x="273221" y="140264"/>
                      <a:pt x="0" y="224016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Figura a mano libera 20"/>
            <p:cNvSpPr/>
            <p:nvPr/>
          </p:nvSpPr>
          <p:spPr>
            <a:xfrm>
              <a:off x="312020" y="3488278"/>
              <a:ext cx="3576239" cy="1858079"/>
            </a:xfrm>
            <a:custGeom>
              <a:avLst/>
              <a:gdLst>
                <a:gd name="connsiteX0" fmla="*/ 347007 w 3576239"/>
                <a:gd name="connsiteY0" fmla="*/ 1858079 h 1858079"/>
                <a:gd name="connsiteX1" fmla="*/ 99872 w 3576239"/>
                <a:gd name="connsiteY1" fmla="*/ 836587 h 1858079"/>
                <a:gd name="connsiteX2" fmla="*/ 338769 w 3576239"/>
                <a:gd name="connsiteY2" fmla="*/ 62230 h 1858079"/>
                <a:gd name="connsiteX3" fmla="*/ 3576239 w 3576239"/>
                <a:gd name="connsiteY3" fmla="*/ 103419 h 185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6239" h="1858079">
                  <a:moveTo>
                    <a:pt x="347007" y="1858079"/>
                  </a:moveTo>
                  <a:cubicBezTo>
                    <a:pt x="224126" y="1496987"/>
                    <a:pt x="101245" y="1135895"/>
                    <a:pt x="99872" y="836587"/>
                  </a:cubicBezTo>
                  <a:cubicBezTo>
                    <a:pt x="98499" y="537279"/>
                    <a:pt x="-240626" y="184425"/>
                    <a:pt x="338769" y="62230"/>
                  </a:cubicBezTo>
                  <a:cubicBezTo>
                    <a:pt x="918164" y="-59965"/>
                    <a:pt x="2247201" y="21727"/>
                    <a:pt x="3576239" y="103419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54487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Guide sets for a grammar / machine net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568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3446C-AC4A-43C8-85F9-62FCF94C4E5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74801" y="322501"/>
            <a:ext cx="86042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In the PCFG almost all arcs (except for the 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NON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terminal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shift</a:t>
            </a:r>
            <a:r>
              <a:rPr lang="it-IT" sz="1600">
                <a:latin typeface="Times New Roman" pitchFamily="18" charset="0"/>
                <a:sym typeface="Symbol" pitchFamily="18" charset="2"/>
              </a:rPr>
              <a:t>) 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are interpreted as conditional instructions 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 Box 6"/>
              <p:cNvSpPr txBox="1">
                <a:spLocks noChangeArrowheads="1"/>
              </p:cNvSpPr>
              <p:nvPr/>
            </p:nvSpPr>
            <p:spPr bwMode="auto">
              <a:xfrm>
                <a:off x="171450" y="1025604"/>
                <a:ext cx="8186738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terminal shift arcs </a:t>
                </a:r>
                <a:r>
                  <a:rPr lang="en-US" sz="1600" i="1" smtClean="0">
                    <a:latin typeface="Times New Roman" pitchFamily="18" charset="0"/>
                    <a:sym typeface="Symbol" pitchFamily="18" charset="2"/>
                  </a:rPr>
                  <a:t>p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 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are gone through  if current char  </a:t>
                </a:r>
                <a:r>
                  <a:rPr lang="en-US" sz="1600" b="1" i="1" smtClean="0">
                    <a:latin typeface="Times New Roman" pitchFamily="18" charset="0"/>
                    <a:sym typeface="Symbol" pitchFamily="18" charset="2"/>
                  </a:rPr>
                  <a:t>cc </a:t>
                </a:r>
                <a:r>
                  <a:rPr lang="en-US" sz="1600" b="1" smtClean="0"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1600" b="1" i="1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b="1" i="1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025604"/>
                <a:ext cx="8186738" cy="310662"/>
              </a:xfrm>
              <a:prstGeom prst="rect">
                <a:avLst/>
              </a:prstGeom>
              <a:blipFill rotWithShape="1">
                <a:blip r:embed="rId2"/>
                <a:stretch>
                  <a:fillRect l="-1489" t="-15686" b="-78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71450" y="1512967"/>
                <a:ext cx="8186738" cy="246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call arcs </a:t>
                </a:r>
                <a:r>
                  <a:rPr lang="en-US" sz="1600" i="1" smtClean="0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Symbol" pitchFamily="18" charset="2"/>
                      </a:rPr>
                      <m:t>⇢</m:t>
                    </m:r>
                    <m:r>
                      <a:rPr lang="it-IT" sz="1600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i="1" baseline="-25000" smtClean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are gone through 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if current char </a:t>
                </a:r>
                <a:r>
                  <a:rPr lang="en-US" sz="1600" i="1" smtClean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Gui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  <a:sym typeface="Symbol" pitchFamily="18" charset="2"/>
                      </a:rPr>
                      <m:t>⇢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en-US" sz="1600" i="1" baseline="-25000" dirty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512967"/>
                <a:ext cx="8186738" cy="246062"/>
              </a:xfrm>
              <a:prstGeom prst="rect">
                <a:avLst/>
              </a:prstGeom>
              <a:blipFill rotWithShape="1">
                <a:blip r:embed="rId3"/>
                <a:stretch>
                  <a:fillRect l="-1489" t="-26829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 Box 6"/>
              <p:cNvSpPr txBox="1">
                <a:spLocks noChangeArrowheads="1"/>
              </p:cNvSpPr>
              <p:nvPr/>
            </p:nvSpPr>
            <p:spPr bwMode="auto">
              <a:xfrm>
                <a:off x="171449" y="2491416"/>
                <a:ext cx="8621713" cy="332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instead </a:t>
                </a:r>
                <a:r>
                  <a:rPr lang="en-US" sz="1600" b="1" smtClean="0">
                    <a:latin typeface="Times New Roman" pitchFamily="18" charset="0"/>
                    <a:sym typeface="Symbol" pitchFamily="18" charset="2"/>
                  </a:rPr>
                  <a:t>NON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terminal shif arcs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p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</m:groupChr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are </a:t>
                </a: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(inconditional) «return from machine call»</a:t>
                </a:r>
                <a:endParaRPr lang="en-US" sz="1600" b="1" i="1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49" y="2491416"/>
                <a:ext cx="8621713" cy="332079"/>
              </a:xfrm>
              <a:prstGeom prst="rect">
                <a:avLst/>
              </a:prstGeom>
              <a:blipFill rotWithShape="1">
                <a:blip r:embed="rId4"/>
                <a:stretch>
                  <a:fillRect l="-1414" t="-11111" b="-7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Text Box 6"/>
              <p:cNvSpPr txBox="1">
                <a:spLocks noChangeArrowheads="1"/>
              </p:cNvSpPr>
              <p:nvPr/>
            </p:nvSpPr>
            <p:spPr bwMode="auto">
              <a:xfrm>
                <a:off x="171450" y="1978104"/>
                <a:ext cx="8186738" cy="267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exit arcs 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 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from a node with prospect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are gone through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if current char 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  <a:sym typeface="Symbol" pitchFamily="18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978104"/>
                <a:ext cx="8186738" cy="267381"/>
              </a:xfrm>
              <a:prstGeom prst="rect">
                <a:avLst/>
              </a:prstGeom>
              <a:blipFill rotWithShape="1">
                <a:blip r:embed="rId5"/>
                <a:stretch>
                  <a:fillRect l="-1489" t="-25000" b="-386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98438" y="3664187"/>
            <a:ext cx="81867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sz="1600" b="1">
                <a:latin typeface="Times New Roman" pitchFamily="18" charset="0"/>
                <a:sym typeface="Symbol" pitchFamily="18" charset="2"/>
              </a:rPr>
              <a:t>	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disjointed guide sets on alternative arcs       ELL(1</a:t>
            </a:r>
            <a:r>
              <a:rPr lang="it-IT" sz="1600" b="1">
                <a:latin typeface="Times New Roman" pitchFamily="18" charset="0"/>
                <a:sym typeface="Symbol" pitchFamily="18" charset="2"/>
              </a:rPr>
              <a:t>) 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condition satisfied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87325" y="3241912"/>
            <a:ext cx="8367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It can be proved that  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2990" y="4078053"/>
            <a:ext cx="894039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Therefore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ELL(1) condition can be checked through the guide sets, without building 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the pilot automaton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:-) 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if guide sets are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disjointed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then top-down syntax analysis is possible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4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  <p:bldP spid="13320" grpId="0"/>
      <p:bldP spid="13321" grpId="0"/>
      <p:bldP spid="133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B3AEC1-7E37-4275-8659-3B1DD92573B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362" y="133350"/>
            <a:ext cx="8784513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PARSER IMPLEMENTATION BY MEANS OF RECURSIVE PROCEDURES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1300" y="657225"/>
            <a:ext cx="84597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the PCFG is translated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into a set of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parameterless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recursive procedures 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one procedure for each nonterminal)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33363" y="1514475"/>
            <a:ext cx="42298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 smtClean="0">
                <a:latin typeface="Times New Roman" pitchFamily="18" charset="0"/>
                <a:sym typeface="Symbol" pitchFamily="18" charset="2"/>
              </a:rPr>
              <a:t>call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arc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 procedure call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33363" y="2033588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 smtClean="0">
                <a:latin typeface="Times New Roman" pitchFamily="18" charset="0"/>
                <a:sym typeface="Symbol" pitchFamily="18" charset="2"/>
              </a:rPr>
              <a:t>terminal shift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arc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call of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procedure (interface to the scanner/lexical analyzer)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41300" y="4316010"/>
            <a:ext cx="84597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the analysis starts by invoking the procedure for the axiom 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34882" y="3458760"/>
            <a:ext cx="6681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guide sets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are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used to choose the next move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41300" y="5174848"/>
            <a:ext cx="5092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the technique is called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recursive descent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233363" y="2552700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 smtClean="0">
                <a:latin typeface="Times New Roman" pitchFamily="18" charset="0"/>
                <a:sym typeface="Symbol" pitchFamily="18" charset="2"/>
              </a:rPr>
              <a:t>final state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dart 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procedure return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12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6393" grpId="0"/>
      <p:bldP spid="16394" grpId="0"/>
      <p:bldP spid="163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3F41FE-342A-4DE9-A7F6-7564825CDFE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206375" y="133350"/>
            <a:ext cx="18494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running example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4" y="3144203"/>
            <a:ext cx="2322906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464582"/>
            <a:ext cx="2369819" cy="541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464582"/>
            <a:ext cx="4823437" cy="211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538DB6-04F9-4B4A-9C3C-F849B0FAE7E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895155" y="225425"/>
            <a:ext cx="73971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TOP-DOWN </a:t>
            </a:r>
            <a:r>
              <a:rPr lang="en-US" b="1" dirty="0" smtClean="0">
                <a:latin typeface="Times New Roman" pitchFamily="18" charset="0"/>
              </a:rPr>
              <a:t>PREDICTIVE </a:t>
            </a:r>
            <a:r>
              <a:rPr lang="en-US" dirty="0" smtClean="0">
                <a:latin typeface="Times New Roman" pitchFamily="18" charset="0"/>
              </a:rPr>
              <a:t>ANALYZER: </a:t>
            </a:r>
            <a:endParaRPr lang="en-US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ALGORITHM  WITH EXPLICIT STACK (NO RECURSIVE PROCEDURES)</a:t>
            </a:r>
            <a:endParaRPr lang="en-US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54610" y="1857228"/>
                <a:ext cx="8936038" cy="2493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Initially the stack contains  &lt;0</a:t>
                </a:r>
                <a:r>
                  <a:rPr lang="en-US" sz="1600" i="1" baseline="-25000" dirty="0">
                    <a:latin typeface="Times New Roman" pitchFamily="18" charset="0"/>
                  </a:rPr>
                  <a:t>S</a:t>
                </a:r>
                <a:r>
                  <a:rPr lang="en-US" sz="1600" dirty="0">
                    <a:latin typeface="Times New Roman" pitchFamily="18" charset="0"/>
                  </a:rPr>
                  <a:t>&gt;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If the stack top is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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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(i.e.,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1600" i="1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is the active machine and it is in state 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the current char is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(</a:t>
                </a:r>
                <a:r>
                  <a:rPr lang="en-US" sz="1600" b="1" dirty="0" smtClean="0">
                    <a:latin typeface="Times New Roman" pitchFamily="18" charset="0"/>
                  </a:rPr>
                  <a:t>scan move</a:t>
                </a:r>
                <a:r>
                  <a:rPr lang="en-US" sz="1600" dirty="0" smtClean="0">
                    <a:latin typeface="Times New Roman" pitchFamily="18" charset="0"/>
                  </a:rPr>
                  <a:t>): if </a:t>
                </a:r>
                <a:r>
                  <a:rPr lang="en-US" sz="1600" i="1" dirty="0" err="1">
                    <a:latin typeface="Times New Roman" pitchFamily="18" charset="0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</a:rPr>
                  <a:t>A</a:t>
                </a:r>
                <a:r>
                  <a:rPr lang="en-US" sz="16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e>
                    </m:groupCh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read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and replace 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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with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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  (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pop;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push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&lt;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&gt;); </a:t>
                </a:r>
                <a:endParaRPr lang="en-US" sz="1600" dirty="0">
                  <a:latin typeface="Times New Roman" pitchFamily="18" charset="0"/>
                </a:endParaRPr>
              </a:p>
              <a:p>
                <a:pPr lvl="1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(</a:t>
                </a:r>
                <a:r>
                  <a:rPr lang="en-US" sz="1600" b="1" dirty="0" smtClean="0">
                    <a:latin typeface="Times New Roman" pitchFamily="18" charset="0"/>
                  </a:rPr>
                  <a:t>call move</a:t>
                </a:r>
                <a:r>
                  <a:rPr lang="en-US" sz="1600" dirty="0" smtClean="0">
                    <a:latin typeface="Times New Roman" pitchFamily="18" charset="0"/>
                  </a:rPr>
                  <a:t>): if </a:t>
                </a:r>
                <a:r>
                  <a:rPr lang="en-US" sz="1600" dirty="0">
                    <a:latin typeface="Monotype Corsiva" pitchFamily="66" charset="0"/>
                    <a:sym typeface="Symbol"/>
                  </a:rPr>
                  <a:t>F</a:t>
                </a:r>
                <a:r>
                  <a:rPr lang="en-US" sz="1600" i="1" dirty="0">
                    <a:latin typeface="Monotype Corsiva" pitchFamily="66" charset="0"/>
                    <a:sym typeface="Symbol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</a:rPr>
                  <a:t>includes arcs  </a:t>
                </a:r>
                <a:r>
                  <a:rPr lang="en-US" sz="1600" i="1" dirty="0" err="1" smtClean="0">
                    <a:latin typeface="Times New Roman" pitchFamily="18" charset="0"/>
                  </a:rPr>
                  <a:t>q</a:t>
                </a:r>
                <a:r>
                  <a:rPr lang="en-US" sz="1600" i="1" baseline="-25000" dirty="0" err="1" smtClean="0">
                    <a:latin typeface="Times New Roman" pitchFamily="18" charset="0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⇢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en-US" sz="1600" i="1" baseline="-25000" dirty="0" smtClean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baseline="-250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e>
                    </m:groupCh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aseline="300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i="1" baseline="-25000" dirty="0" err="1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 and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 </a:t>
                </a:r>
                <a:r>
                  <a:rPr lang="en-US" sz="1600" dirty="0" err="1" smtClean="0">
                    <a:latin typeface="Times New Roman" pitchFamily="18" charset="0"/>
                    <a:sym typeface="Symbol"/>
                  </a:rPr>
                  <a:t>Gui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(</a:t>
                </a:r>
                <a:r>
                  <a:rPr lang="en-US" sz="1600" i="1" dirty="0" err="1" smtClean="0">
                    <a:latin typeface="Times New Roman" pitchFamily="18" charset="0"/>
                  </a:rPr>
                  <a:t>q</a:t>
                </a:r>
                <a:r>
                  <a:rPr lang="en-US" sz="1600" i="1" baseline="-25000" dirty="0" err="1" smtClean="0">
                    <a:latin typeface="Times New Roman" pitchFamily="18" charset="0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⇢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i="1" baseline="-25000" dirty="0" smtClean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)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marL="457200" lvl="1" indent="0" eaLnBrk="1" hangingPunct="1">
                  <a:spcBef>
                    <a:spcPct val="2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	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then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pop;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push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&lt;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&gt;;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push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&lt;0</a:t>
                </a:r>
                <a:r>
                  <a:rPr lang="en-US" sz="1600" i="1" baseline="-25000" dirty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&gt;</a:t>
                </a:r>
              </a:p>
              <a:p>
                <a:pPr lvl="1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return </a:t>
                </a:r>
                <a:r>
                  <a:rPr lang="en-US" sz="1600" b="1" dirty="0" smtClean="0">
                    <a:latin typeface="Times New Roman" pitchFamily="18" charset="0"/>
                  </a:rPr>
                  <a:t>move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 if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(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final state for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1600" i="1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),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&lt;</a:t>
                </a:r>
                <a:r>
                  <a:rPr lang="it-IT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it-IT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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&gt;</a:t>
                </a:r>
                <a:r>
                  <a:rPr lang="en-US" sz="1600" dirty="0">
                    <a:latin typeface="Times New Roman" pitchFamily="18" charset="0"/>
                    <a:sym typeface="Symbol"/>
                  </a:rPr>
                  <a:t>  </a:t>
                </a:r>
                <a:r>
                  <a:rPr lang="en-US" sz="1600" dirty="0">
                    <a:latin typeface="Monotype Corsiva" pitchFamily="66" charset="0"/>
                    <a:sym typeface="Symbol"/>
                  </a:rPr>
                  <a:t>F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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then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pop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;</a:t>
                </a:r>
              </a:p>
              <a:p>
                <a:pPr lvl="1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b="1" dirty="0" smtClean="0">
                    <a:latin typeface="Times New Roman" pitchFamily="18" charset="0"/>
                  </a:rPr>
                  <a:t>acceptance move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 if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(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is the axiom),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and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then accept  the string and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halt;</a:t>
                </a:r>
              </a:p>
              <a:p>
                <a:pPr lvl="1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in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any other case: reject and halt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" y="1857228"/>
                <a:ext cx="8936038" cy="2493311"/>
              </a:xfrm>
              <a:prstGeom prst="rect">
                <a:avLst/>
              </a:prstGeom>
              <a:blipFill rotWithShape="1">
                <a:blip r:embed="rId2"/>
                <a:stretch>
                  <a:fillRect l="-1296" t="-2689" b="-3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8575" y="1028151"/>
            <a:ext cx="685958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Based on the PCFG </a:t>
            </a:r>
            <a:r>
              <a:rPr lang="en-US" sz="2400" dirty="0">
                <a:latin typeface="Monotype Corsiva" pitchFamily="66" charset="0"/>
                <a:sym typeface="Symbol"/>
              </a:rPr>
              <a:t>F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01636" y="3176673"/>
            <a:ext cx="3716898" cy="347875"/>
            <a:chOff x="2701636" y="2710493"/>
            <a:chExt cx="3716898" cy="347875"/>
          </a:xfrm>
        </p:grpSpPr>
        <p:sp>
          <p:nvSpPr>
            <p:cNvPr id="2" name="TextBox 1"/>
            <p:cNvSpPr txBox="1"/>
            <p:nvPr/>
          </p:nvSpPr>
          <p:spPr>
            <a:xfrm>
              <a:off x="4409714" y="2719814"/>
              <a:ext cx="2008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600" b="1" baseline="-250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the return point</a:t>
              </a:r>
              <a:endParaRPr lang="it-IT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2701636" y="2710493"/>
              <a:ext cx="1662546" cy="157201"/>
            </a:xfrm>
            <a:custGeom>
              <a:avLst/>
              <a:gdLst>
                <a:gd name="connsiteX0" fmla="*/ 1662546 w 1662546"/>
                <a:gd name="connsiteY0" fmla="*/ 157201 h 157201"/>
                <a:gd name="connsiteX1" fmla="*/ 415637 w 1662546"/>
                <a:gd name="connsiteY1" fmla="*/ 1337 h 157201"/>
                <a:gd name="connsiteX2" fmla="*/ 0 w 1662546"/>
                <a:gd name="connsiteY2" fmla="*/ 94855 h 15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46" h="157201">
                  <a:moveTo>
                    <a:pt x="1662546" y="157201"/>
                  </a:moveTo>
                  <a:cubicBezTo>
                    <a:pt x="1177637" y="84464"/>
                    <a:pt x="692728" y="11728"/>
                    <a:pt x="415637" y="1337"/>
                  </a:cubicBezTo>
                  <a:cubicBezTo>
                    <a:pt x="138546" y="-9054"/>
                    <a:pt x="69273" y="42900"/>
                    <a:pt x="0" y="9485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096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30E274-6712-47CF-964A-5409DE54CA8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08" y="2425620"/>
            <a:ext cx="4956564" cy="216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3198" y="4397630"/>
                <a:ext cx="2611612" cy="216469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trace for 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string</a:t>
                </a:r>
                <a:r>
                  <a:rPr lang="it-IT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it-IT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()</a:t>
                </a:r>
                <a:endParaRPr lang="it-IT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()</a:t>
                </a:r>
                <a14:m>
                  <m:oMath xmlns:m="http://schemas.openxmlformats.org/officeDocument/2006/math">
                    <m:r>
                      <a:rPr lang="it-IT" sz="1600" b="0" i="1" u="dotted" smtClean="0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call </a:t>
                </a:r>
                <a:r>
                  <a:rPr lang="en-US" sz="1600" i="1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()</a:t>
                </a:r>
                <a:r>
                  <a:rPr lang="it-IT" sz="1600" u="dotte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scan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)</a:t>
                </a:r>
                <a:r>
                  <a:rPr lang="it-IT" sz="1600" u="dotte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call </a:t>
                </a:r>
                <a:r>
                  <a:rPr lang="en-US" sz="1600" i="1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it-IT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1600" u="dotte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</a:p>
              <a:p>
                <a:r>
                  <a:rPr lang="it-IT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it-IT" sz="1600" u="dotted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)</a:t>
                </a:r>
                <a:r>
                  <a:rPr lang="it-IT" sz="1600" u="dotted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scan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 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accept</a:t>
                </a:r>
                <a:endParaRPr lang="en-US" sz="1600" u="dotte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8" y="4397630"/>
                <a:ext cx="2611612" cy="2164695"/>
              </a:xfrm>
              <a:prstGeom prst="rect">
                <a:avLst/>
              </a:prstGeom>
              <a:blipFill rotWithShape="1">
                <a:blip r:embed="rId3"/>
                <a:stretch>
                  <a:fillRect l="-928" t="-560" b="-252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Text Box 8"/>
              <p:cNvSpPr txBox="1">
                <a:spLocks noChangeArrowheads="1"/>
              </p:cNvSpPr>
              <p:nvPr/>
            </p:nvSpPr>
            <p:spPr bwMode="auto">
              <a:xfrm>
                <a:off x="165100" y="923670"/>
                <a:ext cx="3768408" cy="31064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analysis trace for string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= (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eaLnBrk="1" hangingPunct="1">
                  <a:spcBef>
                    <a:spcPts val="800"/>
                  </a:spcBef>
                </a:pPr>
                <a:r>
                  <a:rPr lang="en-US" sz="1600" u="dbl" dirty="0" smtClean="0">
                    <a:latin typeface="Times New Roman" pitchFamily="18" charset="0"/>
                    <a:sym typeface="Symbol" pitchFamily="18" charset="2"/>
                  </a:rPr>
                  <a:t>stack		</a:t>
                </a:r>
                <a:r>
                  <a:rPr lang="en-US" sz="1600" i="1" u="dbl" dirty="0" smtClean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1600" u="dbl" dirty="0" smtClean="0">
                    <a:latin typeface="Times New Roman" pitchFamily="18" charset="0"/>
                    <a:sym typeface="Symbol" pitchFamily="18" charset="2"/>
                  </a:rPr>
                  <a:t>	move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		(</a:t>
                </a:r>
                <a:r>
                  <a:rPr lang="en-US" sz="1600" i="1" u="dotted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it-IT" sz="1600" b="0" i="1" u="dotted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	call </a:t>
                </a:r>
                <a:r>
                  <a:rPr lang="en-US" sz="1600" i="1" u="dotted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		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 (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	scan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call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E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call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T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scan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3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return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T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return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E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)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scan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3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return </a:t>
                </a:r>
                <a:r>
                  <a:rPr lang="en-US" sz="1600" i="1" u="dotted" dirty="0">
                    <a:latin typeface="Times New Roman" pitchFamily="18" charset="0"/>
                    <a:sym typeface="Symbol" pitchFamily="18" charset="2"/>
                  </a:rPr>
                  <a:t>T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1600" u="dotted" baseline="-25000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itchFamily="18" charset="0"/>
                    <a:sym typeface="Symbol" pitchFamily="18" charset="2"/>
                  </a:rPr>
                  <a:t>	</a:t>
                </a:r>
                <a:r>
                  <a:rPr lang="en-US" sz="1600" u="dotted" dirty="0" smtClean="0">
                    <a:latin typeface="Times New Roman" pitchFamily="18" charset="0"/>
                    <a:sym typeface="Symbol" pitchFamily="18" charset="2"/>
                  </a:rPr>
                  <a:t>accept</a:t>
                </a:r>
                <a:endParaRPr lang="en-US" sz="1600" i="1" u="dotted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36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100" y="923670"/>
                <a:ext cx="3768408" cy="3106491"/>
              </a:xfrm>
              <a:prstGeom prst="rect">
                <a:avLst/>
              </a:prstGeom>
              <a:blipFill rotWithShape="1">
                <a:blip r:embed="rId4"/>
                <a:stretch>
                  <a:fillRect l="-3065" t="-1957" b="-29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/>
              <p:cNvSpPr txBox="1"/>
              <p:nvPr/>
            </p:nvSpPr>
            <p:spPr>
              <a:xfrm>
                <a:off x="4752961" y="5015171"/>
                <a:ext cx="2688557" cy="14260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trace for 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string</a:t>
                </a:r>
                <a:r>
                  <a:rPr lang="it-IT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it-IT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it-IT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t-IT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14:m>
                  <m:oMath xmlns:m="http://schemas.openxmlformats.org/officeDocument/2006/math">
                    <m:r>
                      <a:rPr lang="it-IT" sz="1600" b="0" i="1" u="dotted" smtClean="0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call </a:t>
                </a:r>
                <a:r>
                  <a:rPr lang="en-US" sz="1600" i="1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a</a:t>
                </a:r>
                <a:r>
                  <a:rPr lang="it-IT" sz="1600" u="dotted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scan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 </a:t>
                </a:r>
                <a:r>
                  <a:rPr lang="en-US" sz="1600" i="1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r>
                  <a:rPr lang="it-IT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sz="1600" u="dotted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	</a:t>
                </a:r>
                <a14:m>
                  <m:oMath xmlns:m="http://schemas.openxmlformats.org/officeDocument/2006/math">
                    <m:r>
                      <a:rPr lang="it-IT" sz="1600" i="1" u="dotted">
                        <a:latin typeface="Cambria Math"/>
                        <a:cs typeface="Times New Roman" panose="02020603050405020304" pitchFamily="18" charset="0"/>
                      </a:rPr>
                      <m:t>⊣</m:t>
                    </m:r>
                  </m:oMath>
                </a14:m>
                <a:r>
                  <a:rPr lang="en-US" sz="1600" u="dotte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u="dotte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 </a:t>
                </a:r>
              </a:p>
            </p:txBody>
          </p:sp>
        </mc:Choice>
        <mc:Fallback xmlns="">
          <p:sp>
            <p:nvSpPr>
              <p:cNvPr id="1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61" y="5015171"/>
                <a:ext cx="2688557" cy="1426031"/>
              </a:xfrm>
              <a:prstGeom prst="rect">
                <a:avLst/>
              </a:prstGeom>
              <a:blipFill rotWithShape="1">
                <a:blip r:embed="rId5"/>
                <a:stretch>
                  <a:fillRect l="-1129" t="-847" b="-4237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24575" y="246856"/>
            <a:ext cx="467850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predictive analysis: example with explicit stack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17" y="225219"/>
            <a:ext cx="3516345" cy="15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2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366" grpId="0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5A6B01-8052-4D85-B1BF-88F5AF9A2C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77825" y="133350"/>
            <a:ext cx="844708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INCREASING THE LOOKAHEAD FOR </a:t>
            </a:r>
            <a:r>
              <a:rPr lang="en-US" sz="2000" b="1" dirty="0" smtClean="0">
                <a:latin typeface="Times New Roman" pitchFamily="18" charset="0"/>
              </a:rPr>
              <a:t>NON-</a:t>
            </a:r>
            <a:r>
              <a:rPr lang="en-US" sz="2000" dirty="0" smtClean="0">
                <a:latin typeface="Times New Roman" pitchFamily="18" charset="0"/>
              </a:rPr>
              <a:t>ELL(1</a:t>
            </a:r>
            <a:r>
              <a:rPr lang="en-US" sz="2000" dirty="0">
                <a:latin typeface="Times New Roman" pitchFamily="18" charset="0"/>
              </a:rPr>
              <a:t>) GRAMMARS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28588" y="979488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If a grammar is not ELL(1</a:t>
            </a:r>
            <a:r>
              <a:rPr lang="en-US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it sometimes may be possible to transform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to make it ELL(1)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4663" y="1289050"/>
            <a:ext cx="66971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this transformation can be complex and make the grammar less terse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38113" y="2047488"/>
            <a:ext cx="59130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Possible alternative: increase the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lookahead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14350" y="2516188"/>
            <a:ext cx="82153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the parser chooses the next move based on a number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&gt;1 of input chars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730250" y="3154933"/>
            <a:ext cx="82153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if one obtains disjointed guide sets of length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then the ELL(k) analysis is feasible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95535" y="3912541"/>
            <a:ext cx="86116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we do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not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provide systematic rules to compute the guide sets of with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≥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  we just inspect the machines to determine them, based on intuition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71" y="1505698"/>
            <a:ext cx="5914291" cy="514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7E7BC0-D10F-487D-AD40-9505EB29092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98575" y="111125"/>
            <a:ext cx="75453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Example: conflict between identifiers of instruction labels and variable names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25440" y="2985954"/>
            <a:ext cx="2468562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NB: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guide sets of length </a:t>
            </a:r>
            <a:r>
              <a:rPr lang="en-US" sz="1600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=2 are framed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019678" y="2400891"/>
            <a:ext cx="251820" cy="221226"/>
          </a:xfrm>
          <a:custGeom>
            <a:avLst/>
            <a:gdLst>
              <a:gd name="connsiteX0" fmla="*/ 0 w 36870"/>
              <a:gd name="connsiteY0" fmla="*/ 0 h 154858"/>
              <a:gd name="connsiteX1" fmla="*/ 36870 w 36870"/>
              <a:gd name="connsiteY1" fmla="*/ 154858 h 1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70" h="154858">
                <a:moveTo>
                  <a:pt x="0" y="0"/>
                </a:moveTo>
                <a:lnTo>
                  <a:pt x="36870" y="154858"/>
                </a:lnTo>
              </a:path>
            </a:pathLst>
          </a:custGeom>
          <a:noFill/>
          <a:ln w="381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3768" y="3821558"/>
            <a:ext cx="251820" cy="221226"/>
          </a:xfrm>
          <a:custGeom>
            <a:avLst/>
            <a:gdLst>
              <a:gd name="connsiteX0" fmla="*/ 0 w 36870"/>
              <a:gd name="connsiteY0" fmla="*/ 0 h 154858"/>
              <a:gd name="connsiteX1" fmla="*/ 36870 w 36870"/>
              <a:gd name="connsiteY1" fmla="*/ 154858 h 1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70" h="154858">
                <a:moveTo>
                  <a:pt x="0" y="0"/>
                </a:moveTo>
                <a:lnTo>
                  <a:pt x="36870" y="154858"/>
                </a:lnTo>
              </a:path>
            </a:pathLst>
          </a:custGeom>
          <a:noFill/>
          <a:ln w="381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187433" y="676086"/>
            <a:ext cx="4566121" cy="14280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is both a label for any instruction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      and a variable name in the left side of assignments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To discern one must look beyond the next token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“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 :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  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label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“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 =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 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assignment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399405-450B-4BDE-A294-6D0D8331C23D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1672" y="229907"/>
            <a:ext cx="57070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analysis of sentence: 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it-I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b b</a:t>
            </a:r>
            <a:r>
              <a:rPr lang="it-I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 a a</a:t>
            </a:r>
          </a:p>
          <a:p>
            <a:pPr eaLnBrk="1" hangingPunct="1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Framed numbers =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in rule application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subscripts of nonterminals in the tree = applied rule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Leftmost: always expanded 1st nonterm. from left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40404"/>
              </p:ext>
            </p:extLst>
          </p:nvPr>
        </p:nvGraphicFramePr>
        <p:xfrm>
          <a:off x="6040870" y="229907"/>
          <a:ext cx="2784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3" imgW="1536033" imgH="634725" progId="Equation.DSMT4">
                  <p:embed/>
                </p:oleObj>
              </mc:Choice>
              <mc:Fallback>
                <p:oleObj name="Equation" r:id="rId3" imgW="1536033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870" y="229907"/>
                        <a:ext cx="2784475" cy="1149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785904" y="4218377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7" name="Text Box 7"/>
          <p:cNvSpPr txBox="1">
            <a:spLocks noChangeArrowheads="1"/>
          </p:cNvSpPr>
          <p:nvPr/>
        </p:nvSpPr>
        <p:spPr bwMode="auto">
          <a:xfrm>
            <a:off x="2209509" y="2901790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668" name="Text Box 8"/>
          <p:cNvSpPr txBox="1">
            <a:spLocks noChangeArrowheads="1"/>
          </p:cNvSpPr>
          <p:nvPr/>
        </p:nvSpPr>
        <p:spPr bwMode="auto">
          <a:xfrm>
            <a:off x="2319338" y="289598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9" name="Text Box 9"/>
          <p:cNvSpPr txBox="1">
            <a:spLocks noChangeArrowheads="1"/>
          </p:cNvSpPr>
          <p:nvPr/>
        </p:nvSpPr>
        <p:spPr bwMode="auto">
          <a:xfrm>
            <a:off x="1871079" y="2919036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4" name="Text Box 11"/>
          <p:cNvSpPr txBox="1">
            <a:spLocks noChangeArrowheads="1"/>
          </p:cNvSpPr>
          <p:nvPr/>
        </p:nvSpPr>
        <p:spPr bwMode="auto">
          <a:xfrm>
            <a:off x="1747117" y="3830450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65" name="Text Box 12"/>
          <p:cNvSpPr txBox="1">
            <a:spLocks noChangeArrowheads="1"/>
          </p:cNvSpPr>
          <p:nvPr/>
        </p:nvSpPr>
        <p:spPr bwMode="auto">
          <a:xfrm>
            <a:off x="1754188" y="379610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6" name="Text Box 13"/>
          <p:cNvSpPr txBox="1">
            <a:spLocks noChangeArrowheads="1"/>
          </p:cNvSpPr>
          <p:nvPr/>
        </p:nvSpPr>
        <p:spPr bwMode="auto">
          <a:xfrm>
            <a:off x="1401772" y="382150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1" name="Text Box 15"/>
          <p:cNvSpPr txBox="1">
            <a:spLocks noChangeArrowheads="1"/>
          </p:cNvSpPr>
          <p:nvPr/>
        </p:nvSpPr>
        <p:spPr bwMode="auto">
          <a:xfrm>
            <a:off x="3958668" y="3905668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5662" name="Text Box 16"/>
          <p:cNvSpPr txBox="1">
            <a:spLocks noChangeArrowheads="1"/>
          </p:cNvSpPr>
          <p:nvPr/>
        </p:nvSpPr>
        <p:spPr bwMode="auto">
          <a:xfrm>
            <a:off x="4130676" y="379610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3" name="Text Box 17"/>
          <p:cNvSpPr txBox="1">
            <a:spLocks noChangeArrowheads="1"/>
          </p:cNvSpPr>
          <p:nvPr/>
        </p:nvSpPr>
        <p:spPr bwMode="auto">
          <a:xfrm>
            <a:off x="3599731" y="3872302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8" name="Text Box 19"/>
          <p:cNvSpPr txBox="1">
            <a:spLocks noChangeArrowheads="1"/>
          </p:cNvSpPr>
          <p:nvPr/>
        </p:nvSpPr>
        <p:spPr bwMode="auto">
          <a:xfrm>
            <a:off x="5092349" y="3884887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5659" name="Text Box 20"/>
          <p:cNvSpPr txBox="1">
            <a:spLocks noChangeArrowheads="1"/>
          </p:cNvSpPr>
          <p:nvPr/>
        </p:nvSpPr>
        <p:spPr bwMode="auto">
          <a:xfrm>
            <a:off x="5211763" y="3837377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60" name="Text Box 21"/>
          <p:cNvSpPr txBox="1">
            <a:spLocks noChangeArrowheads="1"/>
          </p:cNvSpPr>
          <p:nvPr/>
        </p:nvSpPr>
        <p:spPr bwMode="auto">
          <a:xfrm>
            <a:off x="4716463" y="3851664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5" name="Text Box 23"/>
          <p:cNvSpPr txBox="1">
            <a:spLocks noChangeArrowheads="1"/>
          </p:cNvSpPr>
          <p:nvPr/>
        </p:nvSpPr>
        <p:spPr bwMode="auto">
          <a:xfrm>
            <a:off x="1440870" y="4578739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656" name="Text Box 24"/>
          <p:cNvSpPr txBox="1">
            <a:spLocks noChangeArrowheads="1"/>
          </p:cNvSpPr>
          <p:nvPr/>
        </p:nvSpPr>
        <p:spPr bwMode="auto">
          <a:xfrm>
            <a:off x="1395413" y="455810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7" name="Text Box 25"/>
          <p:cNvSpPr txBox="1">
            <a:spLocks noChangeArrowheads="1"/>
          </p:cNvSpPr>
          <p:nvPr/>
        </p:nvSpPr>
        <p:spPr bwMode="auto">
          <a:xfrm>
            <a:off x="1077632" y="458350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2" name="Text Box 27"/>
          <p:cNvSpPr txBox="1">
            <a:spLocks noChangeArrowheads="1"/>
          </p:cNvSpPr>
          <p:nvPr/>
        </p:nvSpPr>
        <p:spPr bwMode="auto">
          <a:xfrm>
            <a:off x="2482566" y="4620014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653" name="Text Box 28"/>
          <p:cNvSpPr txBox="1">
            <a:spLocks noChangeArrowheads="1"/>
          </p:cNvSpPr>
          <p:nvPr/>
        </p:nvSpPr>
        <p:spPr bwMode="auto">
          <a:xfrm>
            <a:off x="2535238" y="4588264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4" name="Text Box 29"/>
          <p:cNvSpPr txBox="1">
            <a:spLocks noChangeArrowheads="1"/>
          </p:cNvSpPr>
          <p:nvPr/>
        </p:nvSpPr>
        <p:spPr bwMode="auto">
          <a:xfrm>
            <a:off x="2141260" y="4613664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9" name="Text Box 31"/>
          <p:cNvSpPr txBox="1">
            <a:spLocks noChangeArrowheads="1"/>
          </p:cNvSpPr>
          <p:nvPr/>
        </p:nvSpPr>
        <p:spPr bwMode="auto">
          <a:xfrm>
            <a:off x="3341270" y="4693571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5650" name="Text Box 32"/>
          <p:cNvSpPr txBox="1">
            <a:spLocks noChangeArrowheads="1"/>
          </p:cNvSpPr>
          <p:nvPr/>
        </p:nvSpPr>
        <p:spPr bwMode="auto">
          <a:xfrm>
            <a:off x="3563938" y="462953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51" name="Text Box 33"/>
          <p:cNvSpPr txBox="1">
            <a:spLocks noChangeArrowheads="1"/>
          </p:cNvSpPr>
          <p:nvPr/>
        </p:nvSpPr>
        <p:spPr bwMode="auto">
          <a:xfrm>
            <a:off x="2983275" y="4654939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646" name="Text Box 35"/>
          <p:cNvSpPr txBox="1">
            <a:spLocks noChangeArrowheads="1"/>
          </p:cNvSpPr>
          <p:nvPr/>
        </p:nvSpPr>
        <p:spPr bwMode="auto">
          <a:xfrm>
            <a:off x="2710547" y="5301636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647" name="Text Box 36"/>
          <p:cNvSpPr txBox="1">
            <a:spLocks noChangeArrowheads="1"/>
          </p:cNvSpPr>
          <p:nvPr/>
        </p:nvSpPr>
        <p:spPr bwMode="auto">
          <a:xfrm>
            <a:off x="2765001" y="522081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8" name="Text Box 37"/>
          <p:cNvSpPr txBox="1">
            <a:spLocks noChangeArrowheads="1"/>
          </p:cNvSpPr>
          <p:nvPr/>
        </p:nvSpPr>
        <p:spPr bwMode="auto">
          <a:xfrm>
            <a:off x="2357169" y="5246219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3" name="Text Box 39"/>
          <p:cNvSpPr txBox="1">
            <a:spLocks noChangeArrowheads="1"/>
          </p:cNvSpPr>
          <p:nvPr/>
        </p:nvSpPr>
        <p:spPr bwMode="auto">
          <a:xfrm>
            <a:off x="2948436" y="5828544"/>
            <a:ext cx="3000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644" name="Text Box 40"/>
          <p:cNvSpPr txBox="1">
            <a:spLocks noChangeArrowheads="1"/>
          </p:cNvSpPr>
          <p:nvPr/>
        </p:nvSpPr>
        <p:spPr bwMode="auto">
          <a:xfrm>
            <a:off x="3016699" y="578698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5" name="Text Box 41"/>
          <p:cNvSpPr txBox="1">
            <a:spLocks noChangeArrowheads="1"/>
          </p:cNvSpPr>
          <p:nvPr/>
        </p:nvSpPr>
        <p:spPr bwMode="auto">
          <a:xfrm>
            <a:off x="2595013" y="5812382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7" name="Text Box 42"/>
          <p:cNvSpPr txBox="1">
            <a:spLocks noChangeArrowheads="1"/>
          </p:cNvSpPr>
          <p:nvPr/>
        </p:nvSpPr>
        <p:spPr bwMode="auto">
          <a:xfrm>
            <a:off x="519113" y="3784989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18" name="Text Box 43"/>
          <p:cNvSpPr txBox="1">
            <a:spLocks noChangeArrowheads="1"/>
          </p:cNvSpPr>
          <p:nvPr/>
        </p:nvSpPr>
        <p:spPr bwMode="auto">
          <a:xfrm>
            <a:off x="323850" y="455175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19" name="Text Box 44"/>
          <p:cNvSpPr txBox="1">
            <a:spLocks noChangeArrowheads="1"/>
          </p:cNvSpPr>
          <p:nvPr/>
        </p:nvSpPr>
        <p:spPr bwMode="auto">
          <a:xfrm>
            <a:off x="2664997" y="632659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20" name="Text Box 45"/>
          <p:cNvSpPr txBox="1">
            <a:spLocks noChangeArrowheads="1"/>
          </p:cNvSpPr>
          <p:nvPr/>
        </p:nvSpPr>
        <p:spPr bwMode="auto">
          <a:xfrm>
            <a:off x="3211518" y="520371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21" name="Text Box 46"/>
          <p:cNvSpPr txBox="1">
            <a:spLocks noChangeArrowheads="1"/>
          </p:cNvSpPr>
          <p:nvPr/>
        </p:nvSpPr>
        <p:spPr bwMode="auto">
          <a:xfrm>
            <a:off x="3998629" y="455175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22" name="Text Box 47"/>
          <p:cNvSpPr txBox="1">
            <a:spLocks noChangeArrowheads="1"/>
          </p:cNvSpPr>
          <p:nvPr/>
        </p:nvSpPr>
        <p:spPr bwMode="auto">
          <a:xfrm>
            <a:off x="4742302" y="452404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23" name="Text Box 48"/>
          <p:cNvSpPr txBox="1">
            <a:spLocks noChangeArrowheads="1"/>
          </p:cNvSpPr>
          <p:nvPr/>
        </p:nvSpPr>
        <p:spPr bwMode="auto">
          <a:xfrm>
            <a:off x="1023938" y="524938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24" name="Text Box 49"/>
          <p:cNvSpPr txBox="1">
            <a:spLocks noChangeArrowheads="1"/>
          </p:cNvSpPr>
          <p:nvPr/>
        </p:nvSpPr>
        <p:spPr bwMode="auto">
          <a:xfrm>
            <a:off x="1980617" y="523250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25" name="Text Box 50"/>
          <p:cNvSpPr txBox="1">
            <a:spLocks noChangeArrowheads="1"/>
          </p:cNvSpPr>
          <p:nvPr/>
        </p:nvSpPr>
        <p:spPr bwMode="auto">
          <a:xfrm>
            <a:off x="2248920" y="573849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26" name="Line 51"/>
          <p:cNvSpPr>
            <a:spLocks noChangeShapeType="1"/>
          </p:cNvSpPr>
          <p:nvPr/>
        </p:nvSpPr>
        <p:spPr bwMode="auto">
          <a:xfrm flipH="1">
            <a:off x="827088" y="3118239"/>
            <a:ext cx="108108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7" name="Line 52"/>
          <p:cNvSpPr>
            <a:spLocks noChangeShapeType="1"/>
          </p:cNvSpPr>
          <p:nvPr/>
        </p:nvSpPr>
        <p:spPr bwMode="auto">
          <a:xfrm flipH="1">
            <a:off x="1619250" y="3334139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8" name="Line 53"/>
          <p:cNvSpPr>
            <a:spLocks noChangeShapeType="1"/>
          </p:cNvSpPr>
          <p:nvPr/>
        </p:nvSpPr>
        <p:spPr bwMode="auto">
          <a:xfrm>
            <a:off x="2339975" y="3334139"/>
            <a:ext cx="12954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9" name="Line 54"/>
          <p:cNvSpPr>
            <a:spLocks noChangeShapeType="1"/>
          </p:cNvSpPr>
          <p:nvPr/>
        </p:nvSpPr>
        <p:spPr bwMode="auto">
          <a:xfrm>
            <a:off x="2555875" y="3118238"/>
            <a:ext cx="2293216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0" name="Line 55"/>
          <p:cNvSpPr>
            <a:spLocks noChangeShapeType="1"/>
          </p:cNvSpPr>
          <p:nvPr/>
        </p:nvSpPr>
        <p:spPr bwMode="auto">
          <a:xfrm>
            <a:off x="3949416" y="4270764"/>
            <a:ext cx="1444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1" name="Line 56"/>
          <p:cNvSpPr>
            <a:spLocks noChangeShapeType="1"/>
          </p:cNvSpPr>
          <p:nvPr/>
        </p:nvSpPr>
        <p:spPr bwMode="auto">
          <a:xfrm>
            <a:off x="4910577" y="42430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2" name="Line 57"/>
          <p:cNvSpPr>
            <a:spLocks noChangeShapeType="1"/>
          </p:cNvSpPr>
          <p:nvPr/>
        </p:nvSpPr>
        <p:spPr bwMode="auto">
          <a:xfrm flipH="1">
            <a:off x="611188" y="4126302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3" name="Line 58"/>
          <p:cNvSpPr>
            <a:spLocks noChangeShapeType="1"/>
          </p:cNvSpPr>
          <p:nvPr/>
        </p:nvSpPr>
        <p:spPr bwMode="auto">
          <a:xfrm flipH="1">
            <a:off x="1403350" y="4270764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4" name="Line 59"/>
          <p:cNvSpPr>
            <a:spLocks noChangeShapeType="1"/>
          </p:cNvSpPr>
          <p:nvPr/>
        </p:nvSpPr>
        <p:spPr bwMode="auto">
          <a:xfrm>
            <a:off x="1692275" y="4270764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5" name="Line 60"/>
          <p:cNvSpPr>
            <a:spLocks noChangeShapeType="1"/>
          </p:cNvSpPr>
          <p:nvPr/>
        </p:nvSpPr>
        <p:spPr bwMode="auto">
          <a:xfrm>
            <a:off x="1763713" y="4197739"/>
            <a:ext cx="1295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6" name="Line 61"/>
          <p:cNvSpPr>
            <a:spLocks noChangeShapeType="1"/>
          </p:cNvSpPr>
          <p:nvPr/>
        </p:nvSpPr>
        <p:spPr bwMode="auto">
          <a:xfrm flipH="1">
            <a:off x="1179513" y="4962194"/>
            <a:ext cx="7937" cy="2703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7" name="Line 62"/>
          <p:cNvSpPr>
            <a:spLocks noChangeShapeType="1"/>
          </p:cNvSpPr>
          <p:nvPr/>
        </p:nvSpPr>
        <p:spPr bwMode="auto">
          <a:xfrm flipH="1">
            <a:off x="2174874" y="4987713"/>
            <a:ext cx="144463" cy="254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8" name="Line 63"/>
          <p:cNvSpPr>
            <a:spLocks noChangeShapeType="1"/>
          </p:cNvSpPr>
          <p:nvPr/>
        </p:nvSpPr>
        <p:spPr bwMode="auto">
          <a:xfrm>
            <a:off x="2405064" y="4980378"/>
            <a:ext cx="130174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39" name="Line 64"/>
          <p:cNvSpPr>
            <a:spLocks noChangeShapeType="1"/>
          </p:cNvSpPr>
          <p:nvPr/>
        </p:nvSpPr>
        <p:spPr bwMode="auto">
          <a:xfrm>
            <a:off x="3280935" y="5042146"/>
            <a:ext cx="72231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0" name="Line 65"/>
          <p:cNvSpPr>
            <a:spLocks noChangeShapeType="1"/>
          </p:cNvSpPr>
          <p:nvPr/>
        </p:nvSpPr>
        <p:spPr bwMode="auto">
          <a:xfrm flipH="1">
            <a:off x="2435380" y="5638766"/>
            <a:ext cx="123825" cy="163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1" name="Line 66"/>
          <p:cNvSpPr>
            <a:spLocks noChangeShapeType="1"/>
          </p:cNvSpPr>
          <p:nvPr/>
        </p:nvSpPr>
        <p:spPr bwMode="auto">
          <a:xfrm>
            <a:off x="2560070" y="5622458"/>
            <a:ext cx="143599" cy="179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2" name="Line 67"/>
          <p:cNvSpPr>
            <a:spLocks noChangeShapeType="1"/>
          </p:cNvSpPr>
          <p:nvPr/>
        </p:nvSpPr>
        <p:spPr bwMode="auto">
          <a:xfrm>
            <a:off x="2822590" y="6181692"/>
            <a:ext cx="0" cy="2135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72" y="1911920"/>
            <a:ext cx="11459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aSAB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53426" y="1911920"/>
            <a:ext cx="13408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aaSABAB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3669" y="1911920"/>
            <a:ext cx="13408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aabABAB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5422" y="1911920"/>
            <a:ext cx="15032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aabbABAB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8788" y="1911920"/>
            <a:ext cx="1564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aabbbABAB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89913" y="1911920"/>
            <a:ext cx="1835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aabbbaBAB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1609" y="2286891"/>
            <a:ext cx="15822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aabbbaaAB 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40103" y="2286890"/>
            <a:ext cx="15822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aabbbaaaB 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03963" y="2286889"/>
            <a:ext cx="1504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it-IT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aabbbaaaa 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7" grpId="0" animBg="1"/>
      <p:bldP spid="25668" grpId="0"/>
      <p:bldP spid="25669" grpId="0"/>
      <p:bldP spid="25664" grpId="0" animBg="1"/>
      <p:bldP spid="25665" grpId="0"/>
      <p:bldP spid="25666" grpId="0"/>
      <p:bldP spid="25661" grpId="0" animBg="1"/>
      <p:bldP spid="25662" grpId="0"/>
      <p:bldP spid="25663" grpId="0"/>
      <p:bldP spid="25658" grpId="0" animBg="1"/>
      <p:bldP spid="25659" grpId="0"/>
      <p:bldP spid="25660" grpId="0"/>
      <p:bldP spid="25655" grpId="0" animBg="1"/>
      <p:bldP spid="25656" grpId="0"/>
      <p:bldP spid="25657" grpId="0"/>
      <p:bldP spid="25652" grpId="0" animBg="1"/>
      <p:bldP spid="25653" grpId="0"/>
      <p:bldP spid="25654" grpId="0"/>
      <p:bldP spid="25649" grpId="0" animBg="1"/>
      <p:bldP spid="25651" grpId="0"/>
      <p:bldP spid="25646" grpId="0" animBg="1"/>
      <p:bldP spid="25647" grpId="0"/>
      <p:bldP spid="25648" grpId="0"/>
      <p:bldP spid="25643" grpId="0" animBg="1"/>
      <p:bldP spid="25644" grpId="0"/>
      <p:bldP spid="25645" grpId="0"/>
      <p:bldP spid="25617" grpId="0"/>
      <p:bldP spid="25618" grpId="0"/>
      <p:bldP spid="25619" grpId="0"/>
      <p:bldP spid="25620" grpId="0"/>
      <p:bldP spid="25621" grpId="0"/>
      <p:bldP spid="25622" grpId="0"/>
      <p:bldP spid="25623" grpId="0"/>
      <p:bldP spid="25624" grpId="0"/>
      <p:bldP spid="25625" grpId="0"/>
      <p:bldP spid="25626" grpId="0" animBg="1"/>
      <p:bldP spid="25627" grpId="0" animBg="1"/>
      <p:bldP spid="25628" grpId="0" animBg="1"/>
      <p:bldP spid="25629" grpId="0" animBg="1"/>
      <p:bldP spid="25630" grpId="0" animBg="1"/>
      <p:bldP spid="25631" grpId="0" animBg="1"/>
      <p:bldP spid="25632" grpId="0" animBg="1"/>
      <p:bldP spid="25633" grpId="0" animBg="1"/>
      <p:bldP spid="25634" grpId="0" animBg="1"/>
      <p:bldP spid="25635" grpId="0" animBg="1"/>
      <p:bldP spid="25636" grpId="0" animBg="1"/>
      <p:bldP spid="25637" grpId="0" animBg="1"/>
      <p:bldP spid="25638" grpId="0" animBg="1"/>
      <p:bldP spid="25639" grpId="0" animBg="1"/>
      <p:bldP spid="25640" grpId="0" animBg="1"/>
      <p:bldP spid="25641" grpId="0" animBg="1"/>
      <p:bldP spid="25642" grpId="0" animBg="1"/>
      <p:bldP spid="2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01A7C9-AC3E-4C1F-8A6C-374ABAB3291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060575" y="211138"/>
            <a:ext cx="55832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</a:rPr>
              <a:t>TOP DOWN ANALYSIS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7324" y="1973263"/>
            <a:ext cx="884301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In the textbook top-down parsing is derived from bottom-up by imposing further restrictions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73050" y="976313"/>
            <a:ext cx="82438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they determine the rules from which a string is derived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620713" y="1320800"/>
            <a:ext cx="82438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b="1" i="1" smtClean="0">
                <a:latin typeface="Times New Roman" pitchFamily="18" charset="0"/>
              </a:rPr>
              <a:t>very soon</a:t>
            </a:r>
            <a:r>
              <a:rPr lang="it-IT" smtClean="0">
                <a:latin typeface="Times New Roman" pitchFamily="18" charset="0"/>
              </a:rPr>
              <a:t>, when the first character is read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630238" y="2317750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>
                <a:latin typeface="Times New Roman" pitchFamily="18" charset="0"/>
              </a:rPr>
              <a:t>the pilot automaton is eventually </a:t>
            </a:r>
            <a:r>
              <a:rPr lang="it-IT" smtClean="0">
                <a:latin typeface="Times New Roman" pitchFamily="18" charset="0"/>
              </a:rPr>
              <a:t>transformed into the grammar machine net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786453" y="2727325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mtClean="0">
                <a:latin typeface="Times New Roman" pitchFamily="18" charset="0"/>
              </a:rPr>
              <a:t>annotated with information to allow for a unique choice in presence of forks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246063" y="4186238"/>
            <a:ext cx="1689100" cy="92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b="1" i="1" dirty="0">
                <a:latin typeface="Times New Roman" panose="02020603050405020304" pitchFamily="18" charset="0"/>
                <a:cs typeface="Times New Roman" pitchFamily="18" charset="0"/>
              </a:rPr>
              <a:t>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a |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(’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‘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)’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6" name="Group 89"/>
          <p:cNvGrpSpPr>
            <a:grpSpLocks/>
          </p:cNvGrpSpPr>
          <p:nvPr/>
        </p:nvGrpSpPr>
        <p:grpSpPr bwMode="auto">
          <a:xfrm>
            <a:off x="2041525" y="4460863"/>
            <a:ext cx="2379649" cy="801687"/>
            <a:chOff x="565827" y="2110397"/>
            <a:chExt cx="2380164" cy="802490"/>
          </a:xfrm>
        </p:grpSpPr>
        <p:sp>
          <p:nvSpPr>
            <p:cNvPr id="4131" name="Oval 5"/>
            <p:cNvSpPr>
              <a:spLocks noChangeArrowheads="1"/>
            </p:cNvSpPr>
            <p:nvPr/>
          </p:nvSpPr>
          <p:spPr bwMode="auto">
            <a:xfrm>
              <a:off x="1019606" y="2264694"/>
              <a:ext cx="374711" cy="3330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2" name="Oval 6"/>
            <p:cNvSpPr>
              <a:spLocks noChangeArrowheads="1"/>
            </p:cNvSpPr>
            <p:nvPr/>
          </p:nvSpPr>
          <p:spPr bwMode="auto">
            <a:xfrm>
              <a:off x="1799005" y="2303614"/>
              <a:ext cx="356965" cy="3173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3" name="Oval 7"/>
            <p:cNvSpPr>
              <a:spLocks noChangeArrowheads="1"/>
            </p:cNvSpPr>
            <p:nvPr/>
          </p:nvSpPr>
          <p:spPr bwMode="auto">
            <a:xfrm>
              <a:off x="2576016" y="2264473"/>
              <a:ext cx="360537" cy="320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4" name="Line 8"/>
            <p:cNvSpPr>
              <a:spLocks noChangeShapeType="1"/>
            </p:cNvSpPr>
            <p:nvPr/>
          </p:nvSpPr>
          <p:spPr bwMode="auto">
            <a:xfrm>
              <a:off x="704360" y="2477112"/>
              <a:ext cx="2778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5" name="Line 9"/>
            <p:cNvSpPr>
              <a:spLocks noChangeShapeType="1"/>
            </p:cNvSpPr>
            <p:nvPr/>
          </p:nvSpPr>
          <p:spPr bwMode="auto">
            <a:xfrm>
              <a:off x="1414691" y="2470762"/>
              <a:ext cx="400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6" name="Freeform 10"/>
            <p:cNvSpPr>
              <a:spLocks/>
            </p:cNvSpPr>
            <p:nvPr/>
          </p:nvSpPr>
          <p:spPr bwMode="auto">
            <a:xfrm>
              <a:off x="2124372" y="2186037"/>
              <a:ext cx="521194" cy="157163"/>
            </a:xfrm>
            <a:custGeom>
              <a:avLst/>
              <a:gdLst>
                <a:gd name="T0" fmla="*/ 0 w 635"/>
                <a:gd name="T1" fmla="*/ 2147483647 h 145"/>
                <a:gd name="T2" fmla="*/ 2147483647 w 635"/>
                <a:gd name="T3" fmla="*/ 2147483647 h 145"/>
                <a:gd name="T4" fmla="*/ 2147483647 w 635"/>
                <a:gd name="T5" fmla="*/ 2147483647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145">
                  <a:moveTo>
                    <a:pt x="0" y="145"/>
                  </a:moveTo>
                  <a:cubicBezTo>
                    <a:pt x="106" y="80"/>
                    <a:pt x="212" y="16"/>
                    <a:pt x="318" y="8"/>
                  </a:cubicBezTo>
                  <a:cubicBezTo>
                    <a:pt x="424" y="0"/>
                    <a:pt x="582" y="84"/>
                    <a:pt x="635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7" name="Freeform 11"/>
            <p:cNvSpPr>
              <a:spLocks/>
            </p:cNvSpPr>
            <p:nvPr/>
          </p:nvSpPr>
          <p:spPr bwMode="auto">
            <a:xfrm>
              <a:off x="2124372" y="2591727"/>
              <a:ext cx="521194" cy="97549"/>
            </a:xfrm>
            <a:custGeom>
              <a:avLst/>
              <a:gdLst>
                <a:gd name="T0" fmla="*/ 2147483647 w 635"/>
                <a:gd name="T1" fmla="*/ 0 h 90"/>
                <a:gd name="T2" fmla="*/ 2147483647 w 635"/>
                <a:gd name="T3" fmla="*/ 2147483647 h 90"/>
                <a:gd name="T4" fmla="*/ 0 w 635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90">
                  <a:moveTo>
                    <a:pt x="635" y="0"/>
                  </a:moveTo>
                  <a:cubicBezTo>
                    <a:pt x="574" y="45"/>
                    <a:pt x="514" y="90"/>
                    <a:pt x="408" y="90"/>
                  </a:cubicBezTo>
                  <a:cubicBezTo>
                    <a:pt x="302" y="90"/>
                    <a:pt x="151" y="4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8" name="Text Box 13"/>
            <p:cNvSpPr txBox="1">
              <a:spLocks noChangeArrowheads="1"/>
            </p:cNvSpPr>
            <p:nvPr/>
          </p:nvSpPr>
          <p:spPr bwMode="auto">
            <a:xfrm>
              <a:off x="1056785" y="2273912"/>
              <a:ext cx="354661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39" name="Text Box 14"/>
            <p:cNvSpPr txBox="1">
              <a:spLocks noChangeArrowheads="1"/>
            </p:cNvSpPr>
            <p:nvPr/>
          </p:nvSpPr>
          <p:spPr bwMode="auto">
            <a:xfrm>
              <a:off x="2517285" y="2459650"/>
              <a:ext cx="1778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0" name="Text Box 15"/>
            <p:cNvSpPr txBox="1">
              <a:spLocks noChangeArrowheads="1"/>
            </p:cNvSpPr>
            <p:nvPr/>
          </p:nvSpPr>
          <p:spPr bwMode="auto">
            <a:xfrm>
              <a:off x="2287967" y="2443881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41" name="Text Box 16"/>
            <p:cNvSpPr txBox="1">
              <a:spLocks noChangeArrowheads="1"/>
            </p:cNvSpPr>
            <p:nvPr/>
          </p:nvSpPr>
          <p:spPr bwMode="auto">
            <a:xfrm>
              <a:off x="1432723" y="2114762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42" name="Text Box 18"/>
            <p:cNvSpPr txBox="1">
              <a:spLocks noChangeArrowheads="1"/>
            </p:cNvSpPr>
            <p:nvPr/>
          </p:nvSpPr>
          <p:spPr bwMode="auto">
            <a:xfrm>
              <a:off x="2262547" y="2110397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43" name="Text Box 20"/>
            <p:cNvSpPr txBox="1">
              <a:spLocks noChangeArrowheads="1"/>
            </p:cNvSpPr>
            <p:nvPr/>
          </p:nvSpPr>
          <p:spPr bwMode="auto">
            <a:xfrm>
              <a:off x="565827" y="2136571"/>
              <a:ext cx="638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144" name="Text Box 37"/>
            <p:cNvSpPr txBox="1">
              <a:spLocks noChangeArrowheads="1"/>
            </p:cNvSpPr>
            <p:nvPr/>
          </p:nvSpPr>
          <p:spPr bwMode="auto">
            <a:xfrm>
              <a:off x="1815526" y="2309657"/>
              <a:ext cx="354661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45" name="Text Box 38"/>
            <p:cNvSpPr txBox="1">
              <a:spLocks noChangeArrowheads="1"/>
            </p:cNvSpPr>
            <p:nvPr/>
          </p:nvSpPr>
          <p:spPr bwMode="auto">
            <a:xfrm>
              <a:off x="2591330" y="2277173"/>
              <a:ext cx="354661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it-IT" sz="1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46" name="Line 32"/>
            <p:cNvSpPr>
              <a:spLocks noChangeShapeType="1"/>
            </p:cNvSpPr>
            <p:nvPr/>
          </p:nvSpPr>
          <p:spPr bwMode="auto">
            <a:xfrm>
              <a:off x="1972604" y="2634110"/>
              <a:ext cx="0" cy="278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7" name="Text 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308559" y="2617434"/>
              <a:ext cx="817915" cy="277276"/>
            </a:xfrm>
            <a:prstGeom prst="rect">
              <a:avLst/>
            </a:prstGeom>
            <a:blipFill rotWithShape="1">
              <a:blip r:embed="rId2"/>
              <a:stretch>
                <a:fillRect t="-2222" b="-15556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107" name="Group 88"/>
          <p:cNvGrpSpPr>
            <a:grpSpLocks/>
          </p:cNvGrpSpPr>
          <p:nvPr/>
        </p:nvGrpSpPr>
        <p:grpSpPr bwMode="auto">
          <a:xfrm>
            <a:off x="4540250" y="4329100"/>
            <a:ext cx="2519354" cy="963613"/>
            <a:chOff x="577483" y="3164692"/>
            <a:chExt cx="2519076" cy="964378"/>
          </a:xfrm>
        </p:grpSpPr>
        <p:sp>
          <p:nvSpPr>
            <p:cNvPr id="4114" name="Oval 22"/>
            <p:cNvSpPr>
              <a:spLocks noChangeArrowheads="1"/>
            </p:cNvSpPr>
            <p:nvPr/>
          </p:nvSpPr>
          <p:spPr bwMode="auto">
            <a:xfrm>
              <a:off x="945589" y="3472469"/>
              <a:ext cx="418115" cy="3716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" name="Oval 23"/>
            <p:cNvSpPr>
              <a:spLocks noChangeArrowheads="1"/>
            </p:cNvSpPr>
            <p:nvPr/>
          </p:nvSpPr>
          <p:spPr bwMode="auto">
            <a:xfrm>
              <a:off x="1805458" y="3481994"/>
              <a:ext cx="414337" cy="368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6" name="Line 24"/>
            <p:cNvSpPr>
              <a:spLocks noChangeShapeType="1"/>
            </p:cNvSpPr>
            <p:nvPr/>
          </p:nvSpPr>
          <p:spPr bwMode="auto">
            <a:xfrm>
              <a:off x="658251" y="3696306"/>
              <a:ext cx="277813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7" name="Freeform 26"/>
            <p:cNvSpPr>
              <a:spLocks/>
            </p:cNvSpPr>
            <p:nvPr/>
          </p:nvSpPr>
          <p:spPr bwMode="auto">
            <a:xfrm>
              <a:off x="2219664" y="3706857"/>
              <a:ext cx="488950" cy="114437"/>
            </a:xfrm>
            <a:custGeom>
              <a:avLst/>
              <a:gdLst>
                <a:gd name="T0" fmla="*/ 2147483647 w 635"/>
                <a:gd name="T1" fmla="*/ 0 h 90"/>
                <a:gd name="T2" fmla="*/ 2147483647 w 635"/>
                <a:gd name="T3" fmla="*/ 2147483647 h 90"/>
                <a:gd name="T4" fmla="*/ 0 w 635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90">
                  <a:moveTo>
                    <a:pt x="635" y="0"/>
                  </a:moveTo>
                  <a:cubicBezTo>
                    <a:pt x="574" y="45"/>
                    <a:pt x="514" y="90"/>
                    <a:pt x="408" y="90"/>
                  </a:cubicBezTo>
                  <a:cubicBezTo>
                    <a:pt x="302" y="90"/>
                    <a:pt x="151" y="4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8" name="Text Box 27"/>
            <p:cNvSpPr txBox="1">
              <a:spLocks noChangeArrowheads="1"/>
            </p:cNvSpPr>
            <p:nvPr/>
          </p:nvSpPr>
          <p:spPr bwMode="auto">
            <a:xfrm>
              <a:off x="1104339" y="3677256"/>
              <a:ext cx="1778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9" name="Text Box 28"/>
            <p:cNvSpPr txBox="1">
              <a:spLocks noChangeArrowheads="1"/>
            </p:cNvSpPr>
            <p:nvPr/>
          </p:nvSpPr>
          <p:spPr bwMode="auto">
            <a:xfrm>
              <a:off x="1005914" y="3475644"/>
              <a:ext cx="348134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20" name="Text Box 29"/>
            <p:cNvSpPr txBox="1">
              <a:spLocks noChangeArrowheads="1"/>
            </p:cNvSpPr>
            <p:nvPr/>
          </p:nvSpPr>
          <p:spPr bwMode="auto">
            <a:xfrm>
              <a:off x="1800695" y="3485169"/>
              <a:ext cx="348134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21" name="Text Box 30"/>
            <p:cNvSpPr txBox="1">
              <a:spLocks noChangeArrowheads="1"/>
            </p:cNvSpPr>
            <p:nvPr/>
          </p:nvSpPr>
          <p:spPr bwMode="auto">
            <a:xfrm flipH="1">
              <a:off x="1433571" y="3379693"/>
              <a:ext cx="1809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122" name="Text Box 31"/>
            <p:cNvSpPr txBox="1">
              <a:spLocks noChangeArrowheads="1"/>
            </p:cNvSpPr>
            <p:nvPr/>
          </p:nvSpPr>
          <p:spPr bwMode="auto">
            <a:xfrm>
              <a:off x="2369137" y="3164692"/>
              <a:ext cx="330504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×</a:t>
              </a:r>
              <a:endPara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3" name="Line 32"/>
            <p:cNvSpPr>
              <a:spLocks noChangeShapeType="1"/>
            </p:cNvSpPr>
            <p:nvPr/>
          </p:nvSpPr>
          <p:spPr bwMode="auto">
            <a:xfrm>
              <a:off x="2015650" y="3850293"/>
              <a:ext cx="0" cy="278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4" name="Text Box 33"/>
            <p:cNvSpPr txBox="1">
              <a:spLocks noChangeArrowheads="1"/>
            </p:cNvSpPr>
            <p:nvPr/>
          </p:nvSpPr>
          <p:spPr bwMode="auto">
            <a:xfrm>
              <a:off x="577483" y="3347521"/>
              <a:ext cx="477963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125" name="Oval 34"/>
            <p:cNvSpPr>
              <a:spLocks noChangeArrowheads="1"/>
            </p:cNvSpPr>
            <p:nvPr/>
          </p:nvSpPr>
          <p:spPr bwMode="auto">
            <a:xfrm>
              <a:off x="2676864" y="3412451"/>
              <a:ext cx="419695" cy="3730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6" name="Text Box 35"/>
            <p:cNvSpPr txBox="1">
              <a:spLocks noChangeArrowheads="1"/>
            </p:cNvSpPr>
            <p:nvPr/>
          </p:nvSpPr>
          <p:spPr bwMode="auto">
            <a:xfrm>
              <a:off x="2743539" y="3415626"/>
              <a:ext cx="348134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t-IT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127" name="Freeform 36"/>
            <p:cNvSpPr>
              <a:spLocks/>
            </p:cNvSpPr>
            <p:nvPr/>
          </p:nvSpPr>
          <p:spPr bwMode="auto">
            <a:xfrm>
              <a:off x="2263343" y="3472469"/>
              <a:ext cx="442095" cy="97046"/>
            </a:xfrm>
            <a:custGeom>
              <a:avLst/>
              <a:gdLst>
                <a:gd name="T0" fmla="*/ 0 w 635"/>
                <a:gd name="T1" fmla="*/ 2147483647 h 145"/>
                <a:gd name="T2" fmla="*/ 2147483647 w 635"/>
                <a:gd name="T3" fmla="*/ 2147483647 h 145"/>
                <a:gd name="T4" fmla="*/ 2147483647 w 635"/>
                <a:gd name="T5" fmla="*/ 2147483647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145">
                  <a:moveTo>
                    <a:pt x="0" y="145"/>
                  </a:moveTo>
                  <a:cubicBezTo>
                    <a:pt x="106" y="80"/>
                    <a:pt x="212" y="16"/>
                    <a:pt x="318" y="8"/>
                  </a:cubicBezTo>
                  <a:cubicBezTo>
                    <a:pt x="424" y="0"/>
                    <a:pt x="582" y="84"/>
                    <a:pt x="635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8" name="Text Box 75"/>
            <p:cNvSpPr txBox="1">
              <a:spLocks noChangeArrowheads="1"/>
            </p:cNvSpPr>
            <p:nvPr/>
          </p:nvSpPr>
          <p:spPr bwMode="auto">
            <a:xfrm>
              <a:off x="2338154" y="3810966"/>
              <a:ext cx="304858" cy="30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129" name="Text 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263675" y="3821898"/>
              <a:ext cx="817915" cy="277219"/>
            </a:xfrm>
            <a:prstGeom prst="rect">
              <a:avLst/>
            </a:prstGeom>
            <a:blipFill rotWithShape="1">
              <a:blip r:embed="rId3"/>
              <a:stretch>
                <a:fillRect t="-2222" b="-15556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130" name="Line 9"/>
            <p:cNvSpPr>
              <a:spLocks noChangeShapeType="1"/>
            </p:cNvSpPr>
            <p:nvPr/>
          </p:nvSpPr>
          <p:spPr bwMode="auto">
            <a:xfrm>
              <a:off x="1370253" y="3673925"/>
              <a:ext cx="400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08" name="Text Box 2"/>
              <p:cNvSpPr txBox="1">
                <a:spLocks noChangeArrowheads="1"/>
              </p:cNvSpPr>
              <p:nvPr/>
            </p:nvSpPr>
            <p:spPr bwMode="auto">
              <a:xfrm>
                <a:off x="7159625" y="3722688"/>
                <a:ext cx="1855788" cy="2462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procedure T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call F;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it-IT" sz="1400" b="1" err="1">
                    <a:latin typeface="Courier New" pitchFamily="49" charset="0"/>
                    <a:cs typeface="Courier New" pitchFamily="49" charset="0"/>
                  </a:rPr>
                  <a:t>while</a:t>
                </a:r>
                <a:r>
                  <a:rPr lang="it-IT" sz="1400" b="1">
                    <a:latin typeface="Courier New" pitchFamily="49" charset="0"/>
                    <a:cs typeface="Courier New" pitchFamily="49" charset="0"/>
                  </a:rPr>
                  <a:t>(cc</a:t>
                </a:r>
                <a:r>
                  <a:rPr lang="it-IT" sz="1400" b="1" smtClean="0">
                    <a:latin typeface="Courier New" pitchFamily="49" charset="0"/>
                    <a:cs typeface="Courier New" pitchFamily="49" charset="0"/>
                  </a:rPr>
                  <a:t>=‘×’)</a:t>
                </a:r>
                <a:endParaRPr lang="it-IT" sz="1400" b="1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 cc:=</a:t>
                </a:r>
                <a:r>
                  <a:rPr lang="it-IT" sz="1400" b="1" dirty="0" err="1">
                    <a:latin typeface="Courier New" pitchFamily="49" charset="0"/>
                    <a:cs typeface="Courier New" pitchFamily="49" charset="0"/>
                  </a:rPr>
                  <a:t>next</a:t>
                </a:r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 call F;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end;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it-IT" sz="1400" b="1" dirty="0" err="1"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(cc</a:t>
                </a:r>
                <a:r>
                  <a:rPr lang="it-IT" sz="1400" b="1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</a:t>
                </a:r>
                <a:r>
                  <a:rPr lang="it-IT" sz="1400" b="1" smtClean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{) + </a:t>
                </a:r>
                <a14:m>
                  <m:oMath xmlns:m="http://schemas.openxmlformats.org/officeDocument/2006/math">
                    <m:r>
                      <a:rPr lang="it-IT" sz="1400" b="1" i="1" dirty="0" smtClean="0">
                        <a:latin typeface="Cambria Math"/>
                        <a:ea typeface="Cambria Math"/>
                        <a:cs typeface="Courier New" pitchFamily="49" charset="0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it-IT" sz="1400" b="1" dirty="0" smtClean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})</a:t>
                </a:r>
                <a:endParaRPr lang="it-IT" sz="1400" b="1" dirty="0">
                  <a:latin typeface="Courier New" pitchFamily="49" charset="0"/>
                  <a:cs typeface="Courier New" pitchFamily="49" charset="0"/>
                  <a:sym typeface="Symbol" pitchFamily="18" charset="2"/>
                </a:endParaRP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   </a:t>
                </a:r>
                <a:r>
                  <a:rPr lang="it-IT" sz="1400" b="1" dirty="0" err="1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return</a:t>
                </a:r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: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  else </a:t>
                </a:r>
                <a:r>
                  <a:rPr lang="it-IT" sz="1400" b="1" dirty="0" err="1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error</a:t>
                </a:r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;</a:t>
                </a: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 </a:t>
                </a:r>
                <a:r>
                  <a:rPr lang="it-IT" sz="1400" b="1" dirty="0" err="1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endif</a:t>
                </a:r>
                <a:endParaRPr lang="it-IT" sz="1400" b="1" dirty="0">
                  <a:latin typeface="Courier New" pitchFamily="49" charset="0"/>
                  <a:cs typeface="Courier New" pitchFamily="49" charset="0"/>
                  <a:sym typeface="Symbol" pitchFamily="18" charset="2"/>
                </a:endParaRPr>
              </a:p>
              <a:p>
                <a:pPr eaLnBrk="1" hangingPunct="1"/>
                <a:r>
                  <a:rPr lang="it-IT" sz="1400" b="1" dirty="0">
                    <a:latin typeface="Courier New" pitchFamily="49" charset="0"/>
                    <a:cs typeface="Courier New" pitchFamily="49" charset="0"/>
                    <a:sym typeface="Symbol" pitchFamily="18" charset="2"/>
                  </a:rPr>
                  <a:t>end T;</a:t>
                </a:r>
                <a:r>
                  <a:rPr lang="it-IT" sz="1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0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9625" y="3722688"/>
                <a:ext cx="1855788" cy="2462213"/>
              </a:xfrm>
              <a:prstGeom prst="rect">
                <a:avLst/>
              </a:prstGeom>
              <a:blipFill rotWithShape="1">
                <a:blip r:embed="rId4"/>
                <a:stretch>
                  <a:fillRect l="-326" b="-147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9" name="Text Box 3"/>
          <p:cNvSpPr txBox="1">
            <a:spLocks noChangeArrowheads="1"/>
          </p:cNvSpPr>
          <p:nvPr/>
        </p:nvSpPr>
        <p:spPr bwMode="auto">
          <a:xfrm>
            <a:off x="109538" y="628650"/>
            <a:ext cx="884848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Top down parsing </a:t>
            </a:r>
            <a:r>
              <a:rPr lang="en-US" dirty="0" smtClean="0">
                <a:latin typeface="Times New Roman" pitchFamily="18" charset="0"/>
              </a:rPr>
              <a:t>procedures are </a:t>
            </a:r>
            <a:r>
              <a:rPr lang="en-US" smtClean="0">
                <a:latin typeface="Times New Roman" pitchFamily="18" charset="0"/>
              </a:rPr>
              <a:t>guided directly by </a:t>
            </a:r>
            <a:r>
              <a:rPr lang="en-US" dirty="0" smtClean="0">
                <a:latin typeface="Times New Roman" pitchFamily="18" charset="0"/>
              </a:rPr>
              <a:t>the transition diagrams of the machines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10" name="Text Box 3"/>
          <p:cNvSpPr txBox="1">
            <a:spLocks noChangeArrowheads="1"/>
          </p:cNvSpPr>
          <p:nvPr/>
        </p:nvSpPr>
        <p:spPr bwMode="auto">
          <a:xfrm>
            <a:off x="996950" y="3122613"/>
            <a:ext cx="7801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b="1" i="1" smtClean="0">
                <a:latin typeface="Times New Roman" pitchFamily="18" charset="0"/>
              </a:rPr>
              <a:t>guide set </a:t>
            </a:r>
            <a:r>
              <a:rPr lang="it-IT" smtClean="0">
                <a:latin typeface="Times New Roman" pitchFamily="18" charset="0"/>
              </a:rPr>
              <a:t>added to each arc: it tells which chars are encountered following the arc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11" name="Text Box 3"/>
          <p:cNvSpPr txBox="1">
            <a:spLocks noChangeArrowheads="1"/>
          </p:cNvSpPr>
          <p:nvPr/>
        </p:nvSpPr>
        <p:spPr bwMode="auto">
          <a:xfrm>
            <a:off x="1149350" y="3462338"/>
            <a:ext cx="71389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>
                <a:latin typeface="Times New Roman" pitchFamily="18" charset="0"/>
              </a:rPr>
              <a:t>in </a:t>
            </a:r>
            <a:r>
              <a:rPr lang="it-IT" smtClean="0">
                <a:latin typeface="Times New Roman" pitchFamily="18" charset="0"/>
              </a:rPr>
              <a:t>case of forks the </a:t>
            </a:r>
            <a:r>
              <a:rPr lang="it-IT" b="1" i="1" smtClean="0">
                <a:latin typeface="Times New Roman" pitchFamily="18" charset="0"/>
              </a:rPr>
              <a:t>guide sets on all transitions </a:t>
            </a:r>
            <a:r>
              <a:rPr lang="it-IT" smtClean="0">
                <a:latin typeface="Times New Roman" pitchFamily="18" charset="0"/>
              </a:rPr>
              <a:t>must be </a:t>
            </a:r>
            <a:r>
              <a:rPr lang="it-IT" b="1" i="1" smtClean="0">
                <a:latin typeface="Times New Roman" pitchFamily="18" charset="0"/>
              </a:rPr>
              <a:t>disjointed</a:t>
            </a:r>
            <a:endParaRPr lang="en-US" b="1" i="1">
              <a:latin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318904" y="3722688"/>
            <a:ext cx="1041834" cy="81437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2532377" y="3722688"/>
            <a:ext cx="3430273" cy="800087"/>
          </a:xfrm>
          <a:custGeom>
            <a:avLst/>
            <a:gdLst>
              <a:gd name="connsiteX0" fmla="*/ 0 w 3071446"/>
              <a:gd name="connsiteY0" fmla="*/ 0 h 562708"/>
              <a:gd name="connsiteX1" fmla="*/ 1946031 w 3071446"/>
              <a:gd name="connsiteY1" fmla="*/ 117231 h 562708"/>
              <a:gd name="connsiteX2" fmla="*/ 2805723 w 3071446"/>
              <a:gd name="connsiteY2" fmla="*/ 218831 h 562708"/>
              <a:gd name="connsiteX3" fmla="*/ 3071446 w 3071446"/>
              <a:gd name="connsiteY3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446" h="562708">
                <a:moveTo>
                  <a:pt x="0" y="0"/>
                </a:moveTo>
                <a:lnTo>
                  <a:pt x="1946031" y="117231"/>
                </a:lnTo>
                <a:cubicBezTo>
                  <a:pt x="2413652" y="153703"/>
                  <a:pt x="2618154" y="144585"/>
                  <a:pt x="2805723" y="218831"/>
                </a:cubicBezTo>
                <a:cubicBezTo>
                  <a:pt x="2993292" y="293077"/>
                  <a:pt x="3032369" y="427892"/>
                  <a:pt x="3071446" y="562708"/>
                </a:cubicBezTo>
              </a:path>
            </a:pathLst>
          </a:custGeom>
          <a:noFill/>
          <a:ln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3" grpId="0"/>
      <p:bldP spid="4104" grpId="0"/>
      <p:bldP spid="4105" grpId="0" animBg="1"/>
      <p:bldP spid="4108" grpId="0" animBg="1"/>
      <p:bldP spid="4110" grpId="0"/>
      <p:bldP spid="4111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57163" y="3927475"/>
            <a:ext cx="8877300" cy="257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multiple transitions originate several analysis threads, typical of 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bottom up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 analysis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several hypotheses are simultaneously investigated </a:t>
            </a: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this prevents top-down parsing, where only one analysis hypothesis is considered</a:t>
            </a: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 smtClean="0">
                <a:latin typeface="Times New Roman" pitchFamily="18" charset="0"/>
                <a:sym typeface="Symbol" pitchFamily="18" charset="2"/>
              </a:rPr>
              <a:t>Absence of multiple transitions is called </a:t>
            </a:r>
            <a:r>
              <a:rPr lang="it-IT" b="1" i="1" dirty="0" smtClean="0">
                <a:latin typeface="Times New Roman" pitchFamily="18" charset="0"/>
                <a:sym typeface="Symbol" pitchFamily="18" charset="2"/>
              </a:rPr>
              <a:t>Single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Transition Property 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(STP)</a:t>
            </a:r>
          </a:p>
          <a:p>
            <a:pPr eaLnBrk="1" hangingPunct="1">
              <a:spcBef>
                <a:spcPts val="400"/>
              </a:spcBef>
            </a:pP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 smtClean="0">
                <a:latin typeface="Times New Roman" pitchFamily="18" charset="0"/>
                <a:sym typeface="Symbol" pitchFamily="18" charset="2"/>
              </a:rPr>
              <a:t>(NB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obviously STP ensures absence of convergent arcs in the pilot</a:t>
            </a: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there are no pairs of distinct paths that might possibly rejoin)</a:t>
            </a:r>
            <a:endParaRPr lang="it-IT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5263" y="62644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448F9-4E12-46C9-855E-B62D775645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50888" y="211138"/>
            <a:ext cx="830491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</a:rPr>
              <a:t>WHAT CAN PREVENT TOP-DOWN PARSING - 1 - MULTIPLE TRANSITIONS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35503" y="617538"/>
            <a:ext cx="8875713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An m-state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has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multiple transitions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&gt;,&lt;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,&gt;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and both 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and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(</a:t>
            </a:r>
            <a:r>
              <a:rPr lang="en-US" b="1" i="1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are defined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 smtClean="0">
                <a:latin typeface="Times New Roman" pitchFamily="18" charset="0"/>
                <a:sym typeface="Symbol" pitchFamily="18" charset="2"/>
              </a:rPr>
              <a:t>Example: grammar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aNb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| 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 :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multiple transitions between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and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dirty="0" smtClean="0">
                <a:latin typeface="Times New Roman" pitchFamily="18" charset="0"/>
                <a:sym typeface="Symbol" pitchFamily="18" charset="2"/>
              </a:rPr>
              <a:t>and I</a:t>
            </a:r>
            <a:r>
              <a:rPr lang="it-IT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27838" y="1739900"/>
            <a:ext cx="1052512" cy="18097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  <a:alpha val="22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3550" y="1222832"/>
            <a:ext cx="8810913" cy="2628468"/>
            <a:chOff x="223550" y="1222832"/>
            <a:chExt cx="8810913" cy="2628468"/>
          </a:xfrm>
        </p:grpSpPr>
        <p:grpSp>
          <p:nvGrpSpPr>
            <p:cNvPr id="2" name="Group 1"/>
            <p:cNvGrpSpPr/>
            <p:nvPr/>
          </p:nvGrpSpPr>
          <p:grpSpPr>
            <a:xfrm>
              <a:off x="223550" y="1222832"/>
              <a:ext cx="8810913" cy="2628468"/>
              <a:chOff x="223550" y="1222832"/>
              <a:chExt cx="8810913" cy="2628468"/>
            </a:xfrm>
          </p:grpSpPr>
          <p:pic>
            <p:nvPicPr>
              <p:cNvPr id="5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50" y="1222832"/>
                <a:ext cx="2364810" cy="1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127" y="3086832"/>
                <a:ext cx="3448674" cy="60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988" y="1260500"/>
                <a:ext cx="4181475" cy="259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" name="Straight Arrow Connector 2"/>
            <p:cNvCxnSpPr/>
            <p:nvPr/>
          </p:nvCxnSpPr>
          <p:spPr>
            <a:xfrm flipV="1">
              <a:off x="5546725" y="1573213"/>
              <a:ext cx="998538" cy="133350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546725" y="1739900"/>
              <a:ext cx="938213" cy="18097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7838" y="1562100"/>
              <a:ext cx="1052512" cy="2222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16725" y="1739900"/>
              <a:ext cx="1063625" cy="23812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DBF3F-1A83-42F4-9F05-2D5CB93E5E4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00739" y="211138"/>
            <a:ext cx="891927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WHAT CAN PREVENT TOP-DOWN PARSING </a:t>
            </a:r>
            <a:r>
              <a:rPr lang="en-US" b="1">
                <a:latin typeface="Times New Roman" pitchFamily="18" charset="0"/>
              </a:rPr>
              <a:t>- </a:t>
            </a:r>
            <a:r>
              <a:rPr lang="en-US" b="1" smtClean="0">
                <a:latin typeface="Times New Roman" pitchFamily="18" charset="0"/>
              </a:rPr>
              <a:t>2 </a:t>
            </a:r>
            <a:r>
              <a:rPr lang="en-US" b="1" dirty="0">
                <a:latin typeface="Times New Roman" pitchFamily="18" charset="0"/>
              </a:rPr>
              <a:t>- LEFT RECURSIVE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Text Box 3"/>
              <p:cNvSpPr txBox="1">
                <a:spLocks noChangeArrowheads="1"/>
              </p:cNvSpPr>
              <p:nvPr/>
            </p:nvSpPr>
            <p:spPr bwMode="auto">
              <a:xfrm>
                <a:off x="158750" y="617538"/>
                <a:ext cx="6054725" cy="363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400"/>
                  </a:spcBef>
                </a:pPr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A derivation </a:t>
                </a:r>
                <a:r>
                  <a:rPr lang="en-US" b="1" i="1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b="1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b="1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1" i="1" smtClean="0">
                            <a:latin typeface="Cambria Math"/>
                            <a:sym typeface="Symbol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Av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with </a:t>
                </a:r>
                <a:r>
                  <a:rPr lang="en-US" b="1" i="1" smtClean="0">
                    <a:latin typeface="Times New Roman" pitchFamily="18" charset="0"/>
                    <a:sym typeface="Symbol" pitchFamily="18" charset="2"/>
                  </a:rPr>
                  <a:t>v ≠ </a:t>
                </a:r>
                <a:r>
                  <a:rPr lang="en-US" i="1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, is called </a:t>
                </a:r>
                <a:r>
                  <a:rPr lang="en-US" b="1" i="1" smtClean="0">
                    <a:latin typeface="Times New Roman" pitchFamily="18" charset="0"/>
                    <a:sym typeface="Symbol" pitchFamily="18" charset="2"/>
                  </a:rPr>
                  <a:t>left recursive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14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50" y="617538"/>
                <a:ext cx="6054725" cy="363176"/>
              </a:xfrm>
              <a:prstGeom prst="rect">
                <a:avLst/>
              </a:prstGeom>
              <a:blipFill rotWithShape="1">
                <a:blip r:embed="rId3"/>
                <a:stretch>
                  <a:fillRect l="-2316" b="-3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6869"/>
              </p:ext>
            </p:extLst>
          </p:nvPr>
        </p:nvGraphicFramePr>
        <p:xfrm>
          <a:off x="2068513" y="4095750"/>
          <a:ext cx="25193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4" imgW="1104421" imgH="406224" progId="Equation.DSMT4">
                  <p:embed/>
                </p:oleObj>
              </mc:Choice>
              <mc:Fallback>
                <p:oleObj name="Equation" r:id="rId4" imgW="1104421" imgH="406224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095750"/>
                        <a:ext cx="25193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35"/>
          <p:cNvSpPr txBox="1">
            <a:spLocks noChangeArrowheads="1"/>
          </p:cNvSpPr>
          <p:nvPr/>
        </p:nvSpPr>
        <p:spPr bwMode="auto">
          <a:xfrm>
            <a:off x="811213" y="4295775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147638" y="2419350"/>
            <a:ext cx="86375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Presence of left recursive derivations prevents  top-down deterministic analysis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53" name="Text Box 3"/>
          <p:cNvSpPr txBox="1">
            <a:spLocks noChangeArrowheads="1"/>
          </p:cNvSpPr>
          <p:nvPr/>
        </p:nvSpPr>
        <p:spPr bwMode="auto">
          <a:xfrm>
            <a:off x="158750" y="1046163"/>
            <a:ext cx="6054725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It derives from rules with left recursion, either direct or indirect</a:t>
            </a:r>
            <a:endParaRPr lang="en-US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en-US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possibly in presence of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nullable nonterminals</a:t>
            </a:r>
            <a:endParaRPr lang="en-US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54" name="Text Box 3"/>
          <p:cNvSpPr txBox="1">
            <a:spLocks noChangeArrowheads="1"/>
          </p:cNvSpPr>
          <p:nvPr/>
        </p:nvSpPr>
        <p:spPr bwMode="auto">
          <a:xfrm>
            <a:off x="639763" y="1817688"/>
            <a:ext cx="6054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Example: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X E</a:t>
            </a:r>
            <a:r>
              <a:rPr lang="en-US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76825" y="3643313"/>
            <a:ext cx="3336925" cy="2574925"/>
            <a:chOff x="5076825" y="3643313"/>
            <a:chExt cx="3336925" cy="2574925"/>
          </a:xfrm>
        </p:grpSpPr>
        <p:grpSp>
          <p:nvGrpSpPr>
            <p:cNvPr id="6149" name="Group 40"/>
            <p:cNvGrpSpPr>
              <a:grpSpLocks/>
            </p:cNvGrpSpPr>
            <p:nvPr/>
          </p:nvGrpSpPr>
          <p:grpSpPr bwMode="auto">
            <a:xfrm>
              <a:off x="5076825" y="3643313"/>
              <a:ext cx="3336925" cy="2574925"/>
              <a:chOff x="3107" y="1240"/>
              <a:chExt cx="2102" cy="1622"/>
            </a:xfrm>
          </p:grpSpPr>
          <p:sp>
            <p:nvSpPr>
              <p:cNvPr id="6155" name="Oval 4"/>
              <p:cNvSpPr>
                <a:spLocks noChangeArrowheads="1"/>
              </p:cNvSpPr>
              <p:nvPr/>
            </p:nvSpPr>
            <p:spPr bwMode="auto">
              <a:xfrm>
                <a:off x="3441" y="1867"/>
                <a:ext cx="317" cy="3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56" name="Oval 5"/>
              <p:cNvSpPr>
                <a:spLocks noChangeArrowheads="1"/>
              </p:cNvSpPr>
              <p:nvPr/>
            </p:nvSpPr>
            <p:spPr bwMode="auto">
              <a:xfrm>
                <a:off x="4891" y="1829"/>
                <a:ext cx="318" cy="3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57" name="Line 9"/>
              <p:cNvSpPr>
                <a:spLocks noChangeShapeType="1"/>
              </p:cNvSpPr>
              <p:nvPr/>
            </p:nvSpPr>
            <p:spPr bwMode="auto">
              <a:xfrm>
                <a:off x="3777" y="2015"/>
                <a:ext cx="1079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58" name="Text Box 11"/>
              <p:cNvSpPr txBox="1">
                <a:spLocks noChangeArrowheads="1"/>
              </p:cNvSpPr>
              <p:nvPr/>
            </p:nvSpPr>
            <p:spPr bwMode="auto">
              <a:xfrm>
                <a:off x="3508" y="1914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it-IT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Text Box 12"/>
              <p:cNvSpPr txBox="1">
                <a:spLocks noChangeArrowheads="1"/>
              </p:cNvSpPr>
              <p:nvPr/>
            </p:nvSpPr>
            <p:spPr bwMode="auto">
              <a:xfrm>
                <a:off x="4946" y="1870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0" name="Group 39"/>
              <p:cNvGrpSpPr>
                <a:grpSpLocks/>
              </p:cNvGrpSpPr>
              <p:nvPr/>
            </p:nvGrpSpPr>
            <p:grpSpPr bwMode="auto">
              <a:xfrm>
                <a:off x="3430" y="1240"/>
                <a:ext cx="317" cy="335"/>
                <a:chOff x="3450" y="935"/>
                <a:chExt cx="317" cy="335"/>
              </a:xfrm>
            </p:grpSpPr>
            <p:sp>
              <p:nvSpPr>
                <p:cNvPr id="6171" name="Oval 6"/>
                <p:cNvSpPr>
                  <a:spLocks noChangeArrowheads="1"/>
                </p:cNvSpPr>
                <p:nvPr/>
              </p:nvSpPr>
              <p:spPr bwMode="auto">
                <a:xfrm>
                  <a:off x="3450" y="935"/>
                  <a:ext cx="317" cy="3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1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95" y="972"/>
                  <a:ext cx="2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it-IT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1" name="Group 38"/>
              <p:cNvGrpSpPr>
                <a:grpSpLocks/>
              </p:cNvGrpSpPr>
              <p:nvPr/>
            </p:nvGrpSpPr>
            <p:grpSpPr bwMode="auto">
              <a:xfrm>
                <a:off x="3425" y="2527"/>
                <a:ext cx="317" cy="335"/>
                <a:chOff x="3495" y="2687"/>
                <a:chExt cx="317" cy="335"/>
              </a:xfrm>
            </p:grpSpPr>
            <p:sp>
              <p:nvSpPr>
                <p:cNvPr id="6169" name="Oval 7"/>
                <p:cNvSpPr>
                  <a:spLocks noChangeArrowheads="1"/>
                </p:cNvSpPr>
                <p:nvPr/>
              </p:nvSpPr>
              <p:spPr bwMode="auto">
                <a:xfrm>
                  <a:off x="3495" y="2687"/>
                  <a:ext cx="317" cy="3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1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40" y="2732"/>
                  <a:ext cx="2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it-IT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6162" name="Text Box 21"/>
              <p:cNvSpPr txBox="1">
                <a:spLocks noChangeArrowheads="1"/>
              </p:cNvSpPr>
              <p:nvPr/>
            </p:nvSpPr>
            <p:spPr bwMode="auto">
              <a:xfrm>
                <a:off x="3107" y="1765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  <p:sp>
            <p:nvSpPr>
              <p:cNvPr id="6163" name="Line 22"/>
              <p:cNvSpPr>
                <a:spLocks noChangeShapeType="1"/>
              </p:cNvSpPr>
              <p:nvPr/>
            </p:nvSpPr>
            <p:spPr bwMode="auto">
              <a:xfrm>
                <a:off x="3206" y="2024"/>
                <a:ext cx="19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64" name="Text Box 23"/>
              <p:cNvSpPr txBox="1">
                <a:spLocks noChangeArrowheads="1"/>
              </p:cNvSpPr>
              <p:nvPr/>
            </p:nvSpPr>
            <p:spPr bwMode="auto">
              <a:xfrm>
                <a:off x="3570" y="1609"/>
                <a:ext cx="8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…}</a:t>
                </a:r>
              </a:p>
            </p:txBody>
          </p:sp>
          <p:sp>
            <p:nvSpPr>
              <p:cNvPr id="6165" name="Text Box 24"/>
              <p:cNvSpPr txBox="1">
                <a:spLocks noChangeArrowheads="1"/>
              </p:cNvSpPr>
              <p:nvPr/>
            </p:nvSpPr>
            <p:spPr bwMode="auto">
              <a:xfrm>
                <a:off x="3565" y="2236"/>
                <a:ext cx="6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…}</a:t>
                </a:r>
              </a:p>
            </p:txBody>
          </p:sp>
          <p:sp>
            <p:nvSpPr>
              <p:cNvPr id="6166" name="Text Box 25"/>
              <p:cNvSpPr txBox="1">
                <a:spLocks noChangeArrowheads="1"/>
              </p:cNvSpPr>
              <p:nvPr/>
            </p:nvSpPr>
            <p:spPr bwMode="auto">
              <a:xfrm>
                <a:off x="4519" y="1793"/>
                <a:ext cx="22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Line 31"/>
              <p:cNvSpPr>
                <a:spLocks noChangeShapeType="1"/>
              </p:cNvSpPr>
              <p:nvPr/>
            </p:nvSpPr>
            <p:spPr bwMode="auto">
              <a:xfrm flipV="1">
                <a:off x="3591" y="1585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68" name="Line 32"/>
              <p:cNvSpPr>
                <a:spLocks noChangeShapeType="1"/>
              </p:cNvSpPr>
              <p:nvPr/>
            </p:nvSpPr>
            <p:spPr bwMode="auto">
              <a:xfrm>
                <a:off x="3586" y="2205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214375" y="485550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1" grpId="0"/>
      <p:bldP spid="6152" grpId="0"/>
      <p:bldP spid="6153" grpId="0"/>
      <p:bldP spid="6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60575" y="211138"/>
            <a:ext cx="55832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 smtClean="0">
                <a:latin typeface="Times New Roman" pitchFamily="18" charset="0"/>
              </a:rPr>
              <a:t>ELL</a:t>
            </a:r>
            <a:r>
              <a:rPr lang="en-US" b="1" smtClean="0">
                <a:latin typeface="Times New Roman" pitchFamily="18" charset="0"/>
              </a:rPr>
              <a:t>(1</a:t>
            </a:r>
            <a:r>
              <a:rPr lang="en-US" b="1">
                <a:latin typeface="Times New Roman" pitchFamily="18" charset="0"/>
              </a:rPr>
              <a:t>) </a:t>
            </a:r>
            <a:r>
              <a:rPr lang="en-US" b="1" smtClean="0">
                <a:latin typeface="Times New Roman" pitchFamily="18" charset="0"/>
              </a:rPr>
              <a:t>CONDITION FOR A GRAMMAR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73038" y="695325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A grammar 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 smtClean="0">
                <a:latin typeface="Times New Roman" pitchFamily="18" charset="0"/>
              </a:rPr>
              <a:t>represented as a machine net, is </a:t>
            </a:r>
            <a:r>
              <a:rPr lang="en-US" b="1" i="1">
                <a:latin typeface="Times New Roman" pitchFamily="18" charset="0"/>
              </a:rPr>
              <a:t>ELL</a:t>
            </a:r>
            <a:r>
              <a:rPr lang="en-US" b="1">
                <a:latin typeface="Times New Roman" pitchFamily="18" charset="0"/>
              </a:rPr>
              <a:t>(1)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iff: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37856" y="1853155"/>
            <a:ext cx="82438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2. There are no left recursive derivations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37856" y="1330949"/>
            <a:ext cx="82438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1. The pilot automaton satisfies the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ELR(1)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condition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37856" y="2375361"/>
            <a:ext cx="82438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. </a:t>
            </a:r>
            <a:r>
              <a:rPr lang="en-US" smtClean="0">
                <a:latin typeface="Times New Roman" pitchFamily="18" charset="0"/>
              </a:rPr>
              <a:t>The pilot automaton has no multiple transitions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(STP satisfied) 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7856" y="3559929"/>
            <a:ext cx="82438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NB: therefore the family of </a:t>
            </a:r>
            <a:r>
              <a:rPr lang="en-US" b="1" dirty="0" smtClean="0">
                <a:latin typeface="Times New Roman" pitchFamily="18" charset="0"/>
              </a:rPr>
              <a:t>ELL(1)</a:t>
            </a:r>
            <a:r>
              <a:rPr lang="en-US" dirty="0" smtClean="0">
                <a:latin typeface="Times New Roman" pitchFamily="18" charset="0"/>
              </a:rPr>
              <a:t> languages is a subset of the </a:t>
            </a:r>
            <a:r>
              <a:rPr lang="en-US" b="1" dirty="0" smtClean="0">
                <a:latin typeface="Times New Roman" pitchFamily="18" charset="0"/>
              </a:rPr>
              <a:t>ELR(1)</a:t>
            </a:r>
            <a:r>
              <a:rPr lang="en-US" dirty="0" smtClean="0">
                <a:latin typeface="Times New Roman" pitchFamily="18" charset="0"/>
              </a:rPr>
              <a:t> languages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ELR(1)</a:t>
            </a:r>
            <a:r>
              <a:rPr lang="en-US" dirty="0" smtClean="0">
                <a:latin typeface="Times New Roman" pitchFamily="18" charset="0"/>
              </a:rPr>
              <a:t> is a </a:t>
            </a:r>
            <a:r>
              <a:rPr lang="en-US" smtClean="0">
                <a:latin typeface="Times New Roman" pitchFamily="18" charset="0"/>
              </a:rPr>
              <a:t>more general/powerful </a:t>
            </a:r>
            <a:r>
              <a:rPr lang="en-US" dirty="0" smtClean="0">
                <a:latin typeface="Times New Roman" pitchFamily="18" charset="0"/>
              </a:rPr>
              <a:t>method than </a:t>
            </a:r>
            <a:r>
              <a:rPr lang="en-US" b="1" dirty="0" smtClean="0">
                <a:latin typeface="Times New Roman" pitchFamily="18" charset="0"/>
              </a:rPr>
              <a:t>ELL(1)</a:t>
            </a:r>
            <a:endParaRPr 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7856" y="211138"/>
            <a:ext cx="88837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</a:rPr>
              <a:t>IF THE ELL(1</a:t>
            </a:r>
            <a:r>
              <a:rPr lang="en-US" b="1">
                <a:latin typeface="Times New Roman" pitchFamily="18" charset="0"/>
              </a:rPr>
              <a:t>) </a:t>
            </a:r>
            <a:r>
              <a:rPr lang="en-US" b="1" smtClean="0">
                <a:latin typeface="Times New Roman" pitchFamily="18" charset="0"/>
              </a:rPr>
              <a:t>CONDITION IS SATISFIED  </a:t>
            </a:r>
            <a:r>
              <a:rPr lang="en-US" b="1" smtClean="0">
                <a:latin typeface="Times New Roman" pitchFamily="18" charset="0"/>
                <a:sym typeface="Symbol"/>
              </a:rPr>
              <a:t>THEN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  <a:sym typeface="Symbol"/>
              </a:rPr>
              <a:t>ONE CAN BUILD THE PARSER </a:t>
            </a:r>
            <a:r>
              <a:rPr lang="en-US" b="1" dirty="0" smtClean="0">
                <a:latin typeface="Times New Roman" pitchFamily="18" charset="0"/>
                <a:sym typeface="Symbol"/>
              </a:rPr>
              <a:t>CONTROL FLOW GRAPH (PCFG)</a:t>
            </a:r>
            <a:endParaRPr lang="en-US" b="1" dirty="0" smtClean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71418" y="2712863"/>
                <a:ext cx="8950181" cy="3115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the PCFG is </a:t>
                </a:r>
                <a:r>
                  <a:rPr lang="en-US" b="1" dirty="0" smtClean="0">
                    <a:latin typeface="Times New Roman" pitchFamily="18" charset="0"/>
                  </a:rPr>
                  <a:t>obtained from the machine net </a:t>
                </a:r>
                <a:r>
                  <a:rPr lang="en-US" dirty="0" smtClean="0">
                    <a:latin typeface="Times New Roman" pitchFamily="18" charset="0"/>
                  </a:rPr>
                  <a:t>by adding</a:t>
                </a: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itchFamily="18" charset="0"/>
                  </a:rPr>
                  <a:t>call arcs</a:t>
                </a:r>
                <a:endParaRPr lang="en-US" dirty="0">
                  <a:latin typeface="Times New Roman" pitchFamily="18" charset="0"/>
                </a:endParaRPr>
              </a:p>
              <a:p>
                <a:pPr marL="285750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itchFamily="18" charset="0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i="1">
                            <a:latin typeface="Cambria Math"/>
                          </a:rPr>
                          <m:t>𝐵</m:t>
                        </m:r>
                      </m:e>
                    </m:groupCh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a call arc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 (NB: </a:t>
                </a:r>
                <a:r>
                  <a:rPr lang="en-US" dirty="0" smtClean="0">
                    <a:latin typeface="Times New Roman" pitchFamily="18" charset="0"/>
                  </a:rPr>
                  <a:t>if </a:t>
                </a:r>
                <a:r>
                  <a:rPr lang="en-US" b="1" i="1" dirty="0" smtClean="0">
                    <a:latin typeface="Times New Roman" pitchFamily="18" charset="0"/>
                  </a:rPr>
                  <a:t>A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b="1" dirty="0" smtClean="0">
                    <a:latin typeface="Times New Roman" pitchFamily="18" charset="0"/>
                  </a:rPr>
                  <a:t>= </a:t>
                </a:r>
                <a:r>
                  <a:rPr lang="en-US" b="1" i="1" dirty="0" smtClean="0">
                    <a:latin typeface="Times New Roman" pitchFamily="18" charset="0"/>
                  </a:rPr>
                  <a:t>B</a:t>
                </a:r>
                <a:r>
                  <a:rPr lang="en-US" dirty="0" smtClean="0">
                    <a:latin typeface="Times New Roman" pitchFamily="18" charset="0"/>
                  </a:rPr>
                  <a:t> then direct recursion)</a:t>
                </a:r>
                <a:endParaRPr lang="en-US" dirty="0">
                  <a:latin typeface="Times New Roman" pitchFamily="18" charset="0"/>
                </a:endParaRP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b="1" i="1" dirty="0" smtClean="0">
                    <a:latin typeface="Times New Roman" pitchFamily="18" charset="0"/>
                  </a:rPr>
                  <a:t>prospect sets </a:t>
                </a:r>
                <a:r>
                  <a:rPr lang="en-US" dirty="0" smtClean="0">
                    <a:latin typeface="Times New Roman" pitchFamily="18" charset="0"/>
                  </a:rPr>
                  <a:t>of the states, and then from these …</a:t>
                </a:r>
                <a:endParaRPr lang="en-US" dirty="0">
                  <a:latin typeface="Times New Roman" pitchFamily="18" charset="0"/>
                </a:endParaRP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itchFamily="18" charset="0"/>
                  </a:rPr>
                  <a:t>…the guide sets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𝐺𝑢𝑖</m:t>
                    </m:r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𝑎𝑟𝑐</m:t>
                    </m:r>
                    <m:r>
                      <a:rPr lang="it-IT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for the following arcs of  the </a:t>
                </a:r>
                <a:r>
                  <a:rPr lang="en-US" dirty="0" smtClean="0">
                    <a:latin typeface="Times New Roman" pitchFamily="18" charset="0"/>
                  </a:rPr>
                  <a:t>machine </a:t>
                </a:r>
                <a:r>
                  <a:rPr lang="en-US" dirty="0">
                    <a:latin typeface="Times New Roman" pitchFamily="18" charset="0"/>
                  </a:rPr>
                  <a:t>net (</a:t>
                </a:r>
                <a:r>
                  <a:rPr lang="en-US" dirty="0" smtClean="0">
                    <a:latin typeface="Times New Roman" pitchFamily="18" charset="0"/>
                  </a:rPr>
                  <a:t>almost all) </a:t>
                </a:r>
                <a:r>
                  <a:rPr lang="en-US" dirty="0">
                    <a:latin typeface="Times New Roman" pitchFamily="18" charset="0"/>
                  </a:rPr>
                  <a:t>:</a:t>
                </a:r>
                <a:endParaRPr lang="en-US" dirty="0">
                  <a:latin typeface="Times New Roman" pitchFamily="18" charset="0"/>
                </a:endParaRP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itchFamily="18" charset="0"/>
                  </a:rPr>
                  <a:t>terminal shift arcs like: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𝑞</m:t>
                    </m:r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/>
                          </a:rPr>
                        </m:ctrlPr>
                      </m:groupChrPr>
                      <m:e>
                        <m:r>
                          <a:rPr lang="it-IT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latin typeface="Times New Roman" pitchFamily="18" charset="0"/>
                  </a:rPr>
                  <a:t>   (trivial…)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itchFamily="18" charset="0"/>
                  </a:rPr>
                  <a:t>call arcs like: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</a:t>
                </a:r>
                <a:endParaRPr lang="en-US" dirty="0" smtClean="0">
                  <a:latin typeface="Times New Roman" pitchFamily="18" charset="0"/>
                </a:endParaRP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latin typeface="Times New Roman" pitchFamily="18" charset="0"/>
                  </a:rPr>
                  <a:t>exiting darts</a:t>
                </a:r>
                <a:r>
                  <a:rPr lang="en-US" dirty="0" smtClean="0">
                    <a:latin typeface="Times New Roman" pitchFamily="18" charset="0"/>
                  </a:rPr>
                  <a:t> ‘</a:t>
                </a:r>
                <a:r>
                  <a:rPr lang="en-US" dirty="0">
                    <a:latin typeface="Times New Roman" pitchFamily="18" charset="0"/>
                    <a:sym typeface="Symbol"/>
                  </a:rPr>
                  <a:t></a:t>
                </a:r>
                <a:r>
                  <a:rPr lang="en-US" dirty="0" smtClean="0">
                    <a:latin typeface="Times New Roman" pitchFamily="18" charset="0"/>
                  </a:rPr>
                  <a:t>’  tagging the final states </a:t>
                </a:r>
                <a:r>
                  <a:rPr lang="en-US" b="1" i="1" dirty="0" err="1" smtClean="0">
                    <a:latin typeface="Times New Roman" pitchFamily="18" charset="0"/>
                  </a:rPr>
                  <a:t>f</a:t>
                </a:r>
                <a:r>
                  <a:rPr lang="en-US" b="1" i="1" baseline="-25000" dirty="0" err="1" smtClean="0">
                    <a:latin typeface="Times New Roman" pitchFamily="18" charset="0"/>
                  </a:rPr>
                  <a:t>A</a:t>
                </a:r>
                <a:r>
                  <a:rPr lang="en-US" b="1" dirty="0" smtClean="0">
                    <a:latin typeface="Times New Roman" pitchFamily="18" charset="0"/>
                  </a:rPr>
                  <a:t>   </a:t>
                </a:r>
                <a:r>
                  <a:rPr lang="en-US" dirty="0" smtClean="0">
                    <a:latin typeface="Times New Roman" pitchFamily="18" charset="0"/>
                  </a:rPr>
                  <a:t>of machine </a:t>
                </a:r>
                <a:r>
                  <a:rPr lang="en-US" b="1" i="1" dirty="0" smtClean="0">
                    <a:latin typeface="Times New Roman" pitchFamily="18" charset="0"/>
                  </a:rPr>
                  <a:t>M</a:t>
                </a:r>
                <a:r>
                  <a:rPr lang="en-US" b="1" i="1" baseline="-25000" dirty="0" smtClean="0">
                    <a:latin typeface="Times New Roman" pitchFamily="18" charset="0"/>
                  </a:rPr>
                  <a:t>A </a:t>
                </a:r>
                <a:r>
                  <a:rPr lang="en-US" dirty="0" smtClean="0">
                    <a:latin typeface="Times New Roman" pitchFamily="18" charset="0"/>
                    <a:sym typeface="Symbol"/>
                  </a:rPr>
                  <a:t>(with </a:t>
                </a:r>
                <a:r>
                  <a:rPr lang="en-US" i="1" dirty="0" err="1">
                    <a:latin typeface="Times New Roman" pitchFamily="18" charset="0"/>
                  </a:rPr>
                  <a:t>f</a:t>
                </a:r>
                <a:r>
                  <a:rPr lang="en-US" i="1" baseline="-25000" dirty="0" err="1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sym typeface="Symbol"/>
                  </a:rPr>
                  <a:t> </a:t>
                </a:r>
                <a:r>
                  <a:rPr lang="en-US" i="1" dirty="0" smtClean="0">
                    <a:latin typeface="Times New Roman" pitchFamily="18" charset="0"/>
                    <a:sym typeface="Symbol"/>
                  </a:rPr>
                  <a:t>F</a:t>
                </a:r>
                <a:r>
                  <a:rPr lang="en-US" i="1" baseline="-25000" dirty="0" smtClean="0">
                    <a:latin typeface="Times New Roman" pitchFamily="18" charset="0"/>
                    <a:sym typeface="Symbol"/>
                  </a:rPr>
                  <a:t>A</a:t>
                </a:r>
                <a:r>
                  <a:rPr lang="en-US" dirty="0" smtClean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itchFamily="18" charset="0"/>
                  </a:rPr>
                  <a:t>(NB: </a:t>
                </a:r>
                <a:r>
                  <a:rPr lang="en-US" b="1" dirty="0" smtClean="0">
                    <a:latin typeface="Times New Roman" pitchFamily="18" charset="0"/>
                  </a:rPr>
                  <a:t>no guide set  on nonterminal shift arcs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it-IT" b="1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1" i="1">
                            <a:latin typeface="Cambria Math"/>
                          </a:rPr>
                          <m:t>𝑩</m:t>
                        </m:r>
                      </m:e>
                    </m:groupChr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)  </a:t>
                </a: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18" y="2712863"/>
                <a:ext cx="8950181" cy="3115340"/>
              </a:xfrm>
              <a:prstGeom prst="rect">
                <a:avLst/>
              </a:prstGeom>
              <a:blipFill rotWithShape="1">
                <a:blip r:embed="rId2"/>
                <a:stretch>
                  <a:fillRect l="-1635" t="-2348" b="-23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1420" y="1826439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/>
                <a:cs typeface="Times New Roman"/>
              </a:rPr>
              <a:t>From the PCFG one can easily derive (also manually) the parser program code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1820" y="2209239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/>
                <a:cs typeface="Times New Roman"/>
              </a:rPr>
              <a:t>it consists of a set of recursive procedures, one for each nonterminal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1748" y="1187027"/>
            <a:ext cx="76739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It constitutes the control flow graph of the code of the 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ELL(1)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parser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77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Text Box 3"/>
              <p:cNvSpPr txBox="1">
                <a:spLocks noChangeArrowheads="1"/>
              </p:cNvSpPr>
              <p:nvPr/>
            </p:nvSpPr>
            <p:spPr bwMode="auto">
              <a:xfrm>
                <a:off x="86916" y="332354"/>
                <a:ext cx="8940847" cy="762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/>
                    <a:cs typeface="Times New Roman"/>
                  </a:rPr>
                  <a:t>What is the </a:t>
                </a:r>
                <a:r>
                  <a:rPr lang="en-US" b="1" i="1" dirty="0" smtClean="0">
                    <a:latin typeface="Times New Roman"/>
                    <a:cs typeface="Times New Roman"/>
                  </a:rPr>
                  <a:t>prospect 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/>
                                <a:cs typeface="Times New Roman"/>
                              </a:rPr>
                              <m:t>𝒒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/>
                                <a:cs typeface="Times New Roman"/>
                              </a:rPr>
                              <m:t>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/>
                    <a:cs typeface="Times New Roman"/>
                  </a:rPr>
                  <a:t> of a state </a:t>
                </a:r>
                <a:r>
                  <a:rPr lang="en-US" b="1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b="1" i="1" baseline="-25000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dirty="0" smtClean="0">
                    <a:latin typeface="Times New Roman"/>
                    <a:cs typeface="Times New Roman"/>
                  </a:rPr>
                  <a:t> of machine </a:t>
                </a:r>
                <a:r>
                  <a:rPr lang="en-US" b="1" i="1" dirty="0" smtClean="0">
                    <a:latin typeface="Times New Roman"/>
                    <a:cs typeface="Times New Roman"/>
                  </a:rPr>
                  <a:t>M</a:t>
                </a:r>
                <a:r>
                  <a:rPr lang="en-US" b="1" i="1" baseline="-25000" dirty="0" smtClean="0">
                    <a:latin typeface="Times New Roman"/>
                    <a:cs typeface="Times New Roman"/>
                  </a:rPr>
                  <a:t>X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/>
                    <a:cs typeface="Times New Roman"/>
                  </a:rPr>
                  <a:t>     it is the set of symbols that can be encountered when exiting machine </a:t>
                </a:r>
                <a:r>
                  <a:rPr lang="en-US" b="1" i="1" dirty="0">
                    <a:latin typeface="Times New Roman"/>
                    <a:cs typeface="Times New Roman"/>
                  </a:rPr>
                  <a:t>M</a:t>
                </a:r>
                <a:r>
                  <a:rPr lang="en-US" b="1" i="1" baseline="-25000" dirty="0">
                    <a:latin typeface="Times New Roman"/>
                    <a:cs typeface="Times New Roman"/>
                  </a:rPr>
                  <a:t>X</a:t>
                </a:r>
                <a:r>
                  <a:rPr lang="en-US" b="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dirty="0" smtClean="0">
                    <a:latin typeface="Times New Roman"/>
                    <a:cs typeface="Times New Roman"/>
                  </a:rPr>
                  <a:t> (in all cases)</a:t>
                </a:r>
                <a:endParaRPr lang="en-US" dirty="0" smtClean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17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16" y="332354"/>
                <a:ext cx="8940847" cy="762453"/>
              </a:xfrm>
              <a:prstGeom prst="rect">
                <a:avLst/>
              </a:prstGeom>
              <a:blipFill rotWithShape="1">
                <a:blip r:embed="rId2"/>
                <a:stretch>
                  <a:fillRect l="-1568" t="-104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415636" y="1219370"/>
                <a:ext cx="8460635" cy="822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mtClean="0">
                    <a:latin typeface="Times New Roman"/>
                    <a:cs typeface="Times New Roman"/>
                  </a:rPr>
                  <a:t>- akin to the lookahead sets of LR analysis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mtClean="0">
                    <a:latin typeface="Times New Roman"/>
                    <a:cs typeface="Times New Roman"/>
                  </a:rPr>
                  <a:t>- one </a:t>
                </a:r>
                <a:r>
                  <a:rPr lang="en-US" dirty="0" smtClean="0">
                    <a:latin typeface="Times New Roman"/>
                    <a:cs typeface="Times New Roman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cs typeface="Times New Roman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/>
                                <a:cs typeface="Times New Roman"/>
                              </a:rPr>
                              <m:t>𝒒</m:t>
                            </m:r>
                          </m:e>
                          <m:sub>
                            <m:r>
                              <a:rPr lang="it-IT" b="1" i="1">
                                <a:latin typeface="Cambria Math"/>
                                <a:cs typeface="Times New Roman"/>
                              </a:rPr>
                              <m:t>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/>
                    <a:cs typeface="Times New Roman"/>
                  </a:rPr>
                  <a:t> is the union of the </a:t>
                </a:r>
                <a:r>
                  <a:rPr lang="en-US" dirty="0" err="1" smtClean="0">
                    <a:latin typeface="Times New Roman"/>
                    <a:cs typeface="Times New Roman"/>
                  </a:rPr>
                  <a:t>lookahead</a:t>
                </a:r>
                <a:r>
                  <a:rPr lang="en-US" dirty="0" smtClean="0">
                    <a:latin typeface="Times New Roman"/>
                    <a:cs typeface="Times New Roman"/>
                  </a:rPr>
                  <a:t> sets of all pilot items with state </a:t>
                </a:r>
                <a:r>
                  <a:rPr lang="en-US" b="1" i="1" dirty="0" err="1" smtClean="0">
                    <a:latin typeface="Times New Roman"/>
                    <a:cs typeface="Times New Roman"/>
                  </a:rPr>
                  <a:t>q</a:t>
                </a:r>
                <a:r>
                  <a:rPr lang="en-US" b="1" i="1" baseline="-25000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dirty="0" smtClean="0">
                    <a:latin typeface="Times New Roman"/>
                    <a:cs typeface="Times New Roman"/>
                  </a:rPr>
                  <a:t> )</a:t>
                </a:r>
                <a:endParaRPr 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1219370"/>
                <a:ext cx="8460635" cy="822341"/>
              </a:xfrm>
              <a:prstGeom prst="rect">
                <a:avLst/>
              </a:prstGeom>
              <a:blipFill rotWithShape="1">
                <a:blip r:embed="rId3"/>
                <a:stretch>
                  <a:fillRect l="-576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86916" y="2331772"/>
                <a:ext cx="8940847" cy="2923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/>
                    <a:cs typeface="Times New Roman"/>
                  </a:rPr>
                  <a:t>Meaning of the guide set on an arc  </a:t>
                </a:r>
                <a:r>
                  <a:rPr lang="en-US" i="1" dirty="0" err="1" smtClean="0">
                    <a:latin typeface="Times New Roman"/>
                    <a:cs typeface="Times New Roman"/>
                  </a:rPr>
                  <a:t>Gui</a:t>
                </a:r>
                <a:r>
                  <a:rPr lang="en-US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i="1" dirty="0" smtClean="0">
                    <a:latin typeface="Times New Roman"/>
                    <a:cs typeface="Times New Roman"/>
                  </a:rPr>
                  <a:t>arc</a:t>
                </a:r>
                <a:r>
                  <a:rPr lang="en-US" dirty="0" smtClean="0">
                    <a:latin typeface="Times New Roman"/>
                    <a:cs typeface="Times New Roman"/>
                  </a:rPr>
                  <a:t>):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/>
                    <a:cs typeface="Times New Roman"/>
                  </a:rPr>
                  <a:t>    the set of symbols that can be met when going through the arc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it-IT" dirty="0" smtClean="0">
                    <a:latin typeface="Times New Roman"/>
                    <a:cs typeface="Times New Roman"/>
                  </a:rPr>
                  <a:t>There are three cases: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 smtClean="0">
                    <a:latin typeface="Times New Roman"/>
                    <a:cs typeface="Times New Roman"/>
                  </a:rPr>
                  <a:t>terminal shif arc: </a:t>
                </a:r>
                <a:r>
                  <a:rPr lang="it-IT" b="1" i="1" dirty="0" smtClean="0">
                    <a:latin typeface="Times New Roman"/>
                    <a:cs typeface="Times New Roman"/>
                  </a:rPr>
                  <a:t>Gui</a:t>
                </a:r>
                <a:r>
                  <a:rPr lang="it-IT" b="1" dirty="0" smtClean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</a:rPr>
                      <m:t>𝒒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1" i="1">
                            <a:latin typeface="Cambria Math"/>
                          </a:rPr>
                        </m:ctrlPr>
                      </m:groupChrPr>
                      <m:e>
                        <m:r>
                          <a:rPr lang="it-IT" b="1" i="1">
                            <a:latin typeface="Cambria Math"/>
                          </a:rPr>
                          <m:t>𝒂</m:t>
                        </m:r>
                      </m:e>
                    </m:groupChr>
                    <m:r>
                      <a:rPr lang="it-IT" b="1" i="1">
                        <a:latin typeface="Cambria Math"/>
                      </a:rPr>
                      <m:t>𝒓</m:t>
                    </m:r>
                  </m:oMath>
                </a14:m>
                <a:r>
                  <a:rPr lang="it-IT" b="1" dirty="0" smtClean="0">
                    <a:latin typeface="Times New Roman"/>
                    <a:cs typeface="Times New Roman"/>
                  </a:rPr>
                  <a:t>) = { </a:t>
                </a:r>
                <a:r>
                  <a:rPr lang="it-IT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it-IT" b="1" dirty="0" smtClean="0">
                    <a:latin typeface="Times New Roman"/>
                    <a:cs typeface="Times New Roman"/>
                  </a:rPr>
                  <a:t> }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 smtClean="0">
                    <a:latin typeface="Times New Roman"/>
                    <a:cs typeface="Times New Roman"/>
                  </a:rPr>
                  <a:t>dart exiting from a final state </a:t>
                </a:r>
                <a:r>
                  <a:rPr lang="it-IT" b="1" i="1" dirty="0" smtClean="0">
                    <a:latin typeface="Times New Roman"/>
                    <a:cs typeface="Times New Roman"/>
                  </a:rPr>
                  <a:t>f </a:t>
                </a:r>
                <a:r>
                  <a:rPr lang="it-IT" dirty="0" smtClean="0">
                    <a:latin typeface="Times New Roman"/>
                    <a:cs typeface="Times New Roman"/>
                  </a:rPr>
                  <a:t>: </a:t>
                </a:r>
                <a:r>
                  <a:rPr lang="it-IT" b="1" i="1" dirty="0">
                    <a:latin typeface="Times New Roman"/>
                    <a:cs typeface="Times New Roman"/>
                  </a:rPr>
                  <a:t>Gui</a:t>
                </a:r>
                <a:r>
                  <a:rPr lang="it-IT" b="1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/>
                      </a:rPr>
                      <m:t>𝒇</m:t>
                    </m:r>
                    <m:r>
                      <a:rPr lang="it-IT" b="1" i="1" smtClean="0">
                        <a:latin typeface="Cambria Math"/>
                        <a:sym typeface="Symbol"/>
                      </a:rPr>
                      <m:t></m:t>
                    </m:r>
                  </m:oMath>
                </a14:m>
                <a:r>
                  <a:rPr lang="it-IT" b="1" dirty="0">
                    <a:latin typeface="Times New Roman"/>
                    <a:cs typeface="Times New Roman"/>
                  </a:rPr>
                  <a:t>) = </a:t>
                </a:r>
                <a:r>
                  <a:rPr lang="it-IT" b="1" dirty="0" smtClean="0">
                    <a:latin typeface="Times New Roman"/>
                    <a:cs typeface="Times New Roman"/>
                    <a:sym typeface="Symbol"/>
                  </a:rPr>
                  <a:t></a:t>
                </a:r>
                <a:r>
                  <a:rPr lang="it-IT" b="1" i="1" baseline="-25000" dirty="0" smtClean="0">
                    <a:latin typeface="Times New Roman"/>
                    <a:cs typeface="Times New Roman"/>
                    <a:sym typeface="Symbol"/>
                  </a:rPr>
                  <a:t>f</a:t>
                </a:r>
                <a:r>
                  <a:rPr lang="it-IT" b="1" i="1" dirty="0" smtClean="0">
                    <a:latin typeface="Times New Roman"/>
                    <a:cs typeface="Times New Roman"/>
                    <a:sym typeface="Symbol"/>
                  </a:rPr>
                  <a:t>   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 smtClean="0">
                    <a:latin typeface="Times New Roman"/>
                    <a:cs typeface="Times New Roman"/>
                    <a:sym typeface="Symbol"/>
                  </a:rPr>
                  <a:t>call arc: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it-IT" b="1" i="1" dirty="0" smtClean="0">
                    <a:latin typeface="Times New Roman"/>
                    <a:cs typeface="Times New Roman"/>
                    <a:sym typeface="Symbol"/>
                  </a:rPr>
                  <a:t>Gui</a:t>
                </a:r>
                <a:r>
                  <a:rPr lang="it-IT" b="1" dirty="0" smtClean="0">
                    <a:latin typeface="Times New Roman"/>
                    <a:cs typeface="Times New Roman"/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it-IT" b="1" i="1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  <m:sub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</a:rPr>
                  <a:t> </a:t>
                </a:r>
                <a:r>
                  <a:rPr lang="it-IT" b="1" dirty="0" smtClean="0">
                    <a:latin typeface="Times New Roman"/>
                    <a:cs typeface="Times New Roman"/>
                    <a:sym typeface="Symbol"/>
                  </a:rPr>
                  <a:t>)</a:t>
                </a:r>
                <a:r>
                  <a:rPr lang="it-IT" dirty="0" smtClean="0">
                    <a:latin typeface="Times New Roman"/>
                    <a:cs typeface="Times New Roman"/>
                    <a:sym typeface="Symbol"/>
                  </a:rPr>
                  <a:t> = </a:t>
                </a:r>
                <a:r>
                  <a:rPr lang="it-IT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{initials </a:t>
                </a:r>
                <a:r>
                  <a:rPr lang="it-IT" i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of strings derived from 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it-IT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}</a:t>
                </a:r>
                <a:r>
                  <a:rPr lang="it-IT" b="0" i="0" dirty="0" smtClean="0">
                    <a:latin typeface="+mj-lt"/>
                    <a:cs typeface="Times New Roman"/>
                    <a:sym typeface="Symbol"/>
                  </a:rPr>
                  <a:t>  </a:t>
                </a:r>
                <a:r>
                  <a:rPr lang="it-IT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it-IT" i="1" smtClean="0">
                            <a:latin typeface="Cambria Math"/>
                            <a:cs typeface="Times New Roman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symbol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following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nullable</m:t>
                        </m: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16" y="2331772"/>
                <a:ext cx="8940847" cy="2923236"/>
              </a:xfrm>
              <a:prstGeom prst="rect">
                <a:avLst/>
              </a:prstGeom>
              <a:blipFill rotWithShape="1">
                <a:blip r:embed="rId4"/>
                <a:stretch>
                  <a:fillRect l="-1568" t="-2714" r="-4635" b="-23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8998" y="5565826"/>
            <a:ext cx="84988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Guide sets can be computed (also) manually by simply “inspecting” the machine net</a:t>
            </a:r>
          </a:p>
          <a:p>
            <a:pPr eaLnBrk="1" hangingPunct="1">
              <a:spcBef>
                <a:spcPct val="50000"/>
              </a:spcBef>
            </a:pPr>
            <a:r>
              <a:rPr lang="it-IT" dirty="0" smtClean="0">
                <a:latin typeface="Times New Roman"/>
                <a:cs typeface="Times New Roman"/>
              </a:rPr>
              <a:t>NB: in </a:t>
            </a:r>
            <a:r>
              <a:rPr lang="it-IT" dirty="0" smtClean="0">
                <a:latin typeface="Times New Roman"/>
                <a:cs typeface="Times New Roman"/>
              </a:rPr>
              <a:t>the slides sometimes prospect sets placed inside the circle denoting the final state 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53" y="2256635"/>
            <a:ext cx="5819006" cy="218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2278626" y="2122434"/>
            <a:ext cx="3716593" cy="687111"/>
          </a:xfrm>
          <a:custGeom>
            <a:avLst/>
            <a:gdLst>
              <a:gd name="connsiteX0" fmla="*/ 0 w 3716593"/>
              <a:gd name="connsiteY0" fmla="*/ 687111 h 687111"/>
              <a:gd name="connsiteX1" fmla="*/ 412955 w 3716593"/>
              <a:gd name="connsiteY1" fmla="*/ 252033 h 687111"/>
              <a:gd name="connsiteX2" fmla="*/ 2249129 w 3716593"/>
              <a:gd name="connsiteY2" fmla="*/ 1311 h 687111"/>
              <a:gd name="connsiteX3" fmla="*/ 3451122 w 3716593"/>
              <a:gd name="connsiteY3" fmla="*/ 170917 h 687111"/>
              <a:gd name="connsiteX4" fmla="*/ 3716593 w 3716593"/>
              <a:gd name="connsiteY4" fmla="*/ 539627 h 68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593" h="687111">
                <a:moveTo>
                  <a:pt x="0" y="687111"/>
                </a:moveTo>
                <a:cubicBezTo>
                  <a:pt x="19050" y="526722"/>
                  <a:pt x="38100" y="366333"/>
                  <a:pt x="412955" y="252033"/>
                </a:cubicBezTo>
                <a:cubicBezTo>
                  <a:pt x="787810" y="137733"/>
                  <a:pt x="1742768" y="14830"/>
                  <a:pt x="2249129" y="1311"/>
                </a:cubicBezTo>
                <a:cubicBezTo>
                  <a:pt x="2755490" y="-12208"/>
                  <a:pt x="3206545" y="81198"/>
                  <a:pt x="3451122" y="170917"/>
                </a:cubicBezTo>
                <a:cubicBezTo>
                  <a:pt x="3695699" y="260636"/>
                  <a:pt x="3706146" y="400131"/>
                  <a:pt x="3716593" y="539627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95510" y="2993900"/>
            <a:ext cx="3140167" cy="1401405"/>
          </a:xfrm>
          <a:custGeom>
            <a:avLst/>
            <a:gdLst>
              <a:gd name="connsiteX0" fmla="*/ 6135 w 3140167"/>
              <a:gd name="connsiteY0" fmla="*/ 0 h 1401405"/>
              <a:gd name="connsiteX1" fmla="*/ 345348 w 3140167"/>
              <a:gd name="connsiteY1" fmla="*/ 966019 h 1401405"/>
              <a:gd name="connsiteX2" fmla="*/ 2225767 w 3140167"/>
              <a:gd name="connsiteY2" fmla="*/ 1386348 h 1401405"/>
              <a:gd name="connsiteX3" fmla="*/ 3140167 w 3140167"/>
              <a:gd name="connsiteY3" fmla="*/ 471948 h 140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167" h="1401405">
                <a:moveTo>
                  <a:pt x="6135" y="0"/>
                </a:moveTo>
                <a:cubicBezTo>
                  <a:pt x="-9228" y="367480"/>
                  <a:pt x="-24591" y="734961"/>
                  <a:pt x="345348" y="966019"/>
                </a:cubicBezTo>
                <a:cubicBezTo>
                  <a:pt x="715287" y="1197077"/>
                  <a:pt x="1759964" y="1468693"/>
                  <a:pt x="2225767" y="1386348"/>
                </a:cubicBezTo>
                <a:cubicBezTo>
                  <a:pt x="2691570" y="1304003"/>
                  <a:pt x="2915868" y="887975"/>
                  <a:pt x="3140167" y="471948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57745" y="3774286"/>
            <a:ext cx="1555958" cy="192678"/>
            <a:chOff x="1157745" y="2896780"/>
            <a:chExt cx="1555958" cy="192678"/>
          </a:xfrm>
        </p:grpSpPr>
        <p:sp>
          <p:nvSpPr>
            <p:cNvPr id="7" name="TextBox 6"/>
            <p:cNvSpPr txBox="1"/>
            <p:nvPr/>
          </p:nvSpPr>
          <p:spPr>
            <a:xfrm>
              <a:off x="1157745" y="2920181"/>
              <a:ext cx="8775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110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axiom</a:t>
              </a:r>
              <a:endParaRPr lang="en-US" sz="11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02542" y="2896780"/>
              <a:ext cx="811161" cy="89768"/>
            </a:xfrm>
            <a:custGeom>
              <a:avLst/>
              <a:gdLst>
                <a:gd name="connsiteX0" fmla="*/ 811161 w 811161"/>
                <a:gd name="connsiteY0" fmla="*/ 45523 h 89768"/>
                <a:gd name="connsiteX1" fmla="*/ 442452 w 811161"/>
                <a:gd name="connsiteY1" fmla="*/ 1278 h 89768"/>
                <a:gd name="connsiteX2" fmla="*/ 0 w 811161"/>
                <a:gd name="connsiteY2" fmla="*/ 89768 h 8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1161" h="89768">
                  <a:moveTo>
                    <a:pt x="811161" y="45523"/>
                  </a:moveTo>
                  <a:cubicBezTo>
                    <a:pt x="694403" y="19713"/>
                    <a:pt x="577645" y="-6096"/>
                    <a:pt x="442452" y="1278"/>
                  </a:cubicBezTo>
                  <a:cubicBezTo>
                    <a:pt x="307259" y="8652"/>
                    <a:pt x="153629" y="49210"/>
                    <a:pt x="0" y="89768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>
            <a:off x="4232826" y="2473304"/>
            <a:ext cx="1688652" cy="1516112"/>
          </a:xfrm>
          <a:custGeom>
            <a:avLst/>
            <a:gdLst>
              <a:gd name="connsiteX0" fmla="*/ 43067 w 1724383"/>
              <a:gd name="connsiteY0" fmla="*/ 1659400 h 1659400"/>
              <a:gd name="connsiteX1" fmla="*/ 109435 w 1724383"/>
              <a:gd name="connsiteY1" fmla="*/ 420535 h 1659400"/>
              <a:gd name="connsiteX2" fmla="*/ 986964 w 1724383"/>
              <a:gd name="connsiteY2" fmla="*/ 206 h 1659400"/>
              <a:gd name="connsiteX3" fmla="*/ 1724383 w 1724383"/>
              <a:gd name="connsiteY3" fmla="*/ 376290 h 1659400"/>
              <a:gd name="connsiteX0" fmla="*/ 15071 w 1696387"/>
              <a:gd name="connsiteY0" fmla="*/ 1659966 h 1659966"/>
              <a:gd name="connsiteX1" fmla="*/ 184608 w 1696387"/>
              <a:gd name="connsiteY1" fmla="*/ 465346 h 1659966"/>
              <a:gd name="connsiteX2" fmla="*/ 958968 w 1696387"/>
              <a:gd name="connsiteY2" fmla="*/ 772 h 1659966"/>
              <a:gd name="connsiteX3" fmla="*/ 1696387 w 1696387"/>
              <a:gd name="connsiteY3" fmla="*/ 376856 h 1659966"/>
              <a:gd name="connsiteX0" fmla="*/ 15212 w 1696528"/>
              <a:gd name="connsiteY0" fmla="*/ 1557435 h 1557435"/>
              <a:gd name="connsiteX1" fmla="*/ 184749 w 1696528"/>
              <a:gd name="connsiteY1" fmla="*/ 362815 h 1557435"/>
              <a:gd name="connsiteX2" fmla="*/ 966478 w 1696528"/>
              <a:gd name="connsiteY2" fmla="*/ 1480 h 1557435"/>
              <a:gd name="connsiteX3" fmla="*/ 1696528 w 1696528"/>
              <a:gd name="connsiteY3" fmla="*/ 274325 h 1557435"/>
              <a:gd name="connsiteX0" fmla="*/ 6099 w 1687415"/>
              <a:gd name="connsiteY0" fmla="*/ 1558908 h 1558908"/>
              <a:gd name="connsiteX1" fmla="*/ 337757 w 1687415"/>
              <a:gd name="connsiteY1" fmla="*/ 408533 h 1558908"/>
              <a:gd name="connsiteX2" fmla="*/ 957365 w 1687415"/>
              <a:gd name="connsiteY2" fmla="*/ 2953 h 1558908"/>
              <a:gd name="connsiteX3" fmla="*/ 1687415 w 1687415"/>
              <a:gd name="connsiteY3" fmla="*/ 275798 h 1558908"/>
              <a:gd name="connsiteX0" fmla="*/ 6183 w 1687499"/>
              <a:gd name="connsiteY0" fmla="*/ 1516112 h 1516112"/>
              <a:gd name="connsiteX1" fmla="*/ 337841 w 1687499"/>
              <a:gd name="connsiteY1" fmla="*/ 365737 h 1516112"/>
              <a:gd name="connsiteX2" fmla="*/ 979556 w 1687499"/>
              <a:gd name="connsiteY2" fmla="*/ 4402 h 1516112"/>
              <a:gd name="connsiteX3" fmla="*/ 1687499 w 1687499"/>
              <a:gd name="connsiteY3" fmla="*/ 233002 h 151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499" h="1516112">
                <a:moveTo>
                  <a:pt x="6183" y="1516112"/>
                </a:moveTo>
                <a:cubicBezTo>
                  <a:pt x="-39291" y="1034945"/>
                  <a:pt x="175612" y="617689"/>
                  <a:pt x="337841" y="365737"/>
                </a:cubicBezTo>
                <a:cubicBezTo>
                  <a:pt x="500070" y="113785"/>
                  <a:pt x="754613" y="26524"/>
                  <a:pt x="979556" y="4402"/>
                </a:cubicBezTo>
                <a:cubicBezTo>
                  <a:pt x="1204499" y="-17720"/>
                  <a:pt x="1453368" y="41273"/>
                  <a:pt x="1687499" y="233002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077929" y="3406854"/>
            <a:ext cx="1157748" cy="879196"/>
          </a:xfrm>
          <a:custGeom>
            <a:avLst/>
            <a:gdLst>
              <a:gd name="connsiteX0" fmla="*/ 0 w 1098755"/>
              <a:gd name="connsiteY0" fmla="*/ 774291 h 879196"/>
              <a:gd name="connsiteX1" fmla="*/ 132736 w 1098755"/>
              <a:gd name="connsiteY1" fmla="*/ 877529 h 879196"/>
              <a:gd name="connsiteX2" fmla="*/ 508819 w 1098755"/>
              <a:gd name="connsiteY2" fmla="*/ 700549 h 879196"/>
              <a:gd name="connsiteX3" fmla="*/ 781665 w 1098755"/>
              <a:gd name="connsiteY3" fmla="*/ 117987 h 879196"/>
              <a:gd name="connsiteX4" fmla="*/ 1098755 w 1098755"/>
              <a:gd name="connsiteY4" fmla="*/ 0 h 87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755" h="879196">
                <a:moveTo>
                  <a:pt x="0" y="774291"/>
                </a:moveTo>
                <a:cubicBezTo>
                  <a:pt x="23966" y="832055"/>
                  <a:pt x="47933" y="889819"/>
                  <a:pt x="132736" y="877529"/>
                </a:cubicBezTo>
                <a:cubicBezTo>
                  <a:pt x="217539" y="865239"/>
                  <a:pt x="400664" y="827139"/>
                  <a:pt x="508819" y="700549"/>
                </a:cubicBezTo>
                <a:cubicBezTo>
                  <a:pt x="616974" y="573959"/>
                  <a:pt x="683342" y="234745"/>
                  <a:pt x="781665" y="117987"/>
                </a:cubicBezTo>
                <a:cubicBezTo>
                  <a:pt x="879988" y="1229"/>
                  <a:pt x="989371" y="614"/>
                  <a:pt x="1098755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051323" y="3465848"/>
            <a:ext cx="1011710" cy="1276445"/>
          </a:xfrm>
          <a:custGeom>
            <a:avLst/>
            <a:gdLst>
              <a:gd name="connsiteX0" fmla="*/ 973393 w 1011710"/>
              <a:gd name="connsiteY0" fmla="*/ 943897 h 1276445"/>
              <a:gd name="connsiteX1" fmla="*/ 973393 w 1011710"/>
              <a:gd name="connsiteY1" fmla="*/ 1157748 h 1276445"/>
              <a:gd name="connsiteX2" fmla="*/ 575187 w 1011710"/>
              <a:gd name="connsiteY2" fmla="*/ 1275735 h 1276445"/>
              <a:gd name="connsiteX3" fmla="*/ 117987 w 1011710"/>
              <a:gd name="connsiteY3" fmla="*/ 1106129 h 1276445"/>
              <a:gd name="connsiteX4" fmla="*/ 0 w 1011710"/>
              <a:gd name="connsiteY4" fmla="*/ 516193 h 1276445"/>
              <a:gd name="connsiteX5" fmla="*/ 221225 w 1011710"/>
              <a:gd name="connsiteY5" fmla="*/ 206477 h 1276445"/>
              <a:gd name="connsiteX6" fmla="*/ 250722 w 1011710"/>
              <a:gd name="connsiteY6" fmla="*/ 0 h 12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710" h="1276445">
                <a:moveTo>
                  <a:pt x="973393" y="943897"/>
                </a:moveTo>
                <a:cubicBezTo>
                  <a:pt x="1006577" y="1023169"/>
                  <a:pt x="1039761" y="1102442"/>
                  <a:pt x="973393" y="1157748"/>
                </a:cubicBezTo>
                <a:cubicBezTo>
                  <a:pt x="907025" y="1213054"/>
                  <a:pt x="717755" y="1284338"/>
                  <a:pt x="575187" y="1275735"/>
                </a:cubicBezTo>
                <a:cubicBezTo>
                  <a:pt x="432619" y="1267132"/>
                  <a:pt x="213851" y="1232719"/>
                  <a:pt x="117987" y="1106129"/>
                </a:cubicBezTo>
                <a:cubicBezTo>
                  <a:pt x="22123" y="979539"/>
                  <a:pt x="-17206" y="666135"/>
                  <a:pt x="0" y="516193"/>
                </a:cubicBezTo>
                <a:cubicBezTo>
                  <a:pt x="17206" y="366251"/>
                  <a:pt x="179438" y="292509"/>
                  <a:pt x="221225" y="206477"/>
                </a:cubicBezTo>
                <a:cubicBezTo>
                  <a:pt x="263012" y="120445"/>
                  <a:pt x="256867" y="60222"/>
                  <a:pt x="250722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42165" y="2787422"/>
            <a:ext cx="437409" cy="1452716"/>
          </a:xfrm>
          <a:custGeom>
            <a:avLst/>
            <a:gdLst>
              <a:gd name="connsiteX0" fmla="*/ 437409 w 437409"/>
              <a:gd name="connsiteY0" fmla="*/ 1452716 h 1452716"/>
              <a:gd name="connsiteX1" fmla="*/ 282551 w 437409"/>
              <a:gd name="connsiteY1" fmla="*/ 789039 h 1452716"/>
              <a:gd name="connsiteX2" fmla="*/ 2332 w 437409"/>
              <a:gd name="connsiteY2" fmla="*/ 398207 h 1452716"/>
              <a:gd name="connsiteX3" fmla="*/ 171938 w 437409"/>
              <a:gd name="connsiteY3" fmla="*/ 0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09" h="1452716">
                <a:moveTo>
                  <a:pt x="437409" y="1452716"/>
                </a:moveTo>
                <a:cubicBezTo>
                  <a:pt x="396236" y="1208753"/>
                  <a:pt x="355064" y="964790"/>
                  <a:pt x="282551" y="789039"/>
                </a:cubicBezTo>
                <a:cubicBezTo>
                  <a:pt x="210038" y="613288"/>
                  <a:pt x="20767" y="529713"/>
                  <a:pt x="2332" y="398207"/>
                </a:cubicBezTo>
                <a:cubicBezTo>
                  <a:pt x="-16104" y="266700"/>
                  <a:pt x="77917" y="133350"/>
                  <a:pt x="171938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294258" y="2492454"/>
            <a:ext cx="872327" cy="870155"/>
          </a:xfrm>
          <a:custGeom>
            <a:avLst/>
            <a:gdLst>
              <a:gd name="connsiteX0" fmla="*/ 10677 w 872327"/>
              <a:gd name="connsiteY0" fmla="*/ 0 h 870155"/>
              <a:gd name="connsiteX1" fmla="*/ 91794 w 872327"/>
              <a:gd name="connsiteY1" fmla="*/ 132736 h 870155"/>
              <a:gd name="connsiteX2" fmla="*/ 681729 w 872327"/>
              <a:gd name="connsiteY2" fmla="*/ 235975 h 870155"/>
              <a:gd name="connsiteX3" fmla="*/ 866084 w 872327"/>
              <a:gd name="connsiteY3" fmla="*/ 648929 h 870155"/>
              <a:gd name="connsiteX4" fmla="*/ 497374 w 872327"/>
              <a:gd name="connsiteY4" fmla="*/ 870155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27" h="870155">
                <a:moveTo>
                  <a:pt x="10677" y="0"/>
                </a:moveTo>
                <a:cubicBezTo>
                  <a:pt x="-4686" y="46703"/>
                  <a:pt x="-20048" y="93407"/>
                  <a:pt x="91794" y="132736"/>
                </a:cubicBezTo>
                <a:cubicBezTo>
                  <a:pt x="203636" y="172065"/>
                  <a:pt x="552681" y="149943"/>
                  <a:pt x="681729" y="235975"/>
                </a:cubicBezTo>
                <a:cubicBezTo>
                  <a:pt x="810777" y="322007"/>
                  <a:pt x="896810" y="543232"/>
                  <a:pt x="866084" y="648929"/>
                </a:cubicBezTo>
                <a:cubicBezTo>
                  <a:pt x="835358" y="754626"/>
                  <a:pt x="666366" y="812390"/>
                  <a:pt x="497374" y="870155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487994" y="1886899"/>
            <a:ext cx="3052916" cy="922646"/>
          </a:xfrm>
          <a:custGeom>
            <a:avLst/>
            <a:gdLst>
              <a:gd name="connsiteX0" fmla="*/ 3052916 w 3052916"/>
              <a:gd name="connsiteY0" fmla="*/ 413826 h 922646"/>
              <a:gd name="connsiteX1" fmla="*/ 2544096 w 3052916"/>
              <a:gd name="connsiteY1" fmla="*/ 111484 h 922646"/>
              <a:gd name="connsiteX2" fmla="*/ 553064 w 3052916"/>
              <a:gd name="connsiteY2" fmla="*/ 59865 h 922646"/>
              <a:gd name="connsiteX3" fmla="*/ 0 w 3052916"/>
              <a:gd name="connsiteY3" fmla="*/ 922646 h 92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922646">
                <a:moveTo>
                  <a:pt x="3052916" y="413826"/>
                </a:moveTo>
                <a:cubicBezTo>
                  <a:pt x="3006827" y="292151"/>
                  <a:pt x="2960738" y="170477"/>
                  <a:pt x="2544096" y="111484"/>
                </a:cubicBezTo>
                <a:cubicBezTo>
                  <a:pt x="2127454" y="52491"/>
                  <a:pt x="977080" y="-75329"/>
                  <a:pt x="553064" y="59865"/>
                </a:cubicBezTo>
                <a:cubicBezTo>
                  <a:pt x="129048" y="195059"/>
                  <a:pt x="64524" y="558852"/>
                  <a:pt x="0" y="922646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986548" y="2068702"/>
            <a:ext cx="4387367" cy="2848786"/>
          </a:xfrm>
          <a:custGeom>
            <a:avLst/>
            <a:gdLst>
              <a:gd name="connsiteX0" fmla="*/ 3856704 w 4387367"/>
              <a:gd name="connsiteY0" fmla="*/ 180404 h 2848786"/>
              <a:gd name="connsiteX1" fmla="*/ 4011562 w 4387367"/>
              <a:gd name="connsiteY1" fmla="*/ 3423 h 2848786"/>
              <a:gd name="connsiteX2" fmla="*/ 4269658 w 4387367"/>
              <a:gd name="connsiteY2" fmla="*/ 320514 h 2848786"/>
              <a:gd name="connsiteX3" fmla="*/ 4343400 w 4387367"/>
              <a:gd name="connsiteY3" fmla="*/ 1463514 h 2848786"/>
              <a:gd name="connsiteX4" fmla="*/ 3598607 w 4387367"/>
              <a:gd name="connsiteY4" fmla="*/ 2584391 h 2848786"/>
              <a:gd name="connsiteX5" fmla="*/ 2109020 w 4387367"/>
              <a:gd name="connsiteY5" fmla="*/ 2842488 h 2848786"/>
              <a:gd name="connsiteX6" fmla="*/ 582562 w 4387367"/>
              <a:gd name="connsiteY6" fmla="*/ 2422159 h 2848786"/>
              <a:gd name="connsiteX7" fmla="*/ 0 w 4387367"/>
              <a:gd name="connsiteY7" fmla="*/ 1905965 h 284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367" h="2848786">
                <a:moveTo>
                  <a:pt x="3856704" y="180404"/>
                </a:moveTo>
                <a:cubicBezTo>
                  <a:pt x="3899720" y="80237"/>
                  <a:pt x="3942736" y="-19929"/>
                  <a:pt x="4011562" y="3423"/>
                </a:cubicBezTo>
                <a:cubicBezTo>
                  <a:pt x="4080388" y="26775"/>
                  <a:pt x="4214352" y="77166"/>
                  <a:pt x="4269658" y="320514"/>
                </a:cubicBezTo>
                <a:cubicBezTo>
                  <a:pt x="4324964" y="563862"/>
                  <a:pt x="4455242" y="1086201"/>
                  <a:pt x="4343400" y="1463514"/>
                </a:cubicBezTo>
                <a:cubicBezTo>
                  <a:pt x="4231558" y="1840827"/>
                  <a:pt x="3971003" y="2354562"/>
                  <a:pt x="3598607" y="2584391"/>
                </a:cubicBezTo>
                <a:cubicBezTo>
                  <a:pt x="3226211" y="2814220"/>
                  <a:pt x="2611694" y="2869527"/>
                  <a:pt x="2109020" y="2842488"/>
                </a:cubicBezTo>
                <a:cubicBezTo>
                  <a:pt x="1606346" y="2815449"/>
                  <a:pt x="934065" y="2578246"/>
                  <a:pt x="582562" y="2422159"/>
                </a:cubicBezTo>
                <a:cubicBezTo>
                  <a:pt x="231059" y="2266072"/>
                  <a:pt x="115529" y="2086018"/>
                  <a:pt x="0" y="1905965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62650" y="1642424"/>
            <a:ext cx="3681298" cy="1712811"/>
            <a:chOff x="1362650" y="764918"/>
            <a:chExt cx="3681298" cy="1712811"/>
          </a:xfrm>
        </p:grpSpPr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1362650" y="764918"/>
              <a:ext cx="1465719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 smtClean="0">
                  <a:latin typeface="Times New Roman" pitchFamily="18" charset="0"/>
                  <a:sym typeface="Symbol" pitchFamily="18" charset="2"/>
                </a:rPr>
                <a:t>call arcs</a:t>
              </a:r>
              <a:endParaRPr lang="en-US" sz="1600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286000" y="1025013"/>
              <a:ext cx="339213" cy="973393"/>
            </a:xfrm>
            <a:custGeom>
              <a:avLst/>
              <a:gdLst>
                <a:gd name="connsiteX0" fmla="*/ 0 w 339213"/>
                <a:gd name="connsiteY0" fmla="*/ 0 h 973393"/>
                <a:gd name="connsiteX1" fmla="*/ 339213 w 339213"/>
                <a:gd name="connsiteY1" fmla="*/ 973393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213" h="973393">
                  <a:moveTo>
                    <a:pt x="0" y="0"/>
                  </a:moveTo>
                  <a:lnTo>
                    <a:pt x="339213" y="973393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448232" y="1054510"/>
              <a:ext cx="2300749" cy="1423219"/>
            </a:xfrm>
            <a:custGeom>
              <a:avLst/>
              <a:gdLst>
                <a:gd name="connsiteX0" fmla="*/ 0 w 2300749"/>
                <a:gd name="connsiteY0" fmla="*/ 0 h 1423219"/>
                <a:gd name="connsiteX1" fmla="*/ 508820 w 2300749"/>
                <a:gd name="connsiteY1" fmla="*/ 722671 h 1423219"/>
                <a:gd name="connsiteX2" fmla="*/ 1732936 w 2300749"/>
                <a:gd name="connsiteY2" fmla="*/ 1010264 h 1423219"/>
                <a:gd name="connsiteX3" fmla="*/ 2300749 w 2300749"/>
                <a:gd name="connsiteY3" fmla="*/ 1423219 h 14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749" h="1423219">
                  <a:moveTo>
                    <a:pt x="0" y="0"/>
                  </a:moveTo>
                  <a:cubicBezTo>
                    <a:pt x="109998" y="277147"/>
                    <a:pt x="219997" y="554294"/>
                    <a:pt x="508820" y="722671"/>
                  </a:cubicBezTo>
                  <a:cubicBezTo>
                    <a:pt x="797643" y="891048"/>
                    <a:pt x="1434281" y="893506"/>
                    <a:pt x="1732936" y="1010264"/>
                  </a:cubicBezTo>
                  <a:cubicBezTo>
                    <a:pt x="2031591" y="1127022"/>
                    <a:pt x="2166170" y="1275120"/>
                    <a:pt x="2300749" y="1423219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73594" y="1025013"/>
              <a:ext cx="2470354" cy="1415845"/>
            </a:xfrm>
            <a:custGeom>
              <a:avLst/>
              <a:gdLst>
                <a:gd name="connsiteX0" fmla="*/ 0 w 2470354"/>
                <a:gd name="connsiteY0" fmla="*/ 0 h 1415845"/>
                <a:gd name="connsiteX1" fmla="*/ 464574 w 2470354"/>
                <a:gd name="connsiteY1" fmla="*/ 538316 h 1415845"/>
                <a:gd name="connsiteX2" fmla="*/ 1681316 w 2470354"/>
                <a:gd name="connsiteY2" fmla="*/ 936522 h 1415845"/>
                <a:gd name="connsiteX3" fmla="*/ 2470354 w 2470354"/>
                <a:gd name="connsiteY3" fmla="*/ 1415845 h 14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354" h="1415845">
                  <a:moveTo>
                    <a:pt x="0" y="0"/>
                  </a:moveTo>
                  <a:cubicBezTo>
                    <a:pt x="92177" y="191114"/>
                    <a:pt x="184355" y="382229"/>
                    <a:pt x="464574" y="538316"/>
                  </a:cubicBezTo>
                  <a:cubicBezTo>
                    <a:pt x="744793" y="694403"/>
                    <a:pt x="1347019" y="790267"/>
                    <a:pt x="1681316" y="936522"/>
                  </a:cubicBezTo>
                  <a:cubicBezTo>
                    <a:pt x="2015613" y="1082777"/>
                    <a:pt x="2242983" y="1249311"/>
                    <a:pt x="2470354" y="141584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03" y="370247"/>
            <a:ext cx="3844666" cy="10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43119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Guide sets for the grammar / machine net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52147" y="1010385"/>
            <a:ext cx="43119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very simple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because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 is not nullable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65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6" grpId="0"/>
      <p:bldP spid="26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1688</Words>
  <Application>Microsoft Office PowerPoint</Application>
  <PresentationFormat>On-screen Show (4:3)</PresentationFormat>
  <Paragraphs>250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Top-Down Syntax Analysis – ELL(k)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sintattica – Ll(k)</dc:title>
  <dc:creator>morzenti</dc:creator>
  <cp:lastModifiedBy>Morzenti</cp:lastModifiedBy>
  <cp:revision>458</cp:revision>
  <cp:lastPrinted>2016-11-14T09:43:30Z</cp:lastPrinted>
  <dcterms:created xsi:type="dcterms:W3CDTF">2011-11-27T14:30:46Z</dcterms:created>
  <dcterms:modified xsi:type="dcterms:W3CDTF">2018-10-24T06:35:02Z</dcterms:modified>
</cp:coreProperties>
</file>