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7" r:id="rId2"/>
    <p:sldId id="324" r:id="rId3"/>
    <p:sldId id="326" r:id="rId4"/>
    <p:sldId id="327" r:id="rId5"/>
    <p:sldId id="329" r:id="rId6"/>
    <p:sldId id="345" r:id="rId7"/>
    <p:sldId id="351" r:id="rId8"/>
    <p:sldId id="347" r:id="rId9"/>
    <p:sldId id="349" r:id="rId10"/>
    <p:sldId id="350" r:id="rId11"/>
  </p:sldIdLst>
  <p:sldSz cx="9144000" cy="6858000" type="screen4x3"/>
  <p:notesSz cx="6797675" cy="9926638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7" autoAdjust="0"/>
    <p:restoredTop sz="94550" autoAdjust="0"/>
  </p:normalViewPr>
  <p:slideViewPr>
    <p:cSldViewPr snapToGrid="0">
      <p:cViewPr varScale="1">
        <p:scale>
          <a:sx n="90" d="100"/>
          <a:sy n="90" d="100"/>
        </p:scale>
        <p:origin x="-86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003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2945660" cy="49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90" tIns="49895" rIns="99790" bIns="49895" numCol="1" anchor="t" anchorCtr="0" compatLnSpc="1">
            <a:prstTxWarp prst="textNoShape">
              <a:avLst/>
            </a:prstTxWarp>
          </a:bodyPr>
          <a:lstStyle>
            <a:lvl1pPr defTabSz="998006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37" y="5"/>
            <a:ext cx="2945660" cy="49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90" tIns="49895" rIns="99790" bIns="49895" numCol="1" anchor="t" anchorCtr="0" compatLnSpc="1">
            <a:prstTxWarp prst="textNoShape">
              <a:avLst/>
            </a:prstTxWarp>
          </a:bodyPr>
          <a:lstStyle>
            <a:lvl1pPr algn="r" defTabSz="998006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28962"/>
            <a:ext cx="2945660" cy="4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90" tIns="49895" rIns="99790" bIns="49895" numCol="1" anchor="b" anchorCtr="0" compatLnSpc="1">
            <a:prstTxWarp prst="textNoShape">
              <a:avLst/>
            </a:prstTxWarp>
          </a:bodyPr>
          <a:lstStyle>
            <a:lvl1pPr defTabSz="998006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37" y="9428962"/>
            <a:ext cx="2945660" cy="4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90" tIns="49895" rIns="99790" bIns="49895" numCol="1" anchor="b" anchorCtr="0" compatLnSpc="1">
            <a:prstTxWarp prst="textNoShape">
              <a:avLst/>
            </a:prstTxWarp>
          </a:bodyPr>
          <a:lstStyle>
            <a:lvl1pPr algn="r" defTabSz="998006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DD38AD3B-1C61-48F6-BB54-5CCE4A46735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669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2945660" cy="49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90" tIns="49895" rIns="99790" bIns="49895" numCol="1" anchor="t" anchorCtr="0" compatLnSpc="1">
            <a:prstTxWarp prst="textNoShape">
              <a:avLst/>
            </a:prstTxWarp>
          </a:bodyPr>
          <a:lstStyle>
            <a:lvl1pPr defTabSz="998006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37" y="5"/>
            <a:ext cx="2945660" cy="49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90" tIns="49895" rIns="99790" bIns="49895" numCol="1" anchor="t" anchorCtr="0" compatLnSpc="1">
            <a:prstTxWarp prst="textNoShape">
              <a:avLst/>
            </a:prstTxWarp>
          </a:bodyPr>
          <a:lstStyle>
            <a:lvl1pPr algn="r" defTabSz="998006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3689"/>
            <a:ext cx="5438140" cy="446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90" tIns="49895" rIns="99790" bIns="498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8962"/>
            <a:ext cx="2945660" cy="4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90" tIns="49895" rIns="99790" bIns="49895" numCol="1" anchor="b" anchorCtr="0" compatLnSpc="1">
            <a:prstTxWarp prst="textNoShape">
              <a:avLst/>
            </a:prstTxWarp>
          </a:bodyPr>
          <a:lstStyle>
            <a:lvl1pPr defTabSz="998006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37" y="9428962"/>
            <a:ext cx="2945660" cy="4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90" tIns="49895" rIns="99790" bIns="49895" numCol="1" anchor="b" anchorCtr="0" compatLnSpc="1">
            <a:prstTxWarp prst="textNoShape">
              <a:avLst/>
            </a:prstTxWarp>
          </a:bodyPr>
          <a:lstStyle>
            <a:lvl1pPr algn="r" defTabSz="998006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6FB3B55-AE64-43E7-96FF-B85C1A60CA8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51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800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8506" indent="-287887" defTabSz="99800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1545" indent="-230311" defTabSz="99800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12164" indent="-230311" defTabSz="99800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72781" indent="-230311" defTabSz="99800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33401" indent="-230311" defTabSz="9980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94018" indent="-230311" defTabSz="9980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4636" indent="-230311" defTabSz="9980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5256" indent="-230311" defTabSz="9980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C279A1-5DE4-4259-A8E6-0FAE578B5D25}" type="slidenum">
              <a:rPr lang="it-IT" smtClean="0"/>
              <a:pPr eaLnBrk="1" hangingPunct="1"/>
              <a:t>1</a:t>
            </a:fld>
            <a:endParaRPr lang="it-IT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F3437-32E5-402E-BE5D-FEEF279431B5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4AADD-1E4D-47EF-9B0D-BB0EDC4757E1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85515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E7683-300D-46CC-9D6E-00A86ED384E1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346B8-C8DD-4731-8288-9B580507C08E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8286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66CD1-4C82-439F-B9F7-078B0F3FABB9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88F01-AFB5-47FF-8E7A-668C17204906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40892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06AB8-33D5-473E-91EE-F6A268877FE6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14DCC-13D8-49CA-A9F7-DDAEA20B6F58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419935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9107-DAC3-440C-8D52-11FAA11C8BC1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E6951-3463-485A-9BF8-53399A7AF536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7279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1041D-123D-4939-A20B-62B7E4F14497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A5FC8-ED49-4529-A2AC-588F731FAA09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96200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E315F-AAF5-438E-8EEC-E440E3AB53B2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0B206-AE4B-4443-B8F9-27EC5713EE3B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61606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E603C-4D5B-4046-AD6C-5AE56BC6C4FE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B8531-B72D-4ED3-9881-F88A15AC5AB3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21791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2B49C-CA7E-4D55-B7E3-02FBF0688A09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24898-2F83-4F91-BB50-31159D25B4EB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6623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D5F23-326F-432E-AB6F-53B6223FF9CE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123B2-DEC8-4972-85C2-8F57BA7A8399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27991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AA929-71EE-465E-AA5C-0B85449E8F1D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AA5B-18CF-490E-A734-5B83C2651C09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12740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3B25219B-C769-4FE5-A05B-CE62A9D1E729}" type="datetime1">
              <a:rPr lang="it-IT"/>
              <a:pPr>
                <a:defRPr/>
              </a:pPr>
              <a:t>30/10/2017</a:t>
            </a:fld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it-IT"/>
              <a:t>L. Sbattella - Ling. Form. e Comp. - serie 14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A9EDAC10-4AC0-47DF-89B4-C78D3BA4806E}" type="slidenum">
              <a:rPr lang="it-IT"/>
              <a:pPr>
                <a:defRPr/>
              </a:pPr>
              <a:t>‹#›</a:t>
            </a:fld>
            <a:r>
              <a:rPr lang="it-IT"/>
              <a:t> / 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725" y="1722438"/>
            <a:ext cx="8740775" cy="2460625"/>
          </a:xfrm>
        </p:spPr>
        <p:txBody>
          <a:bodyPr/>
          <a:lstStyle/>
          <a:p>
            <a:pPr eaLnBrk="1" hangingPunct="1"/>
            <a:r>
              <a:rPr lang="it-IT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it-IT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for </a:t>
            </a:r>
            <a:br>
              <a:rPr lang="it-IT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</a:t>
            </a:r>
            <a:r>
              <a:rPr lang="it-IT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lang="it-IT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br>
              <a:rPr lang="it-IT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Earley</a:t>
            </a:r>
            <a:r>
              <a:rPr lang="it-IT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endParaRPr lang="it-IT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it-IT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A. Morzenti</a:t>
            </a:r>
          </a:p>
          <a:p>
            <a:pPr algn="r" eaLnBrk="1" hangingPunct="1"/>
            <a:endParaRPr lang="it-IT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it-IT" sz="24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B5BB81-0070-4838-BCBE-51B82912FEEA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725679" y="252413"/>
            <a:ext cx="7055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textbook the interested  students can find: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79388" y="1223445"/>
            <a:ext cx="8785225" cy="195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ct val="70000"/>
              </a:lnSpc>
              <a:spcBef>
                <a:spcPts val="2400"/>
              </a:spcBef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(§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4.10.2)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the computational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(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i.e., cubic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marL="285750" indent="-285750" eaLnBrk="1" hangingPunct="1">
              <a:lnSpc>
                <a:spcPct val="70000"/>
              </a:lnSpc>
              <a:spcBef>
                <a:spcPts val="240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(§ 4.10.2)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Proof of correctness and completeness</a:t>
            </a:r>
          </a:p>
          <a:p>
            <a:pPr marL="285750" indent="-285750" eaLnBrk="1" hangingPunct="1">
              <a:lnSpc>
                <a:spcPct val="70000"/>
              </a:lnSpc>
              <a:spcBef>
                <a:spcPts val="240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(§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4.10.3)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syntax tree construction </a:t>
            </a:r>
          </a:p>
          <a:p>
            <a:pPr marL="1028700" lvl="1" eaLnBrk="1" hangingPunct="1">
              <a:lnSpc>
                <a:spcPct val="70000"/>
              </a:lnSpc>
              <a:spcBef>
                <a:spcPts val="1200"/>
              </a:spcBef>
              <a:buFontTx/>
              <a:buChar char="-"/>
            </a:pP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tree: the grammar assumed non-ambiguous (though possibly nondeterministic)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B5BB81-0070-4838-BCBE-51B82912FEEA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979679" y="252413"/>
            <a:ext cx="65512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EARLEY: A MORE GENERAL SYNTAX ANALYSIS METHOD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79388" y="927100"/>
            <a:ext cx="8785225" cy="49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1200"/>
              </a:spcBef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ts val="12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covers any free grammar (even ambiguous ones), but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it completely only to nondeterministic grammars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reconstructs in parallel all possible derivations of the analyzed string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Earley method is similar to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does not use a stack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vector of sets, which represents efficiently various stacks with common parts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close relation with the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ELR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through a vector-stack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simulates a nondeterministic pushdown automaton, but without incurring in exponential complexity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ELR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simulates in parallel many computations, but only up to a reduction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exists in different versions with or without lookahead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 we will use NO LOOKAHEAD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1A4EA8-8557-4281-972D-2C05BC1A12D8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79388" y="352425"/>
            <a:ext cx="35573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0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219882"/>
              </p:ext>
            </p:extLst>
          </p:nvPr>
        </p:nvGraphicFramePr>
        <p:xfrm>
          <a:off x="3995738" y="333375"/>
          <a:ext cx="49466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3" imgW="2692400" imgH="508000" progId="Equation.DSMT4">
                  <p:embed/>
                </p:oleObj>
              </mc:Choice>
              <mc:Fallback>
                <p:oleObj name="Equation" r:id="rId3" imgW="26924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33375"/>
                        <a:ext cx="4946650" cy="933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03213" y="1865313"/>
            <a:ext cx="2755900" cy="700087"/>
            <a:chOff x="303213" y="1865313"/>
            <a:chExt cx="2755900" cy="700087"/>
          </a:xfrm>
        </p:grpSpPr>
        <p:sp>
          <p:nvSpPr>
            <p:cNvPr id="4153" name="Oval 7"/>
            <p:cNvSpPr>
              <a:spLocks noChangeArrowheads="1"/>
            </p:cNvSpPr>
            <p:nvPr/>
          </p:nvSpPr>
          <p:spPr bwMode="auto">
            <a:xfrm>
              <a:off x="755651" y="2133600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4" name="Oval 8"/>
            <p:cNvSpPr>
              <a:spLocks noChangeArrowheads="1"/>
            </p:cNvSpPr>
            <p:nvPr/>
          </p:nvSpPr>
          <p:spPr bwMode="auto">
            <a:xfrm>
              <a:off x="2411413" y="2133600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6" name="Line 37"/>
            <p:cNvSpPr>
              <a:spLocks noChangeShapeType="1"/>
            </p:cNvSpPr>
            <p:nvPr/>
          </p:nvSpPr>
          <p:spPr bwMode="auto">
            <a:xfrm>
              <a:off x="1116013" y="23495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8" name="Line 39"/>
            <p:cNvSpPr>
              <a:spLocks noChangeShapeType="1"/>
            </p:cNvSpPr>
            <p:nvPr/>
          </p:nvSpPr>
          <p:spPr bwMode="auto">
            <a:xfrm>
              <a:off x="400051" y="2349500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9" name="Line 40"/>
            <p:cNvSpPr>
              <a:spLocks noChangeShapeType="1"/>
            </p:cNvSpPr>
            <p:nvPr/>
          </p:nvSpPr>
          <p:spPr bwMode="auto">
            <a:xfrm>
              <a:off x="2843213" y="234950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0" name="Text Box 44"/>
            <p:cNvSpPr txBox="1">
              <a:spLocks noChangeArrowheads="1"/>
            </p:cNvSpPr>
            <p:nvPr/>
          </p:nvSpPr>
          <p:spPr bwMode="auto">
            <a:xfrm>
              <a:off x="303213" y="1865313"/>
              <a:ext cx="3770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161" name="Text Box 47"/>
            <p:cNvSpPr txBox="1">
              <a:spLocks noChangeArrowheads="1"/>
            </p:cNvSpPr>
            <p:nvPr/>
          </p:nvSpPr>
          <p:spPr bwMode="auto">
            <a:xfrm>
              <a:off x="742951" y="2147888"/>
              <a:ext cx="38504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2" name="Text Box 48"/>
            <p:cNvSpPr txBox="1">
              <a:spLocks noChangeArrowheads="1"/>
            </p:cNvSpPr>
            <p:nvPr/>
          </p:nvSpPr>
          <p:spPr bwMode="auto">
            <a:xfrm>
              <a:off x="2384426" y="2133600"/>
              <a:ext cx="38504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4" name="Text Box 61"/>
            <p:cNvSpPr txBox="1">
              <a:spLocks noChangeArrowheads="1"/>
            </p:cNvSpPr>
            <p:nvPr/>
          </p:nvSpPr>
          <p:spPr bwMode="auto">
            <a:xfrm>
              <a:off x="1429385" y="2016033"/>
              <a:ext cx="5822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40150" y="1865313"/>
            <a:ext cx="5080001" cy="1023535"/>
            <a:chOff x="3740150" y="1865313"/>
            <a:chExt cx="5080001" cy="1023535"/>
          </a:xfrm>
        </p:grpSpPr>
        <p:sp>
          <p:nvSpPr>
            <p:cNvPr id="4131" name="Oval 10"/>
            <p:cNvSpPr>
              <a:spLocks noChangeArrowheads="1"/>
            </p:cNvSpPr>
            <p:nvPr/>
          </p:nvSpPr>
          <p:spPr bwMode="auto">
            <a:xfrm>
              <a:off x="4140200" y="2133600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2" name="Oval 11"/>
            <p:cNvSpPr>
              <a:spLocks noChangeArrowheads="1"/>
            </p:cNvSpPr>
            <p:nvPr/>
          </p:nvSpPr>
          <p:spPr bwMode="auto">
            <a:xfrm>
              <a:off x="5724525" y="2133600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3" name="Oval 12"/>
            <p:cNvSpPr>
              <a:spLocks noChangeArrowheads="1"/>
            </p:cNvSpPr>
            <p:nvPr/>
          </p:nvSpPr>
          <p:spPr bwMode="auto">
            <a:xfrm>
              <a:off x="7091363" y="2133600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4" name="Oval 13"/>
            <p:cNvSpPr>
              <a:spLocks noChangeArrowheads="1"/>
            </p:cNvSpPr>
            <p:nvPr/>
          </p:nvSpPr>
          <p:spPr bwMode="auto">
            <a:xfrm>
              <a:off x="8172450" y="2133600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6" name="Line 15"/>
            <p:cNvSpPr>
              <a:spLocks noChangeShapeType="1"/>
            </p:cNvSpPr>
            <p:nvPr/>
          </p:nvSpPr>
          <p:spPr bwMode="auto">
            <a:xfrm>
              <a:off x="3902075" y="234950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7" name="Line 16"/>
            <p:cNvSpPr>
              <a:spLocks noChangeShapeType="1"/>
            </p:cNvSpPr>
            <p:nvPr/>
          </p:nvSpPr>
          <p:spPr bwMode="auto">
            <a:xfrm>
              <a:off x="4500563" y="2349500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8" name="Line 17"/>
            <p:cNvSpPr>
              <a:spLocks noChangeShapeType="1"/>
            </p:cNvSpPr>
            <p:nvPr/>
          </p:nvSpPr>
          <p:spPr bwMode="auto">
            <a:xfrm>
              <a:off x="6084888" y="2349500"/>
              <a:ext cx="1008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9" name="Line 18"/>
            <p:cNvSpPr>
              <a:spLocks noChangeShapeType="1"/>
            </p:cNvSpPr>
            <p:nvPr/>
          </p:nvSpPr>
          <p:spPr bwMode="auto">
            <a:xfrm>
              <a:off x="7451725" y="2349500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1" name="Line 20"/>
            <p:cNvSpPr>
              <a:spLocks noChangeShapeType="1"/>
            </p:cNvSpPr>
            <p:nvPr/>
          </p:nvSpPr>
          <p:spPr bwMode="auto">
            <a:xfrm>
              <a:off x="8532813" y="2349500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3" name="Text Box 45"/>
            <p:cNvSpPr txBox="1">
              <a:spLocks noChangeArrowheads="1"/>
            </p:cNvSpPr>
            <p:nvPr/>
          </p:nvSpPr>
          <p:spPr bwMode="auto">
            <a:xfrm>
              <a:off x="3740150" y="1916113"/>
              <a:ext cx="3898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144" name="Text Box 50"/>
            <p:cNvSpPr txBox="1">
              <a:spLocks noChangeArrowheads="1"/>
            </p:cNvSpPr>
            <p:nvPr/>
          </p:nvSpPr>
          <p:spPr bwMode="auto">
            <a:xfrm>
              <a:off x="4114800" y="2147888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923" name="Text Box 51"/>
            <p:cNvSpPr txBox="1">
              <a:spLocks noChangeArrowheads="1"/>
            </p:cNvSpPr>
            <p:nvPr/>
          </p:nvSpPr>
          <p:spPr bwMode="auto">
            <a:xfrm>
              <a:off x="5697538" y="2133600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6" name="Text Box 52"/>
            <p:cNvSpPr txBox="1">
              <a:spLocks noChangeArrowheads="1"/>
            </p:cNvSpPr>
            <p:nvPr/>
          </p:nvSpPr>
          <p:spPr bwMode="auto">
            <a:xfrm>
              <a:off x="7064375" y="2141538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7" name="Text Box 53"/>
            <p:cNvSpPr txBox="1">
              <a:spLocks noChangeArrowheads="1"/>
            </p:cNvSpPr>
            <p:nvPr/>
          </p:nvSpPr>
          <p:spPr bwMode="auto">
            <a:xfrm>
              <a:off x="8158163" y="2128838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9" name="Text Box 63"/>
            <p:cNvSpPr txBox="1">
              <a:spLocks noChangeArrowheads="1"/>
            </p:cNvSpPr>
            <p:nvPr/>
          </p:nvSpPr>
          <p:spPr bwMode="auto">
            <a:xfrm>
              <a:off x="4911725" y="193675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50" name="Text Box 64"/>
            <p:cNvSpPr txBox="1">
              <a:spLocks noChangeArrowheads="1"/>
            </p:cNvSpPr>
            <p:nvPr/>
          </p:nvSpPr>
          <p:spPr bwMode="auto">
            <a:xfrm>
              <a:off x="6496050" y="1865313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51" name="Text Box 65"/>
            <p:cNvSpPr txBox="1">
              <a:spLocks noChangeArrowheads="1"/>
            </p:cNvSpPr>
            <p:nvPr/>
          </p:nvSpPr>
          <p:spPr bwMode="auto">
            <a:xfrm>
              <a:off x="7648575" y="18653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52" name="Text Box 66"/>
            <p:cNvSpPr txBox="1">
              <a:spLocks noChangeArrowheads="1"/>
            </p:cNvSpPr>
            <p:nvPr/>
          </p:nvSpPr>
          <p:spPr bwMode="auto">
            <a:xfrm>
              <a:off x="6977691" y="2522136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" name="Freeform 1"/>
            <p:cNvSpPr/>
            <p:nvPr/>
          </p:nvSpPr>
          <p:spPr>
            <a:xfrm>
              <a:off x="6029011" y="2522136"/>
              <a:ext cx="2200589" cy="321602"/>
            </a:xfrm>
            <a:custGeom>
              <a:avLst/>
              <a:gdLst>
                <a:gd name="connsiteX0" fmla="*/ 0 w 2200589"/>
                <a:gd name="connsiteY0" fmla="*/ 20097 h 321602"/>
                <a:gd name="connsiteX1" fmla="*/ 1125415 w 2200589"/>
                <a:gd name="connsiteY1" fmla="*/ 321548 h 321602"/>
                <a:gd name="connsiteX2" fmla="*/ 2200589 w 2200589"/>
                <a:gd name="connsiteY2" fmla="*/ 0 h 3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0589" h="321602">
                  <a:moveTo>
                    <a:pt x="0" y="20097"/>
                  </a:moveTo>
                  <a:cubicBezTo>
                    <a:pt x="379325" y="172497"/>
                    <a:pt x="758650" y="324898"/>
                    <a:pt x="1125415" y="321548"/>
                  </a:cubicBezTo>
                  <a:cubicBezTo>
                    <a:pt x="1492180" y="318199"/>
                    <a:pt x="1846384" y="159099"/>
                    <a:pt x="220058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3300" y="4097338"/>
            <a:ext cx="6881813" cy="1035225"/>
            <a:chOff x="1003300" y="4097338"/>
            <a:chExt cx="6881813" cy="1035225"/>
          </a:xfrm>
        </p:grpSpPr>
        <p:sp>
          <p:nvSpPr>
            <p:cNvPr id="4105" name="Oval 23"/>
            <p:cNvSpPr>
              <a:spLocks noChangeArrowheads="1"/>
            </p:cNvSpPr>
            <p:nvPr/>
          </p:nvSpPr>
          <p:spPr bwMode="auto">
            <a:xfrm>
              <a:off x="3205163" y="4365625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6" name="Oval 24"/>
            <p:cNvSpPr>
              <a:spLocks noChangeArrowheads="1"/>
            </p:cNvSpPr>
            <p:nvPr/>
          </p:nvSpPr>
          <p:spPr bwMode="auto">
            <a:xfrm>
              <a:off x="4789488" y="4365625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7" name="Oval 25"/>
            <p:cNvSpPr>
              <a:spLocks noChangeArrowheads="1"/>
            </p:cNvSpPr>
            <p:nvPr/>
          </p:nvSpPr>
          <p:spPr bwMode="auto">
            <a:xfrm>
              <a:off x="6156325" y="4365625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8" name="Oval 26"/>
            <p:cNvSpPr>
              <a:spLocks noChangeArrowheads="1"/>
            </p:cNvSpPr>
            <p:nvPr/>
          </p:nvSpPr>
          <p:spPr bwMode="auto">
            <a:xfrm>
              <a:off x="7237413" y="4365625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0" name="Line 29"/>
            <p:cNvSpPr>
              <a:spLocks noChangeShapeType="1"/>
            </p:cNvSpPr>
            <p:nvPr/>
          </p:nvSpPr>
          <p:spPr bwMode="auto">
            <a:xfrm>
              <a:off x="3565525" y="4581525"/>
              <a:ext cx="1223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1" name="Line 30"/>
            <p:cNvSpPr>
              <a:spLocks noChangeShapeType="1"/>
            </p:cNvSpPr>
            <p:nvPr/>
          </p:nvSpPr>
          <p:spPr bwMode="auto">
            <a:xfrm>
              <a:off x="5149850" y="4581525"/>
              <a:ext cx="1008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2" name="Line 31"/>
            <p:cNvSpPr>
              <a:spLocks noChangeShapeType="1"/>
            </p:cNvSpPr>
            <p:nvPr/>
          </p:nvSpPr>
          <p:spPr bwMode="auto">
            <a:xfrm>
              <a:off x="6516688" y="4581525"/>
              <a:ext cx="720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4" name="Line 33"/>
            <p:cNvSpPr>
              <a:spLocks noChangeShapeType="1"/>
            </p:cNvSpPr>
            <p:nvPr/>
          </p:nvSpPr>
          <p:spPr bwMode="auto">
            <a:xfrm>
              <a:off x="7597775" y="458152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5" name="Oval 34"/>
            <p:cNvSpPr>
              <a:spLocks noChangeArrowheads="1"/>
            </p:cNvSpPr>
            <p:nvPr/>
          </p:nvSpPr>
          <p:spPr bwMode="auto">
            <a:xfrm>
              <a:off x="1763713" y="4365625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6" name="Line 35"/>
            <p:cNvSpPr>
              <a:spLocks noChangeShapeType="1"/>
            </p:cNvSpPr>
            <p:nvPr/>
          </p:nvSpPr>
          <p:spPr bwMode="auto">
            <a:xfrm>
              <a:off x="2124075" y="4581525"/>
              <a:ext cx="1079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7" name="Line 36"/>
            <p:cNvSpPr>
              <a:spLocks noChangeShapeType="1"/>
            </p:cNvSpPr>
            <p:nvPr/>
          </p:nvSpPr>
          <p:spPr bwMode="auto">
            <a:xfrm>
              <a:off x="1360488" y="458152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9" name="Text Box 46"/>
            <p:cNvSpPr txBox="1">
              <a:spLocks noChangeArrowheads="1"/>
            </p:cNvSpPr>
            <p:nvPr/>
          </p:nvSpPr>
          <p:spPr bwMode="auto">
            <a:xfrm>
              <a:off x="1003300" y="4365625"/>
              <a:ext cx="400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B:</a:t>
              </a:r>
            </a:p>
          </p:txBody>
        </p:sp>
        <p:sp>
          <p:nvSpPr>
            <p:cNvPr id="4120" name="Text Box 55"/>
            <p:cNvSpPr txBox="1">
              <a:spLocks noChangeArrowheads="1"/>
            </p:cNvSpPr>
            <p:nvPr/>
          </p:nvSpPr>
          <p:spPr bwMode="auto">
            <a:xfrm>
              <a:off x="1724025" y="4367213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1" name="Text Box 56"/>
            <p:cNvSpPr txBox="1">
              <a:spLocks noChangeArrowheads="1"/>
            </p:cNvSpPr>
            <p:nvPr/>
          </p:nvSpPr>
          <p:spPr bwMode="auto">
            <a:xfrm>
              <a:off x="3176588" y="4367213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2" name="Text Box 57"/>
            <p:cNvSpPr txBox="1">
              <a:spLocks noChangeArrowheads="1"/>
            </p:cNvSpPr>
            <p:nvPr/>
          </p:nvSpPr>
          <p:spPr bwMode="auto">
            <a:xfrm>
              <a:off x="4754563" y="4367213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3" name="Text Box 58"/>
            <p:cNvSpPr txBox="1">
              <a:spLocks noChangeArrowheads="1"/>
            </p:cNvSpPr>
            <p:nvPr/>
          </p:nvSpPr>
          <p:spPr bwMode="auto">
            <a:xfrm>
              <a:off x="6124575" y="4367213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4" name="Text Box 59"/>
            <p:cNvSpPr txBox="1">
              <a:spLocks noChangeArrowheads="1"/>
            </p:cNvSpPr>
            <p:nvPr/>
          </p:nvSpPr>
          <p:spPr bwMode="auto">
            <a:xfrm>
              <a:off x="7215188" y="4367213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6" name="Text Box 67"/>
            <p:cNvSpPr txBox="1">
              <a:spLocks noChangeArrowheads="1"/>
            </p:cNvSpPr>
            <p:nvPr/>
          </p:nvSpPr>
          <p:spPr bwMode="auto">
            <a:xfrm>
              <a:off x="2535238" y="4168775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27" name="Text Box 68"/>
            <p:cNvSpPr txBox="1">
              <a:spLocks noChangeArrowheads="1"/>
            </p:cNvSpPr>
            <p:nvPr/>
          </p:nvSpPr>
          <p:spPr bwMode="auto">
            <a:xfrm>
              <a:off x="3975100" y="4214813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28" name="Text Box 69"/>
            <p:cNvSpPr txBox="1">
              <a:spLocks noChangeArrowheads="1"/>
            </p:cNvSpPr>
            <p:nvPr/>
          </p:nvSpPr>
          <p:spPr bwMode="auto">
            <a:xfrm>
              <a:off x="5416550" y="4168775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29" name="Text Box 70"/>
            <p:cNvSpPr txBox="1">
              <a:spLocks noChangeArrowheads="1"/>
            </p:cNvSpPr>
            <p:nvPr/>
          </p:nvSpPr>
          <p:spPr bwMode="auto">
            <a:xfrm>
              <a:off x="6784975" y="4097338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30" name="Text Box 71"/>
            <p:cNvSpPr txBox="1">
              <a:spLocks noChangeArrowheads="1"/>
            </p:cNvSpPr>
            <p:nvPr/>
          </p:nvSpPr>
          <p:spPr bwMode="auto">
            <a:xfrm>
              <a:off x="6034648" y="476585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081302" y="4752434"/>
              <a:ext cx="2200589" cy="321602"/>
            </a:xfrm>
            <a:custGeom>
              <a:avLst/>
              <a:gdLst>
                <a:gd name="connsiteX0" fmla="*/ 0 w 2200589"/>
                <a:gd name="connsiteY0" fmla="*/ 20097 h 321602"/>
                <a:gd name="connsiteX1" fmla="*/ 1125415 w 2200589"/>
                <a:gd name="connsiteY1" fmla="*/ 321548 h 321602"/>
                <a:gd name="connsiteX2" fmla="*/ 2200589 w 2200589"/>
                <a:gd name="connsiteY2" fmla="*/ 0 h 32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0589" h="321602">
                  <a:moveTo>
                    <a:pt x="0" y="20097"/>
                  </a:moveTo>
                  <a:cubicBezTo>
                    <a:pt x="379325" y="172497"/>
                    <a:pt x="758650" y="324898"/>
                    <a:pt x="1125415" y="321548"/>
                  </a:cubicBezTo>
                  <a:cubicBezTo>
                    <a:pt x="1492180" y="318199"/>
                    <a:pt x="1846384" y="159099"/>
                    <a:pt x="220058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1AA796-C75C-43B8-9A16-F97634FF3839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9"/>
          <p:cNvSpPr txBox="1">
            <a:spLocks noChangeArrowheads="1"/>
          </p:cNvSpPr>
          <p:nvPr/>
        </p:nvSpPr>
        <p:spPr bwMode="auto">
          <a:xfrm>
            <a:off x="6602413" y="2974975"/>
            <a:ext cx="75882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6135688" y="2560638"/>
            <a:ext cx="1056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160864" y="5583238"/>
            <a:ext cx="809942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aabb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accepted because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 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and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final state for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</a:t>
            </a: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also be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because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sz="1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  </a:t>
            </a:r>
            <a:r>
              <a:rPr lang="en-US" sz="1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final state for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27" name="Text Box 19"/>
          <p:cNvSpPr txBox="1">
            <a:spLocks noChangeArrowheads="1"/>
          </p:cNvSpPr>
          <p:nvPr/>
        </p:nvSpPr>
        <p:spPr bwMode="auto">
          <a:xfrm>
            <a:off x="152400" y="180975"/>
            <a:ext cx="2743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string 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8" name="Text Box 14"/>
          <p:cNvSpPr txBox="1">
            <a:spLocks noChangeArrowheads="1"/>
          </p:cNvSpPr>
          <p:nvPr/>
        </p:nvSpPr>
        <p:spPr bwMode="auto">
          <a:xfrm>
            <a:off x="4730750" y="2560638"/>
            <a:ext cx="1056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336904" name="Text Box 8"/>
          <p:cNvSpPr txBox="1">
            <a:spLocks noChangeArrowheads="1"/>
          </p:cNvSpPr>
          <p:nvPr/>
        </p:nvSpPr>
        <p:spPr bwMode="auto">
          <a:xfrm>
            <a:off x="5118100" y="2974975"/>
            <a:ext cx="8223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3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2" name="Text Box 21"/>
          <p:cNvSpPr txBox="1">
            <a:spLocks noChangeArrowheads="1"/>
          </p:cNvSpPr>
          <p:nvPr/>
        </p:nvSpPr>
        <p:spPr bwMode="auto">
          <a:xfrm>
            <a:off x="5726113" y="4287838"/>
            <a:ext cx="878968" cy="421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</a:p>
          <a:p>
            <a:pPr eaLnBrk="1" hangingPunct="1">
              <a:spcBef>
                <a:spcPct val="5000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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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3" name="Text Box 22"/>
          <p:cNvSpPr txBox="1">
            <a:spLocks noChangeArrowheads="1"/>
          </p:cNvSpPr>
          <p:nvPr/>
        </p:nvSpPr>
        <p:spPr bwMode="auto">
          <a:xfrm>
            <a:off x="4597400" y="4297363"/>
            <a:ext cx="833998" cy="421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 </a:t>
            </a:r>
            <a:r>
              <a:rPr lang="en-US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eaLnBrk="1" hangingPunct="1">
              <a:spcBef>
                <a:spcPct val="5000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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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5" name="Text Box 24"/>
          <p:cNvSpPr txBox="1">
            <a:spLocks noChangeArrowheads="1"/>
          </p:cNvSpPr>
          <p:nvPr/>
        </p:nvSpPr>
        <p:spPr bwMode="auto">
          <a:xfrm>
            <a:off x="7670800" y="3105150"/>
            <a:ext cx="847558" cy="421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1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</a:p>
          <a:p>
            <a:pPr eaLnBrk="1" hangingPunct="1">
              <a:spcBef>
                <a:spcPct val="50000"/>
              </a:spcBef>
            </a:pP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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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6" name="Text Box 12"/>
          <p:cNvSpPr txBox="1">
            <a:spLocks noChangeArrowheads="1"/>
          </p:cNvSpPr>
          <p:nvPr/>
        </p:nvSpPr>
        <p:spPr bwMode="auto">
          <a:xfrm>
            <a:off x="1844675" y="2560638"/>
            <a:ext cx="998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grpSp>
        <p:nvGrpSpPr>
          <p:cNvPr id="5137" name="Group 2"/>
          <p:cNvGrpSpPr>
            <a:grpSpLocks/>
          </p:cNvGrpSpPr>
          <p:nvPr/>
        </p:nvGrpSpPr>
        <p:grpSpPr bwMode="auto">
          <a:xfrm>
            <a:off x="2287588" y="2974975"/>
            <a:ext cx="765175" cy="923925"/>
            <a:chOff x="5362575" y="2489200"/>
            <a:chExt cx="764891" cy="923330"/>
          </a:xfrm>
        </p:grpSpPr>
        <p:sp>
          <p:nvSpPr>
            <p:cNvPr id="336902" name="Text Box 6"/>
            <p:cNvSpPr txBox="1">
              <a:spLocks noChangeArrowheads="1"/>
            </p:cNvSpPr>
            <p:nvPr/>
          </p:nvSpPr>
          <p:spPr bwMode="auto">
            <a:xfrm>
              <a:off x="5368923" y="2489200"/>
              <a:ext cx="758543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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,0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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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,0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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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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9" name="Line 25"/>
            <p:cNvSpPr>
              <a:spLocks noChangeShapeType="1"/>
            </p:cNvSpPr>
            <p:nvPr/>
          </p:nvSpPr>
          <p:spPr bwMode="auto">
            <a:xfrm>
              <a:off x="5362575" y="3105150"/>
              <a:ext cx="703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38" name="Text Box 5"/>
          <p:cNvSpPr txBox="1">
            <a:spLocks noChangeArrowheads="1"/>
          </p:cNvSpPr>
          <p:nvPr/>
        </p:nvSpPr>
        <p:spPr bwMode="auto">
          <a:xfrm>
            <a:off x="858838" y="2974975"/>
            <a:ext cx="75882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9" name="Text Box 10"/>
          <p:cNvSpPr txBox="1">
            <a:spLocks noChangeArrowheads="1"/>
          </p:cNvSpPr>
          <p:nvPr/>
        </p:nvSpPr>
        <p:spPr bwMode="auto">
          <a:xfrm>
            <a:off x="955675" y="256063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</p:txBody>
      </p:sp>
      <p:sp>
        <p:nvSpPr>
          <p:cNvPr id="5140" name="Line 26"/>
          <p:cNvSpPr>
            <a:spLocks noChangeShapeType="1"/>
          </p:cNvSpPr>
          <p:nvPr/>
        </p:nvSpPr>
        <p:spPr bwMode="auto">
          <a:xfrm>
            <a:off x="855663" y="3322638"/>
            <a:ext cx="765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1" name="Text Box 7"/>
          <p:cNvSpPr txBox="1">
            <a:spLocks noChangeArrowheads="1"/>
          </p:cNvSpPr>
          <p:nvPr/>
        </p:nvSpPr>
        <p:spPr bwMode="auto">
          <a:xfrm>
            <a:off x="3797300" y="2974975"/>
            <a:ext cx="7588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,0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,1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2" name="Text Box 13"/>
          <p:cNvSpPr txBox="1">
            <a:spLocks noChangeArrowheads="1"/>
          </p:cNvSpPr>
          <p:nvPr/>
        </p:nvSpPr>
        <p:spPr bwMode="auto">
          <a:xfrm>
            <a:off x="3292475" y="2560638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5143" name="Line 27"/>
          <p:cNvSpPr>
            <a:spLocks noChangeShapeType="1"/>
          </p:cNvSpPr>
          <p:nvPr/>
        </p:nvSpPr>
        <p:spPr bwMode="auto">
          <a:xfrm>
            <a:off x="3795713" y="3595688"/>
            <a:ext cx="763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46" name="Group 48"/>
          <p:cNvGrpSpPr>
            <a:grpSpLocks/>
          </p:cNvGrpSpPr>
          <p:nvPr/>
        </p:nvGrpSpPr>
        <p:grpSpPr bwMode="auto">
          <a:xfrm>
            <a:off x="444500" y="741363"/>
            <a:ext cx="879475" cy="1222374"/>
            <a:chOff x="996" y="423"/>
            <a:chExt cx="554" cy="770"/>
          </a:xfrm>
        </p:grpSpPr>
        <p:sp>
          <p:nvSpPr>
            <p:cNvPr id="5168" name="Text Box 35"/>
            <p:cNvSpPr txBox="1">
              <a:spLocks noChangeArrowheads="1"/>
            </p:cNvSpPr>
            <p:nvPr/>
          </p:nvSpPr>
          <p:spPr bwMode="auto">
            <a:xfrm>
              <a:off x="1195" y="423"/>
              <a:ext cx="15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169" name="Text Box 36"/>
            <p:cNvSpPr txBox="1">
              <a:spLocks noChangeArrowheads="1"/>
            </p:cNvSpPr>
            <p:nvPr/>
          </p:nvSpPr>
          <p:spPr bwMode="auto">
            <a:xfrm>
              <a:off x="1195" y="641"/>
              <a:ext cx="15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70" name="Text Box 37"/>
            <p:cNvSpPr txBox="1">
              <a:spLocks noChangeArrowheads="1"/>
            </p:cNvSpPr>
            <p:nvPr/>
          </p:nvSpPr>
          <p:spPr bwMode="auto">
            <a:xfrm>
              <a:off x="996" y="859"/>
              <a:ext cx="55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</a:t>
              </a:r>
              <a:r>
                <a:rPr lang="en-US" sz="12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b</a:t>
              </a:r>
            </a:p>
          </p:txBody>
        </p:sp>
        <p:sp>
          <p:nvSpPr>
            <p:cNvPr id="5171" name="Text Box 39"/>
            <p:cNvSpPr txBox="1">
              <a:spLocks noChangeArrowheads="1"/>
            </p:cNvSpPr>
            <p:nvPr/>
          </p:nvSpPr>
          <p:spPr bwMode="auto">
            <a:xfrm>
              <a:off x="996" y="1077"/>
              <a:ext cx="55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b</a:t>
              </a:r>
            </a:p>
          </p:txBody>
        </p:sp>
        <p:sp>
          <p:nvSpPr>
            <p:cNvPr id="5172" name="Line 42"/>
            <p:cNvSpPr>
              <a:spLocks noChangeShapeType="1"/>
            </p:cNvSpPr>
            <p:nvPr/>
          </p:nvSpPr>
          <p:spPr bwMode="auto">
            <a:xfrm>
              <a:off x="1272" y="536"/>
              <a:ext cx="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3" name="Line 43"/>
            <p:cNvSpPr>
              <a:spLocks noChangeShapeType="1"/>
            </p:cNvSpPr>
            <p:nvPr/>
          </p:nvSpPr>
          <p:spPr bwMode="auto">
            <a:xfrm>
              <a:off x="1272" y="748"/>
              <a:ext cx="0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4" name="Line 44"/>
            <p:cNvSpPr>
              <a:spLocks noChangeShapeType="1"/>
            </p:cNvSpPr>
            <p:nvPr/>
          </p:nvSpPr>
          <p:spPr bwMode="auto">
            <a:xfrm flipH="1">
              <a:off x="1152" y="740"/>
              <a:ext cx="6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5" name="Line 45"/>
            <p:cNvSpPr>
              <a:spLocks noChangeShapeType="1"/>
            </p:cNvSpPr>
            <p:nvPr/>
          </p:nvSpPr>
          <p:spPr bwMode="auto">
            <a:xfrm flipH="1">
              <a:off x="1188" y="968"/>
              <a:ext cx="6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6" name="Line 46"/>
            <p:cNvSpPr>
              <a:spLocks noChangeShapeType="1"/>
            </p:cNvSpPr>
            <p:nvPr/>
          </p:nvSpPr>
          <p:spPr bwMode="auto">
            <a:xfrm>
              <a:off x="1324" y="740"/>
              <a:ext cx="6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7" name="Line 47"/>
            <p:cNvSpPr>
              <a:spLocks noChangeShapeType="1"/>
            </p:cNvSpPr>
            <p:nvPr/>
          </p:nvSpPr>
          <p:spPr bwMode="auto">
            <a:xfrm>
              <a:off x="1284" y="968"/>
              <a:ext cx="68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Freeform 1"/>
          <p:cNvSpPr/>
          <p:nvPr/>
        </p:nvSpPr>
        <p:spPr>
          <a:xfrm>
            <a:off x="671513" y="3238500"/>
            <a:ext cx="196850" cy="258763"/>
          </a:xfrm>
          <a:custGeom>
            <a:avLst/>
            <a:gdLst>
              <a:gd name="connsiteX0" fmla="*/ 99166 w 99166"/>
              <a:gd name="connsiteY0" fmla="*/ 0 h 259080"/>
              <a:gd name="connsiteX1" fmla="*/ 106 w 99166"/>
              <a:gd name="connsiteY1" fmla="*/ 182880 h 259080"/>
              <a:gd name="connsiteX2" fmla="*/ 83926 w 99166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66" h="259080">
                <a:moveTo>
                  <a:pt x="99166" y="0"/>
                </a:moveTo>
                <a:cubicBezTo>
                  <a:pt x="50906" y="69850"/>
                  <a:pt x="2646" y="139700"/>
                  <a:pt x="106" y="182880"/>
                </a:cubicBezTo>
                <a:cubicBezTo>
                  <a:pt x="-2434" y="226060"/>
                  <a:pt x="40746" y="242570"/>
                  <a:pt x="83926" y="25908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490538" y="3143250"/>
            <a:ext cx="357187" cy="612775"/>
          </a:xfrm>
          <a:custGeom>
            <a:avLst/>
            <a:gdLst>
              <a:gd name="connsiteX0" fmla="*/ 99166 w 99166"/>
              <a:gd name="connsiteY0" fmla="*/ 0 h 259080"/>
              <a:gd name="connsiteX1" fmla="*/ 106 w 99166"/>
              <a:gd name="connsiteY1" fmla="*/ 182880 h 259080"/>
              <a:gd name="connsiteX2" fmla="*/ 83926 w 99166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66" h="259080">
                <a:moveTo>
                  <a:pt x="99166" y="0"/>
                </a:moveTo>
                <a:cubicBezTo>
                  <a:pt x="50906" y="69850"/>
                  <a:pt x="2646" y="139700"/>
                  <a:pt x="106" y="182880"/>
                </a:cubicBezTo>
                <a:cubicBezTo>
                  <a:pt x="-2434" y="226060"/>
                  <a:pt x="40746" y="242570"/>
                  <a:pt x="83926" y="25908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427413" y="3143250"/>
            <a:ext cx="357187" cy="612775"/>
          </a:xfrm>
          <a:custGeom>
            <a:avLst/>
            <a:gdLst>
              <a:gd name="connsiteX0" fmla="*/ 99166 w 99166"/>
              <a:gd name="connsiteY0" fmla="*/ 0 h 259080"/>
              <a:gd name="connsiteX1" fmla="*/ 106 w 99166"/>
              <a:gd name="connsiteY1" fmla="*/ 182880 h 259080"/>
              <a:gd name="connsiteX2" fmla="*/ 83926 w 99166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66" h="259080">
                <a:moveTo>
                  <a:pt x="99166" y="0"/>
                </a:moveTo>
                <a:cubicBezTo>
                  <a:pt x="50906" y="69850"/>
                  <a:pt x="2646" y="139700"/>
                  <a:pt x="106" y="182880"/>
                </a:cubicBezTo>
                <a:cubicBezTo>
                  <a:pt x="-2434" y="226060"/>
                  <a:pt x="40746" y="242570"/>
                  <a:pt x="83926" y="25908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438525" y="3449638"/>
            <a:ext cx="357188" cy="614362"/>
          </a:xfrm>
          <a:custGeom>
            <a:avLst/>
            <a:gdLst>
              <a:gd name="connsiteX0" fmla="*/ 99166 w 99166"/>
              <a:gd name="connsiteY0" fmla="*/ 0 h 259080"/>
              <a:gd name="connsiteX1" fmla="*/ 106 w 99166"/>
              <a:gd name="connsiteY1" fmla="*/ 182880 h 259080"/>
              <a:gd name="connsiteX2" fmla="*/ 83926 w 99166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66" h="259080">
                <a:moveTo>
                  <a:pt x="99166" y="0"/>
                </a:moveTo>
                <a:cubicBezTo>
                  <a:pt x="50906" y="69850"/>
                  <a:pt x="2646" y="139700"/>
                  <a:pt x="106" y="182880"/>
                </a:cubicBezTo>
                <a:cubicBezTo>
                  <a:pt x="-2434" y="226060"/>
                  <a:pt x="40746" y="242570"/>
                  <a:pt x="83926" y="25908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868863" y="3898900"/>
            <a:ext cx="41275" cy="3984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132" idx="0"/>
          </p:cNvCxnSpPr>
          <p:nvPr/>
        </p:nvCxnSpPr>
        <p:spPr>
          <a:xfrm>
            <a:off x="6154739" y="3567113"/>
            <a:ext cx="10858" cy="720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38" idx="3"/>
          </p:cNvCxnSpPr>
          <p:nvPr/>
        </p:nvCxnSpPr>
        <p:spPr>
          <a:xfrm flipV="1">
            <a:off x="1617663" y="3182144"/>
            <a:ext cx="748506" cy="25479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29824" y="3182144"/>
            <a:ext cx="457200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949544" y="3171217"/>
            <a:ext cx="652869" cy="89278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0" name="TextBox 2"/>
          <p:cNvSpPr txBox="1">
            <a:spLocks noChangeArrowheads="1"/>
          </p:cNvSpPr>
          <p:nvPr/>
        </p:nvSpPr>
        <p:spPr bwMode="auto">
          <a:xfrm>
            <a:off x="169331" y="6324600"/>
            <a:ext cx="7974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Earley algorithm, besides deciding whether </a:t>
            </a:r>
            <a:r>
              <a:rPr lang="it-IT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it-IT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does so also for all prefixes of </a:t>
            </a:r>
            <a:r>
              <a:rPr lang="it-IT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585231" y="3470736"/>
            <a:ext cx="748506" cy="254794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982412" y="3146804"/>
            <a:ext cx="748506" cy="254794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09149" y="3435926"/>
            <a:ext cx="748506" cy="254794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616848" y="3441552"/>
            <a:ext cx="457200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847947"/>
            <a:ext cx="1860550" cy="61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85" y="236743"/>
            <a:ext cx="3649446" cy="78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40" y="1251535"/>
            <a:ext cx="5149600" cy="72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7387" y="4852990"/>
            <a:ext cx="7448617" cy="520289"/>
            <a:chOff x="307387" y="4852990"/>
            <a:chExt cx="7448617" cy="520289"/>
          </a:xfrm>
        </p:grpSpPr>
        <p:grpSp>
          <p:nvGrpSpPr>
            <p:cNvPr id="5157" name="Group 15"/>
            <p:cNvGrpSpPr>
              <a:grpSpLocks/>
            </p:cNvGrpSpPr>
            <p:nvPr/>
          </p:nvGrpSpPr>
          <p:grpSpPr bwMode="auto">
            <a:xfrm>
              <a:off x="307387" y="4852990"/>
              <a:ext cx="2457093" cy="512500"/>
              <a:chOff x="334676" y="4483416"/>
              <a:chExt cx="2456580" cy="512063"/>
            </a:xfrm>
          </p:grpSpPr>
          <p:sp>
            <p:nvSpPr>
              <p:cNvPr id="5165" name="Text Box 12"/>
              <p:cNvSpPr txBox="1">
                <a:spLocks noChangeArrowheads="1"/>
              </p:cNvSpPr>
              <p:nvPr/>
            </p:nvSpPr>
            <p:spPr bwMode="auto">
              <a:xfrm>
                <a:off x="433737" y="4483416"/>
                <a:ext cx="300019" cy="3690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34676" y="4849815"/>
                <a:ext cx="457104" cy="0"/>
              </a:xfrm>
              <a:prstGeom prst="straightConnector1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67" name="Text Box 12"/>
              <p:cNvSpPr txBox="1">
                <a:spLocks noChangeArrowheads="1"/>
              </p:cNvSpPr>
              <p:nvPr/>
            </p:nvSpPr>
            <p:spPr bwMode="auto">
              <a:xfrm>
                <a:off x="851706" y="4687964"/>
                <a:ext cx="1939550" cy="307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 dirty="0">
                    <a:latin typeface="Times New Roman" panose="02020603050405020304" pitchFamily="18" charset="0"/>
                    <a:cs typeface="Times New Roman" pitchFamily="18" charset="0"/>
                  </a:rPr>
                  <a:t>=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itchFamily="18" charset="0"/>
                  </a:rPr>
                  <a:t>term. &amp; </a:t>
                </a:r>
                <a:r>
                  <a:rPr lang="en-US" sz="1400" dirty="0" err="1" smtClean="0">
                    <a:latin typeface="Times New Roman" panose="02020603050405020304" pitchFamily="18" charset="0"/>
                    <a:cs typeface="Times New Roman" pitchFamily="18" charset="0"/>
                  </a:rPr>
                  <a:t>nonterm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itchFamily="18" charset="0"/>
                  </a:rPr>
                  <a:t>.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itchFamily="18" charset="0"/>
                  </a:rPr>
                  <a:t>shift</a:t>
                </a:r>
              </a:p>
            </p:txBody>
          </p:sp>
        </p:grpSp>
        <p:grpSp>
          <p:nvGrpSpPr>
            <p:cNvPr id="5158" name="Group 13"/>
            <p:cNvGrpSpPr>
              <a:grpSpLocks/>
            </p:cNvGrpSpPr>
            <p:nvPr/>
          </p:nvGrpSpPr>
          <p:grpSpPr bwMode="auto">
            <a:xfrm>
              <a:off x="3023558" y="4852993"/>
              <a:ext cx="1216432" cy="507802"/>
              <a:chOff x="149223" y="4806443"/>
              <a:chExt cx="1216027" cy="507475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149223" y="4806443"/>
                <a:ext cx="414200" cy="474357"/>
              </a:xfrm>
              <a:custGeom>
                <a:avLst/>
                <a:gdLst>
                  <a:gd name="connsiteX0" fmla="*/ 99166 w 99166"/>
                  <a:gd name="connsiteY0" fmla="*/ 0 h 259080"/>
                  <a:gd name="connsiteX1" fmla="*/ 106 w 99166"/>
                  <a:gd name="connsiteY1" fmla="*/ 182880 h 259080"/>
                  <a:gd name="connsiteX2" fmla="*/ 83926 w 99166"/>
                  <a:gd name="connsiteY2" fmla="*/ 259080 h 25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166" h="259080">
                    <a:moveTo>
                      <a:pt x="99166" y="0"/>
                    </a:moveTo>
                    <a:cubicBezTo>
                      <a:pt x="50906" y="69850"/>
                      <a:pt x="2646" y="139700"/>
                      <a:pt x="106" y="182880"/>
                    </a:cubicBezTo>
                    <a:cubicBezTo>
                      <a:pt x="-2434" y="226060"/>
                      <a:pt x="40746" y="242570"/>
                      <a:pt x="83926" y="259080"/>
                    </a:cubicBezTo>
                  </a:path>
                </a:pathLst>
              </a:custGeom>
              <a:noFill/>
              <a:ln>
                <a:solidFill>
                  <a:schemeClr val="accent5">
                    <a:lumMod val="50000"/>
                  </a:schemeClr>
                </a:solidFill>
                <a:prstDash val="sysDot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64" name="Text Box 12"/>
              <p:cNvSpPr txBox="1">
                <a:spLocks noChangeArrowheads="1"/>
              </p:cNvSpPr>
              <p:nvPr/>
            </p:nvSpPr>
            <p:spPr bwMode="auto">
              <a:xfrm>
                <a:off x="515620" y="5006339"/>
                <a:ext cx="849630" cy="307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 dirty="0">
                    <a:latin typeface="Times New Roman" panose="02020603050405020304" pitchFamily="18" charset="0"/>
                    <a:cs typeface="Times New Roman" pitchFamily="18" charset="0"/>
                  </a:rPr>
                  <a:t>=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itchFamily="18" charset="0"/>
                  </a:rPr>
                  <a:t>closure</a:t>
                </a:r>
                <a:endParaRPr lang="en-US" sz="1400" dirty="0"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162" name="Text Box 12"/>
            <p:cNvSpPr txBox="1">
              <a:spLocks noChangeArrowheads="1"/>
            </p:cNvSpPr>
            <p:nvPr/>
          </p:nvSpPr>
          <p:spPr bwMode="auto">
            <a:xfrm>
              <a:off x="5093096" y="5065502"/>
              <a:ext cx="266290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1400" dirty="0" err="1" smtClean="0">
                  <a:latin typeface="Times New Roman" pitchFamily="18" charset="0"/>
                  <a:cs typeface="Times New Roman" pitchFamily="18" charset="0"/>
                </a:rPr>
                <a:t>nonterm</a:t>
              </a:r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. shift from a final state 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4810262" y="4898384"/>
              <a:ext cx="414338" cy="474663"/>
            </a:xfrm>
            <a:custGeom>
              <a:avLst/>
              <a:gdLst>
                <a:gd name="connsiteX0" fmla="*/ 99166 w 99166"/>
                <a:gd name="connsiteY0" fmla="*/ 0 h 259080"/>
                <a:gd name="connsiteX1" fmla="*/ 106 w 99166"/>
                <a:gd name="connsiteY1" fmla="*/ 182880 h 259080"/>
                <a:gd name="connsiteX2" fmla="*/ 83926 w 99166"/>
                <a:gd name="connsiteY2" fmla="*/ 25908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66" h="259080">
                  <a:moveTo>
                    <a:pt x="99166" y="0"/>
                  </a:moveTo>
                  <a:cubicBezTo>
                    <a:pt x="50906" y="69850"/>
                    <a:pt x="2646" y="139700"/>
                    <a:pt x="106" y="182880"/>
                  </a:cubicBezTo>
                  <a:cubicBezTo>
                    <a:pt x="-2434" y="226060"/>
                    <a:pt x="40746" y="242570"/>
                    <a:pt x="83926" y="259080"/>
                  </a:cubicBezTo>
                </a:path>
              </a:pathLst>
            </a:custGeom>
            <a:noFill/>
            <a:ln>
              <a:solidFill>
                <a:schemeClr val="accent5">
                  <a:lumMod val="50000"/>
                </a:schemeClr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4836368" y="3501957"/>
            <a:ext cx="290109" cy="466928"/>
          </a:xfrm>
          <a:custGeom>
            <a:avLst/>
            <a:gdLst>
              <a:gd name="connsiteX0" fmla="*/ 290109 w 290109"/>
              <a:gd name="connsiteY0" fmla="*/ 0 h 466928"/>
              <a:gd name="connsiteX1" fmla="*/ 46917 w 290109"/>
              <a:gd name="connsiteY1" fmla="*/ 175098 h 466928"/>
              <a:gd name="connsiteX2" fmla="*/ 17734 w 290109"/>
              <a:gd name="connsiteY2" fmla="*/ 408562 h 466928"/>
              <a:gd name="connsiteX3" fmla="*/ 251198 w 290109"/>
              <a:gd name="connsiteY3" fmla="*/ 466928 h 46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109" h="466928">
                <a:moveTo>
                  <a:pt x="290109" y="0"/>
                </a:moveTo>
                <a:cubicBezTo>
                  <a:pt x="191211" y="53502"/>
                  <a:pt x="92313" y="107004"/>
                  <a:pt x="46917" y="175098"/>
                </a:cubicBezTo>
                <a:cubicBezTo>
                  <a:pt x="1521" y="243192"/>
                  <a:pt x="-16313" y="359924"/>
                  <a:pt x="17734" y="408562"/>
                </a:cubicBezTo>
                <a:cubicBezTo>
                  <a:pt x="51781" y="457200"/>
                  <a:pt x="151489" y="462064"/>
                  <a:pt x="251198" y="466928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eform 7"/>
          <p:cNvSpPr/>
          <p:nvPr/>
        </p:nvSpPr>
        <p:spPr>
          <a:xfrm>
            <a:off x="5933872" y="3171217"/>
            <a:ext cx="180334" cy="573932"/>
          </a:xfrm>
          <a:custGeom>
            <a:avLst/>
            <a:gdLst>
              <a:gd name="connsiteX0" fmla="*/ 0 w 180334"/>
              <a:gd name="connsiteY0" fmla="*/ 0 h 573932"/>
              <a:gd name="connsiteX1" fmla="*/ 126460 w 180334"/>
              <a:gd name="connsiteY1" fmla="*/ 87549 h 573932"/>
              <a:gd name="connsiteX2" fmla="*/ 175098 w 180334"/>
              <a:gd name="connsiteY2" fmla="*/ 408562 h 573932"/>
              <a:gd name="connsiteX3" fmla="*/ 9728 w 180334"/>
              <a:gd name="connsiteY3" fmla="*/ 573932 h 57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334" h="573932">
                <a:moveTo>
                  <a:pt x="0" y="0"/>
                </a:moveTo>
                <a:cubicBezTo>
                  <a:pt x="48638" y="9727"/>
                  <a:pt x="97277" y="19455"/>
                  <a:pt x="126460" y="87549"/>
                </a:cubicBezTo>
                <a:cubicBezTo>
                  <a:pt x="155643" y="155643"/>
                  <a:pt x="194553" y="327498"/>
                  <a:pt x="175098" y="408562"/>
                </a:cubicBezTo>
                <a:cubicBezTo>
                  <a:pt x="155643" y="489626"/>
                  <a:pt x="82685" y="531779"/>
                  <a:pt x="9728" y="573932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eform 8"/>
          <p:cNvSpPr/>
          <p:nvPr/>
        </p:nvSpPr>
        <p:spPr>
          <a:xfrm>
            <a:off x="7363838" y="3171217"/>
            <a:ext cx="187376" cy="272374"/>
          </a:xfrm>
          <a:custGeom>
            <a:avLst/>
            <a:gdLst>
              <a:gd name="connsiteX0" fmla="*/ 9728 w 187376"/>
              <a:gd name="connsiteY0" fmla="*/ 0 h 272374"/>
              <a:gd name="connsiteX1" fmla="*/ 175098 w 187376"/>
              <a:gd name="connsiteY1" fmla="*/ 97277 h 272374"/>
              <a:gd name="connsiteX2" fmla="*/ 155643 w 187376"/>
              <a:gd name="connsiteY2" fmla="*/ 223736 h 272374"/>
              <a:gd name="connsiteX3" fmla="*/ 0 w 187376"/>
              <a:gd name="connsiteY3" fmla="*/ 272374 h 27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376" h="272374">
                <a:moveTo>
                  <a:pt x="9728" y="0"/>
                </a:moveTo>
                <a:cubicBezTo>
                  <a:pt x="80253" y="29994"/>
                  <a:pt x="150779" y="59988"/>
                  <a:pt x="175098" y="97277"/>
                </a:cubicBezTo>
                <a:cubicBezTo>
                  <a:pt x="199417" y="134566"/>
                  <a:pt x="184826" y="194553"/>
                  <a:pt x="155643" y="223736"/>
                </a:cubicBezTo>
                <a:cubicBezTo>
                  <a:pt x="126460" y="252919"/>
                  <a:pt x="63230" y="262646"/>
                  <a:pt x="0" y="272374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/>
          <p:cNvSpPr/>
          <p:nvPr/>
        </p:nvSpPr>
        <p:spPr>
          <a:xfrm>
            <a:off x="1822267" y="306010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it-IT" sz="1400" i="1" dirty="0"/>
          </a:p>
        </p:txBody>
      </p:sp>
      <p:sp>
        <p:nvSpPr>
          <p:cNvPr id="68" name="Rectangle 67"/>
          <p:cNvSpPr/>
          <p:nvPr/>
        </p:nvSpPr>
        <p:spPr>
          <a:xfrm>
            <a:off x="1838475" y="334869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it-IT" sz="1400" i="1" dirty="0"/>
          </a:p>
        </p:txBody>
      </p:sp>
      <p:sp>
        <p:nvSpPr>
          <p:cNvPr id="69" name="Rectangle 68"/>
          <p:cNvSpPr/>
          <p:nvPr/>
        </p:nvSpPr>
        <p:spPr>
          <a:xfrm>
            <a:off x="3077756" y="305743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it-IT" sz="1400" i="1" dirty="0"/>
          </a:p>
        </p:txBody>
      </p:sp>
      <p:sp>
        <p:nvSpPr>
          <p:cNvPr id="70" name="Rectangle 69"/>
          <p:cNvSpPr/>
          <p:nvPr/>
        </p:nvSpPr>
        <p:spPr>
          <a:xfrm>
            <a:off x="3093510" y="334613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it-IT" sz="1400" i="1" dirty="0"/>
          </a:p>
        </p:txBody>
      </p:sp>
      <p:sp>
        <p:nvSpPr>
          <p:cNvPr id="71" name="Rectangle 70"/>
          <p:cNvSpPr/>
          <p:nvPr/>
        </p:nvSpPr>
        <p:spPr>
          <a:xfrm>
            <a:off x="4634913" y="293278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it-IT" sz="1400" i="1" dirty="0"/>
          </a:p>
        </p:txBody>
      </p:sp>
      <p:sp>
        <p:nvSpPr>
          <p:cNvPr id="72" name="Rectangle 71"/>
          <p:cNvSpPr/>
          <p:nvPr/>
        </p:nvSpPr>
        <p:spPr>
          <a:xfrm>
            <a:off x="4649280" y="318223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it-IT" sz="1400" i="1" dirty="0"/>
          </a:p>
        </p:txBody>
      </p:sp>
      <p:sp>
        <p:nvSpPr>
          <p:cNvPr id="73" name="Rectangle 72"/>
          <p:cNvSpPr/>
          <p:nvPr/>
        </p:nvSpPr>
        <p:spPr>
          <a:xfrm>
            <a:off x="6216824" y="318947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it-IT" sz="1400" i="1" dirty="0"/>
          </a:p>
        </p:txBody>
      </p:sp>
      <p:sp>
        <p:nvSpPr>
          <p:cNvPr id="11" name="Freeform 10"/>
          <p:cNvSpPr/>
          <p:nvPr/>
        </p:nvSpPr>
        <p:spPr>
          <a:xfrm>
            <a:off x="2908570" y="3239311"/>
            <a:ext cx="2217907" cy="1127579"/>
          </a:xfrm>
          <a:custGeom>
            <a:avLst/>
            <a:gdLst>
              <a:gd name="connsiteX0" fmla="*/ 0 w 2217907"/>
              <a:gd name="connsiteY0" fmla="*/ 0 h 1127579"/>
              <a:gd name="connsiteX1" fmla="*/ 466928 w 2217907"/>
              <a:gd name="connsiteY1" fmla="*/ 1079770 h 1127579"/>
              <a:gd name="connsiteX2" fmla="*/ 2217907 w 2217907"/>
              <a:gd name="connsiteY2" fmla="*/ 836578 h 112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7907" h="1127579">
                <a:moveTo>
                  <a:pt x="0" y="0"/>
                </a:moveTo>
                <a:cubicBezTo>
                  <a:pt x="48638" y="470170"/>
                  <a:pt x="97277" y="940340"/>
                  <a:pt x="466928" y="1079770"/>
                </a:cubicBezTo>
                <a:cubicBezTo>
                  <a:pt x="836579" y="1219200"/>
                  <a:pt x="1527243" y="1027889"/>
                  <a:pt x="2217907" y="836578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eform 12"/>
          <p:cNvSpPr/>
          <p:nvPr/>
        </p:nvSpPr>
        <p:spPr>
          <a:xfrm>
            <a:off x="1478604" y="3229583"/>
            <a:ext cx="3647873" cy="1161908"/>
          </a:xfrm>
          <a:custGeom>
            <a:avLst/>
            <a:gdLst>
              <a:gd name="connsiteX0" fmla="*/ 0 w 3647873"/>
              <a:gd name="connsiteY0" fmla="*/ 0 h 1161908"/>
              <a:gd name="connsiteX1" fmla="*/ 817124 w 3647873"/>
              <a:gd name="connsiteY1" fmla="*/ 1147864 h 1161908"/>
              <a:gd name="connsiteX2" fmla="*/ 3647873 w 3647873"/>
              <a:gd name="connsiteY2" fmla="*/ 535021 h 11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7873" h="1161908">
                <a:moveTo>
                  <a:pt x="0" y="0"/>
                </a:moveTo>
                <a:cubicBezTo>
                  <a:pt x="104572" y="529347"/>
                  <a:pt x="209145" y="1058694"/>
                  <a:pt x="817124" y="1147864"/>
                </a:cubicBezTo>
                <a:cubicBezTo>
                  <a:pt x="1425103" y="1237034"/>
                  <a:pt x="2536488" y="886027"/>
                  <a:pt x="3647873" y="535021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eform 14"/>
          <p:cNvSpPr/>
          <p:nvPr/>
        </p:nvSpPr>
        <p:spPr>
          <a:xfrm>
            <a:off x="1478604" y="3190672"/>
            <a:ext cx="5126477" cy="1627744"/>
          </a:xfrm>
          <a:custGeom>
            <a:avLst/>
            <a:gdLst>
              <a:gd name="connsiteX0" fmla="*/ 0 w 5126477"/>
              <a:gd name="connsiteY0" fmla="*/ 0 h 1627744"/>
              <a:gd name="connsiteX1" fmla="*/ 252919 w 5126477"/>
              <a:gd name="connsiteY1" fmla="*/ 359924 h 1627744"/>
              <a:gd name="connsiteX2" fmla="*/ 768485 w 5126477"/>
              <a:gd name="connsiteY2" fmla="*/ 1478605 h 1627744"/>
              <a:gd name="connsiteX3" fmla="*/ 2305456 w 5126477"/>
              <a:gd name="connsiteY3" fmla="*/ 1488332 h 1627744"/>
              <a:gd name="connsiteX4" fmla="*/ 5126477 w 5126477"/>
              <a:gd name="connsiteY4" fmla="*/ 301558 h 162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6477" h="1627744">
                <a:moveTo>
                  <a:pt x="0" y="0"/>
                </a:moveTo>
                <a:cubicBezTo>
                  <a:pt x="62419" y="56745"/>
                  <a:pt x="124838" y="113490"/>
                  <a:pt x="252919" y="359924"/>
                </a:cubicBezTo>
                <a:cubicBezTo>
                  <a:pt x="381000" y="606358"/>
                  <a:pt x="426396" y="1290537"/>
                  <a:pt x="768485" y="1478605"/>
                </a:cubicBezTo>
                <a:cubicBezTo>
                  <a:pt x="1110575" y="1666673"/>
                  <a:pt x="1579124" y="1684507"/>
                  <a:pt x="2305456" y="1488332"/>
                </a:cubicBezTo>
                <a:cubicBezTo>
                  <a:pt x="3031788" y="1292157"/>
                  <a:pt x="4079132" y="796857"/>
                  <a:pt x="5126477" y="301558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Freeform 73"/>
          <p:cNvSpPr/>
          <p:nvPr/>
        </p:nvSpPr>
        <p:spPr>
          <a:xfrm>
            <a:off x="2098348" y="3297511"/>
            <a:ext cx="189240" cy="484484"/>
          </a:xfrm>
          <a:custGeom>
            <a:avLst/>
            <a:gdLst>
              <a:gd name="connsiteX0" fmla="*/ 99166 w 99166"/>
              <a:gd name="connsiteY0" fmla="*/ 0 h 259080"/>
              <a:gd name="connsiteX1" fmla="*/ 106 w 99166"/>
              <a:gd name="connsiteY1" fmla="*/ 182880 h 259080"/>
              <a:gd name="connsiteX2" fmla="*/ 83926 w 99166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166" h="259080">
                <a:moveTo>
                  <a:pt x="99166" y="0"/>
                </a:moveTo>
                <a:cubicBezTo>
                  <a:pt x="50906" y="69850"/>
                  <a:pt x="2646" y="139700"/>
                  <a:pt x="106" y="182880"/>
                </a:cubicBezTo>
                <a:cubicBezTo>
                  <a:pt x="-2434" y="226060"/>
                  <a:pt x="40746" y="242570"/>
                  <a:pt x="83926" y="259080"/>
                </a:cubicBez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00629" y="1872436"/>
            <a:ext cx="2953657" cy="1185003"/>
            <a:chOff x="1400629" y="1872436"/>
            <a:chExt cx="2953657" cy="1185003"/>
          </a:xfrm>
        </p:grpSpPr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2293938" y="1872436"/>
              <a:ext cx="206034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starting point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the (sub)string</a:t>
              </a:r>
              <a:endPara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stCxn id="75" idx="1"/>
            </p:cNvCxnSpPr>
            <p:nvPr/>
          </p:nvCxnSpPr>
          <p:spPr>
            <a:xfrm flipH="1">
              <a:off x="1400629" y="2149435"/>
              <a:ext cx="893309" cy="908004"/>
            </a:xfrm>
            <a:prstGeom prst="straightConnector1">
              <a:avLst/>
            </a:prstGeom>
            <a:ln w="31750">
              <a:solidFill>
                <a:schemeClr val="accent5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287588" y="4086596"/>
            <a:ext cx="26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156" y="3896531"/>
            <a:ext cx="49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32866" y="4503598"/>
            <a:ext cx="32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/>
      <p:bldP spid="5128" grpId="0"/>
      <p:bldP spid="336904" grpId="0" animBg="1"/>
      <p:bldP spid="5132" grpId="0" animBg="1"/>
      <p:bldP spid="5133" grpId="0" animBg="1"/>
      <p:bldP spid="5135" grpId="0" animBg="1"/>
      <p:bldP spid="5136" grpId="0"/>
      <p:bldP spid="5138" grpId="0" animBg="1"/>
      <p:bldP spid="5139" grpId="0"/>
      <p:bldP spid="5140" grpId="0" animBg="1"/>
      <p:bldP spid="5141" grpId="0" animBg="1"/>
      <p:bldP spid="5142" grpId="0"/>
      <p:bldP spid="5143" grpId="0" animBg="1"/>
      <p:bldP spid="2" grpId="0" animBg="1"/>
      <p:bldP spid="42" grpId="0" animBg="1"/>
      <p:bldP spid="45" grpId="0" animBg="1"/>
      <p:bldP spid="46" grpId="0" animBg="1"/>
      <p:bldP spid="5160" grpId="0"/>
      <p:bldP spid="7" grpId="0" animBg="1"/>
      <p:bldP spid="8" grpId="0" animBg="1"/>
      <p:bldP spid="9" grpId="0" animBg="1"/>
      <p:bldP spid="10" grpId="0"/>
      <p:bldP spid="68" grpId="0"/>
      <p:bldP spid="69" grpId="0"/>
      <p:bldP spid="70" grpId="0"/>
      <p:bldP spid="71" grpId="0"/>
      <p:bldP spid="72" grpId="0"/>
      <p:bldP spid="73" grpId="0"/>
      <p:bldP spid="11" grpId="0" animBg="1"/>
      <p:bldP spid="13" grpId="0" animBg="1"/>
      <p:bldP spid="15" grpId="0" animBg="1"/>
      <p:bldP spid="7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51F720-2BFF-4531-9C63-BD7075973868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76238" y="352425"/>
            <a:ext cx="479894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– Earley recognizer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79387" y="1216025"/>
            <a:ext cx="875060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builds a vector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=|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sets of pairs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just like in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ELR stack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with 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lookahead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analysis threads in compact form (common parts shared)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pair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[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</a:t>
            </a:r>
          </a:p>
          <a:p>
            <a:pPr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substring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+1 ..</a:t>
            </a:r>
            <a:r>
              <a:rPr lang="en-US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is derived from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through computation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q</a:t>
            </a:r>
            <a:r>
              <a:rPr lang="en-US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in 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en-US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the fundamental kinds of moves in the Earley algorithm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shift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scans input: at most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shifts executed, one for each symbol in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closure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nonterminal shift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iterated (closure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nonterminal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CD627-0A34-4DD1-B522-811977BA16C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9928" y="293176"/>
                <a:ext cx="3894528" cy="752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TerminalShift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–index 1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</a:t>
                </a:r>
              </a:p>
              <a:p>
                <a:r>
                  <a:rPr lang="it-IT" sz="15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for 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(each pair 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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-1] and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 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s.t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 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it-IT" sz="150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it-IT" sz="1500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500" b="0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𝑖</m:t>
                            </m:r>
                          </m:sub>
                        </m:sSub>
                      </m:e>
                    </m:groupChr>
                    <m:r>
                      <a:rPr lang="it-IT" sz="1500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it-IT" sz="15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do</a:t>
                </a:r>
              </a:p>
              <a:p>
                <a:r>
                  <a:rPr lang="it-IT" sz="15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it-IT" sz="15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add pair 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 to element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28" y="293176"/>
                <a:ext cx="3894528" cy="752898"/>
              </a:xfrm>
              <a:prstGeom prst="rect">
                <a:avLst/>
              </a:prstGeom>
              <a:blipFill rotWithShape="1">
                <a:blip r:embed="rId2"/>
                <a:stretch>
                  <a:fillRect l="-2808" t="-6349" r="-1872" b="-126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928" y="1214123"/>
                <a:ext cx="3878498" cy="14643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 nonterminal shift operation</a:t>
                </a:r>
                <a:endParaRPr lang="it-IT" sz="15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for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(each pair 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 and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V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s.t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 fF</a:t>
                </a:r>
                <a:r>
                  <a:rPr lang="it-IT" sz="15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do</a:t>
                </a:r>
              </a:p>
              <a:p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for 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(each pair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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 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and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 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s.t</a:t>
                </a:r>
                <a:r>
                  <a:rPr lang="it-IT" sz="15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it-IT" sz="1500" i="1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</m:ctrlPr>
                      </m:groupChrPr>
                      <m:e>
                        <m:r>
                          <a:rPr lang="it-IT" sz="1500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</m:e>
                    </m:groupChr>
                    <m:r>
                      <a:rPr lang="it-IT" sz="1500" i="1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do</a:t>
                </a:r>
              </a:p>
              <a:p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   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add pair 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 to element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</a:t>
                </a:r>
              </a:p>
              <a:p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end for</a:t>
                </a:r>
              </a:p>
              <a:p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end for</a:t>
                </a:r>
                <a:endPara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28" y="1214123"/>
                <a:ext cx="3878498" cy="1464312"/>
              </a:xfrm>
              <a:prstGeom prst="rect">
                <a:avLst/>
              </a:prstGeom>
              <a:blipFill rotWithShape="1">
                <a:blip r:embed="rId4"/>
                <a:stretch>
                  <a:fillRect l="-2821" t="-3306" r="-2038" b="-66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26169" y="1704953"/>
            <a:ext cx="2203698" cy="1287004"/>
            <a:chOff x="5862704" y="1290043"/>
            <a:chExt cx="2203698" cy="1287004"/>
          </a:xfrm>
        </p:grpSpPr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5862704" y="2115653"/>
              <a:ext cx="57419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940761" y="1290043"/>
              <a:ext cx="1889106" cy="549367"/>
              <a:chOff x="2787670" y="4081925"/>
              <a:chExt cx="1889106" cy="549367"/>
            </a:xfrm>
          </p:grpSpPr>
          <p:sp>
            <p:nvSpPr>
              <p:cNvPr id="32" name="Line 37"/>
              <p:cNvSpPr>
                <a:spLocks noChangeShapeType="1"/>
              </p:cNvSpPr>
              <p:nvPr/>
            </p:nvSpPr>
            <p:spPr bwMode="auto">
              <a:xfrm>
                <a:off x="3420533" y="4415392"/>
                <a:ext cx="895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>
                <a:off x="2787670" y="4415392"/>
                <a:ext cx="287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3067067" y="4199492"/>
                <a:ext cx="360363" cy="431800"/>
                <a:chOff x="2660651" y="4199492"/>
                <a:chExt cx="360363" cy="431800"/>
              </a:xfrm>
            </p:grpSpPr>
            <p:sp>
              <p:nvSpPr>
                <p:cNvPr id="28" name="Oval 7"/>
                <p:cNvSpPr>
                  <a:spLocks noChangeArrowheads="1"/>
                </p:cNvSpPr>
                <p:nvPr/>
              </p:nvSpPr>
              <p:spPr bwMode="auto">
                <a:xfrm>
                  <a:off x="2660651" y="4199492"/>
                  <a:ext cx="360363" cy="4318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698753" y="4213780"/>
                  <a:ext cx="30008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4316413" y="4199492"/>
                <a:ext cx="360363" cy="431800"/>
                <a:chOff x="4316413" y="4199492"/>
                <a:chExt cx="360363" cy="431800"/>
              </a:xfrm>
            </p:grpSpPr>
            <p:sp>
              <p:nvSpPr>
                <p:cNvPr id="29" name="Oval 8"/>
                <p:cNvSpPr>
                  <a:spLocks noChangeArrowheads="1"/>
                </p:cNvSpPr>
                <p:nvPr/>
              </p:nvSpPr>
              <p:spPr bwMode="auto">
                <a:xfrm>
                  <a:off x="4316413" y="4199492"/>
                  <a:ext cx="360363" cy="4318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31761" y="4199492"/>
                  <a:ext cx="30008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8" name="Text Box 61"/>
              <p:cNvSpPr txBox="1">
                <a:spLocks noChangeArrowheads="1"/>
              </p:cNvSpPr>
              <p:nvPr/>
            </p:nvSpPr>
            <p:spPr bwMode="auto">
              <a:xfrm>
                <a:off x="3715400" y="4081925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7469504" y="2145247"/>
              <a:ext cx="360363" cy="431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7850502" y="2361147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7527187" y="2145247"/>
              <a:ext cx="2487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7072117" y="2329913"/>
              <a:ext cx="397387" cy="31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6712929" y="2068012"/>
              <a:ext cx="38985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79008" y="3392048"/>
            <a:ext cx="4269531" cy="1614666"/>
            <a:chOff x="1844675" y="3043257"/>
            <a:chExt cx="4269531" cy="1614666"/>
          </a:xfrm>
        </p:grpSpPr>
        <p:sp>
          <p:nvSpPr>
            <p:cNvPr id="79" name="Text Box 14"/>
            <p:cNvSpPr txBox="1">
              <a:spLocks noChangeArrowheads="1"/>
            </p:cNvSpPr>
            <p:nvPr/>
          </p:nvSpPr>
          <p:spPr bwMode="auto">
            <a:xfrm>
              <a:off x="4730750" y="3043257"/>
              <a:ext cx="113364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8"/>
            <p:cNvSpPr txBox="1">
              <a:spLocks noChangeArrowheads="1"/>
            </p:cNvSpPr>
            <p:nvPr/>
          </p:nvSpPr>
          <p:spPr bwMode="auto">
            <a:xfrm>
              <a:off x="5118100" y="3457594"/>
              <a:ext cx="822661" cy="12003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 </a:t>
              </a: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f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</a:t>
              </a: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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it-IT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..... </a:t>
              </a:r>
            </a:p>
            <a:p>
              <a:pPr>
                <a:defRPr/>
              </a:pP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 </a:t>
              </a: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</a:t>
              </a:r>
              <a:endPara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it-IT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.....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1844675" y="3043257"/>
              <a:ext cx="11913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2293941" y="3457594"/>
              <a:ext cx="819455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.....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 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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</a:t>
              </a:r>
              <a:endPara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  </a:t>
              </a:r>
              <a:r>
                <a:rPr lang="it-IT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5933872" y="3653836"/>
              <a:ext cx="180334" cy="573932"/>
            </a:xfrm>
            <a:custGeom>
              <a:avLst/>
              <a:gdLst>
                <a:gd name="connsiteX0" fmla="*/ 0 w 180334"/>
                <a:gd name="connsiteY0" fmla="*/ 0 h 573932"/>
                <a:gd name="connsiteX1" fmla="*/ 126460 w 180334"/>
                <a:gd name="connsiteY1" fmla="*/ 87549 h 573932"/>
                <a:gd name="connsiteX2" fmla="*/ 175098 w 180334"/>
                <a:gd name="connsiteY2" fmla="*/ 408562 h 573932"/>
                <a:gd name="connsiteX3" fmla="*/ 9728 w 180334"/>
                <a:gd name="connsiteY3" fmla="*/ 573932 h 57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334" h="573932">
                  <a:moveTo>
                    <a:pt x="0" y="0"/>
                  </a:moveTo>
                  <a:cubicBezTo>
                    <a:pt x="48638" y="9727"/>
                    <a:pt x="97277" y="19455"/>
                    <a:pt x="126460" y="87549"/>
                  </a:cubicBezTo>
                  <a:cubicBezTo>
                    <a:pt x="155643" y="155643"/>
                    <a:pt x="194553" y="327498"/>
                    <a:pt x="175098" y="408562"/>
                  </a:cubicBezTo>
                  <a:cubicBezTo>
                    <a:pt x="155643" y="489626"/>
                    <a:pt x="82685" y="531779"/>
                    <a:pt x="9728" y="573932"/>
                  </a:cubicBezTo>
                </a:path>
              </a:pathLst>
            </a:custGeom>
            <a:noFill/>
            <a:ln>
              <a:solidFill>
                <a:schemeClr val="accent5">
                  <a:lumMod val="50000"/>
                </a:schemeClr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907788" y="4057669"/>
              <a:ext cx="2218690" cy="352426"/>
            </a:xfrm>
            <a:custGeom>
              <a:avLst/>
              <a:gdLst>
                <a:gd name="connsiteX0" fmla="*/ 0 w 2217907"/>
                <a:gd name="connsiteY0" fmla="*/ 0 h 1127579"/>
                <a:gd name="connsiteX1" fmla="*/ 466928 w 2217907"/>
                <a:gd name="connsiteY1" fmla="*/ 1079770 h 1127579"/>
                <a:gd name="connsiteX2" fmla="*/ 2217907 w 2217907"/>
                <a:gd name="connsiteY2" fmla="*/ 836578 h 112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7907" h="1127579">
                  <a:moveTo>
                    <a:pt x="0" y="0"/>
                  </a:moveTo>
                  <a:cubicBezTo>
                    <a:pt x="48638" y="470170"/>
                    <a:pt x="97277" y="940340"/>
                    <a:pt x="466928" y="1079770"/>
                  </a:cubicBezTo>
                  <a:cubicBezTo>
                    <a:pt x="836579" y="1219200"/>
                    <a:pt x="1527243" y="1027889"/>
                    <a:pt x="2217907" y="836578"/>
                  </a:cubicBezTo>
                </a:path>
              </a:pathLst>
            </a:custGeom>
            <a:noFill/>
            <a:ln>
              <a:solidFill>
                <a:schemeClr val="accent5">
                  <a:lumMod val="50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3663242" y="4014715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4679111" y="307031"/>
                <a:ext cx="4160626" cy="771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 operation to launch machine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it-IT" sz="15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for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(each pair 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 and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V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s.t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 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it-IT" sz="150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</m:ctrlPr>
                      </m:groupChrPr>
                      <m:e>
                        <m:r>
                          <a:rPr lang="it-IT" sz="150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</m:e>
                    </m:groupChr>
                    <m:r>
                      <a:rPr lang="it-IT" sz="1500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do</a:t>
                </a:r>
              </a:p>
              <a:p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add pair 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0</m:t>
                        </m:r>
                      </m:e>
                      <m:sub>
                        <m:r>
                          <a:rPr lang="it-IT" sz="1500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 to element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111" y="307031"/>
                <a:ext cx="4160626" cy="771814"/>
              </a:xfrm>
              <a:prstGeom prst="rect">
                <a:avLst/>
              </a:prstGeom>
              <a:blipFill rotWithShape="1">
                <a:blip r:embed="rId5"/>
                <a:stretch>
                  <a:fillRect l="-2632" t="-6202" b="-124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CD627-0A34-4DD1-B522-811977BA16C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79388" y="6154738"/>
            <a:ext cx="73183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symbol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string is read only once;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scanning head never moves left; there is 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backtrack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2" name="Text Box 9"/>
          <p:cNvSpPr txBox="1">
            <a:spLocks noChangeArrowheads="1"/>
          </p:cNvSpPr>
          <p:nvPr/>
        </p:nvSpPr>
        <p:spPr bwMode="auto">
          <a:xfrm>
            <a:off x="308433" y="5807025"/>
            <a:ext cx="8531304" cy="27699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if and only if 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</a:t>
            </a:r>
            <a:r>
              <a:rPr lang="it-IT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it-IT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0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(NB:   </a:t>
            </a:r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it-IT" sz="1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it-IT" sz="1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 </a:t>
            </a:r>
            <a:r>
              <a:rPr lang="it-IT" sz="1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is a final state of machine </a:t>
            </a:r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it-IT" sz="1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of axiom </a:t>
            </a:r>
            <a:r>
              <a:rPr lang="it-IT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  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9928" y="293176"/>
                <a:ext cx="3894528" cy="752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TerminalShift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–index 1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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</a:t>
                </a:r>
              </a:p>
              <a:p>
                <a:r>
                  <a:rPr lang="it-IT" sz="15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for 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(each pair 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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-1] and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 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s.t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 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it-IT" sz="150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it-IT" sz="1500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it-IT" sz="1500" b="0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500" b="0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𝑖</m:t>
                            </m:r>
                          </m:sub>
                        </m:sSub>
                      </m:e>
                    </m:groupChr>
                    <m:r>
                      <a:rPr lang="it-IT" sz="1500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it-IT" sz="15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do</a:t>
                </a:r>
              </a:p>
              <a:p>
                <a:r>
                  <a:rPr lang="it-IT" sz="15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it-IT" sz="1500" b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add pair 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 to element 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</a:t>
                </a:r>
                <a:endParaRPr lang="en-US" sz="15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28" y="293176"/>
                <a:ext cx="3894528" cy="752898"/>
              </a:xfrm>
              <a:prstGeom prst="rect">
                <a:avLst/>
              </a:prstGeom>
              <a:blipFill rotWithShape="1">
                <a:blip r:embed="rId2"/>
                <a:stretch>
                  <a:fillRect l="-2808" t="-6349" r="-1872" b="-126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79111" y="307031"/>
                <a:ext cx="4160626" cy="771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 operation to launch machine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it-IT" sz="15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for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(each pair 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 and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V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s.t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 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it-IT" sz="150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</m:ctrlPr>
                      </m:groupChrPr>
                      <m:e>
                        <m:r>
                          <a:rPr lang="it-IT" sz="150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</m:e>
                    </m:groupChr>
                    <m:r>
                      <a:rPr lang="it-IT" sz="1500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do</a:t>
                </a:r>
              </a:p>
              <a:p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add pair 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it-IT" sz="1500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0</m:t>
                        </m:r>
                      </m:e>
                      <m:sub>
                        <m:r>
                          <a:rPr lang="it-IT" sz="1500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 to element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111" y="307031"/>
                <a:ext cx="4160626" cy="771814"/>
              </a:xfrm>
              <a:prstGeom prst="rect">
                <a:avLst/>
              </a:prstGeom>
              <a:blipFill rotWithShape="1">
                <a:blip r:embed="rId3"/>
                <a:stretch>
                  <a:fillRect l="-2632" t="-6202" b="-124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928" y="1214123"/>
                <a:ext cx="3878498" cy="14643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 nonterminal shift operation</a:t>
                </a:r>
                <a:endParaRPr lang="it-IT" sz="15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for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(each pair 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 and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V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s.t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 fF</a:t>
                </a:r>
                <a:r>
                  <a:rPr lang="it-IT" sz="15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do</a:t>
                </a:r>
              </a:p>
              <a:p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for 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(each pair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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j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 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and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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 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s.t</a:t>
                </a:r>
                <a:r>
                  <a:rPr lang="it-IT" sz="15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𝑝</m:t>
                    </m:r>
                    <m:groupChr>
                      <m:groupChrPr>
                        <m:chr m:val="→"/>
                        <m:vertJc m:val="bot"/>
                        <m:ctrlPr>
                          <a:rPr lang="it-IT" sz="1500" i="1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</m:ctrlPr>
                      </m:groupChrPr>
                      <m:e>
                        <m:r>
                          <a:rPr lang="it-IT" sz="1500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</m:e>
                    </m:groupChr>
                    <m:r>
                      <a:rPr lang="it-IT" sz="1500" i="1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𝑞</m:t>
                    </m:r>
                  </m:oMath>
                </a14:m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 </a:t>
                </a:r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do</a:t>
                </a:r>
              </a:p>
              <a:p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   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add pair 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q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,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l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 to element 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[</a:t>
                </a:r>
                <a:r>
                  <a:rPr lang="it-IT" sz="15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]</a:t>
                </a:r>
              </a:p>
              <a:p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it-IT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</a:t>
                </a:r>
                <a:r>
                  <a:rPr lang="it-IT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end for</a:t>
                </a:r>
              </a:p>
              <a:p>
                <a:r>
                  <a:rPr lang="it-IT" sz="15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end for</a:t>
                </a:r>
                <a:endPara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28" y="1214123"/>
                <a:ext cx="3878498" cy="1464312"/>
              </a:xfrm>
              <a:prstGeom prst="rect">
                <a:avLst/>
              </a:prstGeom>
              <a:blipFill rotWithShape="1">
                <a:blip r:embed="rId4"/>
                <a:stretch>
                  <a:fillRect l="-2821" t="-3306" r="-2038" b="-66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679111" y="1634773"/>
            <a:ext cx="4089400" cy="3000821"/>
            <a:chOff x="4365626" y="1502154"/>
            <a:chExt cx="4089400" cy="3000821"/>
          </a:xfrm>
        </p:grpSpPr>
        <p:sp>
          <p:nvSpPr>
            <p:cNvPr id="23" name="TextBox 22"/>
            <p:cNvSpPr txBox="1"/>
            <p:nvPr/>
          </p:nvSpPr>
          <p:spPr>
            <a:xfrm>
              <a:off x="4365626" y="1502154"/>
              <a:ext cx="4089400" cy="3000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5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Completion</a:t>
              </a:r>
              <a:r>
                <a:rPr lang="it-IT" sz="1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it-IT" sz="15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it-IT" sz="1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it-IT" sz="15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it-IT" sz="15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–index 0</a:t>
              </a:r>
              <a:r>
                <a:rPr lang="it-IT" sz="150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</a:t>
              </a:r>
              <a:r>
                <a:rPr lang="it-IT" sz="1500" i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i</a:t>
              </a:r>
              <a:r>
                <a:rPr lang="it-IT" sz="150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</a:t>
              </a:r>
              <a:r>
                <a:rPr lang="it-IT" sz="1500" i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</a:t>
              </a:r>
            </a:p>
            <a:p>
              <a:r>
                <a:rPr lang="it-IT" sz="1500" b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do</a:t>
              </a:r>
              <a:r>
                <a:rPr lang="it-IT" sz="1500" b="1" i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endParaRPr lang="it-IT" sz="15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endPara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endParaRPr>
            </a:p>
            <a:p>
              <a:r>
                <a:rPr lang="it-IT" sz="1500" b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while </a:t>
              </a:r>
              <a:r>
                <a:rPr lang="it-IT" sz="150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(some pair has been added)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390579" y="1974115"/>
                  <a:ext cx="3883948" cy="7203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-- 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closure operation to launch machine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lang="it-IT" sz="1400" i="1" baseline="-2500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it-IT" sz="1400" b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for 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(each pair 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p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,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j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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E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[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i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] and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X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,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q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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V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,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Q 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s.t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Times New Roman" panose="02020603050405020304" pitchFamily="18" charset="0"/>
                          <a:sym typeface="Symbol"/>
                        </a:rPr>
                        <m:t>𝑝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sz="1400" i="1" smtClean="0">
                              <a:latin typeface="Cambria Math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groupChrPr>
                        <m:e>
                          <m:r>
                            <a:rPr lang="it-IT" sz="1400" i="1" smtClean="0">
                              <a:latin typeface="Cambria Math"/>
                              <a:cs typeface="Times New Roman" panose="02020603050405020304" pitchFamily="18" charset="0"/>
                              <a:sym typeface="Symbol"/>
                            </a:rPr>
                            <m:t>𝑋</m:t>
                          </m:r>
                        </m:e>
                      </m:groupChr>
                      <m:r>
                        <a:rPr lang="it-IT" sz="1400" b="0" i="1" smtClean="0">
                          <a:latin typeface="Cambria Math"/>
                          <a:cs typeface="Times New Roman" panose="02020603050405020304" pitchFamily="18" charset="0"/>
                          <a:sym typeface="Symbol"/>
                        </a:rPr>
                        <m:t>𝑞</m:t>
                      </m:r>
                    </m:oMath>
                  </a14:m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) </a:t>
                  </a:r>
                  <a:r>
                    <a:rPr lang="it-IT" sz="1400" b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do</a:t>
                  </a:r>
                </a:p>
                <a:p>
                  <a:r>
                    <a:rPr lang="it-IT" sz="1400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</a:t>
                  </a:r>
                  <a:r>
                    <a:rPr lang="it-IT" sz="1400" b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 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add pair 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  <a:cs typeface="Times New Roman" panose="02020603050405020304" pitchFamily="18" charset="0"/>
                              <a:sym typeface="Symbol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  <a:cs typeface="Times New Roman" panose="02020603050405020304" pitchFamily="18" charset="0"/>
                              <a:sym typeface="Symbol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,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i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 to element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E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[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i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]</a:t>
                  </a:r>
                  <a:endParaRPr 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579" y="1974115"/>
                  <a:ext cx="3883948" cy="72032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660" t="-6667" b="-125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96602" y="2764586"/>
                  <a:ext cx="3621056" cy="13666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-- nonterminal shift operation</a:t>
                  </a:r>
                  <a:endParaRPr lang="it-IT" sz="1400" i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endParaRPr>
                </a:p>
                <a:p>
                  <a:r>
                    <a:rPr lang="it-IT" sz="1400" b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for 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(each pair 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f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,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j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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E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[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i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] and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X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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V 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s.t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. fF</a:t>
                  </a:r>
                  <a:r>
                    <a:rPr lang="it-IT" sz="1400" i="1" baseline="-250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X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) </a:t>
                  </a:r>
                  <a:r>
                    <a:rPr lang="it-IT" sz="1400" b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do</a:t>
                  </a:r>
                </a:p>
                <a:p>
                  <a:r>
                    <a:rPr lang="it-IT" sz="1400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</a:t>
                  </a:r>
                  <a:r>
                    <a:rPr lang="it-IT" sz="1400" b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 </a:t>
                  </a:r>
                  <a:r>
                    <a:rPr lang="it-IT" sz="1400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for </a:t>
                  </a:r>
                  <a:r>
                    <a:rPr lang="it-IT" sz="140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(each pair 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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p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,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l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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E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[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j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] </a:t>
                  </a:r>
                  <a:r>
                    <a:rPr lang="it-IT" sz="140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and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q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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Q </a:t>
                  </a:r>
                  <a:r>
                    <a:rPr lang="it-IT" sz="140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s.t</a:t>
                  </a:r>
                  <a:r>
                    <a:rPr lang="it-IT" sz="1400" i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it-IT" sz="1400" i="1">
                          <a:latin typeface="Cambria Math"/>
                          <a:cs typeface="Times New Roman" panose="02020603050405020304" pitchFamily="18" charset="0"/>
                          <a:sym typeface="Symbol"/>
                        </a:rPr>
                        <m:t>𝑝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sz="1400" i="1">
                              <a:latin typeface="Cambria Math"/>
                              <a:cs typeface="Times New Roman" panose="02020603050405020304" pitchFamily="18" charset="0"/>
                              <a:sym typeface="Symbol"/>
                            </a:rPr>
                          </m:ctrlPr>
                        </m:groupChrPr>
                        <m:e>
                          <m:r>
                            <a:rPr lang="it-IT" sz="1400" b="0" i="1" smtClean="0">
                              <a:latin typeface="Cambria Math"/>
                              <a:cs typeface="Times New Roman" panose="02020603050405020304" pitchFamily="18" charset="0"/>
                              <a:sym typeface="Symbol"/>
                            </a:rPr>
                            <m:t>𝑋</m:t>
                          </m:r>
                        </m:e>
                      </m:groupChr>
                      <m:r>
                        <a:rPr lang="it-IT" sz="1400" i="1">
                          <a:latin typeface="Cambria Math"/>
                          <a:cs typeface="Times New Roman" panose="02020603050405020304" pitchFamily="18" charset="0"/>
                          <a:sym typeface="Symbol"/>
                        </a:rPr>
                        <m:t>𝑞</m:t>
                      </m:r>
                    </m:oMath>
                  </a14:m>
                  <a:r>
                    <a:rPr lang="it-IT" sz="140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) </a:t>
                  </a:r>
                  <a:r>
                    <a:rPr lang="it-IT" sz="1400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do</a:t>
                  </a:r>
                </a:p>
                <a:p>
                  <a:r>
                    <a:rPr lang="it-IT" sz="1400" b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     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add pair 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q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,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l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 to element 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E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[</a:t>
                  </a:r>
                  <a:r>
                    <a:rPr lang="it-IT" sz="1400" i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i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]</a:t>
                  </a:r>
                </a:p>
                <a:p>
                  <a:r>
                    <a:rPr lang="it-IT" sz="140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</a:t>
                  </a:r>
                  <a:r>
                    <a:rPr lang="it-IT" sz="1400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 </a:t>
                  </a:r>
                  <a:r>
                    <a:rPr lang="it-IT" sz="1400" b="1" smtClean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end for</a:t>
                  </a:r>
                </a:p>
                <a:p>
                  <a:r>
                    <a:rPr lang="it-IT" sz="1400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end for</a:t>
                  </a:r>
                  <a:endParaRPr 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602" y="2764586"/>
                  <a:ext cx="3621056" cy="136665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852" t="-3097" r="-2013" b="-663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/>
          <p:cNvSpPr txBox="1"/>
          <p:nvPr/>
        </p:nvSpPr>
        <p:spPr>
          <a:xfrm>
            <a:off x="339928" y="2867256"/>
            <a:ext cx="3205986" cy="2769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0" rIns="0" bIns="0" rtlCol="0">
            <a:spAutoFit/>
          </a:bodyPr>
          <a:lstStyle/>
          <a:p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Earley syntactic analysis</a:t>
            </a:r>
          </a:p>
          <a:p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[0] := {</a:t>
            </a:r>
            <a:r>
              <a:rPr lang="it-IT" sz="150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0</a:t>
            </a:r>
            <a:r>
              <a:rPr lang="it-IT" sz="1500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it-IT" sz="150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0}</a:t>
            </a:r>
          </a:p>
          <a:p>
            <a:r>
              <a: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for 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:=1 </a:t>
            </a:r>
            <a:r>
              <a: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to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do 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E[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] :=  </a:t>
            </a:r>
            <a:r>
              <a: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end for</a:t>
            </a:r>
          </a:p>
          <a:p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Completion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0)</a:t>
            </a:r>
          </a:p>
          <a:p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:= 1 </a:t>
            </a:r>
          </a:p>
          <a:p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-- while vector is not completed </a:t>
            </a:r>
          </a:p>
          <a:p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-- and previous element is not empty </a:t>
            </a:r>
          </a:p>
          <a:p>
            <a:r>
              <a: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while 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(in  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[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-1]) </a:t>
            </a:r>
            <a:r>
              <a:rPr lang="it-IT" sz="1500" b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do</a:t>
            </a:r>
          </a:p>
          <a:p>
            <a:r>
              <a: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TerminalShift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5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it-IT" sz="150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5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50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it-IT" sz="150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it-IT" sz="15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it-IT" sz="15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i++</a:t>
            </a:r>
          </a:p>
          <a:p>
            <a:r>
              <a:rPr lang="it-IT" sz="1500" b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end </a:t>
            </a:r>
            <a:r>
              <a:rPr lang="it-IT" sz="15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while</a:t>
            </a:r>
            <a:endParaRPr lang="en-US" sz="1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551" y="4690663"/>
            <a:ext cx="1507713" cy="22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1411" y="4947764"/>
            <a:ext cx="1515853" cy="23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9928" y="3580533"/>
            <a:ext cx="1515853" cy="231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713069" y="1081924"/>
            <a:ext cx="773222" cy="1026082"/>
          </a:xfrm>
          <a:custGeom>
            <a:avLst/>
            <a:gdLst>
              <a:gd name="connsiteX0" fmla="*/ 753856 w 773222"/>
              <a:gd name="connsiteY0" fmla="*/ 0 h 1026082"/>
              <a:gd name="connsiteX1" fmla="*/ 704995 w 773222"/>
              <a:gd name="connsiteY1" fmla="*/ 279206 h 1026082"/>
              <a:gd name="connsiteX2" fmla="*/ 195444 w 773222"/>
              <a:gd name="connsiteY2" fmla="*/ 425789 h 1026082"/>
              <a:gd name="connsiteX3" fmla="*/ 0 w 773222"/>
              <a:gd name="connsiteY3" fmla="*/ 1026082 h 102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222" h="1026082">
                <a:moveTo>
                  <a:pt x="753856" y="0"/>
                </a:moveTo>
                <a:cubicBezTo>
                  <a:pt x="775960" y="104120"/>
                  <a:pt x="798064" y="208241"/>
                  <a:pt x="704995" y="279206"/>
                </a:cubicBezTo>
                <a:cubicBezTo>
                  <a:pt x="611926" y="350171"/>
                  <a:pt x="312943" y="301310"/>
                  <a:pt x="195444" y="425789"/>
                </a:cubicBezTo>
                <a:cubicBezTo>
                  <a:pt x="77945" y="550268"/>
                  <a:pt x="38972" y="788175"/>
                  <a:pt x="0" y="102608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964726" y="2680379"/>
            <a:ext cx="795737" cy="851787"/>
          </a:xfrm>
          <a:custGeom>
            <a:avLst/>
            <a:gdLst>
              <a:gd name="connsiteX0" fmla="*/ 0 w 739896"/>
              <a:gd name="connsiteY0" fmla="*/ 0 h 851787"/>
              <a:gd name="connsiteX1" fmla="*/ 146583 w 739896"/>
              <a:gd name="connsiteY1" fmla="*/ 711975 h 851787"/>
              <a:gd name="connsiteX2" fmla="*/ 739896 w 739896"/>
              <a:gd name="connsiteY2" fmla="*/ 851578 h 8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9896" h="851787">
                <a:moveTo>
                  <a:pt x="0" y="0"/>
                </a:moveTo>
                <a:cubicBezTo>
                  <a:pt x="11633" y="285022"/>
                  <a:pt x="23267" y="570045"/>
                  <a:pt x="146583" y="711975"/>
                </a:cubicBezTo>
                <a:cubicBezTo>
                  <a:pt x="269899" y="853905"/>
                  <a:pt x="504897" y="852741"/>
                  <a:pt x="739896" y="85157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14295" y="739374"/>
            <a:ext cx="388276" cy="4091078"/>
          </a:xfrm>
          <a:custGeom>
            <a:avLst/>
            <a:gdLst>
              <a:gd name="connsiteX0" fmla="*/ 220752 w 388276"/>
              <a:gd name="connsiteY0" fmla="*/ 98244 h 4091078"/>
              <a:gd name="connsiteX1" fmla="*/ 109070 w 388276"/>
              <a:gd name="connsiteY1" fmla="*/ 426311 h 4091078"/>
              <a:gd name="connsiteX2" fmla="*/ 11348 w 388276"/>
              <a:gd name="connsiteY2" fmla="*/ 3483618 h 4091078"/>
              <a:gd name="connsiteX3" fmla="*/ 388276 w 388276"/>
              <a:gd name="connsiteY3" fmla="*/ 4090892 h 409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276" h="4091078">
                <a:moveTo>
                  <a:pt x="220752" y="98244"/>
                </a:moveTo>
                <a:cubicBezTo>
                  <a:pt x="182361" y="-19837"/>
                  <a:pt x="143971" y="-137918"/>
                  <a:pt x="109070" y="426311"/>
                </a:cubicBezTo>
                <a:cubicBezTo>
                  <a:pt x="74169" y="990540"/>
                  <a:pt x="-35186" y="2872855"/>
                  <a:pt x="11348" y="3483618"/>
                </a:cubicBezTo>
                <a:cubicBezTo>
                  <a:pt x="57882" y="4094381"/>
                  <a:pt x="223079" y="4092636"/>
                  <a:pt x="388276" y="4090892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856721" y="3659590"/>
            <a:ext cx="2813001" cy="386165"/>
          </a:xfrm>
          <a:custGeom>
            <a:avLst/>
            <a:gdLst>
              <a:gd name="connsiteX0" fmla="*/ 2813001 w 2813001"/>
              <a:gd name="connsiteY0" fmla="*/ 270236 h 386165"/>
              <a:gd name="connsiteX1" fmla="*/ 1877661 w 2813001"/>
              <a:gd name="connsiteY1" fmla="*/ 374938 h 386165"/>
              <a:gd name="connsiteX2" fmla="*/ 1067963 w 2813001"/>
              <a:gd name="connsiteY2" fmla="*/ 32911 h 386165"/>
              <a:gd name="connsiteX3" fmla="*/ 0 w 2813001"/>
              <a:gd name="connsiteY3" fmla="*/ 32911 h 38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3001" h="386165">
                <a:moveTo>
                  <a:pt x="2813001" y="270236"/>
                </a:moveTo>
                <a:cubicBezTo>
                  <a:pt x="2490751" y="342364"/>
                  <a:pt x="2168501" y="414492"/>
                  <a:pt x="1877661" y="374938"/>
                </a:cubicBezTo>
                <a:cubicBezTo>
                  <a:pt x="1586821" y="335384"/>
                  <a:pt x="1380906" y="89915"/>
                  <a:pt x="1067963" y="32911"/>
                </a:cubicBezTo>
                <a:cubicBezTo>
                  <a:pt x="755020" y="-24093"/>
                  <a:pt x="377510" y="4409"/>
                  <a:pt x="0" y="32911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017264" y="4397832"/>
            <a:ext cx="2659438" cy="686416"/>
          </a:xfrm>
          <a:custGeom>
            <a:avLst/>
            <a:gdLst>
              <a:gd name="connsiteX0" fmla="*/ 2659438 w 2659438"/>
              <a:gd name="connsiteY0" fmla="*/ 20605 h 686416"/>
              <a:gd name="connsiteX1" fmla="*/ 1982363 w 2659438"/>
              <a:gd name="connsiteY1" fmla="*/ 69466 h 686416"/>
              <a:gd name="connsiteX2" fmla="*/ 1200586 w 2659438"/>
              <a:gd name="connsiteY2" fmla="*/ 592977 h 686416"/>
              <a:gd name="connsiteX3" fmla="*/ 0 w 2659438"/>
              <a:gd name="connsiteY3" fmla="*/ 683719 h 6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9438" h="686416">
                <a:moveTo>
                  <a:pt x="2659438" y="20605"/>
                </a:moveTo>
                <a:cubicBezTo>
                  <a:pt x="2442471" y="-2662"/>
                  <a:pt x="2225505" y="-25929"/>
                  <a:pt x="1982363" y="69466"/>
                </a:cubicBezTo>
                <a:cubicBezTo>
                  <a:pt x="1739221" y="164861"/>
                  <a:pt x="1530980" y="490602"/>
                  <a:pt x="1200586" y="592977"/>
                </a:cubicBezTo>
                <a:cubicBezTo>
                  <a:pt x="870192" y="695352"/>
                  <a:pt x="435096" y="689535"/>
                  <a:pt x="0" y="683719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82" grpId="0" animBg="1"/>
      <p:bldP spid="27" grpId="0" animBg="1"/>
      <p:bldP spid="10" grpId="0" animBg="1"/>
      <p:bldP spid="30" grpId="0" animBg="1"/>
      <p:bldP spid="31" grpId="0" animBg="1"/>
      <p:bldP spid="11" grpId="0" animBg="1"/>
      <p:bldP spid="12" grpId="0" animBg="1"/>
      <p:bldP spid="14" grpId="0" animBg="1"/>
      <p:bldP spid="1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859D0A-BE0D-490D-93B0-DACF77CDFEC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266700" y="220663"/>
            <a:ext cx="86407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CASE WITH A NONDETERMINISTIC GRAMMAR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96" name="Group 5"/>
          <p:cNvGrpSpPr>
            <a:grpSpLocks/>
          </p:cNvGrpSpPr>
          <p:nvPr/>
        </p:nvGrpSpPr>
        <p:grpSpPr bwMode="auto">
          <a:xfrm>
            <a:off x="266700" y="541338"/>
            <a:ext cx="7804150" cy="952500"/>
            <a:chOff x="266700" y="541686"/>
            <a:chExt cx="7804058" cy="951834"/>
          </a:xfrm>
        </p:grpSpPr>
        <p:pic>
          <p:nvPicPr>
            <p:cNvPr id="82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" y="825674"/>
              <a:ext cx="2278380" cy="383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720" y="541686"/>
              <a:ext cx="5358038" cy="951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282575" y="1470025"/>
            <a:ext cx="7291388" cy="1033463"/>
            <a:chOff x="281940" y="1493520"/>
            <a:chExt cx="7292340" cy="1033020"/>
          </a:xfrm>
        </p:grpSpPr>
        <p:pic>
          <p:nvPicPr>
            <p:cNvPr id="820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" y="1842866"/>
              <a:ext cx="1510665" cy="334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720" y="1493520"/>
              <a:ext cx="4861560" cy="1033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198" name="Group 3"/>
          <p:cNvGrpSpPr>
            <a:grpSpLocks/>
          </p:cNvGrpSpPr>
          <p:nvPr/>
        </p:nvGrpSpPr>
        <p:grpSpPr bwMode="auto">
          <a:xfrm>
            <a:off x="282575" y="2571750"/>
            <a:ext cx="7291388" cy="1227138"/>
            <a:chOff x="281940" y="2815830"/>
            <a:chExt cx="7292340" cy="1226340"/>
          </a:xfrm>
        </p:grpSpPr>
        <p:pic>
          <p:nvPicPr>
            <p:cNvPr id="820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" y="3237071"/>
              <a:ext cx="1950244" cy="383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3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720" y="2815830"/>
              <a:ext cx="4861560" cy="1226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199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60" y="5294320"/>
            <a:ext cx="5532312" cy="13520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14294" y="5535620"/>
            <a:ext cx="22055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 for string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aabbaa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14294" y="4008438"/>
            <a:ext cx="890270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NONDETERMINISM: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groups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same length, 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then the string structure can be determined only at the end of the scan </a:t>
            </a: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(based on whether it ends with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or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2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07B831-B922-4021-932A-EC22DDADD27F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266700" y="166688"/>
            <a:ext cx="864076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STRING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aabbaa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22" y="5095572"/>
            <a:ext cx="4682594" cy="11443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4" y="4129450"/>
            <a:ext cx="3223629" cy="259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" y="63444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60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572" y="1222806"/>
            <a:ext cx="3254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2880" y="680609"/>
            <a:ext cx="7245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it-IT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2027" y="1250280"/>
            <a:ext cx="3767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8896" y="1793421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8895" y="2321933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3098" y="680608"/>
            <a:ext cx="7245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949" y="1222805"/>
            <a:ext cx="3767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57818" y="1765946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57817" y="2294458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71344" y="680609"/>
            <a:ext cx="7245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19195" y="1222806"/>
            <a:ext cx="3911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56064" y="1765947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56063" y="2294459"/>
            <a:ext cx="3911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58723" y="680609"/>
            <a:ext cx="7245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6574" y="1222806"/>
            <a:ext cx="3911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43443" y="1765947"/>
            <a:ext cx="3911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3442" y="2294459"/>
            <a:ext cx="3911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44842" y="2900515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56064" y="3499482"/>
            <a:ext cx="3254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4662" y="2914690"/>
            <a:ext cx="3254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43441" y="3499482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54663" y="4091361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39700" y="681043"/>
            <a:ext cx="7245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87551" y="1223240"/>
            <a:ext cx="4424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24420" y="1766381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4419" y="2294893"/>
            <a:ext cx="3254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35639" y="2915124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49031" y="680608"/>
            <a:ext cx="7245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it-IT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96882" y="1222805"/>
            <a:ext cx="428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33751" y="1765946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33750" y="2294458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572" y="1793422"/>
            <a:ext cx="3398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3" name="Freeform 2"/>
          <p:cNvSpPr/>
          <p:nvPr/>
        </p:nvSpPr>
        <p:spPr>
          <a:xfrm>
            <a:off x="141753" y="1346791"/>
            <a:ext cx="148870" cy="574158"/>
          </a:xfrm>
          <a:custGeom>
            <a:avLst/>
            <a:gdLst>
              <a:gd name="connsiteX0" fmla="*/ 141782 w 148870"/>
              <a:gd name="connsiteY0" fmla="*/ 0 h 574158"/>
              <a:gd name="connsiteX1" fmla="*/ 14 w 148870"/>
              <a:gd name="connsiteY1" fmla="*/ 361507 h 574158"/>
              <a:gd name="connsiteX2" fmla="*/ 148870 w 148870"/>
              <a:gd name="connsiteY2" fmla="*/ 574158 h 5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870" h="574158">
                <a:moveTo>
                  <a:pt x="141782" y="0"/>
                </a:moveTo>
                <a:cubicBezTo>
                  <a:pt x="70307" y="132907"/>
                  <a:pt x="-1167" y="265814"/>
                  <a:pt x="14" y="361507"/>
                </a:cubicBezTo>
                <a:cubicBezTo>
                  <a:pt x="1195" y="457200"/>
                  <a:pt x="75032" y="515679"/>
                  <a:pt x="148870" y="574158"/>
                </a:cubicBezTo>
              </a:path>
            </a:pathLst>
          </a:custGeom>
          <a:noFill/>
          <a:ln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7450" y="1092942"/>
            <a:ext cx="1155405" cy="215444"/>
            <a:chOff x="517450" y="1092942"/>
            <a:chExt cx="1155405" cy="215444"/>
          </a:xfrm>
        </p:grpSpPr>
        <p:sp>
          <p:nvSpPr>
            <p:cNvPr id="5" name="Freeform 4"/>
            <p:cNvSpPr/>
            <p:nvPr/>
          </p:nvSpPr>
          <p:spPr>
            <a:xfrm>
              <a:off x="517450" y="1133065"/>
              <a:ext cx="1155405" cy="142841"/>
            </a:xfrm>
            <a:custGeom>
              <a:avLst/>
              <a:gdLst>
                <a:gd name="connsiteX0" fmla="*/ 0 w 1166888"/>
                <a:gd name="connsiteY0" fmla="*/ 85775 h 142482"/>
                <a:gd name="connsiteX1" fmla="*/ 588335 w 1166888"/>
                <a:gd name="connsiteY1" fmla="*/ 715 h 142482"/>
                <a:gd name="connsiteX2" fmla="*/ 1091609 w 1166888"/>
                <a:gd name="connsiteY2" fmla="*/ 50333 h 142482"/>
                <a:gd name="connsiteX3" fmla="*/ 1155405 w 1166888"/>
                <a:gd name="connsiteY3" fmla="*/ 142482 h 142482"/>
                <a:gd name="connsiteX0" fmla="*/ 0 w 1155405"/>
                <a:gd name="connsiteY0" fmla="*/ 86134 h 142841"/>
                <a:gd name="connsiteX1" fmla="*/ 588335 w 1155405"/>
                <a:gd name="connsiteY1" fmla="*/ 1074 h 142841"/>
                <a:gd name="connsiteX2" fmla="*/ 1155405 w 1155405"/>
                <a:gd name="connsiteY2" fmla="*/ 142841 h 1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405" h="142841">
                  <a:moveTo>
                    <a:pt x="0" y="86134"/>
                  </a:moveTo>
                  <a:cubicBezTo>
                    <a:pt x="203200" y="46557"/>
                    <a:pt x="395768" y="-8377"/>
                    <a:pt x="588335" y="1074"/>
                  </a:cubicBezTo>
                  <a:cubicBezTo>
                    <a:pt x="780902" y="10525"/>
                    <a:pt x="1037266" y="113306"/>
                    <a:pt x="1155405" y="14284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11211" y="1092942"/>
              <a:ext cx="89768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4657" y="1629987"/>
            <a:ext cx="1155405" cy="215444"/>
            <a:chOff x="517450" y="1092942"/>
            <a:chExt cx="1155405" cy="215444"/>
          </a:xfrm>
        </p:grpSpPr>
        <p:sp>
          <p:nvSpPr>
            <p:cNvPr id="53" name="Freeform 52"/>
            <p:cNvSpPr/>
            <p:nvPr/>
          </p:nvSpPr>
          <p:spPr>
            <a:xfrm>
              <a:off x="517450" y="1133065"/>
              <a:ext cx="1155405" cy="142841"/>
            </a:xfrm>
            <a:custGeom>
              <a:avLst/>
              <a:gdLst>
                <a:gd name="connsiteX0" fmla="*/ 0 w 1166888"/>
                <a:gd name="connsiteY0" fmla="*/ 85775 h 142482"/>
                <a:gd name="connsiteX1" fmla="*/ 588335 w 1166888"/>
                <a:gd name="connsiteY1" fmla="*/ 715 h 142482"/>
                <a:gd name="connsiteX2" fmla="*/ 1091609 w 1166888"/>
                <a:gd name="connsiteY2" fmla="*/ 50333 h 142482"/>
                <a:gd name="connsiteX3" fmla="*/ 1155405 w 1166888"/>
                <a:gd name="connsiteY3" fmla="*/ 142482 h 142482"/>
                <a:gd name="connsiteX0" fmla="*/ 0 w 1155405"/>
                <a:gd name="connsiteY0" fmla="*/ 86134 h 142841"/>
                <a:gd name="connsiteX1" fmla="*/ 588335 w 1155405"/>
                <a:gd name="connsiteY1" fmla="*/ 1074 h 142841"/>
                <a:gd name="connsiteX2" fmla="*/ 1155405 w 1155405"/>
                <a:gd name="connsiteY2" fmla="*/ 142841 h 1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405" h="142841">
                  <a:moveTo>
                    <a:pt x="0" y="86134"/>
                  </a:moveTo>
                  <a:cubicBezTo>
                    <a:pt x="203200" y="46557"/>
                    <a:pt x="395768" y="-8377"/>
                    <a:pt x="588335" y="1074"/>
                  </a:cubicBezTo>
                  <a:cubicBezTo>
                    <a:pt x="780902" y="10525"/>
                    <a:pt x="1037266" y="113306"/>
                    <a:pt x="1155405" y="14284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11211" y="1092942"/>
              <a:ext cx="89768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/>
            </a:p>
          </p:txBody>
        </p:sp>
      </p:grpSp>
      <p:sp>
        <p:nvSpPr>
          <p:cNvPr id="48" name="Freeform 47"/>
          <p:cNvSpPr/>
          <p:nvPr/>
        </p:nvSpPr>
        <p:spPr>
          <a:xfrm>
            <a:off x="1318907" y="1926522"/>
            <a:ext cx="167866" cy="516531"/>
          </a:xfrm>
          <a:custGeom>
            <a:avLst/>
            <a:gdLst>
              <a:gd name="connsiteX0" fmla="*/ 132965 w 167866"/>
              <a:gd name="connsiteY0" fmla="*/ 0 h 516531"/>
              <a:gd name="connsiteX1" fmla="*/ 342 w 167866"/>
              <a:gd name="connsiteY1" fmla="*/ 300147 h 516531"/>
              <a:gd name="connsiteX2" fmla="*/ 167866 w 167866"/>
              <a:gd name="connsiteY2" fmla="*/ 516531 h 51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66" h="516531">
                <a:moveTo>
                  <a:pt x="132965" y="0"/>
                </a:moveTo>
                <a:cubicBezTo>
                  <a:pt x="63745" y="107029"/>
                  <a:pt x="-5475" y="214059"/>
                  <a:pt x="342" y="300147"/>
                </a:cubicBezTo>
                <a:cubicBezTo>
                  <a:pt x="6159" y="386235"/>
                  <a:pt x="87012" y="451383"/>
                  <a:pt x="167866" y="516531"/>
                </a:cubicBezTo>
              </a:path>
            </a:pathLst>
          </a:custGeom>
          <a:noFill/>
          <a:ln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712737" y="1056579"/>
            <a:ext cx="1155405" cy="215444"/>
            <a:chOff x="517450" y="1092942"/>
            <a:chExt cx="1155405" cy="215444"/>
          </a:xfrm>
        </p:grpSpPr>
        <p:sp>
          <p:nvSpPr>
            <p:cNvPr id="59" name="Freeform 58"/>
            <p:cNvSpPr/>
            <p:nvPr/>
          </p:nvSpPr>
          <p:spPr>
            <a:xfrm>
              <a:off x="517450" y="1133065"/>
              <a:ext cx="1155405" cy="142841"/>
            </a:xfrm>
            <a:custGeom>
              <a:avLst/>
              <a:gdLst>
                <a:gd name="connsiteX0" fmla="*/ 0 w 1166888"/>
                <a:gd name="connsiteY0" fmla="*/ 85775 h 142482"/>
                <a:gd name="connsiteX1" fmla="*/ 588335 w 1166888"/>
                <a:gd name="connsiteY1" fmla="*/ 715 h 142482"/>
                <a:gd name="connsiteX2" fmla="*/ 1091609 w 1166888"/>
                <a:gd name="connsiteY2" fmla="*/ 50333 h 142482"/>
                <a:gd name="connsiteX3" fmla="*/ 1155405 w 1166888"/>
                <a:gd name="connsiteY3" fmla="*/ 142482 h 142482"/>
                <a:gd name="connsiteX0" fmla="*/ 0 w 1155405"/>
                <a:gd name="connsiteY0" fmla="*/ 86134 h 142841"/>
                <a:gd name="connsiteX1" fmla="*/ 588335 w 1155405"/>
                <a:gd name="connsiteY1" fmla="*/ 1074 h 142841"/>
                <a:gd name="connsiteX2" fmla="*/ 1155405 w 1155405"/>
                <a:gd name="connsiteY2" fmla="*/ 142841 h 1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405" h="142841">
                  <a:moveTo>
                    <a:pt x="0" y="86134"/>
                  </a:moveTo>
                  <a:cubicBezTo>
                    <a:pt x="203200" y="46557"/>
                    <a:pt x="395768" y="-8377"/>
                    <a:pt x="588335" y="1074"/>
                  </a:cubicBezTo>
                  <a:cubicBezTo>
                    <a:pt x="780902" y="10525"/>
                    <a:pt x="1037266" y="113306"/>
                    <a:pt x="1155405" y="14284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11211" y="1092942"/>
              <a:ext cx="89768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63701" y="1889056"/>
            <a:ext cx="711975" cy="456275"/>
            <a:chOff x="1863701" y="1889056"/>
            <a:chExt cx="711975" cy="456275"/>
          </a:xfrm>
        </p:grpSpPr>
        <p:sp>
          <p:nvSpPr>
            <p:cNvPr id="49" name="Freeform 48"/>
            <p:cNvSpPr/>
            <p:nvPr/>
          </p:nvSpPr>
          <p:spPr>
            <a:xfrm>
              <a:off x="1863701" y="1889056"/>
              <a:ext cx="711975" cy="456275"/>
            </a:xfrm>
            <a:custGeom>
              <a:avLst/>
              <a:gdLst>
                <a:gd name="connsiteX0" fmla="*/ 0 w 711975"/>
                <a:gd name="connsiteY0" fmla="*/ 970241 h 970241"/>
                <a:gd name="connsiteX1" fmla="*/ 118662 w 711975"/>
                <a:gd name="connsiteY1" fmla="*/ 321087 h 970241"/>
                <a:gd name="connsiteX2" fmla="*/ 711975 w 711975"/>
                <a:gd name="connsiteY2" fmla="*/ 0 h 97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75" h="970241">
                  <a:moveTo>
                    <a:pt x="0" y="970241"/>
                  </a:moveTo>
                  <a:cubicBezTo>
                    <a:pt x="0" y="726517"/>
                    <a:pt x="0" y="482794"/>
                    <a:pt x="118662" y="321087"/>
                  </a:cubicBezTo>
                  <a:cubicBezTo>
                    <a:pt x="237324" y="159380"/>
                    <a:pt x="474649" y="79690"/>
                    <a:pt x="711975" y="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38542" y="1958131"/>
              <a:ext cx="89768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/>
            </a:p>
          </p:txBody>
        </p:sp>
      </p:grpSp>
      <p:sp>
        <p:nvSpPr>
          <p:cNvPr id="67" name="Freeform 66"/>
          <p:cNvSpPr/>
          <p:nvPr/>
        </p:nvSpPr>
        <p:spPr>
          <a:xfrm>
            <a:off x="2453083" y="1928512"/>
            <a:ext cx="167866" cy="516531"/>
          </a:xfrm>
          <a:custGeom>
            <a:avLst/>
            <a:gdLst>
              <a:gd name="connsiteX0" fmla="*/ 132965 w 167866"/>
              <a:gd name="connsiteY0" fmla="*/ 0 h 516531"/>
              <a:gd name="connsiteX1" fmla="*/ 342 w 167866"/>
              <a:gd name="connsiteY1" fmla="*/ 300147 h 516531"/>
              <a:gd name="connsiteX2" fmla="*/ 167866 w 167866"/>
              <a:gd name="connsiteY2" fmla="*/ 516531 h 51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866" h="516531">
                <a:moveTo>
                  <a:pt x="132965" y="0"/>
                </a:moveTo>
                <a:cubicBezTo>
                  <a:pt x="63745" y="107029"/>
                  <a:pt x="-5475" y="214059"/>
                  <a:pt x="342" y="300147"/>
                </a:cubicBezTo>
                <a:cubicBezTo>
                  <a:pt x="6159" y="386235"/>
                  <a:pt x="87012" y="451383"/>
                  <a:pt x="167866" y="516531"/>
                </a:cubicBezTo>
              </a:path>
            </a:pathLst>
          </a:custGeom>
          <a:noFill/>
          <a:ln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920395" y="1043451"/>
            <a:ext cx="1043226" cy="215444"/>
            <a:chOff x="517450" y="1092942"/>
            <a:chExt cx="1155405" cy="215444"/>
          </a:xfrm>
        </p:grpSpPr>
        <p:sp>
          <p:nvSpPr>
            <p:cNvPr id="69" name="Freeform 68"/>
            <p:cNvSpPr/>
            <p:nvPr/>
          </p:nvSpPr>
          <p:spPr>
            <a:xfrm>
              <a:off x="517450" y="1133065"/>
              <a:ext cx="1155405" cy="142841"/>
            </a:xfrm>
            <a:custGeom>
              <a:avLst/>
              <a:gdLst>
                <a:gd name="connsiteX0" fmla="*/ 0 w 1166888"/>
                <a:gd name="connsiteY0" fmla="*/ 85775 h 142482"/>
                <a:gd name="connsiteX1" fmla="*/ 588335 w 1166888"/>
                <a:gd name="connsiteY1" fmla="*/ 715 h 142482"/>
                <a:gd name="connsiteX2" fmla="*/ 1091609 w 1166888"/>
                <a:gd name="connsiteY2" fmla="*/ 50333 h 142482"/>
                <a:gd name="connsiteX3" fmla="*/ 1155405 w 1166888"/>
                <a:gd name="connsiteY3" fmla="*/ 142482 h 142482"/>
                <a:gd name="connsiteX0" fmla="*/ 0 w 1155405"/>
                <a:gd name="connsiteY0" fmla="*/ 86134 h 142841"/>
                <a:gd name="connsiteX1" fmla="*/ 588335 w 1155405"/>
                <a:gd name="connsiteY1" fmla="*/ 1074 h 142841"/>
                <a:gd name="connsiteX2" fmla="*/ 1155405 w 1155405"/>
                <a:gd name="connsiteY2" fmla="*/ 142841 h 1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405" h="142841">
                  <a:moveTo>
                    <a:pt x="0" y="86134"/>
                  </a:moveTo>
                  <a:cubicBezTo>
                    <a:pt x="203200" y="46557"/>
                    <a:pt x="395768" y="-8377"/>
                    <a:pt x="588335" y="1074"/>
                  </a:cubicBezTo>
                  <a:cubicBezTo>
                    <a:pt x="780902" y="10525"/>
                    <a:pt x="1037266" y="113306"/>
                    <a:pt x="1155405" y="14284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11211" y="1092942"/>
              <a:ext cx="99421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89487" y="1607585"/>
            <a:ext cx="1043226" cy="215444"/>
            <a:chOff x="517450" y="1092942"/>
            <a:chExt cx="1155405" cy="215444"/>
          </a:xfrm>
        </p:grpSpPr>
        <p:sp>
          <p:nvSpPr>
            <p:cNvPr id="72" name="Freeform 71"/>
            <p:cNvSpPr/>
            <p:nvPr/>
          </p:nvSpPr>
          <p:spPr>
            <a:xfrm>
              <a:off x="517450" y="1133065"/>
              <a:ext cx="1155405" cy="142841"/>
            </a:xfrm>
            <a:custGeom>
              <a:avLst/>
              <a:gdLst>
                <a:gd name="connsiteX0" fmla="*/ 0 w 1166888"/>
                <a:gd name="connsiteY0" fmla="*/ 85775 h 142482"/>
                <a:gd name="connsiteX1" fmla="*/ 588335 w 1166888"/>
                <a:gd name="connsiteY1" fmla="*/ 715 h 142482"/>
                <a:gd name="connsiteX2" fmla="*/ 1091609 w 1166888"/>
                <a:gd name="connsiteY2" fmla="*/ 50333 h 142482"/>
                <a:gd name="connsiteX3" fmla="*/ 1155405 w 1166888"/>
                <a:gd name="connsiteY3" fmla="*/ 142482 h 142482"/>
                <a:gd name="connsiteX0" fmla="*/ 0 w 1155405"/>
                <a:gd name="connsiteY0" fmla="*/ 86134 h 142841"/>
                <a:gd name="connsiteX1" fmla="*/ 588335 w 1155405"/>
                <a:gd name="connsiteY1" fmla="*/ 1074 h 142841"/>
                <a:gd name="connsiteX2" fmla="*/ 1155405 w 1155405"/>
                <a:gd name="connsiteY2" fmla="*/ 142841 h 1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405" h="142841">
                  <a:moveTo>
                    <a:pt x="0" y="86134"/>
                  </a:moveTo>
                  <a:cubicBezTo>
                    <a:pt x="203200" y="46557"/>
                    <a:pt x="395768" y="-8377"/>
                    <a:pt x="588335" y="1074"/>
                  </a:cubicBezTo>
                  <a:cubicBezTo>
                    <a:pt x="780902" y="10525"/>
                    <a:pt x="1037266" y="113306"/>
                    <a:pt x="1155405" y="14284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11211" y="1092942"/>
              <a:ext cx="99421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/>
            </a:p>
          </p:txBody>
        </p:sp>
      </p:grpSp>
      <p:sp>
        <p:nvSpPr>
          <p:cNvPr id="51" name="Freeform 50"/>
          <p:cNvSpPr/>
          <p:nvPr/>
        </p:nvSpPr>
        <p:spPr>
          <a:xfrm>
            <a:off x="3357393" y="1423951"/>
            <a:ext cx="314167" cy="977222"/>
          </a:xfrm>
          <a:custGeom>
            <a:avLst/>
            <a:gdLst>
              <a:gd name="connsiteX0" fmla="*/ 293227 w 314167"/>
              <a:gd name="connsiteY0" fmla="*/ 0 h 977222"/>
              <a:gd name="connsiteX1" fmla="*/ 60 w 314167"/>
              <a:gd name="connsiteY1" fmla="*/ 628214 h 977222"/>
              <a:gd name="connsiteX2" fmla="*/ 314167 w 314167"/>
              <a:gd name="connsiteY2" fmla="*/ 977222 h 97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167" h="977222">
                <a:moveTo>
                  <a:pt x="293227" y="0"/>
                </a:moveTo>
                <a:cubicBezTo>
                  <a:pt x="144898" y="232672"/>
                  <a:pt x="-3430" y="465344"/>
                  <a:pt x="60" y="628214"/>
                </a:cubicBezTo>
                <a:cubicBezTo>
                  <a:pt x="3550" y="791084"/>
                  <a:pt x="158858" y="884153"/>
                  <a:pt x="314167" y="977222"/>
                </a:cubicBezTo>
              </a:path>
            </a:pathLst>
          </a:custGeom>
          <a:noFill/>
          <a:ln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434169" y="1982363"/>
            <a:ext cx="286252" cy="970242"/>
          </a:xfrm>
          <a:custGeom>
            <a:avLst/>
            <a:gdLst>
              <a:gd name="connsiteX0" fmla="*/ 286252 w 286252"/>
              <a:gd name="connsiteY0" fmla="*/ 0 h 970242"/>
              <a:gd name="connsiteX1" fmla="*/ 66 w 286252"/>
              <a:gd name="connsiteY1" fmla="*/ 544452 h 970242"/>
              <a:gd name="connsiteX2" fmla="*/ 265312 w 286252"/>
              <a:gd name="connsiteY2" fmla="*/ 970242 h 97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52" h="970242">
                <a:moveTo>
                  <a:pt x="286252" y="0"/>
                </a:moveTo>
                <a:cubicBezTo>
                  <a:pt x="144904" y="191372"/>
                  <a:pt x="3556" y="382745"/>
                  <a:pt x="66" y="544452"/>
                </a:cubicBezTo>
                <a:cubicBezTo>
                  <a:pt x="-3424" y="706159"/>
                  <a:pt x="130944" y="838200"/>
                  <a:pt x="265312" y="970242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870681" y="2019252"/>
            <a:ext cx="1807859" cy="1204067"/>
            <a:chOff x="1870681" y="2019252"/>
            <a:chExt cx="1807859" cy="1204067"/>
          </a:xfrm>
        </p:grpSpPr>
        <p:sp>
          <p:nvSpPr>
            <p:cNvPr id="57" name="Freeform 56"/>
            <p:cNvSpPr/>
            <p:nvPr/>
          </p:nvSpPr>
          <p:spPr>
            <a:xfrm>
              <a:off x="1870681" y="2019252"/>
              <a:ext cx="1807859" cy="1204067"/>
            </a:xfrm>
            <a:custGeom>
              <a:avLst/>
              <a:gdLst>
                <a:gd name="connsiteX0" fmla="*/ 0 w 1807859"/>
                <a:gd name="connsiteY0" fmla="*/ 0 h 584823"/>
                <a:gd name="connsiteX1" fmla="*/ 914400 w 1807859"/>
                <a:gd name="connsiteY1" fmla="*/ 544452 h 584823"/>
                <a:gd name="connsiteX2" fmla="*/ 1807859 w 1807859"/>
                <a:gd name="connsiteY2" fmla="*/ 502571 h 58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7859" h="584823">
                  <a:moveTo>
                    <a:pt x="0" y="0"/>
                  </a:moveTo>
                  <a:cubicBezTo>
                    <a:pt x="306545" y="230345"/>
                    <a:pt x="613090" y="460690"/>
                    <a:pt x="914400" y="544452"/>
                  </a:cubicBezTo>
                  <a:cubicBezTo>
                    <a:pt x="1215710" y="628214"/>
                    <a:pt x="1511784" y="565392"/>
                    <a:pt x="1807859" y="502571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967451" y="3000865"/>
              <a:ext cx="10900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/>
            </a:p>
          </p:txBody>
        </p:sp>
      </p:grpSp>
      <p:sp>
        <p:nvSpPr>
          <p:cNvPr id="74" name="Freeform 73"/>
          <p:cNvSpPr/>
          <p:nvPr/>
        </p:nvSpPr>
        <p:spPr>
          <a:xfrm>
            <a:off x="3454970" y="2512855"/>
            <a:ext cx="265451" cy="1047023"/>
          </a:xfrm>
          <a:custGeom>
            <a:avLst/>
            <a:gdLst>
              <a:gd name="connsiteX0" fmla="*/ 265451 w 265451"/>
              <a:gd name="connsiteY0" fmla="*/ 0 h 1047023"/>
              <a:gd name="connsiteX1" fmla="*/ 206 w 265451"/>
              <a:gd name="connsiteY1" fmla="*/ 551432 h 1047023"/>
              <a:gd name="connsiteX2" fmla="*/ 230551 w 265451"/>
              <a:gd name="connsiteY2" fmla="*/ 1047023 h 10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451" h="1047023">
                <a:moveTo>
                  <a:pt x="265451" y="0"/>
                </a:moveTo>
                <a:cubicBezTo>
                  <a:pt x="135737" y="188464"/>
                  <a:pt x="6023" y="376928"/>
                  <a:pt x="206" y="551432"/>
                </a:cubicBezTo>
                <a:cubicBezTo>
                  <a:pt x="-5611" y="725936"/>
                  <a:pt x="112470" y="886479"/>
                  <a:pt x="230551" y="1047023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924659" y="1389050"/>
            <a:ext cx="732941" cy="2254590"/>
            <a:chOff x="2924659" y="1389050"/>
            <a:chExt cx="732941" cy="2254590"/>
          </a:xfrm>
        </p:grpSpPr>
        <p:sp>
          <p:nvSpPr>
            <p:cNvPr id="75" name="Freeform 74"/>
            <p:cNvSpPr/>
            <p:nvPr/>
          </p:nvSpPr>
          <p:spPr>
            <a:xfrm>
              <a:off x="2924659" y="1389050"/>
              <a:ext cx="732941" cy="2254590"/>
            </a:xfrm>
            <a:custGeom>
              <a:avLst/>
              <a:gdLst>
                <a:gd name="connsiteX0" fmla="*/ 732941 w 732941"/>
                <a:gd name="connsiteY0" fmla="*/ 0 h 2254590"/>
                <a:gd name="connsiteX1" fmla="*/ 25 w 732941"/>
                <a:gd name="connsiteY1" fmla="*/ 1368110 h 2254590"/>
                <a:gd name="connsiteX2" fmla="*/ 712001 w 732941"/>
                <a:gd name="connsiteY2" fmla="*/ 2254590 h 225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2941" h="2254590">
                  <a:moveTo>
                    <a:pt x="732941" y="0"/>
                  </a:moveTo>
                  <a:cubicBezTo>
                    <a:pt x="368228" y="496172"/>
                    <a:pt x="3515" y="992345"/>
                    <a:pt x="25" y="1368110"/>
                  </a:cubicBezTo>
                  <a:cubicBezTo>
                    <a:pt x="-3465" y="1743875"/>
                    <a:pt x="354268" y="1999232"/>
                    <a:pt x="712001" y="225459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67451" y="2621285"/>
              <a:ext cx="10900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11310" y="1333209"/>
            <a:ext cx="656134" cy="970241"/>
            <a:chOff x="4111310" y="1333209"/>
            <a:chExt cx="656134" cy="970241"/>
          </a:xfrm>
        </p:grpSpPr>
        <p:sp>
          <p:nvSpPr>
            <p:cNvPr id="78" name="Freeform 77"/>
            <p:cNvSpPr/>
            <p:nvPr/>
          </p:nvSpPr>
          <p:spPr>
            <a:xfrm>
              <a:off x="4111310" y="1333209"/>
              <a:ext cx="656134" cy="970241"/>
            </a:xfrm>
            <a:custGeom>
              <a:avLst/>
              <a:gdLst>
                <a:gd name="connsiteX0" fmla="*/ 0 w 656134"/>
                <a:gd name="connsiteY0" fmla="*/ 970241 h 970241"/>
                <a:gd name="connsiteX1" fmla="*/ 181484 w 656134"/>
                <a:gd name="connsiteY1" fmla="*/ 216385 h 970241"/>
                <a:gd name="connsiteX2" fmla="*/ 656134 w 656134"/>
                <a:gd name="connsiteY2" fmla="*/ 0 h 97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134" h="970241">
                  <a:moveTo>
                    <a:pt x="0" y="970241"/>
                  </a:moveTo>
                  <a:cubicBezTo>
                    <a:pt x="36064" y="674166"/>
                    <a:pt x="72128" y="378092"/>
                    <a:pt x="181484" y="216385"/>
                  </a:cubicBezTo>
                  <a:cubicBezTo>
                    <a:pt x="290840" y="54678"/>
                    <a:pt x="473487" y="27339"/>
                    <a:pt x="656134" y="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314336" y="1475051"/>
              <a:ext cx="89768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111310" y="1981396"/>
            <a:ext cx="738361" cy="1042229"/>
            <a:chOff x="4111310" y="1333209"/>
            <a:chExt cx="656134" cy="970241"/>
          </a:xfrm>
        </p:grpSpPr>
        <p:sp>
          <p:nvSpPr>
            <p:cNvPr id="87" name="Freeform 86"/>
            <p:cNvSpPr/>
            <p:nvPr/>
          </p:nvSpPr>
          <p:spPr>
            <a:xfrm>
              <a:off x="4111310" y="1333209"/>
              <a:ext cx="656134" cy="970241"/>
            </a:xfrm>
            <a:custGeom>
              <a:avLst/>
              <a:gdLst>
                <a:gd name="connsiteX0" fmla="*/ 0 w 656134"/>
                <a:gd name="connsiteY0" fmla="*/ 970241 h 970241"/>
                <a:gd name="connsiteX1" fmla="*/ 181484 w 656134"/>
                <a:gd name="connsiteY1" fmla="*/ 216385 h 970241"/>
                <a:gd name="connsiteX2" fmla="*/ 656134 w 656134"/>
                <a:gd name="connsiteY2" fmla="*/ 0 h 97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134" h="970241">
                  <a:moveTo>
                    <a:pt x="0" y="970241"/>
                  </a:moveTo>
                  <a:cubicBezTo>
                    <a:pt x="36064" y="674166"/>
                    <a:pt x="72128" y="378092"/>
                    <a:pt x="181484" y="216385"/>
                  </a:cubicBezTo>
                  <a:cubicBezTo>
                    <a:pt x="290840" y="54678"/>
                    <a:pt x="473487" y="27339"/>
                    <a:pt x="656134" y="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314336" y="1475051"/>
              <a:ext cx="89768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/>
            </a:p>
          </p:txBody>
        </p:sp>
      </p:grpSp>
      <p:sp>
        <p:nvSpPr>
          <p:cNvPr id="80" name="Freeform 79"/>
          <p:cNvSpPr/>
          <p:nvPr/>
        </p:nvSpPr>
        <p:spPr>
          <a:xfrm>
            <a:off x="4474217" y="1403011"/>
            <a:ext cx="307188" cy="1026082"/>
          </a:xfrm>
          <a:custGeom>
            <a:avLst/>
            <a:gdLst>
              <a:gd name="connsiteX0" fmla="*/ 286247 w 307188"/>
              <a:gd name="connsiteY0" fmla="*/ 0 h 1026082"/>
              <a:gd name="connsiteX1" fmla="*/ 61 w 307188"/>
              <a:gd name="connsiteY1" fmla="*/ 558412 h 1026082"/>
              <a:gd name="connsiteX2" fmla="*/ 307188 w 307188"/>
              <a:gd name="connsiteY2" fmla="*/ 1026082 h 102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188" h="1026082">
                <a:moveTo>
                  <a:pt x="286247" y="0"/>
                </a:moveTo>
                <a:cubicBezTo>
                  <a:pt x="141409" y="193699"/>
                  <a:pt x="-3429" y="387398"/>
                  <a:pt x="61" y="558412"/>
                </a:cubicBezTo>
                <a:cubicBezTo>
                  <a:pt x="3551" y="729426"/>
                  <a:pt x="155369" y="877754"/>
                  <a:pt x="307188" y="1026082"/>
                </a:cubicBezTo>
              </a:path>
            </a:pathLst>
          </a:custGeom>
          <a:noFill/>
          <a:ln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536090" y="1919542"/>
            <a:ext cx="287195" cy="1081924"/>
          </a:xfrm>
          <a:custGeom>
            <a:avLst/>
            <a:gdLst>
              <a:gd name="connsiteX0" fmla="*/ 210414 w 287195"/>
              <a:gd name="connsiteY0" fmla="*/ 0 h 1081924"/>
              <a:gd name="connsiteX1" fmla="*/ 1009 w 287195"/>
              <a:gd name="connsiteY1" fmla="*/ 684055 h 1081924"/>
              <a:gd name="connsiteX2" fmla="*/ 287195 w 287195"/>
              <a:gd name="connsiteY2" fmla="*/ 1081924 h 108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95" h="1081924">
                <a:moveTo>
                  <a:pt x="210414" y="0"/>
                </a:moveTo>
                <a:cubicBezTo>
                  <a:pt x="99313" y="251867"/>
                  <a:pt x="-11788" y="503734"/>
                  <a:pt x="1009" y="684055"/>
                </a:cubicBezTo>
                <a:cubicBezTo>
                  <a:pt x="13806" y="864376"/>
                  <a:pt x="150500" y="973150"/>
                  <a:pt x="287195" y="1081924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21234" y="1500733"/>
            <a:ext cx="4236952" cy="2451565"/>
            <a:chOff x="621234" y="1500733"/>
            <a:chExt cx="4236952" cy="2451565"/>
          </a:xfrm>
        </p:grpSpPr>
        <p:sp>
          <p:nvSpPr>
            <p:cNvPr id="83" name="Freeform 82"/>
            <p:cNvSpPr/>
            <p:nvPr/>
          </p:nvSpPr>
          <p:spPr>
            <a:xfrm>
              <a:off x="621234" y="1500733"/>
              <a:ext cx="4236952" cy="2451565"/>
            </a:xfrm>
            <a:custGeom>
              <a:avLst/>
              <a:gdLst>
                <a:gd name="connsiteX0" fmla="*/ 0 w 4236952"/>
                <a:gd name="connsiteY0" fmla="*/ 0 h 2451565"/>
                <a:gd name="connsiteX1" fmla="*/ 1291328 w 4236952"/>
                <a:gd name="connsiteY1" fmla="*/ 1821820 h 2451565"/>
                <a:gd name="connsiteX2" fmla="*/ 3148048 w 4236952"/>
                <a:gd name="connsiteY2" fmla="*/ 2450033 h 2451565"/>
                <a:gd name="connsiteX3" fmla="*/ 4236952 w 4236952"/>
                <a:gd name="connsiteY3" fmla="*/ 1682217 h 245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952" h="2451565">
                  <a:moveTo>
                    <a:pt x="0" y="0"/>
                  </a:moveTo>
                  <a:cubicBezTo>
                    <a:pt x="383326" y="706740"/>
                    <a:pt x="766653" y="1413481"/>
                    <a:pt x="1291328" y="1821820"/>
                  </a:cubicBezTo>
                  <a:cubicBezTo>
                    <a:pt x="1816003" y="2230159"/>
                    <a:pt x="2657111" y="2473300"/>
                    <a:pt x="3148048" y="2450033"/>
                  </a:cubicBezTo>
                  <a:cubicBezTo>
                    <a:pt x="3638985" y="2426766"/>
                    <a:pt x="3937968" y="2054491"/>
                    <a:pt x="4236952" y="168221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119851" y="3641865"/>
              <a:ext cx="10900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/>
            </a:p>
          </p:txBody>
        </p:sp>
      </p:grpSp>
      <p:sp>
        <p:nvSpPr>
          <p:cNvPr id="89" name="Freeform 88"/>
          <p:cNvSpPr/>
          <p:nvPr/>
        </p:nvSpPr>
        <p:spPr>
          <a:xfrm>
            <a:off x="4558032" y="2470974"/>
            <a:ext cx="251293" cy="1074944"/>
          </a:xfrm>
          <a:custGeom>
            <a:avLst/>
            <a:gdLst>
              <a:gd name="connsiteX0" fmla="*/ 244313 w 251293"/>
              <a:gd name="connsiteY0" fmla="*/ 0 h 1074944"/>
              <a:gd name="connsiteX1" fmla="*/ 8 w 251293"/>
              <a:gd name="connsiteY1" fmla="*/ 607273 h 1074944"/>
              <a:gd name="connsiteX2" fmla="*/ 251293 w 251293"/>
              <a:gd name="connsiteY2" fmla="*/ 1074944 h 107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293" h="1074944">
                <a:moveTo>
                  <a:pt x="244313" y="0"/>
                </a:moveTo>
                <a:cubicBezTo>
                  <a:pt x="121579" y="214058"/>
                  <a:pt x="-1155" y="428116"/>
                  <a:pt x="8" y="607273"/>
                </a:cubicBezTo>
                <a:cubicBezTo>
                  <a:pt x="1171" y="786430"/>
                  <a:pt x="126232" y="930687"/>
                  <a:pt x="251293" y="1074944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303910" y="1444892"/>
            <a:ext cx="477495" cy="2205728"/>
            <a:chOff x="4303910" y="1444892"/>
            <a:chExt cx="477495" cy="2205728"/>
          </a:xfrm>
        </p:grpSpPr>
        <p:sp>
          <p:nvSpPr>
            <p:cNvPr id="90" name="Freeform 89"/>
            <p:cNvSpPr/>
            <p:nvPr/>
          </p:nvSpPr>
          <p:spPr>
            <a:xfrm>
              <a:off x="4303910" y="1444892"/>
              <a:ext cx="477495" cy="2205728"/>
            </a:xfrm>
            <a:custGeom>
              <a:avLst/>
              <a:gdLst>
                <a:gd name="connsiteX0" fmla="*/ 477495 w 477495"/>
                <a:gd name="connsiteY0" fmla="*/ 0 h 2205728"/>
                <a:gd name="connsiteX1" fmla="*/ 30765 w 477495"/>
                <a:gd name="connsiteY1" fmla="*/ 1305288 h 2205728"/>
                <a:gd name="connsiteX2" fmla="*/ 86606 w 477495"/>
                <a:gd name="connsiteY2" fmla="*/ 1898601 h 2205728"/>
                <a:gd name="connsiteX3" fmla="*/ 470514 w 477495"/>
                <a:gd name="connsiteY3" fmla="*/ 2205728 h 220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495" h="2205728">
                  <a:moveTo>
                    <a:pt x="477495" y="0"/>
                  </a:moveTo>
                  <a:cubicBezTo>
                    <a:pt x="286704" y="494427"/>
                    <a:pt x="95913" y="988855"/>
                    <a:pt x="30765" y="1305288"/>
                  </a:cubicBezTo>
                  <a:cubicBezTo>
                    <a:pt x="-34383" y="1621721"/>
                    <a:pt x="13314" y="1748528"/>
                    <a:pt x="86606" y="1898601"/>
                  </a:cubicBezTo>
                  <a:cubicBezTo>
                    <a:pt x="159897" y="2048674"/>
                    <a:pt x="315205" y="2127201"/>
                    <a:pt x="470514" y="2205728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337353" y="2847751"/>
              <a:ext cx="10900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/>
            </a:p>
          </p:txBody>
        </p:sp>
      </p:grpSp>
      <p:sp>
        <p:nvSpPr>
          <p:cNvPr id="93" name="Freeform 92"/>
          <p:cNvSpPr/>
          <p:nvPr/>
        </p:nvSpPr>
        <p:spPr>
          <a:xfrm>
            <a:off x="4439372" y="3071267"/>
            <a:ext cx="383913" cy="1123805"/>
          </a:xfrm>
          <a:custGeom>
            <a:avLst/>
            <a:gdLst>
              <a:gd name="connsiteX0" fmla="*/ 383913 w 383913"/>
              <a:gd name="connsiteY0" fmla="*/ 0 h 1123805"/>
              <a:gd name="connsiteX1" fmla="*/ 5 w 383913"/>
              <a:gd name="connsiteY1" fmla="*/ 572373 h 1123805"/>
              <a:gd name="connsiteX2" fmla="*/ 376933 w 383913"/>
              <a:gd name="connsiteY2" fmla="*/ 1123805 h 112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913" h="1123805">
                <a:moveTo>
                  <a:pt x="383913" y="0"/>
                </a:moveTo>
                <a:cubicBezTo>
                  <a:pt x="192540" y="192536"/>
                  <a:pt x="1168" y="385072"/>
                  <a:pt x="5" y="572373"/>
                </a:cubicBezTo>
                <a:cubicBezTo>
                  <a:pt x="-1158" y="759674"/>
                  <a:pt x="187887" y="941739"/>
                  <a:pt x="376933" y="1123805"/>
                </a:cubicBezTo>
              </a:path>
            </a:pathLst>
          </a:custGeom>
          <a:noFill/>
          <a:ln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5207194" y="1368110"/>
            <a:ext cx="628214" cy="2191768"/>
            <a:chOff x="5207194" y="1368110"/>
            <a:chExt cx="628214" cy="2191768"/>
          </a:xfrm>
        </p:grpSpPr>
        <p:sp>
          <p:nvSpPr>
            <p:cNvPr id="94" name="Freeform 93"/>
            <p:cNvSpPr/>
            <p:nvPr/>
          </p:nvSpPr>
          <p:spPr>
            <a:xfrm>
              <a:off x="5207194" y="1368110"/>
              <a:ext cx="628214" cy="2191768"/>
            </a:xfrm>
            <a:custGeom>
              <a:avLst/>
              <a:gdLst>
                <a:gd name="connsiteX0" fmla="*/ 0 w 628214"/>
                <a:gd name="connsiteY0" fmla="*/ 2191768 h 2191768"/>
                <a:gd name="connsiteX1" fmla="*/ 230345 w 628214"/>
                <a:gd name="connsiteY1" fmla="*/ 530492 h 2191768"/>
                <a:gd name="connsiteX2" fmla="*/ 628214 w 628214"/>
                <a:gd name="connsiteY2" fmla="*/ 0 h 219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214" h="2191768">
                  <a:moveTo>
                    <a:pt x="0" y="2191768"/>
                  </a:moveTo>
                  <a:cubicBezTo>
                    <a:pt x="62821" y="1543777"/>
                    <a:pt x="125643" y="895787"/>
                    <a:pt x="230345" y="530492"/>
                  </a:cubicBezTo>
                  <a:cubicBezTo>
                    <a:pt x="335047" y="165197"/>
                    <a:pt x="481630" y="82598"/>
                    <a:pt x="628214" y="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90377" y="1678526"/>
              <a:ext cx="89768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/>
            </a:p>
          </p:txBody>
        </p:sp>
      </p:grpSp>
      <p:sp>
        <p:nvSpPr>
          <p:cNvPr id="97" name="Freeform 96"/>
          <p:cNvSpPr/>
          <p:nvPr/>
        </p:nvSpPr>
        <p:spPr>
          <a:xfrm>
            <a:off x="5221154" y="1889484"/>
            <a:ext cx="677075" cy="2228806"/>
          </a:xfrm>
          <a:custGeom>
            <a:avLst/>
            <a:gdLst>
              <a:gd name="connsiteX0" fmla="*/ 0 w 677075"/>
              <a:gd name="connsiteY0" fmla="*/ 2228806 h 2228806"/>
              <a:gd name="connsiteX1" fmla="*/ 237325 w 677075"/>
              <a:gd name="connsiteY1" fmla="*/ 358125 h 2228806"/>
              <a:gd name="connsiteX2" fmla="*/ 677075 w 677075"/>
              <a:gd name="connsiteY2" fmla="*/ 2137 h 222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075" h="2228806">
                <a:moveTo>
                  <a:pt x="0" y="2228806"/>
                </a:moveTo>
                <a:cubicBezTo>
                  <a:pt x="62239" y="1479021"/>
                  <a:pt x="124479" y="729236"/>
                  <a:pt x="237325" y="358125"/>
                </a:cubicBezTo>
                <a:cubicBezTo>
                  <a:pt x="350171" y="-12986"/>
                  <a:pt x="513623" y="-5425"/>
                  <a:pt x="677075" y="213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538077" y="2019386"/>
            <a:ext cx="8976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it-IT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/>
          </a:p>
        </p:txBody>
      </p:sp>
      <p:sp>
        <p:nvSpPr>
          <p:cNvPr id="98" name="Freeform 97"/>
          <p:cNvSpPr/>
          <p:nvPr/>
        </p:nvSpPr>
        <p:spPr>
          <a:xfrm>
            <a:off x="5652746" y="1375090"/>
            <a:ext cx="252463" cy="970241"/>
          </a:xfrm>
          <a:custGeom>
            <a:avLst/>
            <a:gdLst>
              <a:gd name="connsiteX0" fmla="*/ 175681 w 252463"/>
              <a:gd name="connsiteY0" fmla="*/ 0 h 970241"/>
              <a:gd name="connsiteX1" fmla="*/ 1178 w 252463"/>
              <a:gd name="connsiteY1" fmla="*/ 411829 h 970241"/>
              <a:gd name="connsiteX2" fmla="*/ 252463 w 252463"/>
              <a:gd name="connsiteY2" fmla="*/ 970241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463" h="970241">
                <a:moveTo>
                  <a:pt x="175681" y="0"/>
                </a:moveTo>
                <a:cubicBezTo>
                  <a:pt x="82031" y="125061"/>
                  <a:pt x="-11619" y="250122"/>
                  <a:pt x="1178" y="411829"/>
                </a:cubicBezTo>
                <a:cubicBezTo>
                  <a:pt x="13975" y="573536"/>
                  <a:pt x="133219" y="771888"/>
                  <a:pt x="252463" y="970241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4132250" y="1161702"/>
            <a:ext cx="1724098" cy="1281351"/>
            <a:chOff x="4132250" y="1161702"/>
            <a:chExt cx="1724098" cy="1281351"/>
          </a:xfrm>
        </p:grpSpPr>
        <p:sp>
          <p:nvSpPr>
            <p:cNvPr id="99" name="Freeform 98"/>
            <p:cNvSpPr/>
            <p:nvPr/>
          </p:nvSpPr>
          <p:spPr>
            <a:xfrm>
              <a:off x="4132250" y="1304906"/>
              <a:ext cx="1724098" cy="1138147"/>
            </a:xfrm>
            <a:custGeom>
              <a:avLst/>
              <a:gdLst>
                <a:gd name="connsiteX0" fmla="*/ 0 w 1724098"/>
                <a:gd name="connsiteY0" fmla="*/ 383 h 1138147"/>
                <a:gd name="connsiteX1" fmla="*/ 223365 w 1724098"/>
                <a:gd name="connsiteY1" fmla="*/ 139986 h 1138147"/>
                <a:gd name="connsiteX2" fmla="*/ 816678 w 1724098"/>
                <a:gd name="connsiteY2" fmla="*/ 858941 h 1138147"/>
                <a:gd name="connsiteX3" fmla="*/ 1724098 w 1724098"/>
                <a:gd name="connsiteY3" fmla="*/ 1138147 h 113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98" h="1138147">
                  <a:moveTo>
                    <a:pt x="0" y="383"/>
                  </a:moveTo>
                  <a:cubicBezTo>
                    <a:pt x="43626" y="-1362"/>
                    <a:pt x="87252" y="-3107"/>
                    <a:pt x="223365" y="139986"/>
                  </a:cubicBezTo>
                  <a:cubicBezTo>
                    <a:pt x="359478" y="283079"/>
                    <a:pt x="566556" y="692581"/>
                    <a:pt x="816678" y="858941"/>
                  </a:cubicBezTo>
                  <a:cubicBezTo>
                    <a:pt x="1066800" y="1025301"/>
                    <a:pt x="1395449" y="1081724"/>
                    <a:pt x="1724098" y="113814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81284" y="1161702"/>
              <a:ext cx="10900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1400"/>
            </a:p>
          </p:txBody>
        </p:sp>
      </p:grpSp>
      <p:sp>
        <p:nvSpPr>
          <p:cNvPr id="102" name="Freeform 101"/>
          <p:cNvSpPr/>
          <p:nvPr/>
        </p:nvSpPr>
        <p:spPr>
          <a:xfrm>
            <a:off x="5660904" y="1975383"/>
            <a:ext cx="202424" cy="1033063"/>
          </a:xfrm>
          <a:custGeom>
            <a:avLst/>
            <a:gdLst>
              <a:gd name="connsiteX0" fmla="*/ 202424 w 202424"/>
              <a:gd name="connsiteY0" fmla="*/ 0 h 1033063"/>
              <a:gd name="connsiteX1" fmla="*/ 0 w 202424"/>
              <a:gd name="connsiteY1" fmla="*/ 593313 h 1033063"/>
              <a:gd name="connsiteX2" fmla="*/ 202424 w 202424"/>
              <a:gd name="connsiteY2" fmla="*/ 1033063 h 10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24" h="1033063">
                <a:moveTo>
                  <a:pt x="202424" y="0"/>
                </a:moveTo>
                <a:cubicBezTo>
                  <a:pt x="101212" y="210568"/>
                  <a:pt x="0" y="421136"/>
                  <a:pt x="0" y="593313"/>
                </a:cubicBezTo>
                <a:cubicBezTo>
                  <a:pt x="0" y="765490"/>
                  <a:pt x="101212" y="899276"/>
                  <a:pt x="202424" y="1033063"/>
                </a:cubicBezTo>
              </a:path>
            </a:pathLst>
          </a:custGeom>
          <a:noFill/>
          <a:ln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6275157" y="1368110"/>
            <a:ext cx="684055" cy="1005142"/>
            <a:chOff x="6275157" y="1368110"/>
            <a:chExt cx="684055" cy="1005142"/>
          </a:xfrm>
        </p:grpSpPr>
        <p:sp>
          <p:nvSpPr>
            <p:cNvPr id="104" name="Freeform 103"/>
            <p:cNvSpPr/>
            <p:nvPr/>
          </p:nvSpPr>
          <p:spPr>
            <a:xfrm>
              <a:off x="6275157" y="1368110"/>
              <a:ext cx="684055" cy="1005142"/>
            </a:xfrm>
            <a:custGeom>
              <a:avLst/>
              <a:gdLst>
                <a:gd name="connsiteX0" fmla="*/ 0 w 684055"/>
                <a:gd name="connsiteY0" fmla="*/ 1005142 h 1005142"/>
                <a:gd name="connsiteX1" fmla="*/ 167524 w 684055"/>
                <a:gd name="connsiteY1" fmla="*/ 851579 h 1005142"/>
                <a:gd name="connsiteX2" fmla="*/ 397869 w 684055"/>
                <a:gd name="connsiteY2" fmla="*/ 146583 h 1005142"/>
                <a:gd name="connsiteX3" fmla="*/ 684055 w 684055"/>
                <a:gd name="connsiteY3" fmla="*/ 0 h 100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055" h="1005142">
                  <a:moveTo>
                    <a:pt x="0" y="1005142"/>
                  </a:moveTo>
                  <a:cubicBezTo>
                    <a:pt x="50606" y="999907"/>
                    <a:pt x="101213" y="994672"/>
                    <a:pt x="167524" y="851579"/>
                  </a:cubicBezTo>
                  <a:cubicBezTo>
                    <a:pt x="233835" y="708486"/>
                    <a:pt x="311781" y="288513"/>
                    <a:pt x="397869" y="146583"/>
                  </a:cubicBezTo>
                  <a:cubicBezTo>
                    <a:pt x="483957" y="4653"/>
                    <a:pt x="584006" y="2326"/>
                    <a:pt x="684055" y="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9496" y="1493780"/>
              <a:ext cx="89768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323733" y="1968403"/>
            <a:ext cx="684055" cy="1005142"/>
            <a:chOff x="6275157" y="1368110"/>
            <a:chExt cx="684055" cy="1005142"/>
          </a:xfrm>
        </p:grpSpPr>
        <p:sp>
          <p:nvSpPr>
            <p:cNvPr id="113" name="Freeform 112"/>
            <p:cNvSpPr/>
            <p:nvPr/>
          </p:nvSpPr>
          <p:spPr>
            <a:xfrm>
              <a:off x="6275157" y="1368110"/>
              <a:ext cx="684055" cy="1005142"/>
            </a:xfrm>
            <a:custGeom>
              <a:avLst/>
              <a:gdLst>
                <a:gd name="connsiteX0" fmla="*/ 0 w 684055"/>
                <a:gd name="connsiteY0" fmla="*/ 1005142 h 1005142"/>
                <a:gd name="connsiteX1" fmla="*/ 167524 w 684055"/>
                <a:gd name="connsiteY1" fmla="*/ 851579 h 1005142"/>
                <a:gd name="connsiteX2" fmla="*/ 397869 w 684055"/>
                <a:gd name="connsiteY2" fmla="*/ 146583 h 1005142"/>
                <a:gd name="connsiteX3" fmla="*/ 684055 w 684055"/>
                <a:gd name="connsiteY3" fmla="*/ 0 h 100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055" h="1005142">
                  <a:moveTo>
                    <a:pt x="0" y="1005142"/>
                  </a:moveTo>
                  <a:cubicBezTo>
                    <a:pt x="50606" y="999907"/>
                    <a:pt x="101213" y="994672"/>
                    <a:pt x="167524" y="851579"/>
                  </a:cubicBezTo>
                  <a:cubicBezTo>
                    <a:pt x="233835" y="708486"/>
                    <a:pt x="311781" y="288513"/>
                    <a:pt x="397869" y="146583"/>
                  </a:cubicBezTo>
                  <a:cubicBezTo>
                    <a:pt x="483957" y="4653"/>
                    <a:pt x="584006" y="2326"/>
                    <a:pt x="684055" y="0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499496" y="1493780"/>
              <a:ext cx="89768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400"/>
            </a:p>
          </p:txBody>
        </p:sp>
      </p:grpSp>
      <p:sp>
        <p:nvSpPr>
          <p:cNvPr id="107" name="Freeform 106"/>
          <p:cNvSpPr/>
          <p:nvPr/>
        </p:nvSpPr>
        <p:spPr>
          <a:xfrm>
            <a:off x="6868409" y="1968403"/>
            <a:ext cx="139664" cy="460690"/>
          </a:xfrm>
          <a:custGeom>
            <a:avLst/>
            <a:gdLst>
              <a:gd name="connsiteX0" fmla="*/ 139664 w 139664"/>
              <a:gd name="connsiteY0" fmla="*/ 0 h 460690"/>
              <a:gd name="connsiteX1" fmla="*/ 61 w 139664"/>
              <a:gd name="connsiteY1" fmla="*/ 251286 h 460690"/>
              <a:gd name="connsiteX2" fmla="*/ 125704 w 139664"/>
              <a:gd name="connsiteY2" fmla="*/ 460690 h 46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664" h="460690">
                <a:moveTo>
                  <a:pt x="139664" y="0"/>
                </a:moveTo>
                <a:cubicBezTo>
                  <a:pt x="71026" y="87252"/>
                  <a:pt x="2388" y="174504"/>
                  <a:pt x="61" y="251286"/>
                </a:cubicBezTo>
                <a:cubicBezTo>
                  <a:pt x="-2266" y="328068"/>
                  <a:pt x="61719" y="394379"/>
                  <a:pt x="125704" y="460690"/>
                </a:cubicBezTo>
              </a:path>
            </a:pathLst>
          </a:custGeom>
          <a:noFill/>
          <a:ln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7489703" y="983456"/>
            <a:ext cx="1484217" cy="369332"/>
            <a:chOff x="7489703" y="983456"/>
            <a:chExt cx="1484217" cy="369332"/>
          </a:xfrm>
        </p:grpSpPr>
        <p:sp>
          <p:nvSpPr>
            <p:cNvPr id="108" name="TextBox 107"/>
            <p:cNvSpPr txBox="1"/>
            <p:nvPr/>
          </p:nvSpPr>
          <p:spPr>
            <a:xfrm>
              <a:off x="8199349" y="9834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accept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7489703" y="1168122"/>
              <a:ext cx="709645" cy="144147"/>
            </a:xfrm>
            <a:custGeom>
              <a:avLst/>
              <a:gdLst>
                <a:gd name="connsiteX0" fmla="*/ 670094 w 670094"/>
                <a:gd name="connsiteY0" fmla="*/ 0 h 209405"/>
                <a:gd name="connsiteX1" fmla="*/ 0 w 670094"/>
                <a:gd name="connsiteY1" fmla="*/ 209405 h 20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0094" h="209405">
                  <a:moveTo>
                    <a:pt x="670094" y="0"/>
                  </a:moveTo>
                  <a:lnTo>
                    <a:pt x="0" y="209405"/>
                  </a:lnTo>
                </a:path>
              </a:pathLst>
            </a:custGeom>
            <a:noFill/>
            <a:ln>
              <a:solidFill>
                <a:srgbClr val="00B0F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45805" y="3843423"/>
            <a:ext cx="1373852" cy="215444"/>
            <a:chOff x="5745805" y="3843423"/>
            <a:chExt cx="1373852" cy="215444"/>
          </a:xfrm>
        </p:grpSpPr>
        <p:sp>
          <p:nvSpPr>
            <p:cNvPr id="4" name="Freeform 3"/>
            <p:cNvSpPr/>
            <p:nvPr/>
          </p:nvSpPr>
          <p:spPr>
            <a:xfrm>
              <a:off x="5745805" y="3959020"/>
              <a:ext cx="656135" cy="6980"/>
            </a:xfrm>
            <a:custGeom>
              <a:avLst/>
              <a:gdLst>
                <a:gd name="connsiteX0" fmla="*/ 0 w 656135"/>
                <a:gd name="connsiteY0" fmla="*/ 6980 h 6980"/>
                <a:gd name="connsiteX1" fmla="*/ 656135 w 656135"/>
                <a:gd name="connsiteY1" fmla="*/ 0 h 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6135" h="6980">
                  <a:moveTo>
                    <a:pt x="0" y="6980"/>
                  </a:moveTo>
                  <a:lnTo>
                    <a:pt x="656135" y="0"/>
                  </a:lnTo>
                </a:path>
              </a:pathLst>
            </a:custGeom>
            <a:noFill/>
            <a:ln>
              <a:prstDash val="sys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 Box 12"/>
            <p:cNvSpPr txBox="1">
              <a:spLocks noChangeArrowheads="1"/>
            </p:cNvSpPr>
            <p:nvPr/>
          </p:nvSpPr>
          <p:spPr bwMode="auto">
            <a:xfrm>
              <a:off x="6454410" y="3843423"/>
              <a:ext cx="66524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anose="02020603050405020304" pitchFamily="18" charset="0"/>
                  <a:cs typeface="Times New Roman" pitchFamily="18" charset="0"/>
                </a:rPr>
                <a:t>= 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itchFamily="18" charset="0"/>
                </a:rPr>
                <a:t>closure</a:t>
              </a:r>
              <a:endParaRPr lang="en-US" sz="1400" dirty="0"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45805" y="4169634"/>
            <a:ext cx="2329241" cy="215444"/>
            <a:chOff x="5745805" y="4169634"/>
            <a:chExt cx="2329241" cy="215444"/>
          </a:xfrm>
        </p:grpSpPr>
        <p:sp>
          <p:nvSpPr>
            <p:cNvPr id="116" name="Freeform 115"/>
            <p:cNvSpPr/>
            <p:nvPr/>
          </p:nvSpPr>
          <p:spPr>
            <a:xfrm>
              <a:off x="5745805" y="4288722"/>
              <a:ext cx="656135" cy="6980"/>
            </a:xfrm>
            <a:custGeom>
              <a:avLst/>
              <a:gdLst>
                <a:gd name="connsiteX0" fmla="*/ 0 w 656135"/>
                <a:gd name="connsiteY0" fmla="*/ 6980 h 6980"/>
                <a:gd name="connsiteX1" fmla="*/ 656135 w 656135"/>
                <a:gd name="connsiteY1" fmla="*/ 0 h 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6135" h="6980">
                  <a:moveTo>
                    <a:pt x="0" y="6980"/>
                  </a:moveTo>
                  <a:lnTo>
                    <a:pt x="656135" y="0"/>
                  </a:lnTo>
                </a:path>
              </a:pathLst>
            </a:custGeom>
            <a:noFill/>
            <a:ln>
              <a:prstDash val="soli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6454410" y="4169634"/>
              <a:ext cx="162063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smtClean="0">
                  <a:latin typeface="Times New Roman" panose="02020603050405020304" pitchFamily="18" charset="0"/>
                  <a:cs typeface="Times New Roman" pitchFamily="18" charset="0"/>
                </a:rPr>
                <a:t>= term.&amp;nonterm.shift</a:t>
              </a:r>
              <a:endParaRPr lang="en-US" sz="1400"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45805" y="4503942"/>
            <a:ext cx="3082653" cy="215444"/>
            <a:chOff x="5745805" y="4503942"/>
            <a:chExt cx="3082653" cy="215444"/>
          </a:xfrm>
        </p:grpSpPr>
        <p:sp>
          <p:nvSpPr>
            <p:cNvPr id="118" name="Freeform 117"/>
            <p:cNvSpPr/>
            <p:nvPr/>
          </p:nvSpPr>
          <p:spPr>
            <a:xfrm>
              <a:off x="5745805" y="4609070"/>
              <a:ext cx="656135" cy="6980"/>
            </a:xfrm>
            <a:custGeom>
              <a:avLst/>
              <a:gdLst>
                <a:gd name="connsiteX0" fmla="*/ 0 w 656135"/>
                <a:gd name="connsiteY0" fmla="*/ 6980 h 6980"/>
                <a:gd name="connsiteX1" fmla="*/ 656135 w 656135"/>
                <a:gd name="connsiteY1" fmla="*/ 0 h 6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6135" h="6980">
                  <a:moveTo>
                    <a:pt x="0" y="6980"/>
                  </a:moveTo>
                  <a:lnTo>
                    <a:pt x="656135" y="0"/>
                  </a:ln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 Box 12"/>
            <p:cNvSpPr txBox="1">
              <a:spLocks noChangeArrowheads="1"/>
            </p:cNvSpPr>
            <p:nvPr/>
          </p:nvSpPr>
          <p:spPr bwMode="auto">
            <a:xfrm>
              <a:off x="6454410" y="4503942"/>
              <a:ext cx="237404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latin typeface="Times New Roman" panose="02020603050405020304" pitchFamily="18" charset="0"/>
                  <a:cs typeface="Times New Roman" pitchFamily="18" charset="0"/>
                </a:rPr>
                <a:t>= </a:t>
              </a:r>
              <a:r>
                <a:rPr lang="en-US" sz="1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nonterm.shift</a:t>
              </a:r>
              <a:r>
                <a:rPr lang="en-US" sz="1400" dirty="0" smtClean="0">
                  <a:latin typeface="Times New Roman" panose="02020603050405020304" pitchFamily="18" charset="0"/>
                  <a:cs typeface="Times New Roman" pitchFamily="18" charset="0"/>
                </a:rPr>
                <a:t> from a final state</a:t>
              </a:r>
              <a:endParaRPr lang="en-US" sz="1400" dirty="0"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1464215" y="1229716"/>
            <a:ext cx="234599" cy="318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14533" y="1190781"/>
            <a:ext cx="234599" cy="318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720421" y="1753228"/>
            <a:ext cx="234599" cy="318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730034" y="2294458"/>
            <a:ext cx="234599" cy="318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810922" y="1761445"/>
            <a:ext cx="234599" cy="318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821426" y="2280933"/>
            <a:ext cx="234599" cy="318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828648" y="2897671"/>
            <a:ext cx="234599" cy="318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866485" y="1210832"/>
            <a:ext cx="234599" cy="318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6965850" y="1204485"/>
            <a:ext cx="234599" cy="3186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11" grpId="0"/>
      <p:bldP spid="3" grpId="0" animBg="1"/>
      <p:bldP spid="3" grpId="1" animBg="1"/>
      <p:bldP spid="48" grpId="0" animBg="1"/>
      <p:bldP spid="48" grpId="1" animBg="1"/>
      <p:bldP spid="67" grpId="0" animBg="1"/>
      <p:bldP spid="67" grpId="1" animBg="1"/>
      <p:bldP spid="51" grpId="0" animBg="1"/>
      <p:bldP spid="51" grpId="1" animBg="1"/>
      <p:bldP spid="56" grpId="0" animBg="1"/>
      <p:bldP spid="56" grpId="1" animBg="1"/>
      <p:bldP spid="74" grpId="0" animBg="1"/>
      <p:bldP spid="74" grpId="1" animBg="1"/>
      <p:bldP spid="80" grpId="0" animBg="1"/>
      <p:bldP spid="80" grpId="1" animBg="1"/>
      <p:bldP spid="82" grpId="0" animBg="1"/>
      <p:bldP spid="82" grpId="1" animBg="1"/>
      <p:bldP spid="89" grpId="0" animBg="1"/>
      <p:bldP spid="89" grpId="1" animBg="1"/>
      <p:bldP spid="93" grpId="0" animBg="1"/>
      <p:bldP spid="93" grpId="1" animBg="1"/>
      <p:bldP spid="97" grpId="0" animBg="1"/>
      <p:bldP spid="97" grpId="1" animBg="1"/>
      <p:bldP spid="103" grpId="0"/>
      <p:bldP spid="103" grpId="1"/>
      <p:bldP spid="103" grpId="2"/>
      <p:bldP spid="98" grpId="0" animBg="1"/>
      <p:bldP spid="98" grpId="1" animBg="1"/>
      <p:bldP spid="102" grpId="0" animBg="1"/>
      <p:bldP spid="102" grpId="1" animBg="1"/>
      <p:bldP spid="107" grpId="0" animBg="1"/>
      <p:bldP spid="107" grpId="1" animBg="1"/>
      <p:bldP spid="3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14513</TotalTime>
  <Words>1154</Words>
  <Application>Microsoft Office PowerPoint</Application>
  <PresentationFormat>On-screen Show (4:3)</PresentationFormat>
  <Paragraphs>262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Equation</vt:lpstr>
      <vt:lpstr>Syntax Analysis for  Nondeterministic Grammars:   the Earley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Politecnico di Milano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 Formali e Compilatori</dc:title>
  <dc:creator>Licia Sbattella</dc:creator>
  <cp:lastModifiedBy>Morzenti</cp:lastModifiedBy>
  <cp:revision>910</cp:revision>
  <cp:lastPrinted>2013-11-20T14:38:45Z</cp:lastPrinted>
  <dcterms:created xsi:type="dcterms:W3CDTF">2005-10-08T18:42:55Z</dcterms:created>
  <dcterms:modified xsi:type="dcterms:W3CDTF">2017-10-30T09:46:34Z</dcterms:modified>
</cp:coreProperties>
</file>