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07ee6f8ee7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07ee6f8ee7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0902b7e1e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0902b7e1e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0902b7e1e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0902b7e1e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0902b7e1e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0902b7e1e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0902b7e1e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0902b7e1e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0902b7e1eb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0902b7e1eb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0902b7e1eb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0902b7e1eb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954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t>CPSC 471 - Database Management Systems</a:t>
            </a:r>
            <a:endParaRPr sz="3200"/>
          </a:p>
        </p:txBody>
      </p:sp>
      <p:sp>
        <p:nvSpPr>
          <p:cNvPr id="55" name="Google Shape;55;p13"/>
          <p:cNvSpPr txBox="1"/>
          <p:nvPr>
            <p:ph idx="1" type="subTitle"/>
          </p:nvPr>
        </p:nvSpPr>
        <p:spPr>
          <a:xfrm>
            <a:off x="311700" y="2224850"/>
            <a:ext cx="8520600" cy="1692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D9D9D9"/>
                </a:solidFill>
              </a:rPr>
              <a:t>Theatre Ticket Purchasing Database</a:t>
            </a:r>
            <a:endParaRPr>
              <a:solidFill>
                <a:srgbClr val="D9D9D9"/>
              </a:solidFill>
            </a:endParaRPr>
          </a:p>
          <a:p>
            <a:pPr indent="0" lvl="0" marL="0" rtl="0" algn="ctr">
              <a:spcBef>
                <a:spcPts val="0"/>
              </a:spcBef>
              <a:spcAft>
                <a:spcPts val="0"/>
              </a:spcAft>
              <a:buNone/>
            </a:pPr>
            <a:r>
              <a:rPr lang="en" sz="2000">
                <a:solidFill>
                  <a:srgbClr val="D9D9D9"/>
                </a:solidFill>
              </a:rPr>
              <a:t>February 17, 2023</a:t>
            </a:r>
            <a:endParaRPr sz="2000">
              <a:solidFill>
                <a:srgbClr val="D9D9D9"/>
              </a:solidFill>
            </a:endParaRPr>
          </a:p>
        </p:txBody>
      </p:sp>
      <p:sp>
        <p:nvSpPr>
          <p:cNvPr id="56" name="Google Shape;56;p13"/>
          <p:cNvSpPr txBox="1"/>
          <p:nvPr>
            <p:ph idx="1" type="subTitle"/>
          </p:nvPr>
        </p:nvSpPr>
        <p:spPr>
          <a:xfrm>
            <a:off x="311700" y="3584225"/>
            <a:ext cx="8520600" cy="1377900"/>
          </a:xfrm>
          <a:prstGeom prst="rect">
            <a:avLst/>
          </a:prstGeom>
        </p:spPr>
        <p:txBody>
          <a:bodyPr anchorCtr="0" anchor="t" bIns="91425" lIns="91425" spcFirstLastPara="1" rIns="91425" wrap="square" tIns="91425">
            <a:normAutofit fontScale="85000" lnSpcReduction="20000"/>
          </a:bodyPr>
          <a:lstStyle/>
          <a:p>
            <a:pPr indent="0" lvl="0" marL="0" rtl="0" algn="r">
              <a:spcBef>
                <a:spcPts val="0"/>
              </a:spcBef>
              <a:spcAft>
                <a:spcPts val="0"/>
              </a:spcAft>
              <a:buNone/>
            </a:pPr>
            <a:r>
              <a:rPr lang="en" u="sng">
                <a:solidFill>
                  <a:srgbClr val="D9D9D9"/>
                </a:solidFill>
              </a:rPr>
              <a:t>Group 61</a:t>
            </a:r>
            <a:endParaRPr u="sng">
              <a:solidFill>
                <a:srgbClr val="D9D9D9"/>
              </a:solidFill>
            </a:endParaRPr>
          </a:p>
          <a:p>
            <a:pPr indent="0" lvl="0" marL="0" rtl="0" algn="r">
              <a:spcBef>
                <a:spcPts val="0"/>
              </a:spcBef>
              <a:spcAft>
                <a:spcPts val="0"/>
              </a:spcAft>
              <a:buNone/>
            </a:pPr>
            <a:r>
              <a:rPr lang="en">
                <a:solidFill>
                  <a:srgbClr val="D9D9D9"/>
                </a:solidFill>
              </a:rPr>
              <a:t>Jesse Desmarais</a:t>
            </a:r>
            <a:endParaRPr>
              <a:solidFill>
                <a:srgbClr val="D9D9D9"/>
              </a:solidFill>
            </a:endParaRPr>
          </a:p>
          <a:p>
            <a:pPr indent="0" lvl="0" marL="0" rtl="0" algn="r">
              <a:spcBef>
                <a:spcPts val="0"/>
              </a:spcBef>
              <a:spcAft>
                <a:spcPts val="0"/>
              </a:spcAft>
              <a:buNone/>
            </a:pPr>
            <a:r>
              <a:rPr lang="en">
                <a:solidFill>
                  <a:srgbClr val="D9D9D9"/>
                </a:solidFill>
              </a:rPr>
              <a:t>Saman Pordanesh</a:t>
            </a:r>
            <a:endParaRPr>
              <a:solidFill>
                <a:srgbClr val="D9D9D9"/>
              </a:solidFill>
            </a:endParaRPr>
          </a:p>
          <a:p>
            <a:pPr indent="0" lvl="0" marL="0" rtl="0" algn="r">
              <a:spcBef>
                <a:spcPts val="0"/>
              </a:spcBef>
              <a:spcAft>
                <a:spcPts val="0"/>
              </a:spcAft>
              <a:buNone/>
            </a:pPr>
            <a:r>
              <a:rPr lang="en">
                <a:solidFill>
                  <a:srgbClr val="D9D9D9"/>
                </a:solidFill>
              </a:rPr>
              <a:t>Quenten Welch</a:t>
            </a:r>
            <a:endParaRPr>
              <a:solidFill>
                <a:srgbClr val="D9D9D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2" name="Google Shape;62;p14"/>
          <p:cNvSpPr txBox="1"/>
          <p:nvPr>
            <p:ph idx="1" type="body"/>
          </p:nvPr>
        </p:nvSpPr>
        <p:spPr>
          <a:xfrm>
            <a:off x="311700" y="1152475"/>
            <a:ext cx="8520600" cy="3709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rgbClr val="D9D9D9"/>
                </a:solidFill>
              </a:rPr>
              <a:t>- We want to make it possible for customers to buy movie tickets online for a chain of movie theatres.</a:t>
            </a:r>
            <a:br>
              <a:rPr lang="en">
                <a:solidFill>
                  <a:srgbClr val="D9D9D9"/>
                </a:solidFill>
              </a:rPr>
            </a:br>
            <a:r>
              <a:rPr lang="en">
                <a:solidFill>
                  <a:srgbClr val="D9D9D9"/>
                </a:solidFill>
              </a:rPr>
              <a:t>- Using a database for this will allow the theatre to:</a:t>
            </a:r>
            <a:endParaRPr>
              <a:solidFill>
                <a:srgbClr val="D9D9D9"/>
              </a:solidFill>
            </a:endParaRPr>
          </a:p>
          <a:p>
            <a:pPr indent="0" lvl="0" marL="0" rtl="0" algn="l">
              <a:lnSpc>
                <a:spcPct val="100000"/>
              </a:lnSpc>
              <a:spcBef>
                <a:spcPts val="1200"/>
              </a:spcBef>
              <a:spcAft>
                <a:spcPts val="0"/>
              </a:spcAft>
              <a:buNone/>
            </a:pPr>
            <a:r>
              <a:rPr lang="en">
                <a:solidFill>
                  <a:srgbClr val="D9D9D9"/>
                </a:solidFill>
              </a:rPr>
              <a:t>	~ Track how many seats are available for movie showings</a:t>
            </a:r>
            <a:endParaRPr>
              <a:solidFill>
                <a:srgbClr val="D9D9D9"/>
              </a:solidFill>
            </a:endParaRPr>
          </a:p>
          <a:p>
            <a:pPr indent="0" lvl="0" marL="0" rtl="0" algn="l">
              <a:lnSpc>
                <a:spcPct val="100000"/>
              </a:lnSpc>
              <a:spcBef>
                <a:spcPts val="1200"/>
              </a:spcBef>
              <a:spcAft>
                <a:spcPts val="0"/>
              </a:spcAft>
              <a:buNone/>
            </a:pPr>
            <a:r>
              <a:rPr lang="en">
                <a:solidFill>
                  <a:srgbClr val="D9D9D9"/>
                </a:solidFill>
              </a:rPr>
              <a:t>	~ Effectively schedule movies and showtimes</a:t>
            </a:r>
            <a:endParaRPr>
              <a:solidFill>
                <a:srgbClr val="D9D9D9"/>
              </a:solidFill>
            </a:endParaRPr>
          </a:p>
          <a:p>
            <a:pPr indent="0" lvl="0" marL="0" rtl="0" algn="l">
              <a:lnSpc>
                <a:spcPct val="100000"/>
              </a:lnSpc>
              <a:spcBef>
                <a:spcPts val="1200"/>
              </a:spcBef>
              <a:spcAft>
                <a:spcPts val="0"/>
              </a:spcAft>
              <a:buNone/>
            </a:pPr>
            <a:r>
              <a:rPr lang="en">
                <a:solidFill>
                  <a:srgbClr val="D9D9D9"/>
                </a:solidFill>
              </a:rPr>
              <a:t>	~ Track ticket purchasing patterns and how much money is being made on</a:t>
            </a:r>
            <a:endParaRPr>
              <a:solidFill>
                <a:srgbClr val="D9D9D9"/>
              </a:solidFill>
            </a:endParaRPr>
          </a:p>
          <a:p>
            <a:pPr indent="0" lvl="0" marL="0" rtl="0" algn="l">
              <a:lnSpc>
                <a:spcPct val="100000"/>
              </a:lnSpc>
              <a:spcBef>
                <a:spcPts val="1200"/>
              </a:spcBef>
              <a:spcAft>
                <a:spcPts val="0"/>
              </a:spcAft>
              <a:buNone/>
            </a:pPr>
            <a:r>
              <a:rPr lang="en">
                <a:solidFill>
                  <a:srgbClr val="D9D9D9"/>
                </a:solidFill>
              </a:rPr>
              <a:t>           ticket sales</a:t>
            </a:r>
            <a:endParaRPr>
              <a:solidFill>
                <a:srgbClr val="D9D9D9"/>
              </a:solidFill>
            </a:endParaRPr>
          </a:p>
          <a:p>
            <a:pPr indent="0" lvl="0" marL="0" rtl="0" algn="l">
              <a:lnSpc>
                <a:spcPct val="100000"/>
              </a:lnSpc>
              <a:spcBef>
                <a:spcPts val="1200"/>
              </a:spcBef>
              <a:spcAft>
                <a:spcPts val="1200"/>
              </a:spcAft>
              <a:buNone/>
            </a:pPr>
            <a:r>
              <a:rPr lang="en">
                <a:solidFill>
                  <a:srgbClr val="D9D9D9"/>
                </a:solidFill>
              </a:rPr>
              <a:t>- Customers will also have the ability to return tickets and have a modestly personalized user experience on the theatre’s ticket purchasing website.</a:t>
            </a:r>
            <a:endParaRPr>
              <a:solidFill>
                <a:srgbClr val="D9D9D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Definition</a:t>
            </a:r>
            <a:endParaRPr/>
          </a:p>
        </p:txBody>
      </p:sp>
      <p:sp>
        <p:nvSpPr>
          <p:cNvPr id="68" name="Google Shape;68;p15"/>
          <p:cNvSpPr txBox="1"/>
          <p:nvPr>
            <p:ph idx="1" type="body"/>
          </p:nvPr>
        </p:nvSpPr>
        <p:spPr>
          <a:xfrm>
            <a:off x="311700" y="1152475"/>
            <a:ext cx="8520600" cy="394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D9D9D9"/>
                </a:solidFill>
              </a:rPr>
              <a:t>- The main issue is that without an online ticket purchasing option users do not know if tickets are available for their desired movie and showtime until they physically arrive at the theatre.</a:t>
            </a:r>
            <a:endParaRPr>
              <a:solidFill>
                <a:srgbClr val="D9D9D9"/>
              </a:solidFill>
            </a:endParaRPr>
          </a:p>
          <a:p>
            <a:pPr indent="0" lvl="0" marL="0" rtl="0" algn="l">
              <a:spcBef>
                <a:spcPts val="1200"/>
              </a:spcBef>
              <a:spcAft>
                <a:spcPts val="0"/>
              </a:spcAft>
              <a:buNone/>
            </a:pPr>
            <a:r>
              <a:rPr lang="en">
                <a:solidFill>
                  <a:srgbClr val="D9D9D9"/>
                </a:solidFill>
              </a:rPr>
              <a:t>- Pre-packaged solutions for this issue are already available on the market.</a:t>
            </a:r>
            <a:endParaRPr>
              <a:solidFill>
                <a:srgbClr val="D9D9D9"/>
              </a:solidFill>
            </a:endParaRPr>
          </a:p>
          <a:p>
            <a:pPr indent="0" lvl="0" marL="0" rtl="0" algn="l">
              <a:spcBef>
                <a:spcPts val="1200"/>
              </a:spcBef>
              <a:spcAft>
                <a:spcPts val="0"/>
              </a:spcAft>
              <a:buNone/>
            </a:pPr>
            <a:r>
              <a:rPr lang="en">
                <a:solidFill>
                  <a:srgbClr val="D9D9D9"/>
                </a:solidFill>
              </a:rPr>
              <a:t>- What we will try to do differently is offer a simpler, easy to understand user interface where the information the user requires is easy to see and it is quite clear what the user must do to purchase (or return) a ticket.</a:t>
            </a:r>
            <a:endParaRPr>
              <a:solidFill>
                <a:srgbClr val="D9D9D9"/>
              </a:solidFill>
            </a:endParaRPr>
          </a:p>
          <a:p>
            <a:pPr indent="0" lvl="0" marL="0" rtl="0" algn="l">
              <a:spcBef>
                <a:spcPts val="1200"/>
              </a:spcBef>
              <a:spcAft>
                <a:spcPts val="1200"/>
              </a:spcAft>
              <a:buNone/>
            </a:pPr>
            <a:r>
              <a:rPr lang="en">
                <a:solidFill>
                  <a:srgbClr val="D9D9D9"/>
                </a:solidFill>
              </a:rPr>
              <a:t>- We will also attempt to track a user’s favourite movies and their movie viewing history with the theatre chain to hopefully keep them engaged and keep them coming back to purchase more tickets. </a:t>
            </a:r>
            <a:endParaRPr>
              <a:solidFill>
                <a:srgbClr val="D9D9D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Solution (What we will attempt to implement)</a:t>
            </a:r>
            <a:endParaRPr/>
          </a:p>
        </p:txBody>
      </p:sp>
      <p:sp>
        <p:nvSpPr>
          <p:cNvPr id="74" name="Google Shape;74;p16"/>
          <p:cNvSpPr txBox="1"/>
          <p:nvPr>
            <p:ph idx="1" type="body"/>
          </p:nvPr>
        </p:nvSpPr>
        <p:spPr>
          <a:xfrm>
            <a:off x="311700" y="1152475"/>
            <a:ext cx="8520600" cy="377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D9D9D9"/>
                </a:solidFill>
              </a:rPr>
              <a:t>- </a:t>
            </a:r>
            <a:r>
              <a:rPr i="1" lang="en">
                <a:solidFill>
                  <a:schemeClr val="accent5"/>
                </a:solidFill>
              </a:rPr>
              <a:t>Ticket Purchasing</a:t>
            </a:r>
            <a:r>
              <a:rPr lang="en">
                <a:solidFill>
                  <a:srgbClr val="D9D9D9"/>
                </a:solidFill>
              </a:rPr>
              <a:t>: User’s can purchase a ticket by choosing their desired theatre, movie, showtime, and seat.</a:t>
            </a:r>
            <a:endParaRPr>
              <a:solidFill>
                <a:srgbClr val="D9D9D9"/>
              </a:solidFill>
            </a:endParaRPr>
          </a:p>
          <a:p>
            <a:pPr indent="0" lvl="0" marL="0" rtl="0" algn="l">
              <a:spcBef>
                <a:spcPts val="1200"/>
              </a:spcBef>
              <a:spcAft>
                <a:spcPts val="0"/>
              </a:spcAft>
              <a:buNone/>
            </a:pPr>
            <a:r>
              <a:rPr lang="en">
                <a:solidFill>
                  <a:srgbClr val="D9D9D9"/>
                </a:solidFill>
              </a:rPr>
              <a:t>- </a:t>
            </a:r>
            <a:r>
              <a:rPr i="1" lang="en">
                <a:solidFill>
                  <a:schemeClr val="accent5"/>
                </a:solidFill>
              </a:rPr>
              <a:t>Cancelling Ticket</a:t>
            </a:r>
            <a:r>
              <a:rPr lang="en">
                <a:solidFill>
                  <a:srgbClr val="D9D9D9"/>
                </a:solidFill>
              </a:rPr>
              <a:t>: User’s can cancel a recently purchased ticket.</a:t>
            </a:r>
            <a:endParaRPr>
              <a:solidFill>
                <a:srgbClr val="D9D9D9"/>
              </a:solidFill>
            </a:endParaRPr>
          </a:p>
          <a:p>
            <a:pPr indent="0" lvl="0" marL="0" rtl="0" algn="l">
              <a:spcBef>
                <a:spcPts val="1200"/>
              </a:spcBef>
              <a:spcAft>
                <a:spcPts val="0"/>
              </a:spcAft>
              <a:buNone/>
            </a:pPr>
            <a:r>
              <a:rPr lang="en">
                <a:solidFill>
                  <a:srgbClr val="D9D9D9"/>
                </a:solidFill>
              </a:rPr>
              <a:t>- </a:t>
            </a:r>
            <a:r>
              <a:rPr i="1" lang="en">
                <a:solidFill>
                  <a:schemeClr val="accent5"/>
                </a:solidFill>
              </a:rPr>
              <a:t>Customer Subscription Service</a:t>
            </a:r>
            <a:r>
              <a:rPr lang="en">
                <a:solidFill>
                  <a:srgbClr val="D9D9D9"/>
                </a:solidFill>
              </a:rPr>
              <a:t>: User’s pay an annual subscription fee which qualifies them for early access to movie premieres, receipt of a regular newsletter, and various other perks as conceived by the theatre chain.</a:t>
            </a:r>
            <a:endParaRPr>
              <a:solidFill>
                <a:srgbClr val="D9D9D9"/>
              </a:solidFill>
            </a:endParaRPr>
          </a:p>
          <a:p>
            <a:pPr indent="0" lvl="0" marL="0" rtl="0" algn="l">
              <a:spcBef>
                <a:spcPts val="1200"/>
              </a:spcBef>
              <a:spcAft>
                <a:spcPts val="1200"/>
              </a:spcAft>
              <a:buNone/>
            </a:pPr>
            <a:r>
              <a:rPr lang="en">
                <a:solidFill>
                  <a:srgbClr val="D9D9D9"/>
                </a:solidFill>
              </a:rPr>
              <a:t>- </a:t>
            </a:r>
            <a:r>
              <a:rPr i="1" lang="en">
                <a:solidFill>
                  <a:schemeClr val="accent5"/>
                </a:solidFill>
              </a:rPr>
              <a:t>Movie Search</a:t>
            </a:r>
            <a:r>
              <a:rPr lang="en">
                <a:solidFill>
                  <a:srgbClr val="D9D9D9"/>
                </a:solidFill>
              </a:rPr>
              <a:t>: Even if they do not purchase a ticket the curious customer can look for currently playing movies, their showtimes, the theatre they are showing at, and whether tickets are still available.</a:t>
            </a:r>
            <a:endParaRPr>
              <a:solidFill>
                <a:srgbClr val="D9D9D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Solution (cont.)</a:t>
            </a:r>
            <a:endParaRPr/>
          </a:p>
        </p:txBody>
      </p:sp>
      <p:sp>
        <p:nvSpPr>
          <p:cNvPr id="80" name="Google Shape;80;p17"/>
          <p:cNvSpPr txBox="1"/>
          <p:nvPr>
            <p:ph idx="1" type="body"/>
          </p:nvPr>
        </p:nvSpPr>
        <p:spPr>
          <a:xfrm>
            <a:off x="311700" y="1152475"/>
            <a:ext cx="8520600" cy="3777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rgbClr val="D9D9D9"/>
                </a:solidFill>
              </a:rPr>
              <a:t>- </a:t>
            </a:r>
            <a:r>
              <a:rPr i="1" lang="en">
                <a:solidFill>
                  <a:schemeClr val="accent5"/>
                </a:solidFill>
              </a:rPr>
              <a:t>Account Management</a:t>
            </a:r>
            <a:r>
              <a:rPr lang="en">
                <a:solidFill>
                  <a:srgbClr val="D9D9D9"/>
                </a:solidFill>
              </a:rPr>
              <a:t>: Users can alter their personal account information.</a:t>
            </a:r>
            <a:endParaRPr>
              <a:solidFill>
                <a:srgbClr val="D9D9D9"/>
              </a:solidFill>
            </a:endParaRPr>
          </a:p>
          <a:p>
            <a:pPr indent="0" lvl="0" marL="0" rtl="0" algn="l">
              <a:spcBef>
                <a:spcPts val="1200"/>
              </a:spcBef>
              <a:spcAft>
                <a:spcPts val="0"/>
              </a:spcAft>
              <a:buNone/>
            </a:pPr>
            <a:r>
              <a:rPr lang="en">
                <a:solidFill>
                  <a:srgbClr val="D9D9D9"/>
                </a:solidFill>
              </a:rPr>
              <a:t>- </a:t>
            </a:r>
            <a:r>
              <a:rPr i="1" lang="en">
                <a:solidFill>
                  <a:schemeClr val="accent5"/>
                </a:solidFill>
              </a:rPr>
              <a:t>Seats</a:t>
            </a:r>
            <a:r>
              <a:rPr lang="en">
                <a:solidFill>
                  <a:srgbClr val="D9D9D9"/>
                </a:solidFill>
              </a:rPr>
              <a:t>: Each theatre will have a specific number of seats assigned to it, and customers will be able to see occupied and vacant seats then choose their desired seat when purchasing tickets.</a:t>
            </a:r>
            <a:endParaRPr>
              <a:solidFill>
                <a:srgbClr val="D9D9D9"/>
              </a:solidFill>
            </a:endParaRPr>
          </a:p>
          <a:p>
            <a:pPr indent="0" lvl="0" marL="0" rtl="0" algn="l">
              <a:spcBef>
                <a:spcPts val="1200"/>
              </a:spcBef>
              <a:spcAft>
                <a:spcPts val="0"/>
              </a:spcAft>
              <a:buNone/>
            </a:pPr>
            <a:r>
              <a:rPr lang="en">
                <a:solidFill>
                  <a:srgbClr val="D9D9D9"/>
                </a:solidFill>
              </a:rPr>
              <a:t>- </a:t>
            </a:r>
            <a:r>
              <a:rPr i="1" lang="en">
                <a:solidFill>
                  <a:schemeClr val="accent5"/>
                </a:solidFill>
              </a:rPr>
              <a:t>Administrator Account</a:t>
            </a:r>
            <a:r>
              <a:rPr lang="en">
                <a:solidFill>
                  <a:srgbClr val="D9D9D9"/>
                </a:solidFill>
              </a:rPr>
              <a:t>: Will allow theatre to add and remove currently playing movies, alter showtimes, monitor ticket purchasing information and profits, and edit/delete/add Customer accounts.</a:t>
            </a:r>
            <a:endParaRPr>
              <a:solidFill>
                <a:srgbClr val="D9D9D9"/>
              </a:solidFill>
            </a:endParaRPr>
          </a:p>
          <a:p>
            <a:pPr indent="0" lvl="0" marL="0" rtl="0" algn="l">
              <a:spcBef>
                <a:spcPts val="1200"/>
              </a:spcBef>
              <a:spcAft>
                <a:spcPts val="1200"/>
              </a:spcAft>
              <a:buNone/>
            </a:pPr>
            <a:r>
              <a:rPr lang="en">
                <a:solidFill>
                  <a:srgbClr val="D9D9D9"/>
                </a:solidFill>
              </a:rPr>
              <a:t>- </a:t>
            </a:r>
            <a:r>
              <a:rPr i="1" lang="en">
                <a:solidFill>
                  <a:schemeClr val="accent5"/>
                </a:solidFill>
              </a:rPr>
              <a:t>General Customer Account</a:t>
            </a:r>
            <a:r>
              <a:rPr lang="en">
                <a:solidFill>
                  <a:srgbClr val="D9D9D9"/>
                </a:solidFill>
              </a:rPr>
              <a:t>: In addition to the subscription service account holder there will also be a general, free customer account. This will contain all the same functionality as a subscriber account except these users will not be able to add their favourite movies, receive the newsletter, or receive any extra perks.</a:t>
            </a:r>
            <a:endParaRPr>
              <a:solidFill>
                <a:srgbClr val="D9D9D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rgbClr val="D9D9D9"/>
                </a:solidFill>
              </a:rPr>
              <a:t>- To give customers an easy and stress-free movie-going experience.</a:t>
            </a:r>
            <a:endParaRPr>
              <a:solidFill>
                <a:srgbClr val="D9D9D9"/>
              </a:solidFill>
            </a:endParaRPr>
          </a:p>
          <a:p>
            <a:pPr indent="0" lvl="0" marL="0" rtl="0" algn="l">
              <a:lnSpc>
                <a:spcPct val="100000"/>
              </a:lnSpc>
              <a:spcBef>
                <a:spcPts val="1200"/>
              </a:spcBef>
              <a:spcAft>
                <a:spcPts val="0"/>
              </a:spcAft>
              <a:buNone/>
            </a:pPr>
            <a:r>
              <a:rPr lang="en">
                <a:solidFill>
                  <a:srgbClr val="D9D9D9"/>
                </a:solidFill>
              </a:rPr>
              <a:t>	~ Give them peace of mind that they will be able to watch a particular movie.</a:t>
            </a:r>
            <a:endParaRPr>
              <a:solidFill>
                <a:srgbClr val="D9D9D9"/>
              </a:solidFill>
            </a:endParaRPr>
          </a:p>
          <a:p>
            <a:pPr indent="0" lvl="0" marL="0" rtl="0" algn="l">
              <a:lnSpc>
                <a:spcPct val="100000"/>
              </a:lnSpc>
              <a:spcBef>
                <a:spcPts val="1200"/>
              </a:spcBef>
              <a:spcAft>
                <a:spcPts val="0"/>
              </a:spcAft>
              <a:buNone/>
            </a:pPr>
            <a:r>
              <a:rPr lang="en">
                <a:solidFill>
                  <a:srgbClr val="D9D9D9"/>
                </a:solidFill>
              </a:rPr>
              <a:t>	~ No worries that they will get to the theatre only to find out their desired  </a:t>
            </a:r>
            <a:endParaRPr>
              <a:solidFill>
                <a:srgbClr val="D9D9D9"/>
              </a:solidFill>
            </a:endParaRPr>
          </a:p>
          <a:p>
            <a:pPr indent="0" lvl="0" marL="0" rtl="0" algn="l">
              <a:lnSpc>
                <a:spcPct val="100000"/>
              </a:lnSpc>
              <a:spcBef>
                <a:spcPts val="1200"/>
              </a:spcBef>
              <a:spcAft>
                <a:spcPts val="0"/>
              </a:spcAft>
              <a:buNone/>
            </a:pPr>
            <a:r>
              <a:rPr lang="en">
                <a:solidFill>
                  <a:srgbClr val="D9D9D9"/>
                </a:solidFill>
              </a:rPr>
              <a:t>          movie is sold out.</a:t>
            </a:r>
            <a:endParaRPr>
              <a:solidFill>
                <a:srgbClr val="D9D9D9"/>
              </a:solidFill>
            </a:endParaRPr>
          </a:p>
          <a:p>
            <a:pPr indent="0" lvl="0" marL="0" rtl="0" algn="l">
              <a:lnSpc>
                <a:spcPct val="100000"/>
              </a:lnSpc>
              <a:spcBef>
                <a:spcPts val="1200"/>
              </a:spcBef>
              <a:spcAft>
                <a:spcPts val="0"/>
              </a:spcAft>
              <a:buNone/>
            </a:pPr>
            <a:r>
              <a:rPr lang="en">
                <a:solidFill>
                  <a:srgbClr val="D9D9D9"/>
                </a:solidFill>
              </a:rPr>
              <a:t>	~ Allow them to track their movie-going experiences, thus bringing them back</a:t>
            </a:r>
            <a:endParaRPr>
              <a:solidFill>
                <a:srgbClr val="D9D9D9"/>
              </a:solidFill>
            </a:endParaRPr>
          </a:p>
          <a:p>
            <a:pPr indent="0" lvl="0" marL="457200" rtl="0" algn="l">
              <a:lnSpc>
                <a:spcPct val="100000"/>
              </a:lnSpc>
              <a:spcBef>
                <a:spcPts val="1200"/>
              </a:spcBef>
              <a:spcAft>
                <a:spcPts val="0"/>
              </a:spcAft>
              <a:buNone/>
            </a:pPr>
            <a:r>
              <a:rPr lang="en">
                <a:solidFill>
                  <a:srgbClr val="D9D9D9"/>
                </a:solidFill>
              </a:rPr>
              <a:t>   to the ticket purchasing site more often.</a:t>
            </a:r>
            <a:endParaRPr>
              <a:solidFill>
                <a:srgbClr val="D9D9D9"/>
              </a:solidFill>
            </a:endParaRPr>
          </a:p>
          <a:p>
            <a:pPr indent="0" lvl="0" marL="0" rtl="0" algn="l">
              <a:lnSpc>
                <a:spcPct val="100000"/>
              </a:lnSpc>
              <a:spcBef>
                <a:spcPts val="1200"/>
              </a:spcBef>
              <a:spcAft>
                <a:spcPts val="1200"/>
              </a:spcAft>
              <a:buNone/>
            </a:pPr>
            <a:r>
              <a:rPr lang="en">
                <a:solidFill>
                  <a:srgbClr val="D9D9D9"/>
                </a:solidFill>
              </a:rPr>
              <a:t>- Making it easier for customers to purchase tickets and go to the movies will hopefully boost ticket sales and create loyal customers. </a:t>
            </a:r>
            <a:endParaRPr>
              <a:solidFill>
                <a:srgbClr val="D9D9D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174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Enhanced Entity Relationship Diagram</a:t>
            </a:r>
            <a:endParaRPr/>
          </a:p>
          <a:p>
            <a:pPr indent="0" lvl="0" marL="0" rtl="0" algn="l">
              <a:spcBef>
                <a:spcPts val="0"/>
              </a:spcBef>
              <a:spcAft>
                <a:spcPts val="0"/>
              </a:spcAft>
              <a:buNone/>
            </a:pPr>
            <a:r>
              <a:t/>
            </a:r>
            <a:endParaRPr/>
          </a:p>
        </p:txBody>
      </p:sp>
      <p:pic>
        <p:nvPicPr>
          <p:cNvPr id="92" name="Google Shape;92;p19"/>
          <p:cNvPicPr preferRelativeResize="0"/>
          <p:nvPr/>
        </p:nvPicPr>
        <p:blipFill>
          <a:blip r:embed="rId3">
            <a:alphaModFix/>
          </a:blip>
          <a:stretch>
            <a:fillRect/>
          </a:stretch>
        </p:blipFill>
        <p:spPr>
          <a:xfrm>
            <a:off x="1048025" y="691275"/>
            <a:ext cx="7047948" cy="4338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540"/>
              <a:t>Questions? </a:t>
            </a:r>
            <a:endParaRPr sz="4540"/>
          </a:p>
          <a:p>
            <a:pPr indent="0" lvl="0" marL="0" rtl="0" algn="ctr">
              <a:spcBef>
                <a:spcPts val="0"/>
              </a:spcBef>
              <a:spcAft>
                <a:spcPts val="0"/>
              </a:spcAft>
              <a:buSzPts val="990"/>
              <a:buNone/>
            </a:pPr>
            <a:r>
              <a:rPr lang="en" sz="4540"/>
              <a:t>Suggestions?</a:t>
            </a:r>
            <a:endParaRPr sz="454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