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media/image1.jpeg" ContentType="image/jpeg"/>
  <Override PartName="/ppt/charts/chart3.xml" ContentType="application/vnd.openxmlformats-officedocument.drawingml.char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355600" rtl="0" fontAlgn="auto" latinLnBrk="0" hangingPunct="0">
      <a:lnSpc>
        <a:spcPct val="100000"/>
      </a:lnSpc>
      <a:spcBef>
        <a:spcPts val="4300"/>
      </a:spcBef>
      <a:spcAft>
        <a:spcPts val="0"/>
      </a:spcAft>
      <a:buClrTx/>
      <a:buSzTx/>
      <a:buFontTx/>
      <a:buNone/>
      <a:tabLst/>
      <a:defRPr b="1" baseline="0" cap="none" i="0" spc="36" strike="noStrike" sz="3600" u="none" kumimoji="0" normalizeH="0">
        <a:ln>
          <a:noFill/>
        </a:ln>
        <a:solidFill>
          <a:schemeClr val="accent1">
            <a:satOff val="36598"/>
            <a:lumOff val="-17227"/>
          </a:schemeClr>
        </a:solidFill>
        <a:effectLst/>
        <a:uFillTx/>
        <a:latin typeface="+mn-lt"/>
        <a:ea typeface="+mn-ea"/>
        <a:cs typeface="+mn-cs"/>
        <a:sym typeface="Graphik"/>
      </a:defRPr>
    </a:lvl1pPr>
    <a:lvl2pPr marL="0" marR="0" indent="0" algn="l" defTabSz="355600" rtl="0" fontAlgn="auto" latinLnBrk="0" hangingPunct="0">
      <a:lnSpc>
        <a:spcPct val="100000"/>
      </a:lnSpc>
      <a:spcBef>
        <a:spcPts val="4300"/>
      </a:spcBef>
      <a:spcAft>
        <a:spcPts val="0"/>
      </a:spcAft>
      <a:buClrTx/>
      <a:buSzTx/>
      <a:buFontTx/>
      <a:buNone/>
      <a:tabLst/>
      <a:defRPr b="1" baseline="0" cap="none" i="0" spc="36" strike="noStrike" sz="3600" u="none" kumimoji="0" normalizeH="0">
        <a:ln>
          <a:noFill/>
        </a:ln>
        <a:solidFill>
          <a:schemeClr val="accent1">
            <a:satOff val="36598"/>
            <a:lumOff val="-17227"/>
          </a:schemeClr>
        </a:solidFill>
        <a:effectLst/>
        <a:uFillTx/>
        <a:latin typeface="+mn-lt"/>
        <a:ea typeface="+mn-ea"/>
        <a:cs typeface="+mn-cs"/>
        <a:sym typeface="Graphik"/>
      </a:defRPr>
    </a:lvl2pPr>
    <a:lvl3pPr marL="0" marR="0" indent="0" algn="l" defTabSz="355600" rtl="0" fontAlgn="auto" latinLnBrk="0" hangingPunct="0">
      <a:lnSpc>
        <a:spcPct val="100000"/>
      </a:lnSpc>
      <a:spcBef>
        <a:spcPts val="4300"/>
      </a:spcBef>
      <a:spcAft>
        <a:spcPts val="0"/>
      </a:spcAft>
      <a:buClrTx/>
      <a:buSzTx/>
      <a:buFontTx/>
      <a:buNone/>
      <a:tabLst/>
      <a:defRPr b="1" baseline="0" cap="none" i="0" spc="36" strike="noStrike" sz="3600" u="none" kumimoji="0" normalizeH="0">
        <a:ln>
          <a:noFill/>
        </a:ln>
        <a:solidFill>
          <a:schemeClr val="accent1">
            <a:satOff val="36598"/>
            <a:lumOff val="-17227"/>
          </a:schemeClr>
        </a:solidFill>
        <a:effectLst/>
        <a:uFillTx/>
        <a:latin typeface="+mn-lt"/>
        <a:ea typeface="+mn-ea"/>
        <a:cs typeface="+mn-cs"/>
        <a:sym typeface="Graphik"/>
      </a:defRPr>
    </a:lvl3pPr>
    <a:lvl4pPr marL="0" marR="0" indent="0" algn="l" defTabSz="355600" rtl="0" fontAlgn="auto" latinLnBrk="0" hangingPunct="0">
      <a:lnSpc>
        <a:spcPct val="100000"/>
      </a:lnSpc>
      <a:spcBef>
        <a:spcPts val="4300"/>
      </a:spcBef>
      <a:spcAft>
        <a:spcPts val="0"/>
      </a:spcAft>
      <a:buClrTx/>
      <a:buSzTx/>
      <a:buFontTx/>
      <a:buNone/>
      <a:tabLst/>
      <a:defRPr b="1" baseline="0" cap="none" i="0" spc="36" strike="noStrike" sz="3600" u="none" kumimoji="0" normalizeH="0">
        <a:ln>
          <a:noFill/>
        </a:ln>
        <a:solidFill>
          <a:schemeClr val="accent1">
            <a:satOff val="36598"/>
            <a:lumOff val="-17227"/>
          </a:schemeClr>
        </a:solidFill>
        <a:effectLst/>
        <a:uFillTx/>
        <a:latin typeface="+mn-lt"/>
        <a:ea typeface="+mn-ea"/>
        <a:cs typeface="+mn-cs"/>
        <a:sym typeface="Graphik"/>
      </a:defRPr>
    </a:lvl4pPr>
    <a:lvl5pPr marL="0" marR="0" indent="0" algn="l" defTabSz="355600" rtl="0" fontAlgn="auto" latinLnBrk="0" hangingPunct="0">
      <a:lnSpc>
        <a:spcPct val="100000"/>
      </a:lnSpc>
      <a:spcBef>
        <a:spcPts val="4300"/>
      </a:spcBef>
      <a:spcAft>
        <a:spcPts val="0"/>
      </a:spcAft>
      <a:buClrTx/>
      <a:buSzTx/>
      <a:buFontTx/>
      <a:buNone/>
      <a:tabLst/>
      <a:defRPr b="1" baseline="0" cap="none" i="0" spc="36" strike="noStrike" sz="3600" u="none" kumimoji="0" normalizeH="0">
        <a:ln>
          <a:noFill/>
        </a:ln>
        <a:solidFill>
          <a:schemeClr val="accent1">
            <a:satOff val="36598"/>
            <a:lumOff val="-17227"/>
          </a:schemeClr>
        </a:solidFill>
        <a:effectLst/>
        <a:uFillTx/>
        <a:latin typeface="+mn-lt"/>
        <a:ea typeface="+mn-ea"/>
        <a:cs typeface="+mn-cs"/>
        <a:sym typeface="Graphik"/>
      </a:defRPr>
    </a:lvl5pPr>
    <a:lvl6pPr marL="0" marR="0" indent="0" algn="l" defTabSz="355600" rtl="0" fontAlgn="auto" latinLnBrk="0" hangingPunct="0">
      <a:lnSpc>
        <a:spcPct val="100000"/>
      </a:lnSpc>
      <a:spcBef>
        <a:spcPts val="4300"/>
      </a:spcBef>
      <a:spcAft>
        <a:spcPts val="0"/>
      </a:spcAft>
      <a:buClrTx/>
      <a:buSzTx/>
      <a:buFontTx/>
      <a:buNone/>
      <a:tabLst/>
      <a:defRPr b="1" baseline="0" cap="none" i="0" spc="36" strike="noStrike" sz="3600" u="none" kumimoji="0" normalizeH="0">
        <a:ln>
          <a:noFill/>
        </a:ln>
        <a:solidFill>
          <a:schemeClr val="accent1">
            <a:satOff val="36598"/>
            <a:lumOff val="-17227"/>
          </a:schemeClr>
        </a:solidFill>
        <a:effectLst/>
        <a:uFillTx/>
        <a:latin typeface="+mn-lt"/>
        <a:ea typeface="+mn-ea"/>
        <a:cs typeface="+mn-cs"/>
        <a:sym typeface="Graphik"/>
      </a:defRPr>
    </a:lvl6pPr>
    <a:lvl7pPr marL="0" marR="0" indent="0" algn="l" defTabSz="355600" rtl="0" fontAlgn="auto" latinLnBrk="0" hangingPunct="0">
      <a:lnSpc>
        <a:spcPct val="100000"/>
      </a:lnSpc>
      <a:spcBef>
        <a:spcPts val="4300"/>
      </a:spcBef>
      <a:spcAft>
        <a:spcPts val="0"/>
      </a:spcAft>
      <a:buClrTx/>
      <a:buSzTx/>
      <a:buFontTx/>
      <a:buNone/>
      <a:tabLst/>
      <a:defRPr b="1" baseline="0" cap="none" i="0" spc="36" strike="noStrike" sz="3600" u="none" kumimoji="0" normalizeH="0">
        <a:ln>
          <a:noFill/>
        </a:ln>
        <a:solidFill>
          <a:schemeClr val="accent1">
            <a:satOff val="36598"/>
            <a:lumOff val="-17227"/>
          </a:schemeClr>
        </a:solidFill>
        <a:effectLst/>
        <a:uFillTx/>
        <a:latin typeface="+mn-lt"/>
        <a:ea typeface="+mn-ea"/>
        <a:cs typeface="+mn-cs"/>
        <a:sym typeface="Graphik"/>
      </a:defRPr>
    </a:lvl7pPr>
    <a:lvl8pPr marL="0" marR="0" indent="0" algn="l" defTabSz="355600" rtl="0" fontAlgn="auto" latinLnBrk="0" hangingPunct="0">
      <a:lnSpc>
        <a:spcPct val="100000"/>
      </a:lnSpc>
      <a:spcBef>
        <a:spcPts val="4300"/>
      </a:spcBef>
      <a:spcAft>
        <a:spcPts val="0"/>
      </a:spcAft>
      <a:buClrTx/>
      <a:buSzTx/>
      <a:buFontTx/>
      <a:buNone/>
      <a:tabLst/>
      <a:defRPr b="1" baseline="0" cap="none" i="0" spc="36" strike="noStrike" sz="3600" u="none" kumimoji="0" normalizeH="0">
        <a:ln>
          <a:noFill/>
        </a:ln>
        <a:solidFill>
          <a:schemeClr val="accent1">
            <a:satOff val="36598"/>
            <a:lumOff val="-17227"/>
          </a:schemeClr>
        </a:solidFill>
        <a:effectLst/>
        <a:uFillTx/>
        <a:latin typeface="+mn-lt"/>
        <a:ea typeface="+mn-ea"/>
        <a:cs typeface="+mn-cs"/>
        <a:sym typeface="Graphik"/>
      </a:defRPr>
    </a:lvl8pPr>
    <a:lvl9pPr marL="0" marR="0" indent="0" algn="l" defTabSz="355600" rtl="0" fontAlgn="auto" latinLnBrk="0" hangingPunct="0">
      <a:lnSpc>
        <a:spcPct val="100000"/>
      </a:lnSpc>
      <a:spcBef>
        <a:spcPts val="4300"/>
      </a:spcBef>
      <a:spcAft>
        <a:spcPts val="0"/>
      </a:spcAft>
      <a:buClrTx/>
      <a:buSzTx/>
      <a:buFontTx/>
      <a:buNone/>
      <a:tabLst/>
      <a:defRPr b="1" baseline="0" cap="none" i="0" spc="36" strike="noStrike" sz="3600" u="none" kumimoji="0" normalizeH="0">
        <a:ln>
          <a:noFill/>
        </a:ln>
        <a:solidFill>
          <a:schemeClr val="accent1">
            <a:satOff val="36598"/>
            <a:lumOff val="-17227"/>
          </a:schemeClr>
        </a:solidFill>
        <a:effectLst/>
        <a:uFillTx/>
        <a:latin typeface="+mn-lt"/>
        <a:ea typeface="+mn-ea"/>
        <a:cs typeface="+mn-cs"/>
        <a:sym typeface="Graphi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84F64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084F64"/>
              </a:solidFill>
              <a:prstDash val="solid"/>
              <a:miter lim="400000"/>
            </a:ln>
          </a:left>
          <a:right>
            <a:ln w="127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84F64"/>
              </a:solidFill>
              <a:prstDash val="solid"/>
              <a:miter lim="400000"/>
            </a:ln>
          </a:bottom>
          <a:insideH>
            <a:ln w="12700" cap="flat">
              <a:solidFill>
                <a:srgbClr val="084F64"/>
              </a:solidFill>
              <a:prstDash val="solid"/>
              <a:miter lim="400000"/>
            </a:ln>
          </a:insideH>
          <a:insideV>
            <a:ln w="12700" cap="flat">
              <a:solidFill>
                <a:srgbClr val="084F64"/>
              </a:solidFill>
              <a:prstDash val="solid"/>
              <a:miter lim="400000"/>
            </a:ln>
          </a:insideV>
        </a:tcBdr>
        <a:fill>
          <a:solidFill>
            <a:schemeClr val="accent1">
              <a:satOff val="3942"/>
              <a:lumOff val="17322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 Medium"/>
          <a:ea typeface="Graphik Medium"/>
          <a:cs typeface="Graphik Medium"/>
        </a:font>
        <a:schemeClr val="accent6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0EAF0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chemeClr val="accent6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chemeClr val="accent6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84F64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chemeClr val="accent6"/>
        </a:fontRef>
        <a:schemeClr val="accent6"/>
      </a:tcTxStyle>
      <a:tcStyle>
        <a:tcBdr>
          <a:left>
            <a:ln w="12700" cap="flat">
              <a:solidFill>
                <a:srgbClr val="084F64"/>
              </a:solidFill>
              <a:prstDash val="solid"/>
              <a:miter lim="400000"/>
            </a:ln>
          </a:left>
          <a:right>
            <a:ln w="127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84F64"/>
              </a:solidFill>
              <a:prstDash val="solid"/>
              <a:miter lim="400000"/>
            </a:ln>
          </a:bottom>
          <a:insideH>
            <a:ln w="12700" cap="flat">
              <a:solidFill>
                <a:srgbClr val="084F64"/>
              </a:solidFill>
              <a:prstDash val="solid"/>
              <a:miter lim="400000"/>
            </a:ln>
          </a:insideH>
          <a:insideV>
            <a:ln w="12700" cap="flat">
              <a:solidFill>
                <a:srgbClr val="084F64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35454"/>
              <a:satOff val="2115"/>
              <a:lumOff val="45487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 Medium"/>
          <a:ea typeface="Graphik Medium"/>
          <a:cs typeface="Graphik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12700" cap="flat">
              <a:solidFill>
                <a:srgbClr val="3D3E3E"/>
              </a:solidFill>
              <a:prstDash val="solid"/>
              <a:miter lim="400000"/>
            </a:ln>
          </a:right>
          <a:top>
            <a:ln w="12700" cap="flat">
              <a:solidFill>
                <a:srgbClr val="3D3E3E"/>
              </a:solidFill>
              <a:prstDash val="solid"/>
              <a:miter lim="400000"/>
            </a:ln>
          </a:top>
          <a:bottom>
            <a:ln w="127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25400" cap="flat">
              <a:solidFill>
                <a:srgbClr val="3D3E3E"/>
              </a:solidFill>
              <a:prstDash val="solid"/>
              <a:miter lim="400000"/>
            </a:ln>
          </a:right>
          <a:top>
            <a:ln w="12700" cap="flat">
              <a:solidFill>
                <a:srgbClr val="3D3E3E"/>
              </a:solidFill>
              <a:prstDash val="solid"/>
              <a:miter lim="400000"/>
            </a:ln>
          </a:top>
          <a:bottom>
            <a:ln w="127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solidFill>
            <a:srgbClr val="DBE6A5"/>
          </a:solidFill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12700" cap="flat">
              <a:solidFill>
                <a:srgbClr val="3D3E3E"/>
              </a:solidFill>
              <a:prstDash val="solid"/>
              <a:miter lim="400000"/>
            </a:ln>
          </a:right>
          <a:top>
            <a:ln w="25400" cap="flat">
              <a:solidFill>
                <a:srgbClr val="3D3E3E"/>
              </a:solidFill>
              <a:prstDash val="solid"/>
              <a:miter lim="400000"/>
            </a:ln>
          </a:top>
          <a:bottom>
            <a:ln w="127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12700" cap="flat">
              <a:solidFill>
                <a:srgbClr val="3D3E3E"/>
              </a:solidFill>
              <a:prstDash val="solid"/>
              <a:miter lim="400000"/>
            </a:ln>
          </a:right>
          <a:top>
            <a:ln w="12700" cap="flat">
              <a:solidFill>
                <a:srgbClr val="3D3E3E"/>
              </a:solidFill>
              <a:prstDash val="solid"/>
              <a:miter lim="400000"/>
            </a:ln>
          </a:top>
          <a:bottom>
            <a:ln w="254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solidFill>
            <a:srgbClr val="DBE6A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5C526A"/>
              </a:solidFill>
              <a:prstDash val="solid"/>
              <a:miter lim="400000"/>
            </a:ln>
          </a:left>
          <a:right>
            <a:ln w="254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CB5B2"/>
          </a:solidFill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C526A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3B3B3B"/>
              </a:solidFill>
              <a:prstDash val="solid"/>
              <a:miter lim="400000"/>
            </a:ln>
          </a:left>
          <a:right>
            <a:ln w="12700" cap="flat">
              <a:solidFill>
                <a:srgbClr val="3B3B3B"/>
              </a:solidFill>
              <a:prstDash val="solid"/>
              <a:miter lim="400000"/>
            </a:ln>
          </a:right>
          <a:top>
            <a:ln w="12700" cap="flat">
              <a:solidFill>
                <a:srgbClr val="5C526A"/>
              </a:solidFill>
              <a:prstDash val="solid"/>
              <a:miter lim="400000"/>
            </a:ln>
          </a:top>
          <a:bottom>
            <a:ln w="25400" cap="flat">
              <a:solidFill>
                <a:srgbClr val="3B3B3B"/>
              </a:solidFill>
              <a:prstDash val="solid"/>
              <a:miter lim="400000"/>
            </a:ln>
          </a:bottom>
          <a:insideH>
            <a:ln w="12700" cap="flat">
              <a:solidFill>
                <a:srgbClr val="3B3B3B"/>
              </a:solidFill>
              <a:prstDash val="solid"/>
              <a:miter lim="400000"/>
            </a:ln>
          </a:insideH>
          <a:insideV>
            <a:ln w="12700" cap="flat">
              <a:solidFill>
                <a:srgbClr val="3B3B3B"/>
              </a:solidFill>
              <a:prstDash val="solid"/>
              <a:miter lim="400000"/>
            </a:ln>
          </a:insideV>
        </a:tcBdr>
        <a:fill>
          <a:solidFill>
            <a:srgbClr val="C16E6A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CDCECC"/>
          </a:solidFill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D2F24"/>
          </a:solidFill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/Relationships>

</file>

<file path=ppt/charts/_rels/chart1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_rels/chart2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2.xlsx"/></Relationships>

</file>

<file path=ppt/charts/_rels/chart3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3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899692"/>
          <c:y val="0.0680188"/>
          <c:w val="0.905031"/>
          <c:h val="0.74915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Merge</c:v>
                </c:pt>
              </c:strCache>
            </c:strRef>
          </c:tx>
          <c:spPr>
            <a:solidFill>
              <a:srgbClr val="B2C846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.0000" sourceLinked="0"/>
            <c:txPr>
              <a:bodyPr/>
              <a:lstStyle/>
              <a:p>
                <a:pPr>
                  <a:defRPr b="0" i="0" strike="noStrike" sz="5000" u="none">
                    <a:solidFill>
                      <a:srgbClr val="FFFFFF"/>
                    </a:solidFill>
                    <a:latin typeface="Graphik Medium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Sheet1!$B$1:$G$1</c:f>
              <c:strCache>
                <c:ptCount val="6"/>
                <c:pt idx="0">
                  <c:v>10</c:v>
                </c:pt>
                <c:pt idx="1">
                  <c:v>100</c:v>
                </c:pt>
                <c:pt idx="2">
                  <c:v>1.000</c:v>
                </c:pt>
                <c:pt idx="3">
                  <c:v>10.000</c:v>
                </c:pt>
                <c:pt idx="4">
                  <c:v>100.000</c:v>
                </c:pt>
                <c:pt idx="5">
                  <c:v>1.000.000</c:v>
                </c:pt>
              </c:strCache>
            </c:strRef>
          </c:cat>
          <c:val>
            <c:numRef>
              <c:f>Sheet1!$B$2:$G$2</c:f>
              <c:numCache>
                <c:ptCount val="6"/>
                <c:pt idx="0">
                  <c:v>0.000000</c:v>
                </c:pt>
                <c:pt idx="1">
                  <c:v>0.000010</c:v>
                </c:pt>
                <c:pt idx="2">
                  <c:v>0.000100</c:v>
                </c:pt>
                <c:pt idx="3">
                  <c:v>0.000890</c:v>
                </c:pt>
                <c:pt idx="4">
                  <c:v>0.008420</c:v>
                </c:pt>
                <c:pt idx="5">
                  <c:v>0.098670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Radix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.0000" sourceLinked="0"/>
            <c:txPr>
              <a:bodyPr/>
              <a:lstStyle/>
              <a:p>
                <a:pPr>
                  <a:defRPr b="0" i="0" strike="noStrike" sz="5000" u="none">
                    <a:solidFill>
                      <a:srgbClr val="FFFFFF"/>
                    </a:solidFill>
                    <a:latin typeface="Graphik Medium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Sheet1!$B$1:$G$1</c:f>
              <c:strCache>
                <c:ptCount val="6"/>
                <c:pt idx="0">
                  <c:v>10</c:v>
                </c:pt>
                <c:pt idx="1">
                  <c:v>100</c:v>
                </c:pt>
                <c:pt idx="2">
                  <c:v>1.000</c:v>
                </c:pt>
                <c:pt idx="3">
                  <c:v>10.000</c:v>
                </c:pt>
                <c:pt idx="4">
                  <c:v>100.000</c:v>
                </c:pt>
                <c:pt idx="5">
                  <c:v>1.000.000</c:v>
                </c:pt>
              </c:strCache>
            </c:strRef>
          </c:cat>
          <c:val>
            <c:numRef>
              <c:f>Sheet1!$B$3:$G$3</c:f>
              <c:numCache>
                <c:ptCount val="6"/>
                <c:pt idx="0">
                  <c:v>0.000000</c:v>
                </c:pt>
                <c:pt idx="1">
                  <c:v>0.000010</c:v>
                </c:pt>
                <c:pt idx="2">
                  <c:v>0.000150</c:v>
                </c:pt>
                <c:pt idx="3">
                  <c:v>0.000930</c:v>
                </c:pt>
                <c:pt idx="4">
                  <c:v>0.007580</c:v>
                </c:pt>
                <c:pt idx="5">
                  <c:v>0.075060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Shell</c:v>
                </c:pt>
              </c:strCache>
            </c:strRef>
          </c:tx>
          <c:spPr>
            <a:solidFill>
              <a:srgbClr val="5C516A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.0000" sourceLinked="0"/>
            <c:txPr>
              <a:bodyPr/>
              <a:lstStyle/>
              <a:p>
                <a:pPr>
                  <a:defRPr b="0" i="0" strike="noStrike" sz="5000" u="none">
                    <a:solidFill>
                      <a:srgbClr val="FFFFFF"/>
                    </a:solidFill>
                    <a:latin typeface="Graphik Medium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Sheet1!$B$1:$G$1</c:f>
              <c:strCache>
                <c:ptCount val="6"/>
                <c:pt idx="0">
                  <c:v>10</c:v>
                </c:pt>
                <c:pt idx="1">
                  <c:v>100</c:v>
                </c:pt>
                <c:pt idx="2">
                  <c:v>1.000</c:v>
                </c:pt>
                <c:pt idx="3">
                  <c:v>10.000</c:v>
                </c:pt>
                <c:pt idx="4">
                  <c:v>100.000</c:v>
                </c:pt>
                <c:pt idx="5">
                  <c:v>1.000.000</c:v>
                </c:pt>
              </c:strCache>
            </c:strRef>
          </c:cat>
          <c:val>
            <c:numRef>
              <c:f>Sheet1!$B$4:$G$4</c:f>
              <c:numCache>
                <c:ptCount val="6"/>
                <c:pt idx="0">
                  <c:v>0.000000</c:v>
                </c:pt>
                <c:pt idx="1">
                  <c:v>0.000010</c:v>
                </c:pt>
                <c:pt idx="2">
                  <c:v>0.000130</c:v>
                </c:pt>
                <c:pt idx="3">
                  <c:v>0.000890</c:v>
                </c:pt>
                <c:pt idx="4">
                  <c:v>0.011910</c:v>
                </c:pt>
                <c:pt idx="5">
                  <c:v>0.145190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Counting</c:v>
                </c:pt>
              </c:strCache>
            </c:strRef>
          </c:tx>
          <c:spPr>
            <a:solidFill>
              <a:srgbClr val="C16E6B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.0000" sourceLinked="0"/>
            <c:txPr>
              <a:bodyPr/>
              <a:lstStyle/>
              <a:p>
                <a:pPr>
                  <a:defRPr b="0" i="0" strike="noStrike" sz="5000" u="none">
                    <a:solidFill>
                      <a:srgbClr val="FFFFFF"/>
                    </a:solidFill>
                    <a:latin typeface="Graphik Medium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Sheet1!$B$1:$G$1</c:f>
              <c:strCache>
                <c:ptCount val="6"/>
                <c:pt idx="0">
                  <c:v>10</c:v>
                </c:pt>
                <c:pt idx="1">
                  <c:v>100</c:v>
                </c:pt>
                <c:pt idx="2">
                  <c:v>1.000</c:v>
                </c:pt>
                <c:pt idx="3">
                  <c:v>10.000</c:v>
                </c:pt>
                <c:pt idx="4">
                  <c:v>100.000</c:v>
                </c:pt>
                <c:pt idx="5">
                  <c:v>1.000.000</c:v>
                </c:pt>
              </c:strCache>
            </c:strRef>
          </c:cat>
          <c:val>
            <c:numRef>
              <c:f>Sheet1!$B$5:$G$5</c:f>
              <c:numCache>
                <c:ptCount val="6"/>
                <c:pt idx="0">
                  <c:v>0.038390</c:v>
                </c:pt>
                <c:pt idx="1">
                  <c:v>0.038990</c:v>
                </c:pt>
                <c:pt idx="2">
                  <c:v>0.038610</c:v>
                </c:pt>
                <c:pt idx="3">
                  <c:v>0.038620</c:v>
                </c:pt>
                <c:pt idx="4">
                  <c:v>0.040040</c:v>
                </c:pt>
                <c:pt idx="5">
                  <c:v>0.051920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Quick</c:v>
                </c:pt>
              </c:strCache>
            </c:strRef>
          </c:tx>
          <c:spPr>
            <a:solidFill>
              <a:schemeClr val="accent5">
                <a:hueOff val="-173121"/>
                <a:satOff val="16524"/>
                <a:lumOff val="-15806"/>
              </a:schemeClr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.00" sourceLinked="0"/>
            <c:txPr>
              <a:bodyPr/>
              <a:lstStyle/>
              <a:p>
                <a:pPr>
                  <a:defRPr b="0" i="0" strike="noStrike" sz="5000" u="none">
                    <a:solidFill>
                      <a:srgbClr val="FFFFFF"/>
                    </a:solidFill>
                    <a:latin typeface="Graphik Medium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Sheet1!$B$1:$G$1</c:f>
              <c:strCache>
                <c:ptCount val="6"/>
                <c:pt idx="0">
                  <c:v>10</c:v>
                </c:pt>
                <c:pt idx="1">
                  <c:v>100</c:v>
                </c:pt>
                <c:pt idx="2">
                  <c:v>1.000</c:v>
                </c:pt>
                <c:pt idx="3">
                  <c:v>10.000</c:v>
                </c:pt>
                <c:pt idx="4">
                  <c:v>100.000</c:v>
                </c:pt>
                <c:pt idx="5">
                  <c:v>1.000.000</c:v>
                </c:pt>
              </c:strCache>
            </c:strRef>
          </c:cat>
          <c:val>
            <c:numRef>
              <c:f>Sheet1!$B$6:$G$6</c:f>
              <c:numCache>
                <c:ptCount val="6"/>
                <c:pt idx="0">
                  <c:v>0.000000</c:v>
                </c:pt>
                <c:pt idx="1">
                  <c:v>0.000040</c:v>
                </c:pt>
                <c:pt idx="2">
                  <c:v>0.000400</c:v>
                </c:pt>
                <c:pt idx="3">
                  <c:v>0.004140</c:v>
                </c:pt>
                <c:pt idx="4">
                  <c:v>0.079860</c:v>
                </c:pt>
                <c:pt idx="5">
                  <c:v>0.160000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C++</c:v>
                </c:pt>
              </c:strCache>
            </c:strRef>
          </c:tx>
          <c:spPr>
            <a:solidFill>
              <a:srgbClr val="939393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.0000" sourceLinked="0"/>
            <c:txPr>
              <a:bodyPr/>
              <a:lstStyle/>
              <a:p>
                <a:pPr>
                  <a:defRPr b="0" i="0" strike="noStrike" sz="5000" u="none">
                    <a:solidFill>
                      <a:srgbClr val="FFFFFF"/>
                    </a:solidFill>
                    <a:latin typeface="Graphik Medium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Sheet1!$B$1:$G$1</c:f>
              <c:strCache>
                <c:ptCount val="6"/>
                <c:pt idx="0">
                  <c:v>10</c:v>
                </c:pt>
                <c:pt idx="1">
                  <c:v>100</c:v>
                </c:pt>
                <c:pt idx="2">
                  <c:v>1.000</c:v>
                </c:pt>
                <c:pt idx="3">
                  <c:v>10.000</c:v>
                </c:pt>
                <c:pt idx="4">
                  <c:v>100.000</c:v>
                </c:pt>
                <c:pt idx="5">
                  <c:v>1.000.000</c:v>
                </c:pt>
              </c:strCache>
            </c:strRef>
          </c:cat>
          <c:val>
            <c:numRef>
              <c:f>Sheet1!$B$7:$G$7</c:f>
              <c:numCache>
                <c:ptCount val="6"/>
                <c:pt idx="0">
                  <c:v>0.000000</c:v>
                </c:pt>
                <c:pt idx="1">
                  <c:v>0.000010</c:v>
                </c:pt>
                <c:pt idx="2">
                  <c:v>0.000090</c:v>
                </c:pt>
                <c:pt idx="3">
                  <c:v>0.000690</c:v>
                </c:pt>
                <c:pt idx="4">
                  <c:v>0.005460</c:v>
                </c:pt>
                <c:pt idx="5">
                  <c:v>0.052460</c:v>
                </c:pt>
              </c:numCache>
            </c:numRef>
          </c:val>
        </c:ser>
        <c:gapWidth val="40"/>
        <c:overlap val="-1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majorGridlines>
          <c:spPr>
            <a:ln w="25400" cap="rnd">
              <a:solidFill>
                <a:srgbClr val="D5D5D5"/>
              </a:solidFill>
              <a:custDash>
                <a:ds d="100000" sp="200000"/>
              </a:custDash>
              <a:miter lim="400000"/>
            </a:ln>
          </c:spPr>
        </c:majorGridlines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3400" u="none">
                <a:solidFill>
                  <a:srgbClr val="464646"/>
                </a:solidFill>
                <a:latin typeface="Graphik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9525" cap="flat">
              <a:solidFill>
                <a:srgbClr val="B8B8B8"/>
              </a:solidFill>
              <a:prstDash val="solid"/>
              <a:miter lim="400000"/>
            </a:ln>
          </c:spPr>
        </c:majorGridlines>
        <c:minorGridlines>
          <c:spPr>
            <a:ln w="25400" cap="rnd">
              <a:solidFill>
                <a:srgbClr val="D5D5D5"/>
              </a:solidFill>
              <a:custDash>
                <a:ds d="100000" sp="200000"/>
              </a:custDash>
              <a:miter lim="400000"/>
            </a:ln>
          </c:spPr>
        </c:minorGridlines>
        <c:numFmt formatCode="0.000&quot;s&quot;_);\(0.000\)&quot;s&quot;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3400" u="none">
                <a:solidFill>
                  <a:srgbClr val="464646"/>
                </a:solidFill>
                <a:latin typeface="Graphik"/>
              </a:defRPr>
            </a:pPr>
          </a:p>
        </c:txPr>
        <c:crossAx val="2094734552"/>
        <c:crosses val="autoZero"/>
        <c:crossBetween val="between"/>
        <c:majorUnit val="0.04"/>
        <c:minorUnit val="0.02"/>
      </c:valAx>
      <c:spPr>
        <a:gradFill flip="none" rotWithShape="1">
          <a:gsLst>
            <a:gs pos="0">
              <a:srgbClr val="FFFFFF"/>
            </a:gs>
            <a:gs pos="100000">
              <a:srgbClr val="000000"/>
            </a:gs>
          </a:gsLst>
          <a:lin ang="5400000" scaled="0"/>
        </a:gradFill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101532"/>
          <c:y val="0.0680188"/>
          <c:w val="0.893468"/>
          <c:h val="0.74915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Merge</c:v>
                </c:pt>
              </c:strCache>
            </c:strRef>
          </c:tx>
          <c:spPr>
            <a:solidFill>
              <a:srgbClr val="B2C846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.0000" sourceLinked="0"/>
            <c:txPr>
              <a:bodyPr/>
              <a:lstStyle/>
              <a:p>
                <a:pPr>
                  <a:defRPr b="0" i="0" strike="noStrike" sz="5000" u="none">
                    <a:solidFill>
                      <a:srgbClr val="FFFFFF"/>
                    </a:solidFill>
                    <a:latin typeface="Graphik Medium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Sheet1!$B$1:$C$1</c:f>
              <c:strCache>
                <c:ptCount val="2"/>
                <c:pt idx="0">
                  <c:v>10 milioane</c:v>
                </c:pt>
                <c:pt idx="1">
                  <c:v>100 milioane</c:v>
                </c:pt>
              </c:strCache>
            </c:strRef>
          </c:cat>
          <c:val>
            <c:numRef>
              <c:f>Sheet1!$B$2:$C$2</c:f>
              <c:numCache>
                <c:ptCount val="2"/>
                <c:pt idx="0">
                  <c:v>1.103230</c:v>
                </c:pt>
                <c:pt idx="1">
                  <c:v>12.417560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Radix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.0000" sourceLinked="0"/>
            <c:txPr>
              <a:bodyPr/>
              <a:lstStyle/>
              <a:p>
                <a:pPr>
                  <a:defRPr b="0" i="0" strike="noStrike" sz="5000" u="none">
                    <a:solidFill>
                      <a:srgbClr val="FFFFFF"/>
                    </a:solidFill>
                    <a:latin typeface="Graphik Medium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Sheet1!$B$1:$C$1</c:f>
              <c:strCache>
                <c:ptCount val="2"/>
                <c:pt idx="0">
                  <c:v>10 milioane</c:v>
                </c:pt>
                <c:pt idx="1">
                  <c:v>100 milioane</c:v>
                </c:pt>
              </c:strCache>
            </c:strRef>
          </c:cat>
          <c:val>
            <c:numRef>
              <c:f>Sheet1!$B$3:$C$3</c:f>
              <c:numCache>
                <c:ptCount val="2"/>
                <c:pt idx="0">
                  <c:v>0.750830</c:v>
                </c:pt>
                <c:pt idx="1">
                  <c:v>8.499500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Shell</c:v>
                </c:pt>
              </c:strCache>
            </c:strRef>
          </c:tx>
          <c:spPr>
            <a:solidFill>
              <a:srgbClr val="5C516A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.0000" sourceLinked="0"/>
            <c:txPr>
              <a:bodyPr/>
              <a:lstStyle/>
              <a:p>
                <a:pPr>
                  <a:defRPr b="0" i="0" strike="noStrike" sz="5000" u="none">
                    <a:solidFill>
                      <a:srgbClr val="FFFFFF"/>
                    </a:solidFill>
                    <a:latin typeface="Graphik Medium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Sheet1!$B$1:$C$1</c:f>
              <c:strCache>
                <c:ptCount val="2"/>
                <c:pt idx="0">
                  <c:v>10 milioane</c:v>
                </c:pt>
                <c:pt idx="1">
                  <c:v>100 milioane</c:v>
                </c:pt>
              </c:strCache>
            </c:strRef>
          </c:cat>
          <c:val>
            <c:numRef>
              <c:f>Sheet1!$B$4:$C$4</c:f>
              <c:numCache>
                <c:ptCount val="2"/>
                <c:pt idx="0">
                  <c:v>1.950670</c:v>
                </c:pt>
                <c:pt idx="1">
                  <c:v>24.287920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Counting</c:v>
                </c:pt>
              </c:strCache>
            </c:strRef>
          </c:tx>
          <c:spPr>
            <a:solidFill>
              <a:srgbClr val="C16E6B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.0000" sourceLinked="0"/>
            <c:txPr>
              <a:bodyPr/>
              <a:lstStyle/>
              <a:p>
                <a:pPr>
                  <a:defRPr b="0" i="0" strike="noStrike" sz="5000" u="none">
                    <a:solidFill>
                      <a:srgbClr val="FFFFFF"/>
                    </a:solidFill>
                    <a:latin typeface="Graphik Medium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Sheet1!$B$1:$C$1</c:f>
              <c:strCache>
                <c:ptCount val="2"/>
                <c:pt idx="0">
                  <c:v>10 milioane</c:v>
                </c:pt>
                <c:pt idx="1">
                  <c:v>100 milioane</c:v>
                </c:pt>
              </c:strCache>
            </c:strRef>
          </c:cat>
          <c:val>
            <c:numRef>
              <c:f>Sheet1!$B$5:$C$5</c:f>
              <c:numCache>
                <c:ptCount val="2"/>
                <c:pt idx="0">
                  <c:v>0.164250</c:v>
                </c:pt>
                <c:pt idx="1">
                  <c:v>1.199520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Quick</c:v>
                </c:pt>
              </c:strCache>
            </c:strRef>
          </c:tx>
          <c:spPr>
            <a:solidFill>
              <a:schemeClr val="accent5">
                <a:hueOff val="-173121"/>
                <a:satOff val="16524"/>
                <a:lumOff val="-15806"/>
              </a:schemeClr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.00" sourceLinked="0"/>
            <c:txPr>
              <a:bodyPr/>
              <a:lstStyle/>
              <a:p>
                <a:pPr>
                  <a:defRPr b="0" i="0" strike="noStrike" sz="5000" u="none">
                    <a:solidFill>
                      <a:srgbClr val="FFFFFF"/>
                    </a:solidFill>
                    <a:latin typeface="Graphik Medium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Sheet1!$B$1:$C$1</c:f>
              <c:strCache>
                <c:ptCount val="2"/>
                <c:pt idx="0">
                  <c:v>10 milioane</c:v>
                </c:pt>
                <c:pt idx="1">
                  <c:v>100 milioane</c:v>
                </c:pt>
              </c:strCache>
            </c:strRef>
          </c:cat>
          <c:val>
            <c:numRef>
              <c:f>Sheet1!$B$6:$C$6</c:f>
              <c:numCache>
                <c:ptCount val="2"/>
                <c:pt idx="0">
                  <c:v>-1.000000</c:v>
                </c:pt>
                <c:pt idx="1">
                  <c:v>-1.000000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C++</c:v>
                </c:pt>
              </c:strCache>
            </c:strRef>
          </c:tx>
          <c:spPr>
            <a:solidFill>
              <a:srgbClr val="939393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.0000" sourceLinked="0"/>
            <c:txPr>
              <a:bodyPr/>
              <a:lstStyle/>
              <a:p>
                <a:pPr>
                  <a:defRPr b="0" i="0" strike="noStrike" sz="5000" u="none">
                    <a:solidFill>
                      <a:srgbClr val="FFFFFF"/>
                    </a:solidFill>
                    <a:latin typeface="Graphik Medium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Sheet1!$B$1:$C$1</c:f>
              <c:strCache>
                <c:ptCount val="2"/>
                <c:pt idx="0">
                  <c:v>10 milioane</c:v>
                </c:pt>
                <c:pt idx="1">
                  <c:v>100 milioane</c:v>
                </c:pt>
              </c:strCache>
            </c:strRef>
          </c:cat>
          <c:val>
            <c:numRef>
              <c:f>Sheet1!$B$7:$C$7</c:f>
              <c:numCache>
                <c:ptCount val="2"/>
                <c:pt idx="0">
                  <c:v>0.561260</c:v>
                </c:pt>
                <c:pt idx="1">
                  <c:v>5.809250</c:v>
                </c:pt>
              </c:numCache>
            </c:numRef>
          </c:val>
        </c:ser>
        <c:gapWidth val="40"/>
        <c:overlap val="-1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majorGridlines>
          <c:spPr>
            <a:ln w="25400" cap="rnd">
              <a:solidFill>
                <a:srgbClr val="D5D5D5"/>
              </a:solidFill>
              <a:custDash>
                <a:ds d="100000" sp="200000"/>
              </a:custDash>
              <a:miter lim="400000"/>
            </a:ln>
          </c:spPr>
        </c:majorGridlines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3400" u="none">
                <a:solidFill>
                  <a:srgbClr val="464646"/>
                </a:solidFill>
                <a:latin typeface="Graphik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9525" cap="flat">
              <a:solidFill>
                <a:srgbClr val="B8B8B8"/>
              </a:solidFill>
              <a:prstDash val="solid"/>
              <a:miter lim="400000"/>
            </a:ln>
          </c:spPr>
        </c:majorGridlines>
        <c:minorGridlines>
          <c:spPr>
            <a:ln w="25400" cap="rnd">
              <a:solidFill>
                <a:srgbClr val="D5D5D5"/>
              </a:solidFill>
              <a:custDash>
                <a:ds d="100000" sp="200000"/>
              </a:custDash>
              <a:miter lim="400000"/>
            </a:ln>
          </c:spPr>
        </c:minorGridlines>
        <c:numFmt formatCode="0.000&quot;s&quot;_);\(0.000\)&quot;s&quot;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3400" u="none">
                <a:solidFill>
                  <a:srgbClr val="464646"/>
                </a:solidFill>
                <a:latin typeface="Graphik"/>
              </a:defRPr>
            </a:pPr>
          </a:p>
        </c:txPr>
        <c:crossAx val="2094734552"/>
        <c:crosses val="autoZero"/>
        <c:crossBetween val="between"/>
        <c:majorUnit val="9.375"/>
        <c:minorUnit val="4.6875"/>
      </c:valAx>
      <c:spPr>
        <a:gradFill flip="none" rotWithShape="1">
          <a:gsLst>
            <a:gs pos="0">
              <a:srgbClr val="FFFFFF"/>
            </a:gs>
            <a:gs pos="100000">
              <a:srgbClr val="000000"/>
            </a:gs>
          </a:gsLst>
          <a:lin ang="5400000" scaled="0"/>
        </a:gradFill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0" i="0" strike="noStrike" sz="5000" u="none">
                <a:solidFill>
                  <a:srgbClr val="5E5E5E"/>
                </a:solidFill>
                <a:latin typeface="Graphik Medium"/>
              </a:defRPr>
            </a:pPr>
            <a:r>
              <a:rPr b="0" i="0" strike="noStrike" sz="5000" u="none">
                <a:solidFill>
                  <a:srgbClr val="5E5E5E"/>
                </a:solidFill>
                <a:latin typeface="Graphik Medium"/>
              </a:rPr>
              <a:t>Vector deja sortat</a:t>
            </a:r>
          </a:p>
        </c:rich>
      </c:tx>
      <c:layout>
        <c:manualLayout>
          <c:xMode val="edge"/>
          <c:yMode val="edge"/>
          <c:x val="0.367427"/>
          <c:y val="0"/>
          <c:w val="0.265147"/>
          <c:h val="0.0680188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0967056"/>
          <c:y val="0.0680188"/>
          <c:w val="0.898294"/>
          <c:h val="0.749154"/>
        </c:manualLayout>
      </c:layout>
      <c:barChart>
        <c:barDir val="col"/>
        <c:grouping val="clustered"/>
        <c:varyColors val="0"/>
        <c:ser>
          <c:idx val="0"/>
          <c:order val="0"/>
          <c:tx>
            <c:v>Vector deja sortat</c:v>
          </c:tx>
          <c:spPr>
            <a:solidFill>
              <a:srgbClr val="B2C846"/>
            </a:solidFill>
            <a:ln w="12700" cap="flat">
              <a:noFill/>
              <a:miter lim="400000"/>
            </a:ln>
            <a:effectLst/>
          </c:spPr>
          <c:invertIfNegative val="0"/>
          <c:dPt>
            <c:idx val="0"/>
            <c:spPr>
              <a:solidFill>
                <a:srgbClr val="B2C846"/>
              </a:solidFill>
              <a:ln w="12700" cap="flat">
                <a:noFill/>
                <a:miter lim="400000"/>
              </a:ln>
              <a:effectLst/>
            </c:spPr>
          </c:dPt>
          <c:dPt>
            <c:idx val="1"/>
            <c:spPr>
              <a:solidFill>
                <a:schemeClr val="accent1"/>
              </a:solidFill>
              <a:ln w="12700" cap="flat">
                <a:noFill/>
                <a:miter lim="400000"/>
              </a:ln>
              <a:effectLst/>
            </c:spPr>
          </c:dPt>
          <c:dPt>
            <c:idx val="2"/>
            <c:spPr>
              <a:solidFill>
                <a:srgbClr val="5C516A"/>
              </a:solidFill>
              <a:ln w="12700" cap="flat">
                <a:noFill/>
                <a:miter lim="400000"/>
              </a:ln>
              <a:effectLst/>
            </c:spPr>
          </c:dPt>
          <c:dPt>
            <c:idx val="3"/>
            <c:spPr>
              <a:solidFill>
                <a:srgbClr val="C16E6B"/>
              </a:solidFill>
              <a:ln w="12700" cap="flat">
                <a:noFill/>
                <a:miter lim="400000"/>
              </a:ln>
              <a:effectLst/>
            </c:spPr>
          </c:dPt>
          <c:dPt>
            <c:idx val="4"/>
            <c:spPr>
              <a:solidFill>
                <a:schemeClr val="accent5">
                  <a:hueOff val="-173121"/>
                  <a:satOff val="16524"/>
                  <a:lumOff val="-15806"/>
                </a:schemeClr>
              </a:solidFill>
              <a:ln w="12700" cap="flat">
                <a:noFill/>
                <a:miter lim="400000"/>
              </a:ln>
              <a:effectLst/>
            </c:spPr>
          </c:dPt>
          <c:dPt>
            <c:idx val="5"/>
            <c:spPr>
              <a:solidFill>
                <a:srgbClr val="939393"/>
              </a:solidFill>
              <a:ln w="12700" cap="flat">
                <a:noFill/>
                <a:miter lim="400000"/>
              </a:ln>
              <a:effectLst/>
            </c:spPr>
          </c:dPt>
          <c:dLbls>
            <c:dLbl>
              <c:idx val="0"/>
              <c:numFmt formatCode="#,##0.0000" sourceLinked="0"/>
              <c:txPr>
                <a:bodyPr/>
                <a:lstStyle/>
                <a:p>
                  <a:pPr>
                    <a:defRPr b="0" i="0" strike="noStrike" sz="5000" u="none">
                      <a:solidFill>
                        <a:srgbClr val="FFFFFF"/>
                      </a:solidFill>
                      <a:latin typeface="Graphik Medium"/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numFmt formatCode="#,##0.0000" sourceLinked="0"/>
              <c:txPr>
                <a:bodyPr/>
                <a:lstStyle/>
                <a:p>
                  <a:pPr>
                    <a:defRPr b="0" i="0" strike="noStrike" sz="5000" u="none">
                      <a:solidFill>
                        <a:srgbClr val="FFFFFF"/>
                      </a:solidFill>
                      <a:latin typeface="Graphik Medium"/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numFmt formatCode="#,##0.0000" sourceLinked="0"/>
              <c:txPr>
                <a:bodyPr/>
                <a:lstStyle/>
                <a:p>
                  <a:pPr>
                    <a:defRPr b="0" i="0" strike="noStrike" sz="5000" u="none">
                      <a:solidFill>
                        <a:srgbClr val="FFFFFF"/>
                      </a:solidFill>
                      <a:latin typeface="Graphik Medium"/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numFmt formatCode="#,##0.0000" sourceLinked="0"/>
              <c:txPr>
                <a:bodyPr/>
                <a:lstStyle/>
                <a:p>
                  <a:pPr>
                    <a:defRPr b="0" i="0" strike="noStrike" sz="5000" u="none">
                      <a:solidFill>
                        <a:srgbClr val="FFFFFF"/>
                      </a:solidFill>
                      <a:latin typeface="Graphik Medium"/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numFmt formatCode="#,##0.00" sourceLinked="0"/>
              <c:txPr>
                <a:bodyPr/>
                <a:lstStyle/>
                <a:p>
                  <a:pPr>
                    <a:defRPr b="0" i="0" strike="noStrike" sz="5000" u="none">
                      <a:solidFill>
                        <a:srgbClr val="FFFFFF"/>
                      </a:solidFill>
                      <a:latin typeface="Graphik Medium"/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numFmt formatCode="#,##0.0000" sourceLinked="0"/>
              <c:txPr>
                <a:bodyPr/>
                <a:lstStyle/>
                <a:p>
                  <a:pPr>
                    <a:defRPr b="0" i="0" strike="noStrike" sz="5000" u="none">
                      <a:solidFill>
                        <a:srgbClr val="FFFFFF"/>
                      </a:solidFill>
                      <a:latin typeface="Graphik Medium"/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.0000" sourceLinked="0"/>
            <c:txPr>
              <a:bodyPr/>
              <a:lstStyle/>
              <a:p>
                <a:pPr>
                  <a:defRPr b="0" i="0" strike="noStrike" sz="5000" u="none">
                    <a:solidFill>
                      <a:srgbClr val="FFFFFF"/>
                    </a:solidFill>
                    <a:latin typeface="Graphik Medium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Lit>
              <c:ptCount val="6"/>
              <c:pt idx="0">
                <c:v>Merge</c:v>
              </c:pt>
              <c:pt idx="1">
                <c:v>Radix</c:v>
              </c:pt>
              <c:pt idx="2">
                <c:v>Shell</c:v>
              </c:pt>
              <c:pt idx="3">
                <c:v>Counting</c:v>
              </c:pt>
              <c:pt idx="4">
                <c:v>Quick</c:v>
              </c:pt>
              <c:pt idx="5">
                <c:v>C++</c:v>
              </c:pt>
            </c:strLit>
          </c:cat>
          <c:val>
            <c:numLit>
              <c:ptCount val="6"/>
              <c:pt idx="0">
                <c:v>9.576500</c:v>
              </c:pt>
              <c:pt idx="1">
                <c:v>12.909980</c:v>
              </c:pt>
              <c:pt idx="2">
                <c:v>4.270070</c:v>
              </c:pt>
              <c:pt idx="3">
                <c:v>1.095230</c:v>
              </c:pt>
              <c:pt idx="4">
                <c:v>16.768070</c:v>
              </c:pt>
              <c:pt idx="5">
                <c:v>0.121780</c:v>
              </c:pt>
            </c:numLit>
          </c:val>
        </c:ser>
        <c:gapWidth val="10"/>
        <c:overlap val="-4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majorGridlines>
          <c:spPr>
            <a:ln w="25400" cap="rnd">
              <a:solidFill>
                <a:srgbClr val="D5D5D5"/>
              </a:solidFill>
              <a:custDash>
                <a:ds d="100000" sp="200000"/>
              </a:custDash>
              <a:miter lim="400000"/>
            </a:ln>
          </c:spPr>
        </c:majorGridlines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3400" u="none">
                <a:solidFill>
                  <a:srgbClr val="464646"/>
                </a:solidFill>
                <a:latin typeface="Graphik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9525" cap="flat">
              <a:solidFill>
                <a:srgbClr val="B8B8B8"/>
              </a:solidFill>
              <a:prstDash val="solid"/>
              <a:miter lim="400000"/>
            </a:ln>
          </c:spPr>
        </c:majorGridlines>
        <c:minorGridlines>
          <c:spPr>
            <a:ln w="25400" cap="rnd">
              <a:solidFill>
                <a:srgbClr val="D5D5D5"/>
              </a:solidFill>
              <a:custDash>
                <a:ds d="100000" sp="200000"/>
              </a:custDash>
              <a:miter lim="400000"/>
            </a:ln>
          </c:spPr>
        </c:minorGridlines>
        <c:numFmt formatCode="0.000&quot;s&quot;_);\(0.000\)&quot;s&quot;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3400" u="none">
                <a:solidFill>
                  <a:srgbClr val="464646"/>
                </a:solidFill>
                <a:latin typeface="Graphik"/>
              </a:defRPr>
            </a:pPr>
          </a:p>
        </c:txPr>
        <c:crossAx val="2094734552"/>
        <c:crosses val="autoZero"/>
        <c:crossBetween val="between"/>
        <c:majorUnit val="4.5"/>
        <c:minorUnit val="2.25"/>
      </c:valAx>
      <c:spPr>
        <a:gradFill flip="none" rotWithShape="1">
          <a:gsLst>
            <a:gs pos="0">
              <a:srgbClr val="FFFFFF"/>
            </a:gs>
            <a:gs pos="100000">
              <a:srgbClr val="000000"/>
            </a:gs>
          </a:gsLst>
          <a:lin ang="5400000" scaled="0"/>
        </a:gradFill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8" name="Shape 17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opic"/>
          <p:cNvSpPr txBox="1"/>
          <p:nvPr>
            <p:ph type="body" sz="quarter" idx="13" hasCustomPrompt="1"/>
          </p:nvPr>
        </p:nvSpPr>
        <p:spPr>
          <a:xfrm>
            <a:off x="11811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>
              <a:defRPr b="0" cap="all" spc="88" sz="2200"/>
            </a:lvl1pPr>
          </a:lstStyle>
          <a:p>
            <a:pPr/>
            <a:r>
              <a:t>Topic</a:t>
            </a:r>
          </a:p>
        </p:txBody>
      </p:sp>
      <p:sp>
        <p:nvSpPr>
          <p:cNvPr id="16" name="Location"/>
          <p:cNvSpPr txBox="1"/>
          <p:nvPr>
            <p:ph type="body" sz="quarter" idx="14" hasCustomPrompt="1"/>
          </p:nvPr>
        </p:nvSpPr>
        <p:spPr>
          <a:xfrm>
            <a:off x="182372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>
              <a:defRPr b="0" cap="all" spc="88" sz="2200"/>
            </a:lvl1pPr>
          </a:lstStyle>
          <a:p>
            <a:pPr/>
            <a:r>
              <a:t>Location</a:t>
            </a:r>
          </a:p>
        </p:txBody>
      </p:sp>
      <p:sp>
        <p:nvSpPr>
          <p:cNvPr id="17" name="Author and Date"/>
          <p:cNvSpPr txBox="1"/>
          <p:nvPr>
            <p:ph type="body" sz="quarter" idx="15" hasCustomPrompt="1"/>
          </p:nvPr>
        </p:nvSpPr>
        <p:spPr>
          <a:xfrm>
            <a:off x="6946900" y="12233909"/>
            <a:ext cx="10490200" cy="706629"/>
          </a:xfrm>
          <a:prstGeom prst="rect">
            <a:avLst/>
          </a:prstGeom>
        </p:spPr>
        <p:txBody>
          <a:bodyPr anchor="t"/>
          <a:lstStyle/>
          <a:p>
            <a:pPr/>
            <a:r>
              <a:t>Author and Date</a:t>
            </a:r>
          </a:p>
        </p:txBody>
      </p:sp>
      <p:sp>
        <p:nvSpPr>
          <p:cNvPr id="18" name="Presentation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Presentation Title</a:t>
            </a:r>
          </a:p>
        </p:txBody>
      </p:sp>
      <p:sp>
        <p:nvSpPr>
          <p:cNvPr id="19" name="Body Level One…"/>
          <p:cNvSpPr txBox="1"/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tatement">
    <p:bg>
      <p:bgPr>
        <a:solidFill>
          <a:srgbClr val="F3F5B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Body Level One…"/>
          <p:cNvSpPr txBox="1"/>
          <p:nvPr>
            <p:ph type="body" sz="half" idx="1" hasCustomPrompt="1"/>
          </p:nvPr>
        </p:nvSpPr>
        <p:spPr>
          <a:xfrm>
            <a:off x="2082800" y="4337484"/>
            <a:ext cx="20205700" cy="4699001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defRPr cap="all" spc="270" sz="9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>
              <a:lnSpc>
                <a:spcPct val="90000"/>
              </a:lnSpc>
              <a:defRPr cap="all" spc="270" sz="9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>
              <a:lnSpc>
                <a:spcPct val="90000"/>
              </a:lnSpc>
              <a:defRPr cap="all" spc="270" sz="9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>
              <a:lnSpc>
                <a:spcPct val="90000"/>
              </a:lnSpc>
              <a:defRPr cap="all" spc="270" sz="9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>
              <a:lnSpc>
                <a:spcPct val="90000"/>
              </a:lnSpc>
              <a:defRPr cap="all" spc="270" sz="9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2" name="Line"/>
          <p:cNvSpPr/>
          <p:nvPr/>
        </p:nvSpPr>
        <p:spPr>
          <a:xfrm>
            <a:off x="766879" y="952500"/>
            <a:ext cx="22850242" cy="0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b="0" spc="0"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123" name="Lin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b="0" spc="0"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ig Fact">
    <p:bg>
      <p:bgPr>
        <a:solidFill>
          <a:srgbClr val="F3F5B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Body Level One…"/>
          <p:cNvSpPr txBox="1"/>
          <p:nvPr>
            <p:ph type="body" idx="1" hasCustomPrompt="1"/>
          </p:nvPr>
        </p:nvSpPr>
        <p:spPr>
          <a:xfrm>
            <a:off x="2082800" y="1509784"/>
            <a:ext cx="20205700" cy="6852293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cap="all" spc="750" sz="2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>
              <a:lnSpc>
                <a:spcPct val="90000"/>
              </a:lnSpc>
              <a:defRPr cap="all" spc="750" sz="2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>
              <a:lnSpc>
                <a:spcPct val="90000"/>
              </a:lnSpc>
              <a:defRPr cap="all" spc="750" sz="2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>
              <a:lnSpc>
                <a:spcPct val="90000"/>
              </a:lnSpc>
              <a:defRPr cap="all" spc="750" sz="2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>
              <a:lnSpc>
                <a:spcPct val="90000"/>
              </a:lnSpc>
              <a:defRPr cap="all" spc="750" sz="2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2" name="Fact information"/>
          <p:cNvSpPr txBox="1"/>
          <p:nvPr>
            <p:ph type="body" sz="quarter" idx="13" hasCustomPrompt="1"/>
          </p:nvPr>
        </p:nvSpPr>
        <p:spPr>
          <a:xfrm>
            <a:off x="2082800" y="8407994"/>
            <a:ext cx="20205700" cy="694056"/>
          </a:xfrm>
          <a:prstGeom prst="rect">
            <a:avLst/>
          </a:prstGeom>
        </p:spPr>
        <p:txBody>
          <a:bodyPr anchor="t"/>
          <a:lstStyle>
            <a:lvl1pPr>
              <a:defRPr spc="104" sz="3500">
                <a:solidFill>
                  <a:schemeClr val="accent1"/>
                </a:solidFill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33" name="Line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b="0" spc="0"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134" name="Line"/>
          <p:cNvSpPr/>
          <p:nvPr/>
        </p:nvSpPr>
        <p:spPr>
          <a:xfrm>
            <a:off x="766879" y="12598400"/>
            <a:ext cx="22850242" cy="0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b="0" spc="0"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">
    <p:bg>
      <p:bgPr>
        <a:solidFill>
          <a:srgbClr val="FFCB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Attribution"/>
          <p:cNvSpPr txBox="1"/>
          <p:nvPr>
            <p:ph type="body" sz="quarter" idx="13" hasCustomPrompt="1"/>
          </p:nvPr>
        </p:nvSpPr>
        <p:spPr>
          <a:xfrm>
            <a:off x="2088436" y="11375561"/>
            <a:ext cx="20207127" cy="706629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43" name="Line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b="0" spc="0"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144" name="Line"/>
          <p:cNvSpPr/>
          <p:nvPr/>
        </p:nvSpPr>
        <p:spPr>
          <a:xfrm>
            <a:off x="762000" y="12598400"/>
            <a:ext cx="22860001" cy="0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b="0" spc="0"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145" name="Body Level One…"/>
          <p:cNvSpPr txBox="1"/>
          <p:nvPr>
            <p:ph type="body" sz="half" idx="1" hasCustomPrompt="1"/>
          </p:nvPr>
        </p:nvSpPr>
        <p:spPr>
          <a:xfrm>
            <a:off x="2088436" y="4298870"/>
            <a:ext cx="20207128" cy="4699001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defRPr cap="all" spc="190" sz="950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>
              <a:lnSpc>
                <a:spcPct val="90000"/>
              </a:lnSpc>
              <a:defRPr cap="all" spc="190" sz="950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>
              <a:lnSpc>
                <a:spcPct val="90000"/>
              </a:lnSpc>
              <a:defRPr cap="all" spc="190" sz="950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>
              <a:lnSpc>
                <a:spcPct val="90000"/>
              </a:lnSpc>
              <a:defRPr cap="all" spc="190" sz="950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>
              <a:lnSpc>
                <a:spcPct val="90000"/>
              </a:lnSpc>
              <a:defRPr cap="all" spc="190" sz="950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Image"/>
          <p:cNvSpPr/>
          <p:nvPr>
            <p:ph type="pic" idx="13"/>
          </p:nvPr>
        </p:nvSpPr>
        <p:spPr>
          <a:xfrm>
            <a:off x="-609600" y="431800"/>
            <a:ext cx="21514742" cy="12103100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54" name="Image"/>
          <p:cNvSpPr/>
          <p:nvPr>
            <p:ph type="pic" sz="quarter" idx="14"/>
          </p:nvPr>
        </p:nvSpPr>
        <p:spPr>
          <a:xfrm>
            <a:off x="15836900" y="-203200"/>
            <a:ext cx="7747000" cy="7747000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55" name="1056335080_2112X2816.jpg"/>
          <p:cNvSpPr/>
          <p:nvPr>
            <p:ph type="pic" idx="15"/>
          </p:nvPr>
        </p:nvSpPr>
        <p:spPr>
          <a:xfrm>
            <a:off x="10769600" y="-6083300"/>
            <a:ext cx="17881600" cy="23842133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56" name="Slide Number"/>
          <p:cNvSpPr txBox="1"/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Image"/>
          <p:cNvSpPr/>
          <p:nvPr>
            <p:ph type="pic" idx="13"/>
          </p:nvPr>
        </p:nvSpPr>
        <p:spPr>
          <a:xfrm>
            <a:off x="760214" y="279400"/>
            <a:ext cx="22863633" cy="12866707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64" name="Slide Number"/>
          <p:cNvSpPr txBox="1"/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lide Number"/>
          <p:cNvSpPr txBox="1"/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1056335066_3170x2500.jpeg"/>
          <p:cNvSpPr/>
          <p:nvPr>
            <p:ph type="pic" idx="13"/>
          </p:nvPr>
        </p:nvSpPr>
        <p:spPr>
          <a:xfrm>
            <a:off x="0" y="-2757142"/>
            <a:ext cx="24384000" cy="1923028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8" name="Topic"/>
          <p:cNvSpPr txBox="1"/>
          <p:nvPr>
            <p:ph type="body" sz="quarter" idx="14" hasCustomPrompt="1"/>
          </p:nvPr>
        </p:nvSpPr>
        <p:spPr>
          <a:xfrm>
            <a:off x="11811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>
              <a:defRPr b="0" cap="all" spc="88" sz="2200">
                <a:solidFill>
                  <a:srgbClr val="FFFFFF"/>
                </a:solidFill>
              </a:defRPr>
            </a:lvl1pPr>
          </a:lstStyle>
          <a:p>
            <a:pPr/>
            <a:r>
              <a:t>Topic</a:t>
            </a:r>
          </a:p>
        </p:txBody>
      </p:sp>
      <p:sp>
        <p:nvSpPr>
          <p:cNvPr id="29" name="Location"/>
          <p:cNvSpPr txBox="1"/>
          <p:nvPr>
            <p:ph type="body" sz="quarter" idx="15" hasCustomPrompt="1"/>
          </p:nvPr>
        </p:nvSpPr>
        <p:spPr>
          <a:xfrm>
            <a:off x="18237200" y="12364718"/>
            <a:ext cx="4965700" cy="467107"/>
          </a:xfrm>
          <a:prstGeom prst="rect">
            <a:avLst/>
          </a:prstGeom>
        </p:spPr>
        <p:txBody>
          <a:bodyPr anchor="t"/>
          <a:lstStyle>
            <a:lvl1pPr>
              <a:defRPr b="0" cap="all" spc="88" sz="2200">
                <a:solidFill>
                  <a:srgbClr val="FFFFFF"/>
                </a:solidFill>
              </a:defRPr>
            </a:lvl1pPr>
          </a:lstStyle>
          <a:p>
            <a:pPr/>
            <a:r>
              <a:t>Location</a:t>
            </a:r>
          </a:p>
        </p:txBody>
      </p:sp>
      <p:sp>
        <p:nvSpPr>
          <p:cNvPr id="30" name="Author and Date"/>
          <p:cNvSpPr txBox="1"/>
          <p:nvPr>
            <p:ph type="body" sz="quarter" idx="16" hasCustomPrompt="1"/>
          </p:nvPr>
        </p:nvSpPr>
        <p:spPr>
          <a:xfrm>
            <a:off x="6946900" y="12233909"/>
            <a:ext cx="10490200" cy="706629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31" name="Line"/>
          <p:cNvSpPr/>
          <p:nvPr/>
        </p:nvSpPr>
        <p:spPr>
          <a:xfrm>
            <a:off x="766879" y="12060766"/>
            <a:ext cx="22850240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b="0" spc="0"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2" name="Line"/>
          <p:cNvSpPr/>
          <p:nvPr/>
        </p:nvSpPr>
        <p:spPr>
          <a:xfrm flipV="1">
            <a:off x="6527799" y="12034558"/>
            <a:ext cx="1" cy="1114983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b="0" spc="0"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3" name="Line"/>
          <p:cNvSpPr/>
          <p:nvPr/>
        </p:nvSpPr>
        <p:spPr>
          <a:xfrm flipV="1">
            <a:off x="17856201" y="12034558"/>
            <a:ext cx="1" cy="1114983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b="0" spc="0"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4" name="Line"/>
          <p:cNvSpPr/>
          <p:nvPr/>
        </p:nvSpPr>
        <p:spPr>
          <a:xfrm>
            <a:off x="766879" y="952500"/>
            <a:ext cx="22850242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b="0" spc="0"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5" name="Body Level One…"/>
          <p:cNvSpPr txBox="1"/>
          <p:nvPr>
            <p:ph type="body" sz="quarter" idx="1" hasCustomPrompt="1"/>
          </p:nvPr>
        </p:nvSpPr>
        <p:spPr>
          <a:xfrm>
            <a:off x="2082800" y="3492500"/>
            <a:ext cx="20205700" cy="161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6" name="Presentation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Presentation Title</a:t>
            </a:r>
          </a:p>
        </p:txBody>
      </p:sp>
      <p:sp>
        <p:nvSpPr>
          <p:cNvPr id="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Photo Alt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Body Level One…"/>
          <p:cNvSpPr txBox="1"/>
          <p:nvPr>
            <p:ph type="body" sz="quarter" idx="1" hasCustomPrompt="1"/>
          </p:nvPr>
        </p:nvSpPr>
        <p:spPr>
          <a:xfrm>
            <a:off x="1270000" y="8015916"/>
            <a:ext cx="11785600" cy="3848101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8AACB9"/>
                </a:solidFill>
              </a:defRPr>
            </a:lvl1pPr>
            <a:lvl2pPr>
              <a:defRPr>
                <a:solidFill>
                  <a:srgbClr val="8AACB9"/>
                </a:solidFill>
              </a:defRPr>
            </a:lvl2pPr>
            <a:lvl3pPr>
              <a:defRPr>
                <a:solidFill>
                  <a:srgbClr val="8AACB9"/>
                </a:solidFill>
              </a:defRPr>
            </a:lvl3pPr>
            <a:lvl4pPr>
              <a:defRPr>
                <a:solidFill>
                  <a:srgbClr val="8AACB9"/>
                </a:solidFill>
              </a:defRPr>
            </a:lvl4pPr>
            <a:lvl5pPr>
              <a:defRPr>
                <a:solidFill>
                  <a:srgbClr val="8AACB9"/>
                </a:solidFill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Title"/>
          <p:cNvSpPr txBox="1"/>
          <p:nvPr>
            <p:ph type="title" hasCustomPrompt="1"/>
          </p:nvPr>
        </p:nvSpPr>
        <p:spPr>
          <a:xfrm>
            <a:off x="1270000" y="4925417"/>
            <a:ext cx="11785600" cy="2933701"/>
          </a:xfrm>
          <a:prstGeom prst="rect">
            <a:avLst/>
          </a:prstGeom>
        </p:spPr>
        <p:txBody>
          <a:bodyPr anchor="b"/>
          <a:lstStyle>
            <a:lvl1pPr>
              <a:defRPr spc="270" sz="9000">
                <a:solidFill>
                  <a:schemeClr val="accent6"/>
                </a:soli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46" name="531205463_2542x1430.jpg"/>
          <p:cNvSpPr/>
          <p:nvPr>
            <p:ph type="pic" idx="13"/>
          </p:nvPr>
        </p:nvSpPr>
        <p:spPr>
          <a:xfrm>
            <a:off x="12801600" y="1895696"/>
            <a:ext cx="17642204" cy="9924608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7" name="Lin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b="0" spc="0"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48" name="Line"/>
          <p:cNvSpPr/>
          <p:nvPr/>
        </p:nvSpPr>
        <p:spPr>
          <a:xfrm flipV="1">
            <a:off x="762000" y="952499"/>
            <a:ext cx="22860003" cy="2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b="0" spc="0"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Body Level One…"/>
          <p:cNvSpPr txBox="1"/>
          <p:nvPr>
            <p:ph type="body" sz="half" idx="1" hasCustomPrompt="1"/>
          </p:nvPr>
        </p:nvSpPr>
        <p:spPr>
          <a:xfrm>
            <a:off x="2082800" y="4195233"/>
            <a:ext cx="20207127" cy="6282059"/>
          </a:xfrm>
          <a:prstGeom prst="rect">
            <a:avLst/>
          </a:prstGeom>
        </p:spPr>
        <p:txBody>
          <a:bodyPr anchor="t"/>
          <a:lstStyle>
            <a:lvl1pPr marL="63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27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90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254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317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7" name="Line"/>
          <p:cNvSpPr/>
          <p:nvPr/>
        </p:nvSpPr>
        <p:spPr>
          <a:xfrm>
            <a:off x="766879" y="952500"/>
            <a:ext cx="22850242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b="0" spc="0"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58" name="Lin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b="0" spc="0"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59" name="Slide Title"/>
          <p:cNvSpPr txBox="1"/>
          <p:nvPr>
            <p:ph type="title" hasCustomPrompt="1"/>
          </p:nvPr>
        </p:nvSpPr>
        <p:spPr>
          <a:xfrm>
            <a:off x="2088436" y="1282700"/>
            <a:ext cx="20207128" cy="1649711"/>
          </a:xfrm>
          <a:prstGeom prst="rect">
            <a:avLst/>
          </a:prstGeom>
        </p:spPr>
        <p:txBody>
          <a:bodyPr/>
          <a:lstStyle>
            <a:lvl1pPr>
              <a:defRPr spc="270" sz="9000">
                <a:solidFill>
                  <a:schemeClr val="accent6"/>
                </a:soli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60" name="Slide Number"/>
          <p:cNvSpPr txBox="1"/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ullets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Body Level One…"/>
          <p:cNvSpPr txBox="1"/>
          <p:nvPr>
            <p:ph type="body" sz="half" idx="1" hasCustomPrompt="1"/>
          </p:nvPr>
        </p:nvSpPr>
        <p:spPr>
          <a:xfrm>
            <a:off x="2082800" y="4195233"/>
            <a:ext cx="20207127" cy="6282059"/>
          </a:xfrm>
          <a:prstGeom prst="rect">
            <a:avLst/>
          </a:prstGeom>
        </p:spPr>
        <p:txBody>
          <a:bodyPr numCol="2" spcCol="1289181" anchor="t"/>
          <a:lstStyle>
            <a:lvl1pPr marL="63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27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90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254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317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8" name="Line"/>
          <p:cNvSpPr/>
          <p:nvPr/>
        </p:nvSpPr>
        <p:spPr>
          <a:xfrm>
            <a:off x="766879" y="952500"/>
            <a:ext cx="22850242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b="0" spc="0"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69" name="Lin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b="0" spc="0"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Bullets &amp; Photo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lide Title"/>
          <p:cNvSpPr txBox="1"/>
          <p:nvPr>
            <p:ph type="title" hasCustomPrompt="1"/>
          </p:nvPr>
        </p:nvSpPr>
        <p:spPr>
          <a:xfrm>
            <a:off x="1270000" y="1851223"/>
            <a:ext cx="11785600" cy="4084936"/>
          </a:xfrm>
          <a:prstGeom prst="rect">
            <a:avLst/>
          </a:prstGeom>
        </p:spPr>
        <p:txBody>
          <a:bodyPr anchor="b"/>
          <a:lstStyle>
            <a:lvl1pPr>
              <a:defRPr spc="270" sz="9000">
                <a:solidFill>
                  <a:schemeClr val="accent6"/>
                </a:soli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78" name="Body Level One…"/>
          <p:cNvSpPr txBox="1"/>
          <p:nvPr>
            <p:ph type="body" sz="quarter" idx="1" hasCustomPrompt="1"/>
          </p:nvPr>
        </p:nvSpPr>
        <p:spPr>
          <a:xfrm>
            <a:off x="2088435" y="6720284"/>
            <a:ext cx="10972801" cy="5467169"/>
          </a:xfrm>
          <a:prstGeom prst="rect">
            <a:avLst/>
          </a:prstGeom>
        </p:spPr>
        <p:txBody>
          <a:bodyPr anchor="t"/>
          <a:lstStyle>
            <a:lvl1pPr marL="63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27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90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2540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3175000" indent="-635000" algn="l" defTabSz="355600">
              <a:lnSpc>
                <a:spcPct val="100000"/>
              </a:lnSpc>
              <a:spcBef>
                <a:spcPts val="4300"/>
              </a:spcBef>
              <a:buSzPct val="100000"/>
              <a:buBlip>
                <a:blip r:embed="rId2"/>
              </a:buBlip>
              <a:defRPr spc="36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9" name="545882547_1308x1744.jpeg"/>
          <p:cNvSpPr/>
          <p:nvPr>
            <p:ph type="pic" idx="13"/>
          </p:nvPr>
        </p:nvSpPr>
        <p:spPr>
          <a:xfrm>
            <a:off x="12661900" y="-2501900"/>
            <a:ext cx="11077576" cy="14770100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0" name="Line"/>
          <p:cNvSpPr/>
          <p:nvPr/>
        </p:nvSpPr>
        <p:spPr>
          <a:xfrm flipV="1">
            <a:off x="762000" y="952499"/>
            <a:ext cx="22860003" cy="2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b="0" spc="0"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81" name="Line"/>
          <p:cNvSpPr/>
          <p:nvPr/>
        </p:nvSpPr>
        <p:spPr>
          <a:xfrm>
            <a:off x="762000" y="12598400"/>
            <a:ext cx="22860001" cy="0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b="0" spc="0"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ection Title"/>
          <p:cNvSpPr txBox="1"/>
          <p:nvPr>
            <p:ph type="title" hasCustomPrompt="1"/>
          </p:nvPr>
        </p:nvSpPr>
        <p:spPr>
          <a:xfrm>
            <a:off x="2086106" y="4292600"/>
            <a:ext cx="20205701" cy="56515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90" name="Line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b="0" spc="0"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91" name="Line"/>
          <p:cNvSpPr/>
          <p:nvPr/>
        </p:nvSpPr>
        <p:spPr>
          <a:xfrm>
            <a:off x="762000" y="12598400"/>
            <a:ext cx="22860001" cy="0"/>
          </a:xfrm>
          <a:prstGeom prst="line">
            <a:avLst/>
          </a:prstGeom>
          <a:ln w="762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b="0" spc="0"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Line"/>
          <p:cNvSpPr/>
          <p:nvPr/>
        </p:nvSpPr>
        <p:spPr>
          <a:xfrm flipV="1">
            <a:off x="762000" y="952499"/>
            <a:ext cx="22860003" cy="2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b="0" spc="0"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100" name="Lin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b="0" spc="0"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101" name="Slide Title"/>
          <p:cNvSpPr txBox="1"/>
          <p:nvPr>
            <p:ph type="title" hasCustomPrompt="1"/>
          </p:nvPr>
        </p:nvSpPr>
        <p:spPr>
          <a:xfrm>
            <a:off x="2082800" y="1282700"/>
            <a:ext cx="20205700" cy="1651000"/>
          </a:xfrm>
          <a:prstGeom prst="rect">
            <a:avLst/>
          </a:prstGeom>
        </p:spPr>
        <p:txBody>
          <a:bodyPr/>
          <a:lstStyle>
            <a:lvl1pPr>
              <a:defRPr spc="270" sz="9000">
                <a:solidFill>
                  <a:schemeClr val="accent6"/>
                </a:soli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102" name="Slide Number"/>
          <p:cNvSpPr txBox="1"/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genda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Agenda Subtitle"/>
          <p:cNvSpPr txBox="1"/>
          <p:nvPr>
            <p:ph type="body" sz="quarter" idx="13" hasCustomPrompt="1"/>
          </p:nvPr>
        </p:nvSpPr>
        <p:spPr>
          <a:xfrm>
            <a:off x="2082800" y="2795091"/>
            <a:ext cx="20205700" cy="605029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solidFill>
                  <a:srgbClr val="8AACB9"/>
                </a:solidFill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110" name="Body Level One…"/>
          <p:cNvSpPr txBox="1"/>
          <p:nvPr>
            <p:ph type="body" idx="1" hasCustomPrompt="1"/>
          </p:nvPr>
        </p:nvSpPr>
        <p:spPr>
          <a:xfrm>
            <a:off x="2082800" y="4055764"/>
            <a:ext cx="20205700" cy="6731001"/>
          </a:xfrm>
          <a:prstGeom prst="rect">
            <a:avLst/>
          </a:prstGeom>
        </p:spPr>
        <p:txBody>
          <a:bodyPr anchor="t"/>
          <a:lstStyle>
            <a:lvl1pPr marL="177800" indent="-1778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pc="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77800" indent="-1778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pc="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77800" indent="-1778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pc="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177800" indent="-1778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pc="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177800" indent="-177800" defTabSz="2641600">
              <a:lnSpc>
                <a:spcPct val="100000"/>
              </a:lnSpc>
              <a:spcBef>
                <a:spcPts val="4400"/>
              </a:spcBef>
              <a:tabLst>
                <a:tab pos="5384800" algn="l"/>
              </a:tabLst>
              <a:defRPr spc="0" sz="5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Agenda Title"/>
          <p:cNvSpPr txBox="1"/>
          <p:nvPr>
            <p:ph type="title" hasCustomPrompt="1"/>
          </p:nvPr>
        </p:nvSpPr>
        <p:spPr>
          <a:xfrm>
            <a:off x="2082800" y="1282700"/>
            <a:ext cx="20205700" cy="1651000"/>
          </a:xfrm>
          <a:prstGeom prst="rect">
            <a:avLst/>
          </a:prstGeom>
        </p:spPr>
        <p:txBody>
          <a:bodyPr/>
          <a:lstStyle>
            <a:lvl1pPr>
              <a:defRPr spc="270" sz="900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</a:lstStyle>
          <a:p>
            <a:pPr/>
            <a:r>
              <a:t>Agenda Title</a:t>
            </a:r>
          </a:p>
        </p:txBody>
      </p:sp>
      <p:sp>
        <p:nvSpPr>
          <p:cNvPr id="112" name="Line"/>
          <p:cNvSpPr/>
          <p:nvPr/>
        </p:nvSpPr>
        <p:spPr>
          <a:xfrm>
            <a:off x="757217" y="12603828"/>
            <a:ext cx="22862943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b="0" spc="0"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113" name="Line"/>
          <p:cNvSpPr/>
          <p:nvPr/>
        </p:nvSpPr>
        <p:spPr>
          <a:xfrm flipV="1">
            <a:off x="762000" y="952499"/>
            <a:ext cx="22860001" cy="2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b="0" spc="0"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xfrm>
            <a:off x="11990323" y="12890500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esentation Title"/>
          <p:cNvSpPr txBox="1"/>
          <p:nvPr>
            <p:ph type="title" hasCustomPrompt="1"/>
          </p:nvPr>
        </p:nvSpPr>
        <p:spPr>
          <a:xfrm>
            <a:off x="2082800" y="4902200"/>
            <a:ext cx="20205700" cy="391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Presentation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2082800" y="3495675"/>
            <a:ext cx="20205700" cy="1614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Line"/>
          <p:cNvSpPr/>
          <p:nvPr/>
        </p:nvSpPr>
        <p:spPr>
          <a:xfrm flipV="1">
            <a:off x="766879" y="12048066"/>
            <a:ext cx="22850240" cy="12701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b="0" spc="0"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5" name="Line"/>
          <p:cNvSpPr/>
          <p:nvPr/>
        </p:nvSpPr>
        <p:spPr>
          <a:xfrm>
            <a:off x="766879" y="952500"/>
            <a:ext cx="22850242" cy="0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b="0" spc="0"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6" name="Line"/>
          <p:cNvSpPr/>
          <p:nvPr/>
        </p:nvSpPr>
        <p:spPr>
          <a:xfrm flipV="1">
            <a:off x="6527799" y="12034558"/>
            <a:ext cx="1" cy="1114983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b="0" spc="0"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7" name="Line"/>
          <p:cNvSpPr/>
          <p:nvPr/>
        </p:nvSpPr>
        <p:spPr>
          <a:xfrm flipV="1">
            <a:off x="17856201" y="12034558"/>
            <a:ext cx="1" cy="1114983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b="0" spc="0"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8" name="Slide Number"/>
          <p:cNvSpPr txBox="1"/>
          <p:nvPr>
            <p:ph type="sldNum" sz="quarter" idx="2"/>
          </p:nvPr>
        </p:nvSpPr>
        <p:spPr>
          <a:xfrm>
            <a:off x="11988800" y="128905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spcBef>
                <a:spcPts val="0"/>
              </a:spcBef>
              <a:defRPr b="0" spc="0" sz="22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30" strike="noStrike" sz="11000" u="none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9pPr>
    </p:titleStyle>
    <p:bodyStyle>
      <a:lvl1pPr marL="0" marR="0" indent="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0" algn="ctr" defTabSz="584200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07" strike="noStrike" sz="3600" u="none">
          <a:solidFill>
            <a:schemeClr val="accent5"/>
          </a:solidFill>
          <a:uFillTx/>
          <a:latin typeface="+mn-lt"/>
          <a:ea typeface="+mn-ea"/>
          <a:cs typeface="+mn-cs"/>
          <a:sym typeface="Graphik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1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2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chart" Target="../charts/chart3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tructuri de date"/>
          <p:cNvSpPr txBox="1"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Structuri de date</a:t>
            </a:r>
          </a:p>
        </p:txBody>
      </p:sp>
      <p:sp>
        <p:nvSpPr>
          <p:cNvPr id="181" name="grupa 133"/>
          <p:cNvSpPr txBox="1"/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grupa 133</a:t>
            </a:r>
          </a:p>
        </p:txBody>
      </p:sp>
      <p:sp>
        <p:nvSpPr>
          <p:cNvPr id="182" name="Udrea Robert-George"/>
          <p:cNvSpPr txBox="1"/>
          <p:nvPr>
            <p:ph type="body" idx="1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Udrea Robert-George</a:t>
            </a:r>
          </a:p>
        </p:txBody>
      </p:sp>
      <p:sp>
        <p:nvSpPr>
          <p:cNvPr id="183" name="Proiect sortari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Proiect sortari</a:t>
            </a:r>
          </a:p>
        </p:txBody>
      </p:sp>
      <p:sp>
        <p:nvSpPr>
          <p:cNvPr id="184" name="O comparatie intre cele mai populare soratri"/>
          <p:cNvSpPr txBox="1"/>
          <p:nvPr>
            <p:ph type="subTitle" sz="quarter" idx="1"/>
          </p:nvPr>
        </p:nvSpPr>
        <p:spPr>
          <a:xfrm>
            <a:off x="1714731" y="5693006"/>
            <a:ext cx="20205701" cy="1614555"/>
          </a:xfrm>
          <a:prstGeom prst="rect">
            <a:avLst/>
          </a:prstGeom>
        </p:spPr>
        <p:txBody>
          <a:bodyPr/>
          <a:lstStyle/>
          <a:p>
            <a:pPr/>
            <a:r>
              <a:t>O comparatie intre cele mai populare soratri</a:t>
            </a:r>
          </a:p>
        </p:txBody>
      </p:sp>
      <p:sp>
        <p:nvSpPr>
          <p:cNvPr id="185" name="Merge Sort"/>
          <p:cNvSpPr txBox="1"/>
          <p:nvPr/>
        </p:nvSpPr>
        <p:spPr>
          <a:xfrm rot="21166278">
            <a:off x="2918159" y="2593085"/>
            <a:ext cx="2934553" cy="706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Merge Sort</a:t>
            </a:r>
          </a:p>
        </p:txBody>
      </p:sp>
      <p:sp>
        <p:nvSpPr>
          <p:cNvPr id="186" name="Quick Sort"/>
          <p:cNvSpPr txBox="1"/>
          <p:nvPr/>
        </p:nvSpPr>
        <p:spPr>
          <a:xfrm rot="383240">
            <a:off x="20366022" y="5361188"/>
            <a:ext cx="2533346" cy="706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Quick Sort</a:t>
            </a:r>
          </a:p>
        </p:txBody>
      </p:sp>
      <p:sp>
        <p:nvSpPr>
          <p:cNvPr id="187" name="Radix Sort"/>
          <p:cNvSpPr txBox="1"/>
          <p:nvPr/>
        </p:nvSpPr>
        <p:spPr>
          <a:xfrm rot="410275">
            <a:off x="4673245" y="9019600"/>
            <a:ext cx="2491284" cy="706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Radix Sort</a:t>
            </a:r>
          </a:p>
        </p:txBody>
      </p:sp>
      <p:sp>
        <p:nvSpPr>
          <p:cNvPr id="188" name="Shell Sort"/>
          <p:cNvSpPr txBox="1"/>
          <p:nvPr/>
        </p:nvSpPr>
        <p:spPr>
          <a:xfrm rot="21350649">
            <a:off x="15273967" y="9602610"/>
            <a:ext cx="2332178" cy="706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Shell Sort</a:t>
            </a:r>
          </a:p>
        </p:txBody>
      </p:sp>
      <p:sp>
        <p:nvSpPr>
          <p:cNvPr id="189" name="Counting Sort"/>
          <p:cNvSpPr txBox="1"/>
          <p:nvPr/>
        </p:nvSpPr>
        <p:spPr>
          <a:xfrm rot="21494293">
            <a:off x="13448677" y="2189876"/>
            <a:ext cx="3316530" cy="706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Counting Sort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lide bullet text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</a:p>
        </p:txBody>
      </p:sp>
      <p:sp>
        <p:nvSpPr>
          <p:cNvPr id="219" name="shell sor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shell sort</a:t>
            </a:r>
          </a:p>
        </p:txBody>
      </p:sp>
      <p:graphicFrame>
        <p:nvGraphicFramePr>
          <p:cNvPr id="220" name="Table"/>
          <p:cNvGraphicFramePr/>
          <p:nvPr/>
        </p:nvGraphicFramePr>
        <p:xfrm>
          <a:off x="1731385" y="4078050"/>
          <a:ext cx="20933930" cy="7946068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{CF821DB8-F4EB-4A41-A1BA-3FCAFE7338EE}</a:tableStyleId>
              </a:tblPr>
              <a:tblGrid>
                <a:gridCol w="2324581"/>
                <a:gridCol w="2324581"/>
                <a:gridCol w="2324581"/>
                <a:gridCol w="2324581"/>
                <a:gridCol w="2324581"/>
                <a:gridCol w="2324581"/>
                <a:gridCol w="2324581"/>
                <a:gridCol w="2324581"/>
                <a:gridCol w="2324581"/>
              </a:tblGrid>
              <a:tr h="881485"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Graphik Medium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10^2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10^3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10^4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10^5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10^6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10^7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10^8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81485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0.00000s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0.00000s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0.00000s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0.00000s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0.00000s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0.00000s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0.00000s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0.00000s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81485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10^2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0.00001s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0.00001s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0.00001s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0.00001s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0.00001s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0.00001s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0.00001s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0.00001s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81485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10^3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0.00008s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0.00020s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0.00013s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0.00013s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0.00013s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0.00014s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0.00014s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0.00014s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81485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10^4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0.00098s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0.00142s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0.00131s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0.00106s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0.00099s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0.00100s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0.00112s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0.00100s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81485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10^5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0.00560s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0.00912s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0.01130s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0.01327s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0.01397s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0.01435s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0.01424s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0.01348s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81485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10^6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0.06543s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0.09838s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0.13793s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0.15463s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0.16887s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0.17742s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0.17898s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0.17995s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81485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10^7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0.74931s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1.16145s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1.61706s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1.97468s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2.19587s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2.67755s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2.81908s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2.41041s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81485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10^8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9.05766s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14.05155s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18.40534s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25.33983s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28.71879s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32.27616s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33.29508s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34.15900s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a si Merge si Radix, Shell Sort nu depaseste 0.5s pe cel mult 1.000.000 numere.…"/>
          <p:cNvSpPr txBox="1"/>
          <p:nvPr>
            <p:ph type="body" sz="half" idx="1"/>
          </p:nvPr>
        </p:nvSpPr>
        <p:spPr>
          <a:xfrm>
            <a:off x="2088436" y="4188706"/>
            <a:ext cx="20207128" cy="6282059"/>
          </a:xfrm>
          <a:prstGeom prst="rect">
            <a:avLst/>
          </a:prstGeom>
        </p:spPr>
        <p:txBody>
          <a:bodyPr/>
          <a:lstStyle/>
          <a:p>
            <a:pPr marL="596900" indent="-596900" defTabSz="334263">
              <a:spcBef>
                <a:spcPts val="4000"/>
              </a:spcBef>
              <a:buBlip>
                <a:blip r:embed="rId2"/>
              </a:buBlip>
              <a:defRPr b="0" spc="33" sz="3384"/>
            </a:pPr>
            <a:r>
              <a:t>Ca si Merge si Radix, </a:t>
            </a:r>
            <a:r>
              <a:rPr b="1"/>
              <a:t>Shell Sort </a:t>
            </a:r>
            <a:r>
              <a:t>nu depaseste 0.5s pe cel mult 1.000.000 numere. </a:t>
            </a:r>
          </a:p>
          <a:p>
            <a:pPr marL="596900" indent="-596900" defTabSz="334263">
              <a:spcBef>
                <a:spcPts val="4000"/>
              </a:spcBef>
              <a:buBlip>
                <a:blip r:embed="rId2"/>
              </a:buBlip>
              <a:defRPr b="0" spc="33" sz="3384"/>
            </a:pPr>
            <a:r>
              <a:t>Pentru </a:t>
            </a:r>
            <a:r>
              <a:rPr b="1"/>
              <a:t>10 milioane </a:t>
            </a:r>
            <a:r>
              <a:t>de numere timpii sunt cel putin </a:t>
            </a:r>
            <a:r>
              <a:rPr b="1"/>
              <a:t>dublii</a:t>
            </a:r>
            <a:r>
              <a:t> fata de Radix si Merge…, lucru care denota </a:t>
            </a:r>
            <a:r>
              <a:rPr b="1"/>
              <a:t>ineficienta algoritmului</a:t>
            </a:r>
            <a:r>
              <a:t>, indiferent de ‘plaja’ de numere aleasa.</a:t>
            </a:r>
          </a:p>
          <a:p>
            <a:pPr marL="596900" indent="-596900" defTabSz="334263">
              <a:spcBef>
                <a:spcPts val="4000"/>
              </a:spcBef>
              <a:buBlip>
                <a:blip r:embed="rId2"/>
              </a:buBlip>
              <a:defRPr b="0" spc="33" sz="3384"/>
            </a:pPr>
            <a:r>
              <a:t>La </a:t>
            </a:r>
            <a:r>
              <a:rPr b="1"/>
              <a:t>100.000.000, timpul explodeaza. </a:t>
            </a:r>
            <a:r>
              <a:t>Ajungem sa depasim 30s… . Pana acum Merge Sort este cel mai constant la 100 de milioane de numere, </a:t>
            </a:r>
            <a:r>
              <a:rPr b="1"/>
              <a:t>Radix si Shell </a:t>
            </a:r>
            <a:r>
              <a:t>variind de la </a:t>
            </a:r>
            <a:r>
              <a:rPr b="1"/>
              <a:t>3s la 14s, respectiv de la 9s la 34s.</a:t>
            </a:r>
            <a:endParaRPr b="1"/>
          </a:p>
          <a:p>
            <a:pPr marL="596900" indent="-596900" defTabSz="334263">
              <a:spcBef>
                <a:spcPts val="4000"/>
              </a:spcBef>
              <a:buBlip>
                <a:blip r:embed="rId2"/>
              </a:buBlip>
              <a:defRPr b="0" spc="33" sz="3384"/>
            </a:pPr>
            <a:r>
              <a:rPr b="1"/>
              <a:t>Concluzie: </a:t>
            </a:r>
            <a:r>
              <a:t>La o privire de ansamblu, desi se descurca bine cu mai putine numere, Shell Sort are rezultate si de doua ori mai slabe decat cele doua rivale prezentate anterior.</a:t>
            </a:r>
          </a:p>
        </p:txBody>
      </p:sp>
      <p:sp>
        <p:nvSpPr>
          <p:cNvPr id="223" name="interpretarea rezultatel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interpretarea rezultatelor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ounting sort"/>
          <p:cNvSpPr txBox="1"/>
          <p:nvPr>
            <p:ph type="body" idx="1"/>
          </p:nvPr>
        </p:nvSpPr>
        <p:spPr>
          <a:xfrm>
            <a:off x="-298281" y="1275772"/>
            <a:ext cx="24980562" cy="7862276"/>
          </a:xfrm>
          <a:prstGeom prst="rect">
            <a:avLst/>
          </a:prstGeom>
        </p:spPr>
        <p:txBody>
          <a:bodyPr/>
          <a:lstStyle>
            <a:lvl1pPr>
              <a:defRPr spc="573" sz="19100"/>
            </a:lvl1pPr>
          </a:lstStyle>
          <a:p>
            <a:pPr/>
            <a:r>
              <a:t>counting sort</a:t>
            </a:r>
          </a:p>
        </p:txBody>
      </p:sp>
      <p:sp>
        <p:nvSpPr>
          <p:cNvPr id="226" name="Fact information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lide bullet text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</a:p>
        </p:txBody>
      </p:sp>
      <p:sp>
        <p:nvSpPr>
          <p:cNvPr id="229" name="counting sor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counting sort</a:t>
            </a:r>
          </a:p>
        </p:txBody>
      </p:sp>
      <p:graphicFrame>
        <p:nvGraphicFramePr>
          <p:cNvPr id="230" name="Table"/>
          <p:cNvGraphicFramePr/>
          <p:nvPr/>
        </p:nvGraphicFramePr>
        <p:xfrm>
          <a:off x="1731385" y="4078050"/>
          <a:ext cx="20933930" cy="7946068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{CF821DB8-F4EB-4A41-A1BA-3FCAFE7338EE}</a:tableStyleId>
              </a:tblPr>
              <a:tblGrid>
                <a:gridCol w="2324581"/>
                <a:gridCol w="2324581"/>
                <a:gridCol w="2324581"/>
                <a:gridCol w="2324581"/>
                <a:gridCol w="2324581"/>
                <a:gridCol w="2324581"/>
                <a:gridCol w="2324581"/>
                <a:gridCol w="2324581"/>
                <a:gridCol w="2324581"/>
              </a:tblGrid>
              <a:tr h="881485"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Graphik Medium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10^2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10^3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10^4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10^5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10^6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10^7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10^8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81485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0.00001s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0.00000s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0.00001s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0.00008s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0.00067s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0.00460s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0.02767s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0.27409s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81485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10^2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0.00001s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0.00000s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0.00001s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0.00006s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0.00050s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0.00372s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0.02904s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0.27862s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81485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10^3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0.00001s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0.00005s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0.00006s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0.00012s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0.00158s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0.00427s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0.02755s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0.27529s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81485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10^4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0.00008s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0.00007s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0.00007s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0.00021s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0.00061s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0.00295s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0.02876s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0.27628s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81485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10^5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0.00045s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0.00033s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0.00032s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0.00040s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0.00130s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0.00440s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0.03118s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0.28196s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81485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10^6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0.00284s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0.00291s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0.00286s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0.00308s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0.00564s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0.01488s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0.06390s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0.31931s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81485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10^7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0.02871s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0.02915s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0.02990s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0.03022s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0.06541s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0.09799s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0.32638s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0.70627s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81485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10^8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0.30035s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0.28656s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0.28967s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0.31815s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0.50191s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0.94370s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2.70098s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4.25484s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Wow… Counting Sort a cam pus la colt celelalte sortari. La fel ca si competitorii sai, pana in 1.000.000 de elemente se mentine sub 0.5s.…"/>
          <p:cNvSpPr txBox="1"/>
          <p:nvPr>
            <p:ph type="body" sz="half" idx="1"/>
          </p:nvPr>
        </p:nvSpPr>
        <p:spPr>
          <a:xfrm>
            <a:off x="2088436" y="4188706"/>
            <a:ext cx="20207128" cy="6282059"/>
          </a:xfrm>
          <a:prstGeom prst="rect">
            <a:avLst/>
          </a:prstGeom>
        </p:spPr>
        <p:txBody>
          <a:bodyPr/>
          <a:lstStyle/>
          <a:p>
            <a:pPr marL="552450" indent="-552450" defTabSz="309372">
              <a:spcBef>
                <a:spcPts val="3700"/>
              </a:spcBef>
              <a:buBlip>
                <a:blip r:embed="rId2"/>
              </a:buBlip>
              <a:defRPr spc="31" sz="3132"/>
            </a:pPr>
            <a:r>
              <a:t>Wow… Counting Sort </a:t>
            </a:r>
            <a:r>
              <a:rPr b="0"/>
              <a:t>a cam pus la colt celelalte sortari. La fel ca si competitorii sai, pana in 1.000.000 de elemente se mentine sub 0.5s.</a:t>
            </a:r>
            <a:endParaRPr b="0"/>
          </a:p>
          <a:p>
            <a:pPr marL="552450" indent="-552450" defTabSz="309372">
              <a:spcBef>
                <a:spcPts val="3700"/>
              </a:spcBef>
              <a:buBlip>
                <a:blip r:embed="rId2"/>
              </a:buBlip>
              <a:defRPr spc="31" sz="3132"/>
            </a:pPr>
            <a:r>
              <a:rPr b="0"/>
              <a:t>La </a:t>
            </a:r>
            <a:r>
              <a:t>10 milioane</a:t>
            </a:r>
            <a:r>
              <a:rPr b="0"/>
              <a:t>, 7/8 teste raman sub 0.5s, iar al 8-lea nu depaseste 1s. </a:t>
            </a:r>
            <a:endParaRPr b="0"/>
          </a:p>
          <a:p>
            <a:pPr marL="552450" indent="-552450" defTabSz="309372">
              <a:spcBef>
                <a:spcPts val="3700"/>
              </a:spcBef>
              <a:buBlip>
                <a:blip r:embed="rId2"/>
              </a:buBlip>
              <a:defRPr spc="31" sz="3132"/>
            </a:pPr>
            <a:r>
              <a:rPr b="0"/>
              <a:t>La </a:t>
            </a:r>
            <a:r>
              <a:t>100.000.000, </a:t>
            </a:r>
            <a:r>
              <a:rPr b="0"/>
              <a:t>majoritatea testelor </a:t>
            </a:r>
            <a:r>
              <a:t>nu depasesc 1s</a:t>
            </a:r>
            <a:r>
              <a:rPr b="0"/>
              <a:t>, iar cel mai mult ajunge la </a:t>
            </a:r>
            <a:r>
              <a:t>~4s</a:t>
            </a:r>
            <a:r>
              <a:rPr b="0"/>
              <a:t>. Totusi, Counting Sort are un ‘</a:t>
            </a:r>
            <a:r>
              <a:t>Calcaiul lui Ahile</a:t>
            </a:r>
            <a:r>
              <a:rPr b="0"/>
              <a:t>’, acela fiind valoarea maxima din vector: cand avem de sortat numere care ating </a:t>
            </a:r>
            <a:r>
              <a:t>10.000.000.000(</a:t>
            </a:r>
            <a:r>
              <a:rPr b="0"/>
              <a:t>foarte mari</a:t>
            </a:r>
            <a:r>
              <a:t>), algoritmul cedeaza. </a:t>
            </a:r>
            <a:endParaRPr b="0"/>
          </a:p>
          <a:p>
            <a:pPr marL="552450" indent="-552450" defTabSz="309372">
              <a:spcBef>
                <a:spcPts val="3700"/>
              </a:spcBef>
              <a:buBlip>
                <a:blip r:embed="rId2"/>
              </a:buBlip>
              <a:defRPr spc="31" sz="3132"/>
            </a:pPr>
            <a:r>
              <a:t>Concluzie:  </a:t>
            </a:r>
            <a:r>
              <a:rPr b="0"/>
              <a:t>Counting Sort nu este influentat de numarul de elemente cat este influentat de valoarea maxima a elementelor. Pe numere pe care stim sa le citim fara dificultate, Counting Sort preia stafeta ca fiind cel mai rapid algoritm de pana acum.</a:t>
            </a:r>
          </a:p>
        </p:txBody>
      </p:sp>
      <p:sp>
        <p:nvSpPr>
          <p:cNvPr id="233" name="interpretarea rezultatel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interpretarea rezultatelor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quick sor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defTabSz="554990">
              <a:defRPr spc="712" sz="23750"/>
            </a:lvl1pPr>
          </a:lstStyle>
          <a:p>
            <a:pPr/>
            <a:r>
              <a:t>quick sort</a:t>
            </a:r>
          </a:p>
        </p:txBody>
      </p:sp>
      <p:sp>
        <p:nvSpPr>
          <p:cNvPr id="236" name="Fact information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Mentiune"/>
          <p:cNvSpPr txBox="1"/>
          <p:nvPr>
            <p:ph type="body" sz="half" idx="1"/>
          </p:nvPr>
        </p:nvSpPr>
        <p:spPr>
          <a:xfrm>
            <a:off x="2089150" y="-412950"/>
            <a:ext cx="20205700" cy="4699001"/>
          </a:xfrm>
          <a:prstGeom prst="rect">
            <a:avLst/>
          </a:prstGeom>
        </p:spPr>
        <p:txBody>
          <a:bodyPr/>
          <a:lstStyle/>
          <a:p>
            <a:pPr/>
            <a:r>
              <a:t>Mentiune</a:t>
            </a:r>
          </a:p>
        </p:txBody>
      </p:sp>
      <p:sp>
        <p:nvSpPr>
          <p:cNvPr id="239" name="In cod am implementat doua variante de a alege pivotul, random si cu mediana din 3, dar timpii obtinuti au fost similari."/>
          <p:cNvSpPr txBox="1"/>
          <p:nvPr/>
        </p:nvSpPr>
        <p:spPr>
          <a:xfrm>
            <a:off x="4940682" y="6199886"/>
            <a:ext cx="14502635" cy="1316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In cod am implementat doua variante de a alege pivotul, random si cu mediana din 3, dar timpii obtinuti au fost similari.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lide bullet text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</a:p>
        </p:txBody>
      </p:sp>
      <p:sp>
        <p:nvSpPr>
          <p:cNvPr id="242" name="quick sor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quick sort</a:t>
            </a:r>
          </a:p>
        </p:txBody>
      </p:sp>
      <p:graphicFrame>
        <p:nvGraphicFramePr>
          <p:cNvPr id="243" name="Table"/>
          <p:cNvGraphicFramePr/>
          <p:nvPr/>
        </p:nvGraphicFramePr>
        <p:xfrm>
          <a:off x="1731385" y="4078050"/>
          <a:ext cx="20933930" cy="7946068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{CF821DB8-F4EB-4A41-A1BA-3FCAFE7338EE}</a:tableStyleId>
              </a:tblPr>
              <a:tblGrid>
                <a:gridCol w="2324581"/>
                <a:gridCol w="2324581"/>
                <a:gridCol w="2324581"/>
                <a:gridCol w="2324581"/>
                <a:gridCol w="2324581"/>
                <a:gridCol w="2324581"/>
                <a:gridCol w="2324581"/>
                <a:gridCol w="2324581"/>
                <a:gridCol w="2324581"/>
              </a:tblGrid>
              <a:tr h="881485"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Graphik Medium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10^2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10^3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10^4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10^5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10^6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10^7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10^8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81485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0.00000s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0.00000s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0.00000s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0.00000s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0.00000s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0.00000s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0.00000s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0.00000s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81485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10^2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0.00005s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0.00004s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0.00004s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0.00004s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0.00004s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0.00004s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0.00004s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0.00004s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81485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10^3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0.00057s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0.00043s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0.00036s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0.00035s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0.00038s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0.00038s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0.00040s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0.00038s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81485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10^4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0.01091s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0.00427s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0.00333s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0.00261s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0.00395s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0.00287s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0.00262s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0.00260s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81485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10^5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0.43139s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0.06823s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0.02935s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0.02554s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0.02127s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0.02134s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0.02052s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0.02126s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81485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10^6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41.10977s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4.62937s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0.69008s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0.30583s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0.26124s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0.21974s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0.21854s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0.22004s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81485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10^7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🤕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2E4E61"/>
                          </a:solidFill>
                          <a:sym typeface="Graphik Medium"/>
                        </a:rPr>
                        <a:t>442.02092s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46.81154s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7.04181s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3.19912s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2.72271s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2.32261s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2.30998s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81485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10^8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🤕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🤕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🤕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2E4E61"/>
                          </a:solidFill>
                          <a:sym typeface="Graphik Medium"/>
                        </a:rPr>
                        <a:t>473.00140s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72.05877s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33.37423s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30.72823s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25.55059s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entru a se mentine sub pragul de 0.5s, Quick Sort face un pas in spate si se limiteaza la 100.000 de numere.…"/>
          <p:cNvSpPr txBox="1"/>
          <p:nvPr>
            <p:ph type="body" sz="half" idx="1"/>
          </p:nvPr>
        </p:nvSpPr>
        <p:spPr>
          <a:xfrm>
            <a:off x="2088436" y="4188706"/>
            <a:ext cx="20207128" cy="6282059"/>
          </a:xfrm>
          <a:prstGeom prst="rect">
            <a:avLst/>
          </a:prstGeom>
        </p:spPr>
        <p:txBody>
          <a:bodyPr/>
          <a:lstStyle/>
          <a:p>
            <a:pPr marL="469900" indent="-469900" defTabSz="263144">
              <a:spcBef>
                <a:spcPts val="3100"/>
              </a:spcBef>
              <a:buBlip>
                <a:blip r:embed="rId2"/>
              </a:buBlip>
              <a:defRPr b="0" spc="26" sz="2664"/>
            </a:pPr>
            <a:r>
              <a:t>Pentru a se mentine sub pragul de </a:t>
            </a:r>
            <a:r>
              <a:rPr b="1"/>
              <a:t>0.5s</a:t>
            </a:r>
            <a:r>
              <a:t>, </a:t>
            </a:r>
            <a:r>
              <a:rPr b="1"/>
              <a:t>Quick Sort</a:t>
            </a:r>
            <a:r>
              <a:t> face un </a:t>
            </a:r>
            <a:r>
              <a:rPr b="1"/>
              <a:t>pas in spate</a:t>
            </a:r>
            <a:r>
              <a:t> si se limiteaza la 100.000 de numere.</a:t>
            </a:r>
          </a:p>
          <a:p>
            <a:pPr marL="469900" indent="-469900" defTabSz="263144">
              <a:spcBef>
                <a:spcPts val="3100"/>
              </a:spcBef>
              <a:buBlip>
                <a:blip r:embed="rId2"/>
              </a:buBlip>
              <a:defRPr b="0" spc="26" sz="2664"/>
            </a:pPr>
            <a:r>
              <a:t>La </a:t>
            </a:r>
            <a:r>
              <a:rPr b="1"/>
              <a:t>1.000.000</a:t>
            </a:r>
            <a:r>
              <a:t> de numere timpii sunt putin mai mari decat competitia, dar aici isi face simtita prezenta </a:t>
            </a:r>
            <a:r>
              <a:rPr b="1"/>
              <a:t>slabiciunea lui QuickSort</a:t>
            </a:r>
            <a:r>
              <a:t>: intervalul din care luam numere. Vedem </a:t>
            </a:r>
            <a:r>
              <a:rPr b="1"/>
              <a:t>~40s</a:t>
            </a:r>
            <a:r>
              <a:t> pentru un vector cu 0&lt;= nr &lt;=10…</a:t>
            </a:r>
          </a:p>
          <a:p>
            <a:pPr marL="469900" indent="-469900" defTabSz="263144">
              <a:spcBef>
                <a:spcPts val="3100"/>
              </a:spcBef>
              <a:buBlip>
                <a:blip r:embed="rId2"/>
              </a:buBlip>
              <a:defRPr b="0" spc="26" sz="2664"/>
            </a:pPr>
            <a:r>
              <a:t>La </a:t>
            </a:r>
            <a:r>
              <a:rPr b="1"/>
              <a:t>10 milioane</a:t>
            </a:r>
            <a:r>
              <a:t> de numere timpii ajung sa fie </a:t>
            </a:r>
            <a:r>
              <a:rPr b="1"/>
              <a:t>similari cu Shell Sort</a:t>
            </a:r>
            <a:r>
              <a:t>, ramanand mai slabi decat celelalte. Dar din nou…pentru </a:t>
            </a:r>
            <a:r>
              <a:rPr b="1"/>
              <a:t>numere mici</a:t>
            </a:r>
            <a:r>
              <a:t>…nici dupa cateva zeci de minute nu a sortat.</a:t>
            </a:r>
          </a:p>
          <a:p>
            <a:pPr marL="469900" indent="-469900" defTabSz="263144">
              <a:spcBef>
                <a:spcPts val="3100"/>
              </a:spcBef>
              <a:buBlip>
                <a:blip r:embed="rId2"/>
              </a:buBlip>
              <a:defRPr b="0" spc="26" sz="2664"/>
            </a:pPr>
            <a:r>
              <a:t>Pentru </a:t>
            </a:r>
            <a:r>
              <a:rPr b="1"/>
              <a:t>100 de milioane, </a:t>
            </a:r>
            <a:r>
              <a:t>timpii ajung sa se apropie de Shell Sort…si cam atat. Pentru numere de pana in </a:t>
            </a:r>
            <a:r>
              <a:rPr b="1"/>
              <a:t>1.000</a:t>
            </a:r>
            <a:r>
              <a:t>, dureaza </a:t>
            </a:r>
            <a:r>
              <a:rPr b="1"/>
              <a:t>zeci de minute.</a:t>
            </a:r>
            <a:endParaRPr b="1"/>
          </a:p>
          <a:p>
            <a:pPr marL="469900" indent="-469900" defTabSz="263144">
              <a:spcBef>
                <a:spcPts val="3100"/>
              </a:spcBef>
              <a:buBlip>
                <a:blip r:embed="rId2"/>
              </a:buBlip>
              <a:defRPr b="0" spc="26" sz="2664"/>
            </a:pPr>
            <a:r>
              <a:rPr b="1"/>
              <a:t>Concluzie: </a:t>
            </a:r>
            <a:r>
              <a:t>Pentru o </a:t>
            </a:r>
            <a:r>
              <a:rPr b="1"/>
              <a:t>plaja mare de numere</a:t>
            </a:r>
            <a:r>
              <a:t>, QuickSort este ceva mai rapid decat ShellSort.Insa pentru </a:t>
            </a:r>
            <a:r>
              <a:rPr b="1"/>
              <a:t>numere mici</a:t>
            </a:r>
            <a:r>
              <a:t>…fiind valori apropiate, se efectueaza </a:t>
            </a:r>
            <a:r>
              <a:rPr b="1"/>
              <a:t>foarte multe comparatii</a:t>
            </a:r>
            <a:r>
              <a:t>. Pentru QuickSort, cu cat sunt </a:t>
            </a:r>
            <a:r>
              <a:rPr b="1"/>
              <a:t>valori mai diverse</a:t>
            </a:r>
            <a:r>
              <a:t> si mai </a:t>
            </a:r>
            <a:r>
              <a:rPr b="1"/>
              <a:t>bine rasfirate</a:t>
            </a:r>
            <a:r>
              <a:t>, cu atat este mai bine.</a:t>
            </a:r>
          </a:p>
        </p:txBody>
      </p:sp>
      <p:sp>
        <p:nvSpPr>
          <p:cNvPr id="246" name="interpretarea rezultatel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interpretarea rezultatelor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native sort…"/>
          <p:cNvSpPr txBox="1"/>
          <p:nvPr>
            <p:ph type="body" idx="1"/>
          </p:nvPr>
        </p:nvSpPr>
        <p:spPr>
          <a:xfrm>
            <a:off x="-298281" y="2926862"/>
            <a:ext cx="24980562" cy="7862276"/>
          </a:xfrm>
          <a:prstGeom prst="rect">
            <a:avLst/>
          </a:prstGeom>
        </p:spPr>
        <p:txBody>
          <a:bodyPr/>
          <a:lstStyle/>
          <a:p>
            <a:pPr>
              <a:defRPr spc="573" sz="19100"/>
            </a:pPr>
            <a:r>
              <a:t>native sort</a:t>
            </a:r>
          </a:p>
          <a:p>
            <a:pPr>
              <a:defRPr spc="573" sz="19100"/>
            </a:pPr>
            <a:r>
              <a:t> c++</a:t>
            </a:r>
          </a:p>
        </p:txBody>
      </p:sp>
      <p:sp>
        <p:nvSpPr>
          <p:cNvPr id="249" name="Fact information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Agenda Subtitle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2" name="Proiectul a fost scris C++ si compilat cu g++ (cu flag-ul -O3).…"/>
          <p:cNvSpPr txBox="1"/>
          <p:nvPr>
            <p:ph type="body" idx="1"/>
          </p:nvPr>
        </p:nvSpPr>
        <p:spPr>
          <a:xfrm>
            <a:off x="2082800" y="4055764"/>
            <a:ext cx="20205700" cy="7562322"/>
          </a:xfrm>
          <a:prstGeom prst="rect">
            <a:avLst/>
          </a:prstGeom>
        </p:spPr>
        <p:txBody>
          <a:bodyPr/>
          <a:lstStyle/>
          <a:p>
            <a:pPr>
              <a:defRPr b="0"/>
            </a:pPr>
            <a:r>
              <a:t>Proiectul a fost scris </a:t>
            </a:r>
            <a:r>
              <a:rPr b="1"/>
              <a:t>C++ </a:t>
            </a:r>
            <a:r>
              <a:t>si compilat cu </a:t>
            </a:r>
            <a:r>
              <a:rPr b="1"/>
              <a:t>g++ </a:t>
            </a:r>
            <a:r>
              <a:t>(cu flag-ul </a:t>
            </a:r>
            <a:r>
              <a:rPr b="1"/>
              <a:t>-O3</a:t>
            </a:r>
            <a:r>
              <a:t>). </a:t>
            </a:r>
          </a:p>
          <a:p>
            <a:pPr>
              <a:defRPr b="0"/>
            </a:pPr>
            <a:r>
              <a:t>Vectorii sortati au fost generati random.</a:t>
            </a:r>
          </a:p>
          <a:p>
            <a:pPr>
              <a:defRPr b="0"/>
            </a:pPr>
            <a:r>
              <a:t>In implementarea programului am folosit vectorii din </a:t>
            </a:r>
            <a:r>
              <a:rPr b="1"/>
              <a:t>STL</a:t>
            </a:r>
            <a:r>
              <a:t>.</a:t>
            </a:r>
          </a:p>
          <a:p>
            <a:pPr>
              <a:defRPr b="0"/>
            </a:pPr>
            <a:r>
              <a:t>Procesor: 1,8 GHz Dual-Core Intel Core i5</a:t>
            </a:r>
          </a:p>
          <a:p>
            <a:pPr>
              <a:defRPr b="0"/>
            </a:pPr>
            <a:r>
              <a:t>*Prezentarea a fost realizata in Keynote(MacOS), iar variantele PDF/PPTX nu afiseaza corect unele diagrame. </a:t>
            </a:r>
          </a:p>
        </p:txBody>
      </p:sp>
      <p:sp>
        <p:nvSpPr>
          <p:cNvPr id="193" name="Desp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Despre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lide bullet text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</a:p>
        </p:txBody>
      </p:sp>
      <p:sp>
        <p:nvSpPr>
          <p:cNvPr id="252" name="native sort c++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native sort c++</a:t>
            </a:r>
          </a:p>
        </p:txBody>
      </p:sp>
      <p:graphicFrame>
        <p:nvGraphicFramePr>
          <p:cNvPr id="253" name="Table"/>
          <p:cNvGraphicFramePr/>
          <p:nvPr/>
        </p:nvGraphicFramePr>
        <p:xfrm>
          <a:off x="1731385" y="4078050"/>
          <a:ext cx="20933930" cy="7946068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{CF821DB8-F4EB-4A41-A1BA-3FCAFE7338EE}</a:tableStyleId>
              </a:tblPr>
              <a:tblGrid>
                <a:gridCol w="2324581"/>
                <a:gridCol w="2324581"/>
                <a:gridCol w="2324581"/>
                <a:gridCol w="2324581"/>
                <a:gridCol w="2324581"/>
                <a:gridCol w="2324581"/>
                <a:gridCol w="2324581"/>
                <a:gridCol w="2324581"/>
                <a:gridCol w="2324581"/>
              </a:tblGrid>
              <a:tr h="881485"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Graphik Medium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10^2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10^3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10^4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10^5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10^6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10^7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10^8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81485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0.00000s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0.00000s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0.00000s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0.00000s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0.00000s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0.00000s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0.00000s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0.00000s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81485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10^2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0.00005s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0.00001s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0.00001s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0.00001s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0.00001s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0.00001s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0.00001s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0.00001s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81485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10^3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0.00027s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0.00006s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0.00007s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0.00010s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0.00007s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0.00007s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0.00007s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0.00006s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81485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10^4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0.00039s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0.00052s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0.00082s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0.00089s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0.00086s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0.00071s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0.00069s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0.00070s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81485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10^5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0.00248s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0.00352s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0.00390s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0.00562s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0.00918s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0.00646s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0.00658s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0.00598s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81485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10^6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0.01466s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0.02648s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0.04035s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0.05166s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0.07001s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0.07244s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0.07152s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0.07256s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81485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10^7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0.13735s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0.27222s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0.39919s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0.52189s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0.64865s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0.80987s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0.85388s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0.84708s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81485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10^8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1.40819s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2.64941s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4.03399s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5.14074s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6.43495s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7.67391s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9.40661s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9.72622s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ana in 1.000.000, si sortarea din C++ se mentine sub 0.5s.…"/>
          <p:cNvSpPr txBox="1"/>
          <p:nvPr>
            <p:ph type="body" sz="half" idx="1"/>
          </p:nvPr>
        </p:nvSpPr>
        <p:spPr>
          <a:xfrm>
            <a:off x="2088436" y="4188706"/>
            <a:ext cx="20207128" cy="6282059"/>
          </a:xfrm>
          <a:prstGeom prst="rect">
            <a:avLst/>
          </a:prstGeom>
        </p:spPr>
        <p:txBody>
          <a:bodyPr/>
          <a:lstStyle/>
          <a:p>
            <a:pPr marL="596900" indent="-596900" defTabSz="334263">
              <a:spcBef>
                <a:spcPts val="4000"/>
              </a:spcBef>
              <a:buBlip>
                <a:blip r:embed="rId2"/>
              </a:buBlip>
              <a:defRPr b="0" spc="33" sz="3384"/>
            </a:pPr>
            <a:r>
              <a:t>Pana in </a:t>
            </a:r>
            <a:r>
              <a:rPr b="1"/>
              <a:t>1.000.000</a:t>
            </a:r>
            <a:r>
              <a:t>, si sortarea din </a:t>
            </a:r>
            <a:r>
              <a:rPr b="1"/>
              <a:t>C++</a:t>
            </a:r>
            <a:r>
              <a:t> se mentine sub </a:t>
            </a:r>
            <a:r>
              <a:rPr b="1"/>
              <a:t>0.5s</a:t>
            </a:r>
            <a:r>
              <a:t>.</a:t>
            </a:r>
          </a:p>
          <a:p>
            <a:pPr marL="596900" indent="-596900" defTabSz="334263">
              <a:spcBef>
                <a:spcPts val="4000"/>
              </a:spcBef>
              <a:buBlip>
                <a:blip r:embed="rId2"/>
              </a:buBlip>
              <a:defRPr b="0" spc="33" sz="3384"/>
            </a:pPr>
            <a:r>
              <a:t>Pentru </a:t>
            </a:r>
            <a:r>
              <a:rPr b="1"/>
              <a:t>10 milioane</a:t>
            </a:r>
            <a:r>
              <a:t> de numere, pentru numere modeste </a:t>
            </a:r>
            <a:r>
              <a:rPr b="1"/>
              <a:t>nu depaseste 0.5s</a:t>
            </a:r>
            <a:r>
              <a:t>, iar atunci cand depaseste, la numere mari, tot ramane </a:t>
            </a:r>
            <a:r>
              <a:rPr b="1"/>
              <a:t>sub 1s</a:t>
            </a:r>
            <a:r>
              <a:t>,  ceea ce ne bucura.</a:t>
            </a:r>
          </a:p>
          <a:p>
            <a:pPr marL="596900" indent="-596900" defTabSz="334263">
              <a:spcBef>
                <a:spcPts val="4000"/>
              </a:spcBef>
              <a:buBlip>
                <a:blip r:embed="rId2"/>
              </a:buBlip>
              <a:defRPr b="0" spc="33" sz="3384"/>
            </a:pPr>
            <a:r>
              <a:t>La </a:t>
            </a:r>
            <a:r>
              <a:rPr b="1"/>
              <a:t>100.000.000</a:t>
            </a:r>
            <a:r>
              <a:t> de numere, timpii sunt mai buni decat la majoritatea sortarilor si </a:t>
            </a:r>
            <a:r>
              <a:rPr b="1"/>
              <a:t>nu depasesc 10s.</a:t>
            </a:r>
            <a:endParaRPr b="1"/>
          </a:p>
          <a:p>
            <a:pPr marL="596900" indent="-596900" defTabSz="334263">
              <a:spcBef>
                <a:spcPts val="4000"/>
              </a:spcBef>
              <a:buBlip>
                <a:blip r:embed="rId2"/>
              </a:buBlip>
              <a:defRPr spc="33" sz="3384"/>
            </a:pPr>
            <a:r>
              <a:t>Concluzie: </a:t>
            </a:r>
            <a:r>
              <a:rPr b="0"/>
              <a:t>Nu pare sa existe vreo slabiciune sensibila, ca la Counting/Quick. Sortarea are </a:t>
            </a:r>
            <a:r>
              <a:t>timpi optimi</a:t>
            </a:r>
            <a:r>
              <a:rPr b="0"/>
              <a:t>, fiind prima sortare dupa Counting Sort la numarul de sortari in </a:t>
            </a:r>
            <a:r>
              <a:t>mai putin de o secunda.</a:t>
            </a:r>
          </a:p>
        </p:txBody>
      </p:sp>
      <p:sp>
        <p:nvSpPr>
          <p:cNvPr id="256" name="interpretarea rezultatel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interpretarea rezultatelor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lasament &lt;=1.000.000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clasament &lt;=1.000.000</a:t>
            </a:r>
          </a:p>
        </p:txBody>
      </p:sp>
      <p:graphicFrame>
        <p:nvGraphicFramePr>
          <p:cNvPr id="259" name="Interactive Column Chart"/>
          <p:cNvGraphicFramePr/>
          <p:nvPr/>
        </p:nvGraphicFramePr>
        <p:xfrm>
          <a:off x="1147663" y="2670027"/>
          <a:ext cx="20265411" cy="815189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260" name="*la 1.000.000 numere QuickSort are 5.96s. Am trecut 0.16 ca sa se vada ca e cel mai lent si sa nu dau diagrama peste cap."/>
          <p:cNvSpPr txBox="1"/>
          <p:nvPr/>
        </p:nvSpPr>
        <p:spPr>
          <a:xfrm>
            <a:off x="765253" y="12909736"/>
            <a:ext cx="18589308" cy="5302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pc="25" sz="2500"/>
            </a:lvl1pPr>
          </a:lstStyle>
          <a:p>
            <a:pPr/>
            <a:r>
              <a:t>*la 1.000.000 numere QuickSort are 5.96s. Am trecut 0.16 ca sa se vada ca e cel mai lent si sa nu dau diagrama peste cap.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9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lasament 10/100 milioan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clasament 10/100 milioane</a:t>
            </a:r>
          </a:p>
        </p:txBody>
      </p:sp>
      <p:graphicFrame>
        <p:nvGraphicFramePr>
          <p:cNvPr id="263" name="Interactive Column Chart"/>
          <p:cNvGraphicFramePr/>
          <p:nvPr/>
        </p:nvGraphicFramePr>
        <p:xfrm>
          <a:off x="886855" y="2670027"/>
          <a:ext cx="20526219" cy="815189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264" name="*QuickSort are -1 pt ca fost descalificat deoarece nu a putut sorta toti vectorii. Ar fi avut timpi de ordinul zecilor de minute."/>
          <p:cNvSpPr txBox="1"/>
          <p:nvPr/>
        </p:nvSpPr>
        <p:spPr>
          <a:xfrm>
            <a:off x="765253" y="12909736"/>
            <a:ext cx="18873471" cy="5302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pc="25" sz="2500"/>
            </a:pPr>
            <a:r>
              <a:t>*QuickSort are -1 pt ca fost </a:t>
            </a:r>
            <a:r>
              <a:rPr b="1"/>
              <a:t>descalificat</a:t>
            </a:r>
            <a:r>
              <a:t> deoarece nu a putut sorta toti vectorii. Ar fi avut timpi de ordinul </a:t>
            </a:r>
            <a:r>
              <a:rPr b="1"/>
              <a:t>zecilor de minute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3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Image" descr="Image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14337" r="0" b="14337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>
        <p:nvSpPr>
          <p:cNvPr id="267" name="Topic"/>
          <p:cNvSpPr txBox="1"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8" name="Location"/>
          <p:cNvSpPr txBox="1"/>
          <p:nvPr>
            <p:ph type="body" idx="15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9" name="Author and Date"/>
          <p:cNvSpPr txBox="1"/>
          <p:nvPr>
            <p:ph type="body" idx="16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0" name="Line"/>
          <p:cNvSpPr/>
          <p:nvPr/>
        </p:nvSpPr>
        <p:spPr>
          <a:xfrm>
            <a:off x="766879" y="12060766"/>
            <a:ext cx="22850240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b="0" spc="0"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71" name="Line"/>
          <p:cNvSpPr/>
          <p:nvPr/>
        </p:nvSpPr>
        <p:spPr>
          <a:xfrm flipV="1">
            <a:off x="6527799" y="12034558"/>
            <a:ext cx="1" cy="1114983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b="0" spc="0"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72" name="Line"/>
          <p:cNvSpPr/>
          <p:nvPr/>
        </p:nvSpPr>
        <p:spPr>
          <a:xfrm flipV="1">
            <a:off x="17856201" y="12034558"/>
            <a:ext cx="1" cy="1114983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b="0" spc="0"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73" name="Line"/>
          <p:cNvSpPr/>
          <p:nvPr/>
        </p:nvSpPr>
        <p:spPr>
          <a:xfrm>
            <a:off x="766879" y="952500"/>
            <a:ext cx="22850242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b="0" spc="0"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74" name="Presentation Subtitle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5" name="‘Proba de rezistenta’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‘Proba de rezistenta’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e este proba de rezistenta?"/>
          <p:cNvSpPr txBox="1"/>
          <p:nvPr>
            <p:ph type="body" sz="half" idx="1"/>
          </p:nvPr>
        </p:nvSpPr>
        <p:spPr>
          <a:xfrm>
            <a:off x="1761533" y="-553357"/>
            <a:ext cx="20205701" cy="4699001"/>
          </a:xfrm>
          <a:prstGeom prst="rect">
            <a:avLst/>
          </a:prstGeom>
        </p:spPr>
        <p:txBody>
          <a:bodyPr/>
          <a:lstStyle/>
          <a:p>
            <a:pPr/>
            <a:r>
              <a:t>Ce este proba de rezistenta?</a:t>
            </a:r>
          </a:p>
        </p:txBody>
      </p:sp>
      <p:sp>
        <p:nvSpPr>
          <p:cNvPr id="278" name="Proba de rezistenta consta in sortarea unui vector deja sortat.…"/>
          <p:cNvSpPr txBox="1"/>
          <p:nvPr/>
        </p:nvSpPr>
        <p:spPr>
          <a:xfrm>
            <a:off x="4585675" y="4245806"/>
            <a:ext cx="15212650" cy="4846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Proba de rezistenta consta in sortarea unui vector deja sortat. </a:t>
            </a:r>
          </a:p>
          <a:p>
            <a:pPr/>
            <a:r>
              <a:t>Am vazut ca pana in 10 milioane de numere, timpii sunt similari si in medie nu depasesc 1s. Prin urmare, nu o sa mai sortam 64 de vectori, ci o sa ducem testul de extrem.</a:t>
            </a:r>
          </a:p>
          <a:p>
            <a:pPr/>
            <a:r>
              <a:t> Sortam un singur vector cu 100.000.000 de elemnte din intervalul [0, 100.000.000]. Haideti sa vedem cine casiga.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rezultate"/>
          <p:cNvSpPr txBox="1"/>
          <p:nvPr/>
        </p:nvSpPr>
        <p:spPr>
          <a:xfrm>
            <a:off x="8746426" y="760792"/>
            <a:ext cx="6891148" cy="16141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584200">
              <a:lnSpc>
                <a:spcPct val="90000"/>
              </a:lnSpc>
              <a:spcBef>
                <a:spcPts val="0"/>
              </a:spcBef>
              <a:defRPr cap="all" spc="270" sz="9000"/>
            </a:lvl1pPr>
          </a:lstStyle>
          <a:p>
            <a:pPr/>
            <a:r>
              <a:t>rezultate</a:t>
            </a:r>
          </a:p>
        </p:txBody>
      </p:sp>
      <p:graphicFrame>
        <p:nvGraphicFramePr>
          <p:cNvPr id="281" name="Interactive Column Chart"/>
          <p:cNvGraphicFramePr/>
          <p:nvPr/>
        </p:nvGraphicFramePr>
        <p:xfrm>
          <a:off x="996533" y="2670027"/>
          <a:ext cx="20416541" cy="815189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1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Attribution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4" name="the end"/>
          <p:cNvSpPr txBox="1"/>
          <p:nvPr>
            <p:ph type="body" sz="half" idx="1"/>
          </p:nvPr>
        </p:nvSpPr>
        <p:spPr>
          <a:xfrm>
            <a:off x="2088436" y="4271829"/>
            <a:ext cx="20207128" cy="4699001"/>
          </a:xfrm>
          <a:prstGeom prst="rect">
            <a:avLst/>
          </a:prstGeom>
        </p:spPr>
        <p:txBody>
          <a:bodyPr/>
          <a:lstStyle/>
          <a:p>
            <a:pPr/>
            <a:r>
              <a:t>the end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merge sor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defTabSz="537463">
              <a:defRPr spc="689" sz="23000"/>
            </a:lvl1pPr>
          </a:lstStyle>
          <a:p>
            <a:pPr/>
            <a:r>
              <a:t>merge sort</a:t>
            </a:r>
          </a:p>
        </p:txBody>
      </p:sp>
      <p:sp>
        <p:nvSpPr>
          <p:cNvPr id="196" name="Fact information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lide bullet text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</a:p>
        </p:txBody>
      </p:sp>
      <p:sp>
        <p:nvSpPr>
          <p:cNvPr id="199" name="merge sor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merge sort</a:t>
            </a:r>
          </a:p>
        </p:txBody>
      </p:sp>
      <p:graphicFrame>
        <p:nvGraphicFramePr>
          <p:cNvPr id="200" name="Table"/>
          <p:cNvGraphicFramePr/>
          <p:nvPr/>
        </p:nvGraphicFramePr>
        <p:xfrm>
          <a:off x="1731385" y="4101451"/>
          <a:ext cx="20933930" cy="7946069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{CF821DB8-F4EB-4A41-A1BA-3FCAFE7338EE}</a:tableStyleId>
              </a:tblPr>
              <a:tblGrid>
                <a:gridCol w="2324581"/>
                <a:gridCol w="2324581"/>
                <a:gridCol w="2324581"/>
                <a:gridCol w="2324581"/>
                <a:gridCol w="2324581"/>
                <a:gridCol w="2324581"/>
                <a:gridCol w="2324581"/>
                <a:gridCol w="2324581"/>
                <a:gridCol w="2324581"/>
              </a:tblGrid>
              <a:tr h="881485"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Graphik Medium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10^2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10^3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10^4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10^5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10^6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10^7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10^8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81485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0.00000s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0.00000s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0.00000s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0.00000s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0.00000s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0.00000s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0.00000s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0.00000s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81485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10^2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0.00002s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0.00001s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0.00001s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0.00001s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0.00001s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0.00001s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0.00001s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0.00001s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81485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10^3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0.00013s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0.00013s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0.00013s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0.00010s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0.00010s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0.00010s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0.00008s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0.00006s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81485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10^4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0.00142s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0.00070s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0.00070s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0.00070s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0.00117s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0.00087s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0.00070s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0.00087s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81485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10^5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0.00951s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0.00813s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0.00810s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0.00870s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0.00853s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0.00817s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0.00814s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0.00808s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81485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10^6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0.09675s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0.09585s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0.09554s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0.09963s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0.10755s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0.09647s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0.10046s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0.09713s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81485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10^7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1.06830s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1.09131s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1.09142s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1.09721s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1.09309s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1.09839s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1.19039s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1.09580s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81485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10^8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12.07922s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12.32391s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13.01862s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12.49393s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12.35145s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12.36039s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12.34904s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12.36395s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e pare ca Merge Sort se tine bine sub 0.5s cu cel mult 1.000.000 de numere.  De aici insa…se observa o crestere destul de abrupta: 0.1s -&gt; 1s -&gt; 12s. Totusi, rezultatele sunt unele satisfacatoare.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  <a:defRPr b="0"/>
            </a:pPr>
            <a:r>
              <a:t>Se pare ca </a:t>
            </a:r>
            <a:r>
              <a:rPr b="1"/>
              <a:t>Merge Sort </a:t>
            </a:r>
            <a:r>
              <a:t>se tine bine sub 0.5s cu cel mult 1.000.000 de numere.  De aici insa…se observa o crestere destul de abrupta: </a:t>
            </a:r>
            <a:r>
              <a:rPr b="1"/>
              <a:t>0.1s -&gt; 1s -&gt; 12s</a:t>
            </a:r>
            <a:r>
              <a:t>. Totusi, rezultatele sunt unele satisfacatoare.</a:t>
            </a:r>
            <a:endParaRPr b="1"/>
          </a:p>
          <a:p>
            <a:pPr>
              <a:buBlip>
                <a:blip r:embed="rId2"/>
              </a:buBlip>
              <a:defRPr b="0"/>
            </a:pPr>
            <a:r>
              <a:rPr b="1"/>
              <a:t>*</a:t>
            </a:r>
            <a:r>
              <a:t>Am compilat si cu </a:t>
            </a:r>
            <a:r>
              <a:rPr b="1"/>
              <a:t>clang </a:t>
            </a:r>
            <a:r>
              <a:t>fara nicio optimizare si timpii obtinuti au fost </a:t>
            </a:r>
            <a:r>
              <a:rPr b="1"/>
              <a:t>catastrofali</a:t>
            </a:r>
            <a:r>
              <a:t>: la </a:t>
            </a:r>
            <a:r>
              <a:rPr b="1"/>
              <a:t>100.000.000</a:t>
            </a:r>
            <a:r>
              <a:t> de numere ajungeam si la </a:t>
            </a:r>
            <a:r>
              <a:rPr b="1"/>
              <a:t>&gt;1min</a:t>
            </a:r>
            <a:r>
              <a:t>.</a:t>
            </a:r>
          </a:p>
          <a:p>
            <a:pPr>
              <a:buBlip>
                <a:blip r:embed="rId2"/>
              </a:buBlip>
            </a:pPr>
            <a:r>
              <a:t>Concluzie: </a:t>
            </a:r>
            <a:r>
              <a:rPr b="0"/>
              <a:t>pentru un numar modest de elemente, Merge Sort face o treaba mai mult decat buna. </a:t>
            </a:r>
          </a:p>
        </p:txBody>
      </p:sp>
      <p:sp>
        <p:nvSpPr>
          <p:cNvPr id="203" name="Interpretarea rezultatel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Interpretarea rezultatelor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Radix sor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defTabSz="566674">
              <a:defRPr spc="727" sz="24250"/>
            </a:lvl1pPr>
          </a:lstStyle>
          <a:p>
            <a:pPr/>
            <a:r>
              <a:t>Radix sort</a:t>
            </a:r>
          </a:p>
        </p:txBody>
      </p:sp>
      <p:sp>
        <p:nvSpPr>
          <p:cNvPr id="206" name="Fact information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lide bullet text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</a:p>
        </p:txBody>
      </p:sp>
      <p:sp>
        <p:nvSpPr>
          <p:cNvPr id="209" name="radix sor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radix sort</a:t>
            </a:r>
          </a:p>
        </p:txBody>
      </p:sp>
      <p:graphicFrame>
        <p:nvGraphicFramePr>
          <p:cNvPr id="210" name="Table"/>
          <p:cNvGraphicFramePr/>
          <p:nvPr/>
        </p:nvGraphicFramePr>
        <p:xfrm>
          <a:off x="1731385" y="4078050"/>
          <a:ext cx="20933930" cy="7946068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{CF821DB8-F4EB-4A41-A1BA-3FCAFE7338EE}</a:tableStyleId>
              </a:tblPr>
              <a:tblGrid>
                <a:gridCol w="2324581"/>
                <a:gridCol w="2324581"/>
                <a:gridCol w="2324581"/>
                <a:gridCol w="2324581"/>
                <a:gridCol w="2324581"/>
                <a:gridCol w="2324581"/>
                <a:gridCol w="2324581"/>
                <a:gridCol w="2324581"/>
                <a:gridCol w="2324581"/>
              </a:tblGrid>
              <a:tr h="881485"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Graphik Medium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10^2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10^3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10^4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10^5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10^6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10^7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10^8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81485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0.00001s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0.00000s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0.00000s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0.00000s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0.00000s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0.00000s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0.00000s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0.00000s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81485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10^2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0.00001s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0.00001s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0.00001s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0.00001s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0.00001s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0.00002s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0.00002s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0.00002s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81485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10^3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0.00011s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0.00009s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0.00014s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0.00014s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0.00016s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0.00016s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0.00018s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0.00022s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81485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10^4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0.00080s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0.00102s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0.00108s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0.00106s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0.00068s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0.00081s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0.00094s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0.00107s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81485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10^5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0.00316s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0.00429s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0.00533s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0.00741s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0.00832s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0.01029s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0.01010s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0.01174s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81485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10^6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0.02899s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0.04226s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0.05564s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0.06905s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0.08308s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0.09831s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0.11158s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0.11164s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81485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10^7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0.29607s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0.41881s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0.55715s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0.69242s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0.83442s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0.97378s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1.12132s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1.11268s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81485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10^8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3.41071s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4.43874s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6.60474s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7.83811s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9.54420s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10.25339s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11.41096s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2E4E61"/>
                          </a:solidFill>
                          <a:sym typeface="Graphik Medium"/>
                        </a:rPr>
                        <a:t>14.49516s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a si Merge Sort, Radix se tine bine sub 0.5s la cel mult 1.000.000 numere. Totusi se oberva ca, pentru numere cu cel mult 6 cifre, Radix Sort este mai rapid decat Merge.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  <a:defRPr b="0"/>
            </a:pPr>
            <a:r>
              <a:t>Ca si Merge Sort, </a:t>
            </a:r>
            <a:r>
              <a:rPr b="1"/>
              <a:t>Radix</a:t>
            </a:r>
            <a:r>
              <a:t> se tine bine sub </a:t>
            </a:r>
            <a:r>
              <a:rPr b="1"/>
              <a:t>0.5s</a:t>
            </a:r>
            <a:r>
              <a:t> la cel mult 1.000.000 numere. Totusi se oberva ca, pentru numere cu cel mult </a:t>
            </a:r>
            <a:r>
              <a:rPr b="1"/>
              <a:t>6 cifre, Radix Sort</a:t>
            </a:r>
            <a:r>
              <a:t> este mai rapid decat Merge.</a:t>
            </a:r>
          </a:p>
          <a:p>
            <a:pPr>
              <a:buBlip>
                <a:blip r:embed="rId2"/>
              </a:buBlip>
              <a:defRPr b="0"/>
            </a:pPr>
            <a:r>
              <a:t>La 10, respectiv </a:t>
            </a:r>
            <a:r>
              <a:rPr b="1"/>
              <a:t>100 de milioane de numere</a:t>
            </a:r>
            <a:r>
              <a:t>, avem doua extreme: pe numere mici </a:t>
            </a:r>
            <a:r>
              <a:rPr b="1"/>
              <a:t>Radix Sort este mai rapid</a:t>
            </a:r>
            <a:r>
              <a:t> decat Merge, dar pe numere mari, </a:t>
            </a:r>
            <a:r>
              <a:rPr b="1"/>
              <a:t>Merge Sort preia stafeta</a:t>
            </a:r>
            <a:r>
              <a:t>, Radix ajungand si la </a:t>
            </a:r>
            <a:r>
              <a:rPr b="1"/>
              <a:t>14s.</a:t>
            </a:r>
            <a:endParaRPr b="1"/>
          </a:p>
          <a:p>
            <a:pPr>
              <a:buBlip>
                <a:blip r:embed="rId2"/>
              </a:buBlip>
              <a:defRPr b="0"/>
            </a:pPr>
            <a:r>
              <a:rPr b="1"/>
              <a:t>Concluzie: </a:t>
            </a:r>
            <a:r>
              <a:t>Radix Sort are timpi similari cu Merge Sort, dar este clar mai rapid pentru numere mai mici. </a:t>
            </a:r>
          </a:p>
        </p:txBody>
      </p:sp>
      <p:sp>
        <p:nvSpPr>
          <p:cNvPr id="213" name="interpretarea rezultatel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interpretarea rezultatelor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ell sor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defTabSz="572516">
              <a:defRPr spc="735" sz="24500"/>
            </a:lvl1pPr>
          </a:lstStyle>
          <a:p>
            <a:pPr/>
            <a:r>
              <a:t>shell sort</a:t>
            </a:r>
          </a:p>
        </p:txBody>
      </p:sp>
      <p:sp>
        <p:nvSpPr>
          <p:cNvPr id="216" name="Fact information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4_Briefing">
  <a:themeElements>
    <a:clrScheme name="24_Briefing">
      <a:dk1>
        <a:srgbClr val="1A5C71"/>
      </a:dk1>
      <a:lt1>
        <a:srgbClr val="54818F"/>
      </a:lt1>
      <a:dk2>
        <a:srgbClr val="5E5E5E"/>
      </a:dk2>
      <a:lt2>
        <a:srgbClr val="D5D5D5"/>
      </a:lt2>
      <a:accent1>
        <a:srgbClr val="54818F"/>
      </a:accent1>
      <a:accent2>
        <a:srgbClr val="308C8B"/>
      </a:accent2>
      <a:accent3>
        <a:srgbClr val="7A9105"/>
      </a:accent3>
      <a:accent4>
        <a:srgbClr val="C26E6A"/>
      </a:accent4>
      <a:accent5>
        <a:srgbClr val="E4E942"/>
      </a:accent5>
      <a:accent6>
        <a:srgbClr val="5B516A"/>
      </a:accent6>
      <a:hlink>
        <a:srgbClr val="0000FF"/>
      </a:hlink>
      <a:folHlink>
        <a:srgbClr val="FF00FF"/>
      </a:folHlink>
    </a:clrScheme>
    <a:fontScheme name="24_Briefing">
      <a:majorFont>
        <a:latin typeface="Graphik"/>
        <a:ea typeface="Graphik"/>
        <a:cs typeface="Graphik"/>
      </a:majorFont>
      <a:minorFont>
        <a:latin typeface="Graphik"/>
        <a:ea typeface="Graphik"/>
        <a:cs typeface="Graphik"/>
      </a:minorFont>
    </a:fontScheme>
    <a:fmtScheme name="24_Briefi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76200" cap="flat">
          <a:solidFill>
            <a:schemeClr val="accent6">
              <a:hueOff val="61929"/>
              <a:satOff val="10820"/>
              <a:lumOff val="-8848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355600" rtl="0" fontAlgn="auto" latinLnBrk="0" hangingPunct="0">
          <a:lnSpc>
            <a:spcPct val="100000"/>
          </a:lnSpc>
          <a:spcBef>
            <a:spcPts val="4300"/>
          </a:spcBef>
          <a:spcAft>
            <a:spcPts val="0"/>
          </a:spcAft>
          <a:buClrTx/>
          <a:buSzTx/>
          <a:buFontTx/>
          <a:buNone/>
          <a:tabLst/>
          <a:defRPr b="1" baseline="0" cap="none" i="0" spc="36" strike="noStrike" sz="3600" u="none" kumimoji="0" normalizeH="0">
            <a:ln>
              <a:noFill/>
            </a:ln>
            <a:solidFill>
              <a:schemeClr val="accent1">
                <a:satOff val="36598"/>
                <a:lumOff val="-17227"/>
              </a:schemeClr>
            </a:solidFill>
            <a:effectLst/>
            <a:uFillTx/>
            <a:latin typeface="+mn-lt"/>
            <a:ea typeface="+mn-ea"/>
            <a:cs typeface="+mn-cs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4_Briefing">
  <a:themeElements>
    <a:clrScheme name="24_Briefing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54818F"/>
      </a:accent1>
      <a:accent2>
        <a:srgbClr val="308C8B"/>
      </a:accent2>
      <a:accent3>
        <a:srgbClr val="7A9105"/>
      </a:accent3>
      <a:accent4>
        <a:srgbClr val="C26E6A"/>
      </a:accent4>
      <a:accent5>
        <a:srgbClr val="E4E942"/>
      </a:accent5>
      <a:accent6>
        <a:srgbClr val="5B516A"/>
      </a:accent6>
      <a:hlink>
        <a:srgbClr val="0000FF"/>
      </a:hlink>
      <a:folHlink>
        <a:srgbClr val="FF00FF"/>
      </a:folHlink>
    </a:clrScheme>
    <a:fontScheme name="24_Briefing">
      <a:majorFont>
        <a:latin typeface="Graphik"/>
        <a:ea typeface="Graphik"/>
        <a:cs typeface="Graphik"/>
      </a:majorFont>
      <a:minorFont>
        <a:latin typeface="Graphik"/>
        <a:ea typeface="Graphik"/>
        <a:cs typeface="Graphik"/>
      </a:minorFont>
    </a:fontScheme>
    <a:fmtScheme name="24_Briefi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76200" cap="flat">
          <a:solidFill>
            <a:schemeClr val="accent6">
              <a:hueOff val="61929"/>
              <a:satOff val="10820"/>
              <a:lumOff val="-8848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355600" rtl="0" fontAlgn="auto" latinLnBrk="0" hangingPunct="0">
          <a:lnSpc>
            <a:spcPct val="100000"/>
          </a:lnSpc>
          <a:spcBef>
            <a:spcPts val="4300"/>
          </a:spcBef>
          <a:spcAft>
            <a:spcPts val="0"/>
          </a:spcAft>
          <a:buClrTx/>
          <a:buSzTx/>
          <a:buFontTx/>
          <a:buNone/>
          <a:tabLst/>
          <a:defRPr b="1" baseline="0" cap="none" i="0" spc="36" strike="noStrike" sz="3600" u="none" kumimoji="0" normalizeH="0">
            <a:ln>
              <a:noFill/>
            </a:ln>
            <a:solidFill>
              <a:schemeClr val="accent1">
                <a:satOff val="36598"/>
                <a:lumOff val="-17227"/>
              </a:schemeClr>
            </a:solidFill>
            <a:effectLst/>
            <a:uFillTx/>
            <a:latin typeface="+mn-lt"/>
            <a:ea typeface="+mn-ea"/>
            <a:cs typeface="+mn-cs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