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57" r:id="rId3"/>
    <p:sldId id="262" r:id="rId4"/>
    <p:sldId id="269" r:id="rId5"/>
    <p:sldId id="263" r:id="rId6"/>
    <p:sldId id="264" r:id="rId7"/>
    <p:sldId id="265" r:id="rId8"/>
    <p:sldId id="26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247" autoAdjust="0"/>
  </p:normalViewPr>
  <p:slideViewPr>
    <p:cSldViewPr snapToGrid="0" snapToObjects="1">
      <p:cViewPr varScale="1">
        <p:scale>
          <a:sx n="106" d="100"/>
          <a:sy n="106" d="100"/>
        </p:scale>
        <p:origin x="9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49:4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49:4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49:4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49:4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49:4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1A16-3C2B-487B-8EC1-E0846A8BF61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1B48-79F8-4C24-97D5-2200B99F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357" y="184826"/>
            <a:ext cx="9144000" cy="1516974"/>
          </a:xfrm>
        </p:spPr>
        <p:txBody>
          <a:bodyPr>
            <a:normAutofit fontScale="90000"/>
          </a:bodyPr>
          <a:lstStyle/>
          <a:p>
            <a:br>
              <a:rPr lang="en-US" sz="3100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</a:br>
            <a:br>
              <a:rPr lang="en-US" sz="3100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3100" b="0" i="0" dirty="0">
                <a:solidFill>
                  <a:srgbClr val="0070C0"/>
                </a:solidFill>
                <a:effectLst/>
                <a:latin typeface="+mn-lt"/>
              </a:rPr>
              <a:t>Peer-graded Assignment</a:t>
            </a:r>
            <a:br>
              <a:rPr lang="en-US" sz="3600" dirty="0">
                <a:solidFill>
                  <a:srgbClr val="00000A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</a:br>
            <a:br>
              <a:rPr lang="en-US" sz="3600" dirty="0">
                <a:solidFill>
                  <a:srgbClr val="00000A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>Developing C</a:t>
            </a:r>
            <a:r>
              <a:rPr lang="en-US" sz="3600" b="1" dirty="0">
                <a:solidFill>
                  <a:srgbClr val="0070C0"/>
                </a:solidFill>
                <a:effectLst/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>omputational </a:t>
            </a:r>
            <a:r>
              <a:rPr lang="en-US" sz="3600" b="1" dirty="0">
                <a:solidFill>
                  <a:srgbClr val="0070C0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sz="3600" b="1" dirty="0">
                <a:solidFill>
                  <a:srgbClr val="0070C0"/>
                </a:solidFill>
                <a:effectLst/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>henotyping Algorithm</a:t>
            </a:r>
            <a:br>
              <a:rPr lang="en-US" sz="1800" dirty="0">
                <a:solidFill>
                  <a:srgbClr val="00000A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dirty="0">
                <a:solidFill>
                  <a:srgbClr val="00000A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988"/>
            <a:ext cx="9144000" cy="763621"/>
          </a:xfrm>
        </p:spPr>
        <p:txBody>
          <a:bodyPr/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Palchamy Elango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85B36-1B8E-DE6B-C654-83AE9372B4C6}"/>
              </a:ext>
            </a:extLst>
          </p:cNvPr>
          <p:cNvSpPr txBox="1"/>
          <p:nvPr/>
        </p:nvSpPr>
        <p:spPr>
          <a:xfrm>
            <a:off x="1070044" y="2045490"/>
            <a:ext cx="9597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mandatory assignment to complete the Module 5,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3 ‘Identifying Patient Populations’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Taught 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Laura K. Wiley, PhD, Associate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Biomedical Informatics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Colorado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1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50" y="148180"/>
            <a:ext cx="11468911" cy="911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Types – </a:t>
            </a:r>
            <a:r>
              <a:rPr lang="en-US" sz="3600" b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Identifying </a:t>
            </a:r>
            <a:r>
              <a:rPr lang="en-US" sz="3600" b="1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patients with hypertension</a:t>
            </a:r>
            <a:endParaRPr lang="en-US" sz="4000" b="1" dirty="0">
              <a:solidFill>
                <a:srgbClr val="0070C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89" y="1050588"/>
            <a:ext cx="11575915" cy="5551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2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1. </a:t>
            </a:r>
            <a:r>
              <a:rPr lang="en-US" sz="2200" b="1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Gold standard hypertension dataset</a:t>
            </a: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, (99 records)</a:t>
            </a:r>
          </a:p>
          <a:p>
            <a:pPr marL="457200" lvl="1" indent="0">
              <a:buNone/>
            </a:pPr>
            <a:r>
              <a:rPr lang="en-US" sz="2200" dirty="0"/>
              <a:t>     cases 63, controls 36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b="1" dirty="0"/>
              <a:t>ICD-9 Diagnosis Codes</a:t>
            </a:r>
            <a:r>
              <a:rPr lang="en-US" sz="2200" dirty="0"/>
              <a:t>, excluded ICD-9  Medication. Queried the below IDs against </a:t>
            </a: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DIAGNOSES_ICD dataset</a:t>
            </a:r>
            <a:endParaRPr lang="en-US" sz="2200" dirty="0"/>
          </a:p>
          <a:p>
            <a:pPr marL="914400" lvl="2" indent="0">
              <a:buNone/>
            </a:pPr>
            <a:endParaRPr lang="en-US" sz="2200" kern="1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914400" lvl="2" indent="0">
              <a:buNone/>
            </a:pP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401.0 (malignant), </a:t>
            </a:r>
            <a:b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401.1 (benign), or </a:t>
            </a:r>
            <a:b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401.9 (unspecified).</a:t>
            </a:r>
          </a:p>
          <a:p>
            <a:pPr marL="457200" lvl="1" indent="0">
              <a:buNone/>
            </a:pP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Found 38 subjects diagnosed with hypertension,</a:t>
            </a:r>
            <a:b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sz="2200" dirty="0"/>
          </a:p>
          <a:p>
            <a:pPr marL="0" marR="0" indent="0">
              <a:buNone/>
            </a:pP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3. </a:t>
            </a:r>
            <a:r>
              <a:rPr lang="en-US" sz="2200" b="1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Searched the laboratory Data </a:t>
            </a: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(LABEVENTS) for the following </a:t>
            </a:r>
            <a:r>
              <a:rPr lang="en-US" sz="2200" kern="100" dirty="0" err="1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itemids</a:t>
            </a:r>
            <a:r>
              <a:rPr lang="en-US" sz="2200" kern="1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. Observed missing data for LDL.</a:t>
            </a:r>
          </a:p>
          <a:p>
            <a:pPr marL="0" marR="0" indent="0">
              <a:buNone/>
            </a:pPr>
            <a:endParaRPr lang="en-US" sz="2200" b="1" dirty="0">
              <a:solidFill>
                <a:srgbClr val="002060"/>
              </a:solidFill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buNone/>
            </a:pPr>
            <a:r>
              <a:rPr lang="en-US" sz="2200" b="1" dirty="0" err="1">
                <a:solidFill>
                  <a:srgbClr val="00206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row_id</a:t>
            </a:r>
            <a:r>
              <a:rPr lang="en-US" sz="2200" b="1" dirty="0">
                <a:solidFill>
                  <a:srgbClr val="00206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	ITEMID	LABEL			FLUID	CATEGORY</a:t>
            </a: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	</a:t>
            </a:r>
            <a:b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105	50904	Cholesterol, HDL		Blood	Chemistry	2085-9</a:t>
            </a:r>
            <a:b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107	50906	Cholesterol, LDL, Measured	Blood	Chemistry	18262-6</a:t>
            </a:r>
            <a:b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2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108	50907	Cholesterol, Total		Blood	Chemistry	2093-3</a:t>
            </a:r>
            <a:endParaRPr lang="en-US" sz="2200" kern="1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buNone/>
            </a:pPr>
            <a:endParaRPr lang="en-US" sz="1800" kern="10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4DF5EB-2DF4-9F6E-F75B-F15E43639B6D}"/>
                  </a:ext>
                </a:extLst>
              </p14:cNvPr>
              <p14:cNvContentPartPr/>
              <p14:nvPr/>
            </p14:nvContentPartPr>
            <p14:xfrm>
              <a:off x="1945302" y="54762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4DF5EB-2DF4-9F6E-F75B-F15E43639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182" y="547013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F1CD6-B715-E868-F55F-7CD94B43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258D-7BB2-B5C2-A763-D925E9CE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7" y="138788"/>
            <a:ext cx="11468911" cy="911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Types – </a:t>
            </a:r>
            <a:r>
              <a:rPr lang="en-US" sz="4000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4000" dirty="0">
                <a:solidFill>
                  <a:srgbClr val="0070C0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anipulations of individual data types </a:t>
            </a:r>
            <a:endParaRPr lang="en-US" sz="4000" dirty="0">
              <a:solidFill>
                <a:srgbClr val="0070C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725B-7FCE-AC50-9695-346EB2EB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89" y="1050588"/>
            <a:ext cx="7879405" cy="1477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32FB4D-8331-A27F-785E-3228B1AD05AE}"/>
                  </a:ext>
                </a:extLst>
              </p14:cNvPr>
              <p14:cNvContentPartPr/>
              <p14:nvPr/>
            </p14:nvContentPartPr>
            <p14:xfrm>
              <a:off x="1945302" y="54762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32FB4D-8331-A27F-785E-3228B1AD0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182" y="547013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4DE43FD-CDFF-9896-E3EB-67213B4610A7}"/>
              </a:ext>
            </a:extLst>
          </p:cNvPr>
          <p:cNvSpPr txBox="1"/>
          <p:nvPr/>
        </p:nvSpPr>
        <p:spPr>
          <a:xfrm>
            <a:off x="710118" y="904553"/>
            <a:ext cx="7830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Found 38 subjects diagnosed with hypertension in the DIAGNOSIS_ICD dataset.</a:t>
            </a:r>
          </a:p>
          <a:p>
            <a:endParaRPr lang="en-US" sz="16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600" dirty="0">
                <a:ea typeface="SimSun" panose="02010600030101010101" pitchFamily="2" charset="-122"/>
                <a:cs typeface="Mangal" panose="02040503050203030202" pitchFamily="18" charset="0"/>
              </a:rPr>
              <a:t>Appended these records with the origin gold-standard hypertension data.</a:t>
            </a:r>
          </a:p>
          <a:p>
            <a:endParaRPr lang="en-US" dirty="0"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64262C-D3C3-1F85-F64D-E68EC0094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2883"/>
              </p:ext>
            </p:extLst>
          </p:nvPr>
        </p:nvGraphicFramePr>
        <p:xfrm>
          <a:off x="1331608" y="3771110"/>
          <a:ext cx="82789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958">
                  <a:extLst>
                    <a:ext uri="{9D8B030D-6E8A-4147-A177-3AD203B41FA5}">
                      <a16:colId xmlns:a16="http://schemas.microsoft.com/office/drawing/2014/main" val="1698049116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3216310816"/>
                    </a:ext>
                  </a:extLst>
                </a:gridCol>
                <a:gridCol w="1750619">
                  <a:extLst>
                    <a:ext uri="{9D8B030D-6E8A-4147-A177-3AD203B41FA5}">
                      <a16:colId xmlns:a16="http://schemas.microsoft.com/office/drawing/2014/main" val="2927159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Diagnosis_ICD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5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88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07FE94-5E0A-84F0-FC78-A2005D58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11503"/>
              </p:ext>
            </p:extLst>
          </p:nvPr>
        </p:nvGraphicFramePr>
        <p:xfrm>
          <a:off x="1331608" y="2288918"/>
          <a:ext cx="82789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958">
                  <a:extLst>
                    <a:ext uri="{9D8B030D-6E8A-4147-A177-3AD203B41FA5}">
                      <a16:colId xmlns:a16="http://schemas.microsoft.com/office/drawing/2014/main" val="1698049116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3216310816"/>
                    </a:ext>
                  </a:extLst>
                </a:gridCol>
                <a:gridCol w="1750619">
                  <a:extLst>
                    <a:ext uri="{9D8B030D-6E8A-4147-A177-3AD203B41FA5}">
                      <a16:colId xmlns:a16="http://schemas.microsoft.com/office/drawing/2014/main" val="2927159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Gold-standard hypertension (manual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5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8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F08BE-48AF-8737-3054-9DBC72B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8" y="0"/>
            <a:ext cx="5400683" cy="482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1EC7C-4E8B-2A0B-C054-7CA758E2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40" y="0"/>
            <a:ext cx="5658640" cy="501838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F350EB-05E3-59FA-B643-B493623B2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85217"/>
              </p:ext>
            </p:extLst>
          </p:nvPr>
        </p:nvGraphicFramePr>
        <p:xfrm>
          <a:off x="1016000" y="5177366"/>
          <a:ext cx="107061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1395304730"/>
                    </a:ext>
                  </a:extLst>
                </a:gridCol>
                <a:gridCol w="5353050">
                  <a:extLst>
                    <a:ext uri="{9D8B030D-6E8A-4147-A177-3AD203B41FA5}">
                      <a16:colId xmlns:a16="http://schemas.microsoft.com/office/drawing/2014/main" val="1485562041"/>
                    </a:ext>
                  </a:extLst>
                </a:gridCol>
              </a:tblGrid>
              <a:tr h="32173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Manual Review (original) Hypertension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Original + ICD code + Lipid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B7D4F-5C46-2898-FB4C-A37CF185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3AE83D-DFE6-48E9-7E74-4791C871FABE}"/>
                  </a:ext>
                </a:extLst>
              </p14:cNvPr>
              <p14:cNvContentPartPr/>
              <p14:nvPr/>
            </p14:nvContentPartPr>
            <p14:xfrm>
              <a:off x="1945302" y="54762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3AE83D-DFE6-48E9-7E74-4791C871F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182" y="547013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D6F88C-AA90-0322-6FCE-F9A48E0799EC}"/>
              </a:ext>
            </a:extLst>
          </p:cNvPr>
          <p:cNvSpPr txBox="1"/>
          <p:nvPr/>
        </p:nvSpPr>
        <p:spPr>
          <a:xfrm>
            <a:off x="1947529" y="113863"/>
            <a:ext cx="7830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ea typeface="SimSun" panose="02010600030101010101" pitchFamily="2" charset="-122"/>
                <a:cs typeface="Mangal" panose="02040503050203030202" pitchFamily="18" charset="0"/>
              </a:rPr>
              <a:t>Manual review data combined with ICD code</a:t>
            </a:r>
          </a:p>
          <a:p>
            <a:pPr algn="ctr"/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Confusion Matrix and Statistics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algn="ctr"/>
            <a:endParaRPr lang="en-US" sz="2400" b="1" dirty="0">
              <a:solidFill>
                <a:srgbClr val="0070C0"/>
              </a:solidFill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4BA1746-7EEF-2104-3902-EDFD084D8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58262"/>
              </p:ext>
            </p:extLst>
          </p:nvPr>
        </p:nvGraphicFramePr>
        <p:xfrm>
          <a:off x="818178" y="1381380"/>
          <a:ext cx="5044735" cy="377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66">
                  <a:extLst>
                    <a:ext uri="{9D8B030D-6E8A-4147-A177-3AD203B41FA5}">
                      <a16:colId xmlns:a16="http://schemas.microsoft.com/office/drawing/2014/main" val="1626106879"/>
                    </a:ext>
                  </a:extLst>
                </a:gridCol>
                <a:gridCol w="456344">
                  <a:extLst>
                    <a:ext uri="{9D8B030D-6E8A-4147-A177-3AD203B41FA5}">
                      <a16:colId xmlns:a16="http://schemas.microsoft.com/office/drawing/2014/main" val="2532668167"/>
                    </a:ext>
                  </a:extLst>
                </a:gridCol>
                <a:gridCol w="2221241">
                  <a:extLst>
                    <a:ext uri="{9D8B030D-6E8A-4147-A177-3AD203B41FA5}">
                      <a16:colId xmlns:a16="http://schemas.microsoft.com/office/drawing/2014/main" val="2502502152"/>
                    </a:ext>
                  </a:extLst>
                </a:gridCol>
                <a:gridCol w="1261184">
                  <a:extLst>
                    <a:ext uri="{9D8B030D-6E8A-4147-A177-3AD203B41FA5}">
                      <a16:colId xmlns:a16="http://schemas.microsoft.com/office/drawing/2014/main" val="4106454047"/>
                    </a:ext>
                  </a:extLst>
                </a:gridCol>
              </a:tblGrid>
              <a:tr h="1151724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Manual Review of Hypertension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57513"/>
                  </a:ext>
                </a:extLst>
              </a:tr>
              <a:tr h="87470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23529"/>
                  </a:ext>
                </a:extLst>
              </a:tr>
              <a:tr h="87470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ICD Codes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401.0 </a:t>
                      </a:r>
                      <a:b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401.1  </a:t>
                      </a:r>
                      <a:b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401.9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2761"/>
                  </a:ext>
                </a:extLst>
              </a:tr>
              <a:tr h="8747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8255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271667-5C3C-DF63-68CD-2846D7C98758}"/>
              </a:ext>
            </a:extLst>
          </p:cNvPr>
          <p:cNvSpPr txBox="1"/>
          <p:nvPr/>
        </p:nvSpPr>
        <p:spPr>
          <a:xfrm>
            <a:off x="6631009" y="1117066"/>
            <a:ext cx="5044735" cy="572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Accuracy : 0.6869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95% CI : (0.5859, 0.7764)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No Information Rate : 0.6364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P-Value [Acc &gt; NIR] : 0.1739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Kappa : 0.4111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Mcnemar's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 Test P-Value : 1.629e-05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Sensitivity : 0.5556          </a:t>
            </a:r>
            <a:endParaRPr lang="en-US" sz="1800" b="1" kern="100" dirty="0">
              <a:solidFill>
                <a:srgbClr val="0070C0"/>
              </a:solidFill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Specificity : 0.9167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Pos Pred Value : 0.9211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Neg Pred Value : 0.5410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Prevalence : 0.6364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Detection Rate : 0.3535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Detection Prevalence : 0.3838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Balanced Accuracy : 0.7361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5600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1FB6-6EBF-8D74-96DD-8FA19D97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DCB-CB6F-8F4B-FA03-817587F7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7" y="138788"/>
            <a:ext cx="11468911" cy="911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Types – </a:t>
            </a:r>
            <a:r>
              <a:rPr lang="en-US" sz="4000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Adding additional </a:t>
            </a:r>
            <a:r>
              <a:rPr lang="en-US" sz="4000" dirty="0">
                <a:solidFill>
                  <a:srgbClr val="0070C0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data types </a:t>
            </a:r>
            <a:endParaRPr lang="en-US" sz="4000" dirty="0">
              <a:solidFill>
                <a:srgbClr val="0070C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1DA8-97C9-0EF0-05AB-530A8D44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89" y="1050588"/>
            <a:ext cx="7879405" cy="1477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effectLst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0108C8-C183-1ABA-B77E-821D59F9BF0C}"/>
                  </a:ext>
                </a:extLst>
              </p14:cNvPr>
              <p14:cNvContentPartPr/>
              <p14:nvPr/>
            </p14:nvContentPartPr>
            <p14:xfrm>
              <a:off x="1945302" y="54762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0108C8-C183-1ABA-B77E-821D59F9B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182" y="547013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DCFD871-514E-AD3E-89A9-01126E09BB40}"/>
              </a:ext>
            </a:extLst>
          </p:cNvPr>
          <p:cNvSpPr txBox="1"/>
          <p:nvPr/>
        </p:nvSpPr>
        <p:spPr>
          <a:xfrm>
            <a:off x="418290" y="1045725"/>
            <a:ext cx="11042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Mangal" panose="02040503050203030202" pitchFamily="18" charset="0"/>
              </a:rPr>
              <a:t>Previous data (manual review 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Mangal" panose="02040503050203030202" pitchFamily="18" charset="0"/>
              </a:rPr>
              <a:t>icd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Mangal" panose="02040503050203030202" pitchFamily="18" charset="0"/>
              </a:rPr>
              <a:t> code) has been updated with Laboratory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D44A0-4267-776B-6B39-0946C9534471}"/>
              </a:ext>
            </a:extLst>
          </p:cNvPr>
          <p:cNvSpPr txBox="1"/>
          <p:nvPr/>
        </p:nvSpPr>
        <p:spPr>
          <a:xfrm>
            <a:off x="1146228" y="1638323"/>
            <a:ext cx="98995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1800" kern="100" dirty="0">
                <a:solidFill>
                  <a:srgbClr val="0070C0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Searched laboratory Data (LABEVENTS) for the following ITEMIDs</a:t>
            </a:r>
          </a:p>
          <a:p>
            <a:pPr marL="0" marR="0"/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</a:p>
          <a:p>
            <a:pPr marR="0"/>
            <a:r>
              <a:rPr lang="en-US" sz="1800" kern="100" dirty="0" err="1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row_id</a:t>
            </a: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	</a:t>
            </a:r>
            <a:r>
              <a:rPr lang="en-US" sz="1800" b="1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ITEMID</a:t>
            </a: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	LABEL			FLUID	CATEGORY	</a:t>
            </a:r>
            <a:r>
              <a:rPr lang="en-US" sz="1800" kern="100" dirty="0" err="1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loinc_code</a:t>
            </a:r>
            <a:b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105	50904	Cholesterol, HDL	Blood	Chemistry	2085-9</a:t>
            </a:r>
            <a:b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107	50906	Cholesterol, LDL, Measured	Blood	Chemistry	18262-6</a:t>
            </a:r>
            <a:b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108	50907	Cholesterol, Total	Blood	Chemistry	2093-3</a:t>
            </a:r>
            <a:b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b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kern="100" dirty="0">
                <a:solidFill>
                  <a:srgbClr val="0070C0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Filtered the data based on the following conditions:</a:t>
            </a:r>
          </a:p>
          <a:p>
            <a:pPr lvl="3"/>
            <a:r>
              <a:rPr lang="en-US" b="1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Total cholesterol &gt;=240 mg/dL</a:t>
            </a:r>
            <a:br>
              <a:rPr lang="en-US" b="1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b="1" kern="100" dirty="0"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HDL &lt;35</a:t>
            </a:r>
            <a:endParaRPr lang="en-US" b="1" kern="100" dirty="0">
              <a:effectLst/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/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</a:p>
          <a:p>
            <a:pPr marL="0" marR="0"/>
            <a:r>
              <a:rPr lang="en-US" kern="100" dirty="0"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LDL</a:t>
            </a:r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 tests were missing in the laboratory data</a:t>
            </a:r>
          </a:p>
          <a:p>
            <a:pPr marL="0" marR="0"/>
            <a:r>
              <a:rPr lang="en-US" sz="1800" kern="1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</a:p>
          <a:p>
            <a:r>
              <a:rPr lang="en-US" sz="18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Created ‘cholesterol’ datatype, and appended with the previous data,</a:t>
            </a:r>
          </a:p>
          <a:p>
            <a:r>
              <a:rPr lang="en-US" dirty="0"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N</a:t>
            </a:r>
            <a:r>
              <a:rPr lang="en-US" sz="18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ew diagnosis variable ‘</a:t>
            </a:r>
            <a:r>
              <a:rPr lang="en-US" sz="1800" dirty="0" err="1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htn</a:t>
            </a:r>
            <a:r>
              <a:rPr lang="en-US" sz="1800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’  was derived based on other diagnosis columns,  now the </a:t>
            </a:r>
            <a:r>
              <a:rPr lang="en-US" sz="1800" b="1" dirty="0"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hypertension cases increased to 51</a:t>
            </a:r>
          </a:p>
          <a:p>
            <a:endParaRPr lang="en-US" dirty="0">
              <a:latin typeface="Liberation Serif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02350-579A-BD4C-2034-DF2F1AD5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C2A15-3C28-E453-6E97-7E4ED3590589}"/>
                  </a:ext>
                </a:extLst>
              </p14:cNvPr>
              <p14:cNvContentPartPr/>
              <p14:nvPr/>
            </p14:nvContentPartPr>
            <p14:xfrm>
              <a:off x="1945302" y="54762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C2A15-3C28-E453-6E97-7E4ED3590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9182" y="547013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067C03-0731-5026-9B2A-F8B717C814FB}"/>
              </a:ext>
            </a:extLst>
          </p:cNvPr>
          <p:cNvSpPr txBox="1"/>
          <p:nvPr/>
        </p:nvSpPr>
        <p:spPr>
          <a:xfrm>
            <a:off x="1947529" y="113863"/>
            <a:ext cx="7830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Mangal" panose="02040503050203030202" pitchFamily="18" charset="0"/>
              </a:rPr>
              <a:t>Manual review data combined with ICD code and Lab tests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;monospace"/>
                <a:ea typeface="NSimSun" panose="02010609030101010101" pitchFamily="49" charset="-122"/>
                <a:cs typeface="Liberation Mono"/>
              </a:rPr>
              <a:t>Confusion Matrix and Statistics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C22BC0C-D71D-C37F-1AEA-88CB707F7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337061"/>
              </p:ext>
            </p:extLst>
          </p:nvPr>
        </p:nvGraphicFramePr>
        <p:xfrm>
          <a:off x="818178" y="1381380"/>
          <a:ext cx="5044735" cy="40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66">
                  <a:extLst>
                    <a:ext uri="{9D8B030D-6E8A-4147-A177-3AD203B41FA5}">
                      <a16:colId xmlns:a16="http://schemas.microsoft.com/office/drawing/2014/main" val="1626106879"/>
                    </a:ext>
                  </a:extLst>
                </a:gridCol>
                <a:gridCol w="456344">
                  <a:extLst>
                    <a:ext uri="{9D8B030D-6E8A-4147-A177-3AD203B41FA5}">
                      <a16:colId xmlns:a16="http://schemas.microsoft.com/office/drawing/2014/main" val="2532668167"/>
                    </a:ext>
                  </a:extLst>
                </a:gridCol>
                <a:gridCol w="2221241">
                  <a:extLst>
                    <a:ext uri="{9D8B030D-6E8A-4147-A177-3AD203B41FA5}">
                      <a16:colId xmlns:a16="http://schemas.microsoft.com/office/drawing/2014/main" val="2502502152"/>
                    </a:ext>
                  </a:extLst>
                </a:gridCol>
                <a:gridCol w="1261184">
                  <a:extLst>
                    <a:ext uri="{9D8B030D-6E8A-4147-A177-3AD203B41FA5}">
                      <a16:colId xmlns:a16="http://schemas.microsoft.com/office/drawing/2014/main" val="4106454047"/>
                    </a:ext>
                  </a:extLst>
                </a:gridCol>
              </a:tblGrid>
              <a:tr h="1151724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Manual Review of Hypertension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57513"/>
                  </a:ext>
                </a:extLst>
              </a:tr>
              <a:tr h="87470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23529"/>
                  </a:ext>
                </a:extLst>
              </a:tr>
              <a:tr h="87470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ICD Codes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 Laboratory Lipid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2761"/>
                  </a:ext>
                </a:extLst>
              </a:tr>
              <a:tr h="8747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8255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8CA8C3-86F3-0A9C-9B45-46BFFF8EA212}"/>
              </a:ext>
            </a:extLst>
          </p:cNvPr>
          <p:cNvSpPr txBox="1"/>
          <p:nvPr/>
        </p:nvSpPr>
        <p:spPr>
          <a:xfrm>
            <a:off x="6631009" y="931715"/>
            <a:ext cx="4550417" cy="6053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Accuracy : 0.9733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95% CI : (0.907, 0.9968)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No Information Rate : 0.6533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P-Value [Acc &gt; NIR] : 1.122e-11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Kappa : 0.94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Mcnemar's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 Test P-Value : 0.4795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Sensitivity : 1.0000         </a:t>
            </a:r>
            <a:endParaRPr lang="en-US" sz="1800" b="1" kern="100" dirty="0">
              <a:solidFill>
                <a:srgbClr val="0070C0"/>
              </a:solidFill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Specificity : 0.9231         </a:t>
            </a:r>
            <a:endParaRPr lang="en-US" sz="1800" b="1" kern="100" dirty="0">
              <a:solidFill>
                <a:srgbClr val="0070C0"/>
              </a:solidFill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Pos Pred Value : 0.9608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Neg Pred Value : 1.0000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Prevalence : 0.6533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Detection Rate : 0.6533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Detection Prevalence : 0.6800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Balanced Accuracy : 0.9615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                                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>
              <a:lnSpc>
                <a:spcPct val="12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Liberation Mono"/>
                <a:ea typeface="NSimSun" panose="02010609030101010101" pitchFamily="49" charset="-122"/>
                <a:cs typeface="Liberation Mono"/>
              </a:rPr>
              <a:t>     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Lucida Console;monospace"/>
                <a:ea typeface="NSimSun" panose="02010609030101010101" pitchFamily="49" charset="-122"/>
                <a:cs typeface="Liberation Mono"/>
              </a:rPr>
              <a:t>'Positive' Class : 1  </a:t>
            </a:r>
            <a:endParaRPr lang="en-US" sz="1800" kern="100" dirty="0">
              <a:effectLst/>
              <a:latin typeface="Liberation Mono"/>
              <a:ea typeface="NSimSun" panose="02010609030101010101" pitchFamily="49" charset="-122"/>
              <a:cs typeface="Liberation Mono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Mono"/>
              <a:ea typeface="NSimSun" panose="02010609030101010101" pitchFamily="49" charset="-122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10172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0C4F0-FFF2-C54B-D511-4A92612B9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53A-AAD8-98CA-E00C-38617060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357" y="184826"/>
            <a:ext cx="9144000" cy="76362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  <a:ea typeface="SimSun" panose="02010600030101010101" pitchFamily="2" charset="-122"/>
                <a:cs typeface="Mangal" panose="02040503050203030202" pitchFamily="18" charset="0"/>
              </a:rPr>
              <a:t>Conclusion</a:t>
            </a:r>
            <a:br>
              <a:rPr lang="en-US" sz="2800" dirty="0">
                <a:solidFill>
                  <a:srgbClr val="0070C0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1800" dirty="0">
                <a:solidFill>
                  <a:srgbClr val="00000A"/>
                </a:solidFill>
                <a:effectLst/>
                <a:latin typeface="Liberation Serif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964F74-CCB0-FC25-8AEC-E77DBC05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1062681"/>
            <a:ext cx="9506465" cy="419511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Adding additional data types increased both sensitivity and specificity.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Treatment (medication) datatype was not used, hence the specificity was marginally low.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Algorithm performance was very high, less complexity in implementations and the portability of the algorithm is moderate.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704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Aptos</vt:lpstr>
      <vt:lpstr>Arial</vt:lpstr>
      <vt:lpstr>Calibri</vt:lpstr>
      <vt:lpstr>Calibri Light</vt:lpstr>
      <vt:lpstr>Liberation Mono</vt:lpstr>
      <vt:lpstr>Liberation Serif</vt:lpstr>
      <vt:lpstr>Lucida Console;monospace</vt:lpstr>
      <vt:lpstr>Office Theme</vt:lpstr>
      <vt:lpstr>  Peer-graded Assignment  Developing Computational Phenotyping Algorithm  </vt:lpstr>
      <vt:lpstr>Data Types – Identifying patients with hypertension</vt:lpstr>
      <vt:lpstr>Data Types – Manipulations of individual data types </vt:lpstr>
      <vt:lpstr>PowerPoint Presentation</vt:lpstr>
      <vt:lpstr>PowerPoint Presentation</vt:lpstr>
      <vt:lpstr>Data Types – Adding additional data types </vt:lpstr>
      <vt:lpstr>PowerPoint Presentation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Palchamy Elango</cp:lastModifiedBy>
  <cp:revision>23</cp:revision>
  <cp:lastPrinted>2024-11-03T23:40:16Z</cp:lastPrinted>
  <dcterms:created xsi:type="dcterms:W3CDTF">2018-03-02T05:37:34Z</dcterms:created>
  <dcterms:modified xsi:type="dcterms:W3CDTF">2024-11-03T23:55:50Z</dcterms:modified>
</cp:coreProperties>
</file>