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9"/>
  </p:notesMasterIdLst>
  <p:sldIdLst>
    <p:sldId id="256" r:id="rId5"/>
    <p:sldId id="296" r:id="rId6"/>
    <p:sldId id="265" r:id="rId7"/>
    <p:sldId id="293" r:id="rId8"/>
    <p:sldId id="305" r:id="rId9"/>
    <p:sldId id="297" r:id="rId10"/>
    <p:sldId id="312" r:id="rId11"/>
    <p:sldId id="307" r:id="rId12"/>
    <p:sldId id="294" r:id="rId13"/>
    <p:sldId id="313" r:id="rId14"/>
    <p:sldId id="314" r:id="rId15"/>
    <p:sldId id="271" r:id="rId16"/>
    <p:sldId id="315" r:id="rId17"/>
    <p:sldId id="316" r:id="rId18"/>
    <p:sldId id="281" r:id="rId19"/>
    <p:sldId id="282" r:id="rId20"/>
    <p:sldId id="270" r:id="rId21"/>
    <p:sldId id="299" r:id="rId22"/>
    <p:sldId id="290" r:id="rId23"/>
    <p:sldId id="274" r:id="rId24"/>
    <p:sldId id="311" r:id="rId25"/>
    <p:sldId id="319" r:id="rId26"/>
    <p:sldId id="289" r:id="rId27"/>
    <p:sldId id="317" r:id="rId28"/>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65A5C"/>
    <a:srgbClr val="A4A2A3"/>
    <a:srgbClr val="CFB87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2BE5EF6-EF12-B302-96AA-76B8983A78F3}" v="5" dt="2025-07-08T17:37:00.218"/>
    <p1510:client id="{114FEC85-80AA-3F5B-0502-D0FFD6829D52}" v="159" dt="2025-07-08T17:09:20.743"/>
    <p1510:client id="{3ADD1E09-051B-5949-932D-EB3A9770FD48}" v="124" dt="2025-07-08T19:21:30.115"/>
    <p1510:client id="{460697B8-BF23-5C59-7C19-0079E49C5006}" v="923" dt="2025-07-07T19:57:13.431"/>
    <p1510:client id="{7BF91F79-A702-7C52-5E42-FE6F50921565}" v="70" dt="2025-07-08T16:16:36.582"/>
    <p1510:client id="{9D67DCB8-6AA7-0A8B-1805-BB7159117E5D}" v="4194" dt="2025-07-08T20:08:43.762"/>
    <p1510:client id="{D8950E81-3E44-E0B6-278F-A27D6A9C84FF}" v="22" dt="2025-07-08T15:35:37.635"/>
    <p1510:client id="{F2F651F2-8231-C18D-593A-1B5D8008D3A9}" v="124" dt="2025-07-08T18:47:42.681"/>
    <p1510:client id="{F5FA9B84-CA97-14DA-4880-B2A1A13BCD03}" v="59" dt="2025-07-08T18:09:30.11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8E8EEE5F-8F30-4493-8E26-A2372A373B68}" type="datetimeFigureOut">
              <a:rPr lang="en-US" smtClean="0"/>
              <a:t>7/8/2025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F5F88201-9E97-4892-BD10-5B7B539A1A3C}" type="slidenum">
              <a:rPr lang="en-US" smtClean="0"/>
              <a:t>‹#›</a:t>
            </a:fld>
            <a:endParaRPr lang="en-US"/>
          </a:p>
        </p:txBody>
      </p:sp>
    </p:spTree>
    <p:extLst>
      <p:ext uri="{BB962C8B-B14F-4D97-AF65-F5344CB8AC3E}">
        <p14:creationId xmlns:p14="http://schemas.microsoft.com/office/powerpoint/2010/main" val="2785216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F88201-9E97-4892-BD10-5B7B539A1A3C}" type="slidenum">
              <a:rPr lang="en-US" smtClean="0"/>
              <a:t>1</a:t>
            </a:fld>
            <a:endParaRPr lang="en-US"/>
          </a:p>
        </p:txBody>
      </p:sp>
    </p:spTree>
    <p:extLst>
      <p:ext uri="{BB962C8B-B14F-4D97-AF65-F5344CB8AC3E}">
        <p14:creationId xmlns:p14="http://schemas.microsoft.com/office/powerpoint/2010/main" val="8625636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A9360-18E3-61E1-6CBC-C597782A6A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4C3C47-90CE-A93B-C91B-2E2D05083B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60522C-B833-2768-684F-C9221600E4EE}"/>
              </a:ext>
            </a:extLst>
          </p:cNvPr>
          <p:cNvSpPr>
            <a:spLocks noGrp="1"/>
          </p:cNvSpPr>
          <p:nvPr>
            <p:ph type="body" idx="1"/>
          </p:nvPr>
        </p:nvSpPr>
        <p:spPr/>
        <p:txBody>
          <a:bodyPr/>
          <a:lstStyle/>
          <a:p>
            <a:r>
              <a:rPr lang="en-US"/>
              <a:t>Establishing baselines</a:t>
            </a:r>
          </a:p>
          <a:p>
            <a:endParaRPr lang="en-US"/>
          </a:p>
          <a:p>
            <a:r>
              <a:rPr lang="en-US"/>
              <a:t>Doubled tests performed</a:t>
            </a:r>
          </a:p>
        </p:txBody>
      </p:sp>
      <p:sp>
        <p:nvSpPr>
          <p:cNvPr id="4" name="Slide Number Placeholder 3">
            <a:extLst>
              <a:ext uri="{FF2B5EF4-FFF2-40B4-BE49-F238E27FC236}">
                <a16:creationId xmlns:a16="http://schemas.microsoft.com/office/drawing/2014/main" id="{9D75B89F-3EAF-F457-E8DB-BF05C4095846}"/>
              </a:ext>
            </a:extLst>
          </p:cNvPr>
          <p:cNvSpPr>
            <a:spLocks noGrp="1"/>
          </p:cNvSpPr>
          <p:nvPr>
            <p:ph type="sldNum" sz="quarter" idx="5"/>
          </p:nvPr>
        </p:nvSpPr>
        <p:spPr/>
        <p:txBody>
          <a:bodyPr/>
          <a:lstStyle/>
          <a:p>
            <a:fld id="{F5F88201-9E97-4892-BD10-5B7B539A1A3C}" type="slidenum">
              <a:rPr lang="en-US" smtClean="0"/>
              <a:t>10</a:t>
            </a:fld>
            <a:endParaRPr lang="en-US"/>
          </a:p>
        </p:txBody>
      </p:sp>
    </p:spTree>
    <p:extLst>
      <p:ext uri="{BB962C8B-B14F-4D97-AF65-F5344CB8AC3E}">
        <p14:creationId xmlns:p14="http://schemas.microsoft.com/office/powerpoint/2010/main" val="6805083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8EE5A1-C460-72DD-706E-9ACAF47169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664C95B-D93C-E818-003B-C1C9A8CC304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35279B-8D0C-C9F7-C95F-102188B3F7B8}"/>
              </a:ext>
            </a:extLst>
          </p:cNvPr>
          <p:cNvSpPr>
            <a:spLocks noGrp="1"/>
          </p:cNvSpPr>
          <p:nvPr>
            <p:ph type="body" idx="1"/>
          </p:nvPr>
        </p:nvSpPr>
        <p:spPr/>
        <p:txBody>
          <a:bodyPr/>
          <a:lstStyle/>
          <a:p>
            <a:r>
              <a:rPr lang="en-US"/>
              <a:t>Establishing baselines</a:t>
            </a:r>
          </a:p>
          <a:p>
            <a:endParaRPr lang="en-US"/>
          </a:p>
          <a:p>
            <a:r>
              <a:rPr lang="en-US"/>
              <a:t>Doubled tests performed</a:t>
            </a:r>
          </a:p>
        </p:txBody>
      </p:sp>
      <p:sp>
        <p:nvSpPr>
          <p:cNvPr id="4" name="Slide Number Placeholder 3">
            <a:extLst>
              <a:ext uri="{FF2B5EF4-FFF2-40B4-BE49-F238E27FC236}">
                <a16:creationId xmlns:a16="http://schemas.microsoft.com/office/drawing/2014/main" id="{4AC9B526-548F-1B55-B8B5-2E4ECD962846}"/>
              </a:ext>
            </a:extLst>
          </p:cNvPr>
          <p:cNvSpPr>
            <a:spLocks noGrp="1"/>
          </p:cNvSpPr>
          <p:nvPr>
            <p:ph type="sldNum" sz="quarter" idx="5"/>
          </p:nvPr>
        </p:nvSpPr>
        <p:spPr/>
        <p:txBody>
          <a:bodyPr/>
          <a:lstStyle/>
          <a:p>
            <a:fld id="{F5F88201-9E97-4892-BD10-5B7B539A1A3C}" type="slidenum">
              <a:rPr lang="en-US" smtClean="0"/>
              <a:t>11</a:t>
            </a:fld>
            <a:endParaRPr lang="en-US"/>
          </a:p>
        </p:txBody>
      </p:sp>
    </p:spTree>
    <p:extLst>
      <p:ext uri="{BB962C8B-B14F-4D97-AF65-F5344CB8AC3E}">
        <p14:creationId xmlns:p14="http://schemas.microsoft.com/office/powerpoint/2010/main" val="23175924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Establishing baselines</a:t>
            </a:r>
          </a:p>
          <a:p>
            <a:endParaRPr lang="en-US"/>
          </a:p>
          <a:p>
            <a:r>
              <a:rPr lang="en-US"/>
              <a:t>Doubled tests performed</a:t>
            </a:r>
          </a:p>
        </p:txBody>
      </p:sp>
      <p:sp>
        <p:nvSpPr>
          <p:cNvPr id="4" name="Slide Number Placeholder 3"/>
          <p:cNvSpPr>
            <a:spLocks noGrp="1"/>
          </p:cNvSpPr>
          <p:nvPr>
            <p:ph type="sldNum" sz="quarter" idx="5"/>
          </p:nvPr>
        </p:nvSpPr>
        <p:spPr/>
        <p:txBody>
          <a:bodyPr/>
          <a:lstStyle/>
          <a:p>
            <a:fld id="{F5F88201-9E97-4892-BD10-5B7B539A1A3C}" type="slidenum">
              <a:rPr lang="en-US" smtClean="0"/>
              <a:t>10</a:t>
            </a:fld>
            <a:endParaRPr lang="en-US"/>
          </a:p>
        </p:txBody>
      </p:sp>
    </p:spTree>
    <p:extLst>
      <p:ext uri="{BB962C8B-B14F-4D97-AF65-F5344CB8AC3E}">
        <p14:creationId xmlns:p14="http://schemas.microsoft.com/office/powerpoint/2010/main" val="24538538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86B24-B020-193C-F02F-88124E7D07B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6DFB04-9C6B-AC3F-D6C1-5B2D7035B87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EC3238-A3E0-EF11-0B47-51F9FFC97DF7}"/>
              </a:ext>
            </a:extLst>
          </p:cNvPr>
          <p:cNvSpPr>
            <a:spLocks noGrp="1"/>
          </p:cNvSpPr>
          <p:nvPr>
            <p:ph type="body" idx="1"/>
          </p:nvPr>
        </p:nvSpPr>
        <p:spPr/>
        <p:txBody>
          <a:bodyPr/>
          <a:lstStyle/>
          <a:p>
            <a:r>
              <a:rPr lang="en-US"/>
              <a:t>Establishing baselines</a:t>
            </a:r>
          </a:p>
          <a:p>
            <a:endParaRPr lang="en-US"/>
          </a:p>
          <a:p>
            <a:r>
              <a:rPr lang="en-US"/>
              <a:t>Doubled tests performed</a:t>
            </a:r>
          </a:p>
        </p:txBody>
      </p:sp>
      <p:sp>
        <p:nvSpPr>
          <p:cNvPr id="4" name="Slide Number Placeholder 3">
            <a:extLst>
              <a:ext uri="{FF2B5EF4-FFF2-40B4-BE49-F238E27FC236}">
                <a16:creationId xmlns:a16="http://schemas.microsoft.com/office/drawing/2014/main" id="{9D2FEAEA-771C-933D-8B21-2A635A3F0516}"/>
              </a:ext>
            </a:extLst>
          </p:cNvPr>
          <p:cNvSpPr>
            <a:spLocks noGrp="1"/>
          </p:cNvSpPr>
          <p:nvPr>
            <p:ph type="sldNum" sz="quarter" idx="5"/>
          </p:nvPr>
        </p:nvSpPr>
        <p:spPr/>
        <p:txBody>
          <a:bodyPr/>
          <a:lstStyle/>
          <a:p>
            <a:fld id="{F5F88201-9E97-4892-BD10-5B7B539A1A3C}" type="slidenum">
              <a:rPr lang="en-US" smtClean="0"/>
              <a:t>13</a:t>
            </a:fld>
            <a:endParaRPr lang="en-US"/>
          </a:p>
        </p:txBody>
      </p:sp>
    </p:spTree>
    <p:extLst>
      <p:ext uri="{BB962C8B-B14F-4D97-AF65-F5344CB8AC3E}">
        <p14:creationId xmlns:p14="http://schemas.microsoft.com/office/powerpoint/2010/main" val="15455257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6496DE-9AE8-6E7D-A132-51F6E68A07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F95DAF-2842-4AB9-6E03-5CF7DB6C38F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F2A7BF3-AE94-1088-4F55-D3DA6D2763F2}"/>
              </a:ext>
            </a:extLst>
          </p:cNvPr>
          <p:cNvSpPr>
            <a:spLocks noGrp="1"/>
          </p:cNvSpPr>
          <p:nvPr>
            <p:ph type="body" idx="1"/>
          </p:nvPr>
        </p:nvSpPr>
        <p:spPr/>
        <p:txBody>
          <a:bodyPr/>
          <a:lstStyle/>
          <a:p>
            <a:r>
              <a:rPr lang="en-US"/>
              <a:t>Establishing baselines</a:t>
            </a:r>
          </a:p>
          <a:p>
            <a:endParaRPr lang="en-US"/>
          </a:p>
          <a:p>
            <a:r>
              <a:rPr lang="en-US"/>
              <a:t>Doubled tests performed</a:t>
            </a:r>
          </a:p>
        </p:txBody>
      </p:sp>
      <p:sp>
        <p:nvSpPr>
          <p:cNvPr id="4" name="Slide Number Placeholder 3">
            <a:extLst>
              <a:ext uri="{FF2B5EF4-FFF2-40B4-BE49-F238E27FC236}">
                <a16:creationId xmlns:a16="http://schemas.microsoft.com/office/drawing/2014/main" id="{C1772104-488E-B136-9392-1B42A04CBA5E}"/>
              </a:ext>
            </a:extLst>
          </p:cNvPr>
          <p:cNvSpPr>
            <a:spLocks noGrp="1"/>
          </p:cNvSpPr>
          <p:nvPr>
            <p:ph type="sldNum" sz="quarter" idx="5"/>
          </p:nvPr>
        </p:nvSpPr>
        <p:spPr/>
        <p:txBody>
          <a:bodyPr/>
          <a:lstStyle/>
          <a:p>
            <a:fld id="{F5F88201-9E97-4892-BD10-5B7B539A1A3C}" type="slidenum">
              <a:rPr lang="en-US" smtClean="0"/>
              <a:t>14</a:t>
            </a:fld>
            <a:endParaRPr lang="en-US"/>
          </a:p>
        </p:txBody>
      </p:sp>
    </p:spTree>
    <p:extLst>
      <p:ext uri="{BB962C8B-B14F-4D97-AF65-F5344CB8AC3E}">
        <p14:creationId xmlns:p14="http://schemas.microsoft.com/office/powerpoint/2010/main" val="23501811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Establishing baselines</a:t>
            </a:r>
          </a:p>
          <a:p>
            <a:endParaRPr lang="en-US"/>
          </a:p>
          <a:p>
            <a:r>
              <a:rPr lang="en-US"/>
              <a:t>Doubled tests performed</a:t>
            </a:r>
          </a:p>
        </p:txBody>
      </p:sp>
      <p:sp>
        <p:nvSpPr>
          <p:cNvPr id="4" name="Slide Number Placeholder 3"/>
          <p:cNvSpPr>
            <a:spLocks noGrp="1"/>
          </p:cNvSpPr>
          <p:nvPr>
            <p:ph type="sldNum" sz="quarter" idx="5"/>
          </p:nvPr>
        </p:nvSpPr>
        <p:spPr/>
        <p:txBody>
          <a:bodyPr/>
          <a:lstStyle/>
          <a:p>
            <a:fld id="{F5F88201-9E97-4892-BD10-5B7B539A1A3C}" type="slidenum">
              <a:rPr lang="en-US" smtClean="0"/>
              <a:t>11</a:t>
            </a:fld>
            <a:endParaRPr lang="en-US"/>
          </a:p>
        </p:txBody>
      </p:sp>
    </p:spTree>
    <p:extLst>
      <p:ext uri="{BB962C8B-B14F-4D97-AF65-F5344CB8AC3E}">
        <p14:creationId xmlns:p14="http://schemas.microsoft.com/office/powerpoint/2010/main" val="5582542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Establishing baselines</a:t>
            </a:r>
          </a:p>
          <a:p>
            <a:endParaRPr lang="en-US"/>
          </a:p>
          <a:p>
            <a:r>
              <a:rPr lang="en-US"/>
              <a:t>Doubled tests performed</a:t>
            </a:r>
          </a:p>
        </p:txBody>
      </p:sp>
      <p:sp>
        <p:nvSpPr>
          <p:cNvPr id="4" name="Slide Number Placeholder 3"/>
          <p:cNvSpPr>
            <a:spLocks noGrp="1"/>
          </p:cNvSpPr>
          <p:nvPr>
            <p:ph type="sldNum" sz="quarter" idx="5"/>
          </p:nvPr>
        </p:nvSpPr>
        <p:spPr/>
        <p:txBody>
          <a:bodyPr/>
          <a:lstStyle/>
          <a:p>
            <a:fld id="{F5F88201-9E97-4892-BD10-5B7B539A1A3C}" type="slidenum">
              <a:rPr lang="en-US" smtClean="0"/>
              <a:t>12</a:t>
            </a:fld>
            <a:endParaRPr lang="en-US"/>
          </a:p>
        </p:txBody>
      </p:sp>
    </p:spTree>
    <p:extLst>
      <p:ext uri="{BB962C8B-B14F-4D97-AF65-F5344CB8AC3E}">
        <p14:creationId xmlns:p14="http://schemas.microsoft.com/office/powerpoint/2010/main" val="10466114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Establishing baselines</a:t>
            </a:r>
          </a:p>
          <a:p>
            <a:endParaRPr lang="en-US"/>
          </a:p>
          <a:p>
            <a:r>
              <a:rPr lang="en-US"/>
              <a:t>Doubled tests performed</a:t>
            </a:r>
          </a:p>
        </p:txBody>
      </p:sp>
      <p:sp>
        <p:nvSpPr>
          <p:cNvPr id="4" name="Slide Number Placeholder 3"/>
          <p:cNvSpPr>
            <a:spLocks noGrp="1"/>
          </p:cNvSpPr>
          <p:nvPr>
            <p:ph type="sldNum" sz="quarter" idx="5"/>
          </p:nvPr>
        </p:nvSpPr>
        <p:spPr/>
        <p:txBody>
          <a:bodyPr/>
          <a:lstStyle/>
          <a:p>
            <a:fld id="{F5F88201-9E97-4892-BD10-5B7B539A1A3C}" type="slidenum">
              <a:rPr lang="en-US" smtClean="0"/>
              <a:t>7</a:t>
            </a:fld>
            <a:endParaRPr lang="en-US"/>
          </a:p>
        </p:txBody>
      </p:sp>
    </p:spTree>
    <p:extLst>
      <p:ext uri="{BB962C8B-B14F-4D97-AF65-F5344CB8AC3E}">
        <p14:creationId xmlns:p14="http://schemas.microsoft.com/office/powerpoint/2010/main" val="252277669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F88201-9E97-4892-BD10-5B7B539A1A3C}" type="slidenum">
              <a:rPr lang="en-US" smtClean="0"/>
              <a:t>13</a:t>
            </a:fld>
            <a:endParaRPr lang="en-US"/>
          </a:p>
        </p:txBody>
      </p:sp>
    </p:spTree>
    <p:extLst>
      <p:ext uri="{BB962C8B-B14F-4D97-AF65-F5344CB8AC3E}">
        <p14:creationId xmlns:p14="http://schemas.microsoft.com/office/powerpoint/2010/main" val="29659709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To establish better thresholds to be flagged, we decided to add other components in to the computation of risk status to see how that would impact the thresholds of the components. Based off our research these are the components that would be most beneficial to utilize along with the components already used in the watch list. </a:t>
            </a:r>
            <a:r>
              <a:rPr lang="en-US">
                <a:solidFill>
                  <a:srgbClr val="111111"/>
                </a:solidFill>
              </a:rPr>
              <a:t>Thresholds for each component were made in reference to each different position as position plays a crucial role in the risk status as well. We found thresholds at the 10, 25, 50, and 75% marks. Then we created a new risk status list that is a score ranging from 0-6. Where the risk score encompasses all of the previous components together while taking into account the thresholds made. </a:t>
            </a:r>
            <a:endParaRPr lang="en-US">
              <a:ea typeface="Calibri"/>
              <a:cs typeface="Calibri"/>
            </a:endParaRPr>
          </a:p>
          <a:p>
            <a:br>
              <a:rPr lang="en-US"/>
            </a:br>
            <a:endParaRPr lang="en-US"/>
          </a:p>
        </p:txBody>
      </p:sp>
      <p:sp>
        <p:nvSpPr>
          <p:cNvPr id="4" name="Slide Number Placeholder 3"/>
          <p:cNvSpPr>
            <a:spLocks noGrp="1"/>
          </p:cNvSpPr>
          <p:nvPr>
            <p:ph type="sldNum" sz="quarter" idx="5"/>
          </p:nvPr>
        </p:nvSpPr>
        <p:spPr/>
        <p:txBody>
          <a:bodyPr/>
          <a:lstStyle/>
          <a:p>
            <a:fld id="{F5F88201-9E97-4892-BD10-5B7B539A1A3C}" type="slidenum">
              <a:rPr lang="en-US" smtClean="0"/>
              <a:t>18</a:t>
            </a:fld>
            <a:endParaRPr lang="en-US"/>
          </a:p>
        </p:txBody>
      </p:sp>
    </p:spTree>
    <p:extLst>
      <p:ext uri="{BB962C8B-B14F-4D97-AF65-F5344CB8AC3E}">
        <p14:creationId xmlns:p14="http://schemas.microsoft.com/office/powerpoint/2010/main" val="1603607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F88201-9E97-4892-BD10-5B7B539A1A3C}" type="slidenum">
              <a:rPr lang="en-US" smtClean="0"/>
              <a:t>2</a:t>
            </a:fld>
            <a:endParaRPr lang="en-US"/>
          </a:p>
        </p:txBody>
      </p:sp>
    </p:spTree>
    <p:extLst>
      <p:ext uri="{BB962C8B-B14F-4D97-AF65-F5344CB8AC3E}">
        <p14:creationId xmlns:p14="http://schemas.microsoft.com/office/powerpoint/2010/main" val="23961999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The first graphic displays the variation of different risk scores by position. This is the new risk score computed through the combination of components from the previous slide. As you can see the majority of the scores are between 1 and 3. With a score between 4 and 6 being considered high risk. Offensive line have the </a:t>
            </a:r>
            <a:r>
              <a:rPr lang="en-US" err="1">
                <a:ea typeface="Calibri"/>
                <a:cs typeface="Calibri"/>
              </a:rPr>
              <a:t>greastest</a:t>
            </a:r>
            <a:r>
              <a:rPr lang="en-US">
                <a:ea typeface="Calibri"/>
                <a:cs typeface="Calibri"/>
              </a:rPr>
              <a:t> amount of high risk athletes.</a:t>
            </a:r>
          </a:p>
          <a:p>
            <a:endParaRPr lang="en-US">
              <a:ea typeface="Calibri"/>
              <a:cs typeface="Calibri"/>
            </a:endParaRPr>
          </a:p>
          <a:p>
            <a:r>
              <a:rPr lang="en-US">
                <a:ea typeface="Calibri"/>
                <a:cs typeface="Calibri"/>
              </a:rPr>
              <a:t>The second graphic shows the variation in different risk status' from the watchlist to compare to the new risk status scores. It does appear to be quite a bit different then the risk scores. As high risk is lead by wide receiver's, followed by running backs, and then the offensive line.</a:t>
            </a:r>
          </a:p>
        </p:txBody>
      </p:sp>
      <p:sp>
        <p:nvSpPr>
          <p:cNvPr id="4" name="Slide Number Placeholder 3"/>
          <p:cNvSpPr>
            <a:spLocks noGrp="1"/>
          </p:cNvSpPr>
          <p:nvPr>
            <p:ph type="sldNum" sz="quarter" idx="5"/>
          </p:nvPr>
        </p:nvSpPr>
        <p:spPr/>
        <p:txBody>
          <a:bodyPr/>
          <a:lstStyle/>
          <a:p>
            <a:fld id="{F5F88201-9E97-4892-BD10-5B7B539A1A3C}" type="slidenum">
              <a:rPr lang="en-US" smtClean="0"/>
              <a:t>14</a:t>
            </a:fld>
            <a:endParaRPr lang="en-US"/>
          </a:p>
        </p:txBody>
      </p:sp>
    </p:spTree>
    <p:extLst>
      <p:ext uri="{BB962C8B-B14F-4D97-AF65-F5344CB8AC3E}">
        <p14:creationId xmlns:p14="http://schemas.microsoft.com/office/powerpoint/2010/main" val="20783865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ea typeface="Calibri"/>
                <a:cs typeface="Calibri"/>
              </a:rPr>
              <a:t>Lastly, we will compare actual SI incident to the risk score  and watchlist risk status. </a:t>
            </a:r>
          </a:p>
          <a:p>
            <a:endParaRPr lang="en-US">
              <a:ea typeface="Calibri"/>
              <a:cs typeface="Calibri"/>
            </a:endParaRPr>
          </a:p>
          <a:p>
            <a:r>
              <a:rPr lang="en-US">
                <a:ea typeface="Calibri"/>
                <a:cs typeface="Calibri"/>
              </a:rPr>
              <a:t>Going back and forth we can see that the positions with an HIS occurrence, (offensive line, running back, then, line back). Line up with the risk score numbers of 4 and 5 . Which is considered high risk almost identically. While the watchlist risk status is very off as it was quite different from the risk scores as well.</a:t>
            </a:r>
          </a:p>
        </p:txBody>
      </p:sp>
      <p:sp>
        <p:nvSpPr>
          <p:cNvPr id="4" name="Slide Number Placeholder 3"/>
          <p:cNvSpPr>
            <a:spLocks noGrp="1"/>
          </p:cNvSpPr>
          <p:nvPr>
            <p:ph type="sldNum" sz="quarter" idx="5"/>
          </p:nvPr>
        </p:nvSpPr>
        <p:spPr/>
        <p:txBody>
          <a:bodyPr/>
          <a:lstStyle/>
          <a:p>
            <a:fld id="{F5F88201-9E97-4892-BD10-5B7B539A1A3C}" type="slidenum">
              <a:rPr lang="en-US" smtClean="0"/>
              <a:t>15</a:t>
            </a:fld>
            <a:endParaRPr lang="en-US"/>
          </a:p>
        </p:txBody>
      </p:sp>
    </p:spTree>
    <p:extLst>
      <p:ext uri="{BB962C8B-B14F-4D97-AF65-F5344CB8AC3E}">
        <p14:creationId xmlns:p14="http://schemas.microsoft.com/office/powerpoint/2010/main" val="3144022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9DD35D-A329-0DAF-FDBE-3467D578EA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6226E2-71D4-DA42-1C2D-2A9DC15886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A3FB3B-4B1F-C3D9-D76B-7502BBCF3314}"/>
              </a:ext>
            </a:extLst>
          </p:cNvPr>
          <p:cNvSpPr>
            <a:spLocks noGrp="1"/>
          </p:cNvSpPr>
          <p:nvPr>
            <p:ph type="body" idx="1"/>
          </p:nvPr>
        </p:nvSpPr>
        <p:spPr/>
        <p:txBody>
          <a:bodyPr/>
          <a:lstStyle/>
          <a:p>
            <a:r>
              <a:rPr lang="en-US"/>
              <a:t>Just to compare to actual HSI occurrence.</a:t>
            </a:r>
          </a:p>
          <a:p>
            <a:endParaRPr lang="en-US">
              <a:ea typeface="Calibri"/>
              <a:cs typeface="Calibri"/>
            </a:endParaRPr>
          </a:p>
        </p:txBody>
      </p:sp>
      <p:sp>
        <p:nvSpPr>
          <p:cNvPr id="4" name="Slide Number Placeholder 3">
            <a:extLst>
              <a:ext uri="{FF2B5EF4-FFF2-40B4-BE49-F238E27FC236}">
                <a16:creationId xmlns:a16="http://schemas.microsoft.com/office/drawing/2014/main" id="{EB7002AB-9C35-E18E-8E72-A252FC3EFB26}"/>
              </a:ext>
            </a:extLst>
          </p:cNvPr>
          <p:cNvSpPr>
            <a:spLocks noGrp="1"/>
          </p:cNvSpPr>
          <p:nvPr>
            <p:ph type="sldNum" sz="quarter" idx="5"/>
          </p:nvPr>
        </p:nvSpPr>
        <p:spPr/>
        <p:txBody>
          <a:bodyPr/>
          <a:lstStyle/>
          <a:p>
            <a:fld id="{F5F88201-9E97-4892-BD10-5B7B539A1A3C}" type="slidenum">
              <a:rPr lang="en-US" smtClean="0"/>
              <a:t>22</a:t>
            </a:fld>
            <a:endParaRPr lang="en-US"/>
          </a:p>
        </p:txBody>
      </p:sp>
    </p:spTree>
    <p:extLst>
      <p:ext uri="{BB962C8B-B14F-4D97-AF65-F5344CB8AC3E}">
        <p14:creationId xmlns:p14="http://schemas.microsoft.com/office/powerpoint/2010/main" val="39760272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ea typeface="Calibri"/>
              <a:cs typeface="Calibri"/>
            </a:endParaRPr>
          </a:p>
        </p:txBody>
      </p:sp>
      <p:sp>
        <p:nvSpPr>
          <p:cNvPr id="4" name="Slide Number Placeholder 3"/>
          <p:cNvSpPr>
            <a:spLocks noGrp="1"/>
          </p:cNvSpPr>
          <p:nvPr>
            <p:ph type="sldNum" sz="quarter" idx="5"/>
          </p:nvPr>
        </p:nvSpPr>
        <p:spPr/>
        <p:txBody>
          <a:bodyPr/>
          <a:lstStyle/>
          <a:p>
            <a:fld id="{F5F88201-9E97-4892-BD10-5B7B539A1A3C}" type="slidenum">
              <a:rPr lang="en-US" smtClean="0"/>
              <a:t>17</a:t>
            </a:fld>
            <a:endParaRPr lang="en-US"/>
          </a:p>
        </p:txBody>
      </p:sp>
    </p:spTree>
    <p:extLst>
      <p:ext uri="{BB962C8B-B14F-4D97-AF65-F5344CB8AC3E}">
        <p14:creationId xmlns:p14="http://schemas.microsoft.com/office/powerpoint/2010/main" val="35824346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84FF8-F9ED-048F-556C-C16BC1F3DA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23BBF7-7031-FF88-FE7E-57D74FB5BC8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A91F4E-8ABA-476D-8110-F02580B12EC4}"/>
              </a:ext>
            </a:extLst>
          </p:cNvPr>
          <p:cNvSpPr>
            <a:spLocks noGrp="1"/>
          </p:cNvSpPr>
          <p:nvPr>
            <p:ph type="body" idx="1"/>
          </p:nvPr>
        </p:nvSpPr>
        <p:spPr/>
        <p:txBody>
          <a:bodyPr/>
          <a:lstStyle/>
          <a:p>
            <a:endParaRPr lang="en-US">
              <a:ea typeface="Calibri"/>
              <a:cs typeface="Calibri"/>
            </a:endParaRPr>
          </a:p>
        </p:txBody>
      </p:sp>
      <p:sp>
        <p:nvSpPr>
          <p:cNvPr id="4" name="Slide Number Placeholder 3">
            <a:extLst>
              <a:ext uri="{FF2B5EF4-FFF2-40B4-BE49-F238E27FC236}">
                <a16:creationId xmlns:a16="http://schemas.microsoft.com/office/drawing/2014/main" id="{D98463E9-BFF9-EB80-2BBA-AEE48033657E}"/>
              </a:ext>
            </a:extLst>
          </p:cNvPr>
          <p:cNvSpPr>
            <a:spLocks noGrp="1"/>
          </p:cNvSpPr>
          <p:nvPr>
            <p:ph type="sldNum" sz="quarter" idx="5"/>
          </p:nvPr>
        </p:nvSpPr>
        <p:spPr/>
        <p:txBody>
          <a:bodyPr/>
          <a:lstStyle/>
          <a:p>
            <a:fld id="{F5F88201-9E97-4892-BD10-5B7B539A1A3C}" type="slidenum">
              <a:rPr lang="en-US" smtClean="0"/>
              <a:t>23</a:t>
            </a:fld>
            <a:endParaRPr lang="en-US"/>
          </a:p>
        </p:txBody>
      </p:sp>
    </p:spTree>
    <p:extLst>
      <p:ext uri="{BB962C8B-B14F-4D97-AF65-F5344CB8AC3E}">
        <p14:creationId xmlns:p14="http://schemas.microsoft.com/office/powerpoint/2010/main" val="41986578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Establishing baselines</a:t>
            </a:r>
          </a:p>
          <a:p>
            <a:endParaRPr lang="en-US"/>
          </a:p>
          <a:p>
            <a:r>
              <a:rPr lang="en-US"/>
              <a:t>Doubled tests performed</a:t>
            </a:r>
          </a:p>
        </p:txBody>
      </p:sp>
      <p:sp>
        <p:nvSpPr>
          <p:cNvPr id="4" name="Slide Number Placeholder 3"/>
          <p:cNvSpPr>
            <a:spLocks noGrp="1"/>
          </p:cNvSpPr>
          <p:nvPr>
            <p:ph type="sldNum" sz="quarter" idx="5"/>
          </p:nvPr>
        </p:nvSpPr>
        <p:spPr/>
        <p:txBody>
          <a:bodyPr/>
          <a:lstStyle/>
          <a:p>
            <a:fld id="{F5F88201-9E97-4892-BD10-5B7B539A1A3C}" type="slidenum">
              <a:rPr lang="en-US" smtClean="0"/>
              <a:t>3</a:t>
            </a:fld>
            <a:endParaRPr lang="en-US"/>
          </a:p>
        </p:txBody>
      </p:sp>
    </p:spTree>
    <p:extLst>
      <p:ext uri="{BB962C8B-B14F-4D97-AF65-F5344CB8AC3E}">
        <p14:creationId xmlns:p14="http://schemas.microsoft.com/office/powerpoint/2010/main" val="28316610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Establishing baselines</a:t>
            </a:r>
          </a:p>
          <a:p>
            <a:endParaRPr lang="en-US"/>
          </a:p>
          <a:p>
            <a:r>
              <a:rPr lang="en-US"/>
              <a:t>Doubled tests performed</a:t>
            </a:r>
          </a:p>
        </p:txBody>
      </p:sp>
      <p:sp>
        <p:nvSpPr>
          <p:cNvPr id="4" name="Slide Number Placeholder 3"/>
          <p:cNvSpPr>
            <a:spLocks noGrp="1"/>
          </p:cNvSpPr>
          <p:nvPr>
            <p:ph type="sldNum" sz="quarter" idx="5"/>
          </p:nvPr>
        </p:nvSpPr>
        <p:spPr/>
        <p:txBody>
          <a:bodyPr/>
          <a:lstStyle/>
          <a:p>
            <a:fld id="{F5F88201-9E97-4892-BD10-5B7B539A1A3C}" type="slidenum">
              <a:rPr lang="en-US" smtClean="0"/>
              <a:t>4</a:t>
            </a:fld>
            <a:endParaRPr lang="en-US"/>
          </a:p>
        </p:txBody>
      </p:sp>
    </p:spTree>
    <p:extLst>
      <p:ext uri="{BB962C8B-B14F-4D97-AF65-F5344CB8AC3E}">
        <p14:creationId xmlns:p14="http://schemas.microsoft.com/office/powerpoint/2010/main" val="382743204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Establishing baselines</a:t>
            </a:r>
          </a:p>
          <a:p>
            <a:endParaRPr lang="en-US"/>
          </a:p>
          <a:p>
            <a:r>
              <a:rPr lang="en-US"/>
              <a:t>Doubled tests performed</a:t>
            </a:r>
          </a:p>
        </p:txBody>
      </p:sp>
      <p:sp>
        <p:nvSpPr>
          <p:cNvPr id="4" name="Slide Number Placeholder 3"/>
          <p:cNvSpPr>
            <a:spLocks noGrp="1"/>
          </p:cNvSpPr>
          <p:nvPr>
            <p:ph type="sldNum" sz="quarter" idx="5"/>
          </p:nvPr>
        </p:nvSpPr>
        <p:spPr/>
        <p:txBody>
          <a:bodyPr/>
          <a:lstStyle/>
          <a:p>
            <a:fld id="{F5F88201-9E97-4892-BD10-5B7B539A1A3C}" type="slidenum">
              <a:rPr lang="en-US" smtClean="0"/>
              <a:t>5</a:t>
            </a:fld>
            <a:endParaRPr lang="en-US"/>
          </a:p>
        </p:txBody>
      </p:sp>
    </p:spTree>
    <p:extLst>
      <p:ext uri="{BB962C8B-B14F-4D97-AF65-F5344CB8AC3E}">
        <p14:creationId xmlns:p14="http://schemas.microsoft.com/office/powerpoint/2010/main" val="12278254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F5F88201-9E97-4892-BD10-5B7B539A1A3C}" type="slidenum">
              <a:rPr lang="en-US" smtClean="0"/>
              <a:t>6</a:t>
            </a:fld>
            <a:endParaRPr lang="en-US"/>
          </a:p>
        </p:txBody>
      </p:sp>
    </p:spTree>
    <p:extLst>
      <p:ext uri="{BB962C8B-B14F-4D97-AF65-F5344CB8AC3E}">
        <p14:creationId xmlns:p14="http://schemas.microsoft.com/office/powerpoint/2010/main" val="33872646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6AA9C4-9788-2756-4BD7-B2034B6AB0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6A068A-5F0F-E3E9-E06E-5AA39E1FB4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777071-99EF-919C-9B9A-FFA4B1DE491C}"/>
              </a:ext>
            </a:extLst>
          </p:cNvPr>
          <p:cNvSpPr>
            <a:spLocks noGrp="1"/>
          </p:cNvSpPr>
          <p:nvPr>
            <p:ph type="body" idx="1"/>
          </p:nvPr>
        </p:nvSpPr>
        <p:spPr/>
        <p:txBody>
          <a:bodyPr/>
          <a:lstStyle/>
          <a:p>
            <a:r>
              <a:rPr lang="en-US"/>
              <a:t>Establishing baselines</a:t>
            </a:r>
          </a:p>
          <a:p>
            <a:endParaRPr lang="en-US"/>
          </a:p>
          <a:p>
            <a:r>
              <a:rPr lang="en-US"/>
              <a:t>Doubled tests performed</a:t>
            </a:r>
          </a:p>
        </p:txBody>
      </p:sp>
      <p:sp>
        <p:nvSpPr>
          <p:cNvPr id="4" name="Slide Number Placeholder 3">
            <a:extLst>
              <a:ext uri="{FF2B5EF4-FFF2-40B4-BE49-F238E27FC236}">
                <a16:creationId xmlns:a16="http://schemas.microsoft.com/office/drawing/2014/main" id="{806561FC-3361-E5F8-48F0-777AC69B3587}"/>
              </a:ext>
            </a:extLst>
          </p:cNvPr>
          <p:cNvSpPr>
            <a:spLocks noGrp="1"/>
          </p:cNvSpPr>
          <p:nvPr>
            <p:ph type="sldNum" sz="quarter" idx="5"/>
          </p:nvPr>
        </p:nvSpPr>
        <p:spPr/>
        <p:txBody>
          <a:bodyPr/>
          <a:lstStyle/>
          <a:p>
            <a:fld id="{F5F88201-9E97-4892-BD10-5B7B539A1A3C}" type="slidenum">
              <a:rPr lang="en-US" smtClean="0"/>
              <a:t>8</a:t>
            </a:fld>
            <a:endParaRPr lang="en-US"/>
          </a:p>
        </p:txBody>
      </p:sp>
    </p:spTree>
    <p:extLst>
      <p:ext uri="{BB962C8B-B14F-4D97-AF65-F5344CB8AC3E}">
        <p14:creationId xmlns:p14="http://schemas.microsoft.com/office/powerpoint/2010/main" val="1677465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Establishing baselines</a:t>
            </a:r>
          </a:p>
          <a:p>
            <a:endParaRPr lang="en-US"/>
          </a:p>
          <a:p>
            <a:r>
              <a:rPr lang="en-US"/>
              <a:t>Doubled tests performed</a:t>
            </a:r>
          </a:p>
        </p:txBody>
      </p:sp>
      <p:sp>
        <p:nvSpPr>
          <p:cNvPr id="4" name="Slide Number Placeholder 3"/>
          <p:cNvSpPr>
            <a:spLocks noGrp="1"/>
          </p:cNvSpPr>
          <p:nvPr>
            <p:ph type="sldNum" sz="quarter" idx="5"/>
          </p:nvPr>
        </p:nvSpPr>
        <p:spPr/>
        <p:txBody>
          <a:bodyPr/>
          <a:lstStyle/>
          <a:p>
            <a:fld id="{F5F88201-9E97-4892-BD10-5B7B539A1A3C}" type="slidenum">
              <a:rPr lang="en-US" smtClean="0"/>
              <a:t>8</a:t>
            </a:fld>
            <a:endParaRPr lang="en-US"/>
          </a:p>
        </p:txBody>
      </p:sp>
    </p:spTree>
    <p:extLst>
      <p:ext uri="{BB962C8B-B14F-4D97-AF65-F5344CB8AC3E}">
        <p14:creationId xmlns:p14="http://schemas.microsoft.com/office/powerpoint/2010/main" val="12444346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Establishing baselines</a:t>
            </a:r>
          </a:p>
          <a:p>
            <a:endParaRPr lang="en-US"/>
          </a:p>
          <a:p>
            <a:r>
              <a:rPr lang="en-US"/>
              <a:t>Doubled tests performed</a:t>
            </a:r>
          </a:p>
        </p:txBody>
      </p:sp>
      <p:sp>
        <p:nvSpPr>
          <p:cNvPr id="4" name="Slide Number Placeholder 3"/>
          <p:cNvSpPr>
            <a:spLocks noGrp="1"/>
          </p:cNvSpPr>
          <p:nvPr>
            <p:ph type="sldNum" sz="quarter" idx="5"/>
          </p:nvPr>
        </p:nvSpPr>
        <p:spPr/>
        <p:txBody>
          <a:bodyPr/>
          <a:lstStyle/>
          <a:p>
            <a:fld id="{F5F88201-9E97-4892-BD10-5B7B539A1A3C}" type="slidenum">
              <a:rPr lang="en-US" smtClean="0"/>
              <a:t>9</a:t>
            </a:fld>
            <a:endParaRPr lang="en-US"/>
          </a:p>
        </p:txBody>
      </p:sp>
    </p:spTree>
    <p:extLst>
      <p:ext uri="{BB962C8B-B14F-4D97-AF65-F5344CB8AC3E}">
        <p14:creationId xmlns:p14="http://schemas.microsoft.com/office/powerpoint/2010/main" val="2605798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D7CE86-9207-4DD5-824D-147D684440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FDB0AC5-BDE1-4EF1-AD99-5C157BB89DF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FB64DCC-8B5E-4950-8439-76CE5B56D538}"/>
              </a:ext>
            </a:extLst>
          </p:cNvPr>
          <p:cNvSpPr>
            <a:spLocks noGrp="1"/>
          </p:cNvSpPr>
          <p:nvPr>
            <p:ph type="dt" sz="half" idx="10"/>
          </p:nvPr>
        </p:nvSpPr>
        <p:spPr/>
        <p:txBody>
          <a:bodyPr/>
          <a:lstStyle/>
          <a:p>
            <a:fld id="{E135B8AF-E64C-4749-81DD-0838DD678695}" type="datetimeFigureOut">
              <a:rPr lang="en-US" smtClean="0"/>
              <a:t>7/8/2025</a:t>
            </a:fld>
            <a:endParaRPr lang="en-US"/>
          </a:p>
        </p:txBody>
      </p:sp>
      <p:sp>
        <p:nvSpPr>
          <p:cNvPr id="5" name="Footer Placeholder 4">
            <a:extLst>
              <a:ext uri="{FF2B5EF4-FFF2-40B4-BE49-F238E27FC236}">
                <a16:creationId xmlns:a16="http://schemas.microsoft.com/office/drawing/2014/main" id="{B99C3B7B-4961-4C15-B932-71BB53F845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AC1C86-7FD3-4238-A2AA-8D9521DDF0A3}"/>
              </a:ext>
            </a:extLst>
          </p:cNvPr>
          <p:cNvSpPr>
            <a:spLocks noGrp="1"/>
          </p:cNvSpPr>
          <p:nvPr>
            <p:ph type="sldNum" sz="quarter" idx="12"/>
          </p:nvPr>
        </p:nvSpPr>
        <p:spPr/>
        <p:txBody>
          <a:bodyPr/>
          <a:lstStyle/>
          <a:p>
            <a:fld id="{C97D816A-CF8C-4106-BAD0-5C03D0E402E2}" type="slidenum">
              <a:rPr lang="en-US" smtClean="0"/>
              <a:t>‹#›</a:t>
            </a:fld>
            <a:endParaRPr lang="en-US"/>
          </a:p>
        </p:txBody>
      </p:sp>
    </p:spTree>
    <p:extLst>
      <p:ext uri="{BB962C8B-B14F-4D97-AF65-F5344CB8AC3E}">
        <p14:creationId xmlns:p14="http://schemas.microsoft.com/office/powerpoint/2010/main" val="2702115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A3043C-BA79-4AD3-A238-B5C42E895EB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AFCE295-2890-47CF-B4E6-9AC294056DA1}"/>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81A52C-0E38-4A79-BC86-491AF27EF49D}"/>
              </a:ext>
            </a:extLst>
          </p:cNvPr>
          <p:cNvSpPr>
            <a:spLocks noGrp="1"/>
          </p:cNvSpPr>
          <p:nvPr>
            <p:ph type="dt" sz="half" idx="10"/>
          </p:nvPr>
        </p:nvSpPr>
        <p:spPr/>
        <p:txBody>
          <a:bodyPr/>
          <a:lstStyle/>
          <a:p>
            <a:fld id="{E135B8AF-E64C-4749-81DD-0838DD678695}" type="datetimeFigureOut">
              <a:rPr lang="en-US" smtClean="0"/>
              <a:t>7/8/2025</a:t>
            </a:fld>
            <a:endParaRPr lang="en-US"/>
          </a:p>
        </p:txBody>
      </p:sp>
      <p:sp>
        <p:nvSpPr>
          <p:cNvPr id="5" name="Footer Placeholder 4">
            <a:extLst>
              <a:ext uri="{FF2B5EF4-FFF2-40B4-BE49-F238E27FC236}">
                <a16:creationId xmlns:a16="http://schemas.microsoft.com/office/drawing/2014/main" id="{4D8DAFC3-2718-4577-9A6E-031147EC42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33F1F0-3D97-425A-BB49-836005D3BF53}"/>
              </a:ext>
            </a:extLst>
          </p:cNvPr>
          <p:cNvSpPr>
            <a:spLocks noGrp="1"/>
          </p:cNvSpPr>
          <p:nvPr>
            <p:ph type="sldNum" sz="quarter" idx="12"/>
          </p:nvPr>
        </p:nvSpPr>
        <p:spPr/>
        <p:txBody>
          <a:bodyPr/>
          <a:lstStyle/>
          <a:p>
            <a:fld id="{C97D816A-CF8C-4106-BAD0-5C03D0E402E2}" type="slidenum">
              <a:rPr lang="en-US" smtClean="0"/>
              <a:t>‹#›</a:t>
            </a:fld>
            <a:endParaRPr lang="en-US"/>
          </a:p>
        </p:txBody>
      </p:sp>
    </p:spTree>
    <p:extLst>
      <p:ext uri="{BB962C8B-B14F-4D97-AF65-F5344CB8AC3E}">
        <p14:creationId xmlns:p14="http://schemas.microsoft.com/office/powerpoint/2010/main" val="30613725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18BB45-B769-403A-8C64-F38A0E598C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1932EDB-D210-40E4-A6BD-95C07B3B5AB9}"/>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5DDA51-C8B1-4EF9-985D-590550EE9C6D}"/>
              </a:ext>
            </a:extLst>
          </p:cNvPr>
          <p:cNvSpPr>
            <a:spLocks noGrp="1"/>
          </p:cNvSpPr>
          <p:nvPr>
            <p:ph type="dt" sz="half" idx="10"/>
          </p:nvPr>
        </p:nvSpPr>
        <p:spPr/>
        <p:txBody>
          <a:bodyPr/>
          <a:lstStyle/>
          <a:p>
            <a:fld id="{E135B8AF-E64C-4749-81DD-0838DD678695}" type="datetimeFigureOut">
              <a:rPr lang="en-US" smtClean="0"/>
              <a:t>7/8/2025</a:t>
            </a:fld>
            <a:endParaRPr lang="en-US"/>
          </a:p>
        </p:txBody>
      </p:sp>
      <p:sp>
        <p:nvSpPr>
          <p:cNvPr id="5" name="Footer Placeholder 4">
            <a:extLst>
              <a:ext uri="{FF2B5EF4-FFF2-40B4-BE49-F238E27FC236}">
                <a16:creationId xmlns:a16="http://schemas.microsoft.com/office/drawing/2014/main" id="{DAFF24B4-76EB-4F64-8069-471A09B500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EDBF2C-F0E3-437A-B28B-946E4F66ADB3}"/>
              </a:ext>
            </a:extLst>
          </p:cNvPr>
          <p:cNvSpPr>
            <a:spLocks noGrp="1"/>
          </p:cNvSpPr>
          <p:nvPr>
            <p:ph type="sldNum" sz="quarter" idx="12"/>
          </p:nvPr>
        </p:nvSpPr>
        <p:spPr/>
        <p:txBody>
          <a:bodyPr/>
          <a:lstStyle/>
          <a:p>
            <a:fld id="{C97D816A-CF8C-4106-BAD0-5C03D0E402E2}" type="slidenum">
              <a:rPr lang="en-US" smtClean="0"/>
              <a:t>‹#›</a:t>
            </a:fld>
            <a:endParaRPr lang="en-US"/>
          </a:p>
        </p:txBody>
      </p:sp>
    </p:spTree>
    <p:extLst>
      <p:ext uri="{BB962C8B-B14F-4D97-AF65-F5344CB8AC3E}">
        <p14:creationId xmlns:p14="http://schemas.microsoft.com/office/powerpoint/2010/main" val="141222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477E36-4F0A-4184-A9EA-9B24921549A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01CAD2-7337-4770-9152-048E876B39E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9A8D480-45DF-4F2D-B31B-559ADB5CFABF}"/>
              </a:ext>
            </a:extLst>
          </p:cNvPr>
          <p:cNvSpPr>
            <a:spLocks noGrp="1"/>
          </p:cNvSpPr>
          <p:nvPr>
            <p:ph type="dt" sz="half" idx="10"/>
          </p:nvPr>
        </p:nvSpPr>
        <p:spPr/>
        <p:txBody>
          <a:bodyPr/>
          <a:lstStyle/>
          <a:p>
            <a:fld id="{E135B8AF-E64C-4749-81DD-0838DD678695}" type="datetimeFigureOut">
              <a:rPr lang="en-US" smtClean="0"/>
              <a:t>7/8/2025</a:t>
            </a:fld>
            <a:endParaRPr lang="en-US"/>
          </a:p>
        </p:txBody>
      </p:sp>
      <p:sp>
        <p:nvSpPr>
          <p:cNvPr id="5" name="Footer Placeholder 4">
            <a:extLst>
              <a:ext uri="{FF2B5EF4-FFF2-40B4-BE49-F238E27FC236}">
                <a16:creationId xmlns:a16="http://schemas.microsoft.com/office/drawing/2014/main" id="{95A7D0B6-E7DB-4606-BA4F-7C52158D9D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7FFC1D-389D-468E-A84C-AB5E72EA9623}"/>
              </a:ext>
            </a:extLst>
          </p:cNvPr>
          <p:cNvSpPr>
            <a:spLocks noGrp="1"/>
          </p:cNvSpPr>
          <p:nvPr>
            <p:ph type="sldNum" sz="quarter" idx="12"/>
          </p:nvPr>
        </p:nvSpPr>
        <p:spPr/>
        <p:txBody>
          <a:bodyPr/>
          <a:lstStyle/>
          <a:p>
            <a:fld id="{C97D816A-CF8C-4106-BAD0-5C03D0E402E2}" type="slidenum">
              <a:rPr lang="en-US" smtClean="0"/>
              <a:t>‹#›</a:t>
            </a:fld>
            <a:endParaRPr lang="en-US"/>
          </a:p>
        </p:txBody>
      </p:sp>
    </p:spTree>
    <p:extLst>
      <p:ext uri="{BB962C8B-B14F-4D97-AF65-F5344CB8AC3E}">
        <p14:creationId xmlns:p14="http://schemas.microsoft.com/office/powerpoint/2010/main" val="15078117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925F1-EDDE-4F22-8FC3-88E51648FF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C803AB-8842-42BB-829F-F669530757A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AF7C258C-74B6-48B3-84BE-6D22313FD3A2}"/>
              </a:ext>
            </a:extLst>
          </p:cNvPr>
          <p:cNvSpPr>
            <a:spLocks noGrp="1"/>
          </p:cNvSpPr>
          <p:nvPr>
            <p:ph type="dt" sz="half" idx="10"/>
          </p:nvPr>
        </p:nvSpPr>
        <p:spPr/>
        <p:txBody>
          <a:bodyPr/>
          <a:lstStyle/>
          <a:p>
            <a:fld id="{E135B8AF-E64C-4749-81DD-0838DD678695}" type="datetimeFigureOut">
              <a:rPr lang="en-US" smtClean="0"/>
              <a:t>7/8/2025</a:t>
            </a:fld>
            <a:endParaRPr lang="en-US"/>
          </a:p>
        </p:txBody>
      </p:sp>
      <p:sp>
        <p:nvSpPr>
          <p:cNvPr id="5" name="Footer Placeholder 4">
            <a:extLst>
              <a:ext uri="{FF2B5EF4-FFF2-40B4-BE49-F238E27FC236}">
                <a16:creationId xmlns:a16="http://schemas.microsoft.com/office/drawing/2014/main" id="{08643F01-7557-4C2D-89EC-9761F344FB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A3D0BF-0F94-42BA-9EDF-23F28810794A}"/>
              </a:ext>
            </a:extLst>
          </p:cNvPr>
          <p:cNvSpPr>
            <a:spLocks noGrp="1"/>
          </p:cNvSpPr>
          <p:nvPr>
            <p:ph type="sldNum" sz="quarter" idx="12"/>
          </p:nvPr>
        </p:nvSpPr>
        <p:spPr/>
        <p:txBody>
          <a:bodyPr/>
          <a:lstStyle/>
          <a:p>
            <a:fld id="{C97D816A-CF8C-4106-BAD0-5C03D0E402E2}" type="slidenum">
              <a:rPr lang="en-US" smtClean="0"/>
              <a:t>‹#›</a:t>
            </a:fld>
            <a:endParaRPr lang="en-US"/>
          </a:p>
        </p:txBody>
      </p:sp>
    </p:spTree>
    <p:extLst>
      <p:ext uri="{BB962C8B-B14F-4D97-AF65-F5344CB8AC3E}">
        <p14:creationId xmlns:p14="http://schemas.microsoft.com/office/powerpoint/2010/main" val="24635182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63224-E7EF-493C-809A-8E2CEE813AB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5EE166E-FA1B-4FFF-9592-1707F4BF512C}"/>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32590D-55E1-4B01-B4B6-B86D010ED6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8D5F0D1-7BFE-4F44-A7A5-AFB3786DF604}"/>
              </a:ext>
            </a:extLst>
          </p:cNvPr>
          <p:cNvSpPr>
            <a:spLocks noGrp="1"/>
          </p:cNvSpPr>
          <p:nvPr>
            <p:ph type="dt" sz="half" idx="10"/>
          </p:nvPr>
        </p:nvSpPr>
        <p:spPr/>
        <p:txBody>
          <a:bodyPr/>
          <a:lstStyle/>
          <a:p>
            <a:fld id="{E135B8AF-E64C-4749-81DD-0838DD678695}" type="datetimeFigureOut">
              <a:rPr lang="en-US" smtClean="0"/>
              <a:t>7/8/2025</a:t>
            </a:fld>
            <a:endParaRPr lang="en-US"/>
          </a:p>
        </p:txBody>
      </p:sp>
      <p:sp>
        <p:nvSpPr>
          <p:cNvPr id="6" name="Footer Placeholder 5">
            <a:extLst>
              <a:ext uri="{FF2B5EF4-FFF2-40B4-BE49-F238E27FC236}">
                <a16:creationId xmlns:a16="http://schemas.microsoft.com/office/drawing/2014/main" id="{65A0E5F9-70A6-4EFB-B753-2DEE9625AF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8AC1B5-3642-4A15-ADFE-AA33CE78D49E}"/>
              </a:ext>
            </a:extLst>
          </p:cNvPr>
          <p:cNvSpPr>
            <a:spLocks noGrp="1"/>
          </p:cNvSpPr>
          <p:nvPr>
            <p:ph type="sldNum" sz="quarter" idx="12"/>
          </p:nvPr>
        </p:nvSpPr>
        <p:spPr/>
        <p:txBody>
          <a:bodyPr/>
          <a:lstStyle/>
          <a:p>
            <a:fld id="{C97D816A-CF8C-4106-BAD0-5C03D0E402E2}" type="slidenum">
              <a:rPr lang="en-US" smtClean="0"/>
              <a:t>‹#›</a:t>
            </a:fld>
            <a:endParaRPr lang="en-US"/>
          </a:p>
        </p:txBody>
      </p:sp>
    </p:spTree>
    <p:extLst>
      <p:ext uri="{BB962C8B-B14F-4D97-AF65-F5344CB8AC3E}">
        <p14:creationId xmlns:p14="http://schemas.microsoft.com/office/powerpoint/2010/main" val="18989587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B9181-E730-4BBB-A833-84F87BC3E25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949EB9-8B53-4FD8-860E-FBBAC30610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8114EF22-C6C5-4C14-8F62-89733D370432}"/>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1D6AC9E-6D52-467D-AC9A-248AC0F8A88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E25CFA03-744E-438C-A6FB-521CAC5B048F}"/>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5051130-D6C0-4EAA-BBAE-058A2846F305}"/>
              </a:ext>
            </a:extLst>
          </p:cNvPr>
          <p:cNvSpPr>
            <a:spLocks noGrp="1"/>
          </p:cNvSpPr>
          <p:nvPr>
            <p:ph type="dt" sz="half" idx="10"/>
          </p:nvPr>
        </p:nvSpPr>
        <p:spPr/>
        <p:txBody>
          <a:bodyPr/>
          <a:lstStyle/>
          <a:p>
            <a:fld id="{E135B8AF-E64C-4749-81DD-0838DD678695}" type="datetimeFigureOut">
              <a:rPr lang="en-US" smtClean="0"/>
              <a:t>7/8/2025</a:t>
            </a:fld>
            <a:endParaRPr lang="en-US"/>
          </a:p>
        </p:txBody>
      </p:sp>
      <p:sp>
        <p:nvSpPr>
          <p:cNvPr id="8" name="Footer Placeholder 7">
            <a:extLst>
              <a:ext uri="{FF2B5EF4-FFF2-40B4-BE49-F238E27FC236}">
                <a16:creationId xmlns:a16="http://schemas.microsoft.com/office/drawing/2014/main" id="{CC937F40-500C-4E94-A666-71C6BC93736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7A3C255-2ACC-4A90-A5A5-885297EC51C9}"/>
              </a:ext>
            </a:extLst>
          </p:cNvPr>
          <p:cNvSpPr>
            <a:spLocks noGrp="1"/>
          </p:cNvSpPr>
          <p:nvPr>
            <p:ph type="sldNum" sz="quarter" idx="12"/>
          </p:nvPr>
        </p:nvSpPr>
        <p:spPr/>
        <p:txBody>
          <a:bodyPr/>
          <a:lstStyle/>
          <a:p>
            <a:fld id="{C97D816A-CF8C-4106-BAD0-5C03D0E402E2}" type="slidenum">
              <a:rPr lang="en-US" smtClean="0"/>
              <a:t>‹#›</a:t>
            </a:fld>
            <a:endParaRPr lang="en-US"/>
          </a:p>
        </p:txBody>
      </p:sp>
    </p:spTree>
    <p:extLst>
      <p:ext uri="{BB962C8B-B14F-4D97-AF65-F5344CB8AC3E}">
        <p14:creationId xmlns:p14="http://schemas.microsoft.com/office/powerpoint/2010/main" val="21533749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CC9E-E3B9-4AB3-B70E-E2AB3B09F97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06E9B8-DF22-4946-B508-92EC4AFD7674}"/>
              </a:ext>
            </a:extLst>
          </p:cNvPr>
          <p:cNvSpPr>
            <a:spLocks noGrp="1"/>
          </p:cNvSpPr>
          <p:nvPr>
            <p:ph type="dt" sz="half" idx="10"/>
          </p:nvPr>
        </p:nvSpPr>
        <p:spPr/>
        <p:txBody>
          <a:bodyPr/>
          <a:lstStyle/>
          <a:p>
            <a:fld id="{E135B8AF-E64C-4749-81DD-0838DD678695}" type="datetimeFigureOut">
              <a:rPr lang="en-US" smtClean="0"/>
              <a:t>7/8/2025</a:t>
            </a:fld>
            <a:endParaRPr lang="en-US"/>
          </a:p>
        </p:txBody>
      </p:sp>
      <p:sp>
        <p:nvSpPr>
          <p:cNvPr id="4" name="Footer Placeholder 3">
            <a:extLst>
              <a:ext uri="{FF2B5EF4-FFF2-40B4-BE49-F238E27FC236}">
                <a16:creationId xmlns:a16="http://schemas.microsoft.com/office/drawing/2014/main" id="{652A176A-84B6-4688-ADC7-DADC287D6F7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62A0A2-9E58-4BFF-ACC2-1642DDD0084D}"/>
              </a:ext>
            </a:extLst>
          </p:cNvPr>
          <p:cNvSpPr>
            <a:spLocks noGrp="1"/>
          </p:cNvSpPr>
          <p:nvPr>
            <p:ph type="sldNum" sz="quarter" idx="12"/>
          </p:nvPr>
        </p:nvSpPr>
        <p:spPr/>
        <p:txBody>
          <a:bodyPr/>
          <a:lstStyle/>
          <a:p>
            <a:fld id="{C97D816A-CF8C-4106-BAD0-5C03D0E402E2}" type="slidenum">
              <a:rPr lang="en-US" smtClean="0"/>
              <a:t>‹#›</a:t>
            </a:fld>
            <a:endParaRPr lang="en-US"/>
          </a:p>
        </p:txBody>
      </p:sp>
    </p:spTree>
    <p:extLst>
      <p:ext uri="{BB962C8B-B14F-4D97-AF65-F5344CB8AC3E}">
        <p14:creationId xmlns:p14="http://schemas.microsoft.com/office/powerpoint/2010/main" val="5799890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DBC342A-A443-4EAE-84AA-1AA924CCADAD}"/>
              </a:ext>
            </a:extLst>
          </p:cNvPr>
          <p:cNvSpPr>
            <a:spLocks noGrp="1"/>
          </p:cNvSpPr>
          <p:nvPr>
            <p:ph type="dt" sz="half" idx="10"/>
          </p:nvPr>
        </p:nvSpPr>
        <p:spPr/>
        <p:txBody>
          <a:bodyPr/>
          <a:lstStyle/>
          <a:p>
            <a:fld id="{E135B8AF-E64C-4749-81DD-0838DD678695}" type="datetimeFigureOut">
              <a:rPr lang="en-US" smtClean="0"/>
              <a:t>7/8/2025</a:t>
            </a:fld>
            <a:endParaRPr lang="en-US"/>
          </a:p>
        </p:txBody>
      </p:sp>
      <p:sp>
        <p:nvSpPr>
          <p:cNvPr id="3" name="Footer Placeholder 2">
            <a:extLst>
              <a:ext uri="{FF2B5EF4-FFF2-40B4-BE49-F238E27FC236}">
                <a16:creationId xmlns:a16="http://schemas.microsoft.com/office/drawing/2014/main" id="{AE7AAF9E-30CC-4984-9C9A-1AC7619998A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4F36EB-CA88-4437-923F-E2741F0DCD18}"/>
              </a:ext>
            </a:extLst>
          </p:cNvPr>
          <p:cNvSpPr>
            <a:spLocks noGrp="1"/>
          </p:cNvSpPr>
          <p:nvPr>
            <p:ph type="sldNum" sz="quarter" idx="12"/>
          </p:nvPr>
        </p:nvSpPr>
        <p:spPr/>
        <p:txBody>
          <a:bodyPr/>
          <a:lstStyle/>
          <a:p>
            <a:fld id="{C97D816A-CF8C-4106-BAD0-5C03D0E402E2}" type="slidenum">
              <a:rPr lang="en-US" smtClean="0"/>
              <a:t>‹#›</a:t>
            </a:fld>
            <a:endParaRPr lang="en-US"/>
          </a:p>
        </p:txBody>
      </p:sp>
    </p:spTree>
    <p:extLst>
      <p:ext uri="{BB962C8B-B14F-4D97-AF65-F5344CB8AC3E}">
        <p14:creationId xmlns:p14="http://schemas.microsoft.com/office/powerpoint/2010/main" val="21859533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CAC06-4CAC-478B-9A7A-5D67D75323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60B13FE-C836-4F7A-B89C-F65EC5DBF81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C9EB4D8-5742-4406-BF1C-D52E9B3C1D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4EEAAF46-7AA5-4825-BF72-0883C51084F4}"/>
              </a:ext>
            </a:extLst>
          </p:cNvPr>
          <p:cNvSpPr>
            <a:spLocks noGrp="1"/>
          </p:cNvSpPr>
          <p:nvPr>
            <p:ph type="dt" sz="half" idx="10"/>
          </p:nvPr>
        </p:nvSpPr>
        <p:spPr/>
        <p:txBody>
          <a:bodyPr/>
          <a:lstStyle/>
          <a:p>
            <a:fld id="{E135B8AF-E64C-4749-81DD-0838DD678695}" type="datetimeFigureOut">
              <a:rPr lang="en-US" smtClean="0"/>
              <a:t>7/8/2025</a:t>
            </a:fld>
            <a:endParaRPr lang="en-US"/>
          </a:p>
        </p:txBody>
      </p:sp>
      <p:sp>
        <p:nvSpPr>
          <p:cNvPr id="6" name="Footer Placeholder 5">
            <a:extLst>
              <a:ext uri="{FF2B5EF4-FFF2-40B4-BE49-F238E27FC236}">
                <a16:creationId xmlns:a16="http://schemas.microsoft.com/office/drawing/2014/main" id="{DFB2FD2A-1BEA-425C-A7C8-8220A67DBE0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F914AA7-A5FD-42D6-806D-6F0DCA2B9225}"/>
              </a:ext>
            </a:extLst>
          </p:cNvPr>
          <p:cNvSpPr>
            <a:spLocks noGrp="1"/>
          </p:cNvSpPr>
          <p:nvPr>
            <p:ph type="sldNum" sz="quarter" idx="12"/>
          </p:nvPr>
        </p:nvSpPr>
        <p:spPr/>
        <p:txBody>
          <a:bodyPr/>
          <a:lstStyle/>
          <a:p>
            <a:fld id="{C97D816A-CF8C-4106-BAD0-5C03D0E402E2}" type="slidenum">
              <a:rPr lang="en-US" smtClean="0"/>
              <a:t>‹#›</a:t>
            </a:fld>
            <a:endParaRPr lang="en-US"/>
          </a:p>
        </p:txBody>
      </p:sp>
    </p:spTree>
    <p:extLst>
      <p:ext uri="{BB962C8B-B14F-4D97-AF65-F5344CB8AC3E}">
        <p14:creationId xmlns:p14="http://schemas.microsoft.com/office/powerpoint/2010/main" val="30413560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79B28-07E8-422C-A23D-57EE7E1A6A0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6732EAD-AE6F-4671-970E-7608AC8876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FDF0A8F-6392-4B0D-8D75-DDCD73E62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F78A7A33-DF89-45A0-85B8-4BB0F25B540E}"/>
              </a:ext>
            </a:extLst>
          </p:cNvPr>
          <p:cNvSpPr>
            <a:spLocks noGrp="1"/>
          </p:cNvSpPr>
          <p:nvPr>
            <p:ph type="dt" sz="half" idx="10"/>
          </p:nvPr>
        </p:nvSpPr>
        <p:spPr/>
        <p:txBody>
          <a:bodyPr/>
          <a:lstStyle/>
          <a:p>
            <a:fld id="{E135B8AF-E64C-4749-81DD-0838DD678695}" type="datetimeFigureOut">
              <a:rPr lang="en-US" smtClean="0"/>
              <a:t>7/8/2025</a:t>
            </a:fld>
            <a:endParaRPr lang="en-US"/>
          </a:p>
        </p:txBody>
      </p:sp>
      <p:sp>
        <p:nvSpPr>
          <p:cNvPr id="6" name="Footer Placeholder 5">
            <a:extLst>
              <a:ext uri="{FF2B5EF4-FFF2-40B4-BE49-F238E27FC236}">
                <a16:creationId xmlns:a16="http://schemas.microsoft.com/office/drawing/2014/main" id="{60A62658-DA41-48F8-8D2D-0767432F115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079B5B-1BBC-4855-9B83-C4C56176A141}"/>
              </a:ext>
            </a:extLst>
          </p:cNvPr>
          <p:cNvSpPr>
            <a:spLocks noGrp="1"/>
          </p:cNvSpPr>
          <p:nvPr>
            <p:ph type="sldNum" sz="quarter" idx="12"/>
          </p:nvPr>
        </p:nvSpPr>
        <p:spPr/>
        <p:txBody>
          <a:bodyPr/>
          <a:lstStyle/>
          <a:p>
            <a:fld id="{C97D816A-CF8C-4106-BAD0-5C03D0E402E2}" type="slidenum">
              <a:rPr lang="en-US" smtClean="0"/>
              <a:t>‹#›</a:t>
            </a:fld>
            <a:endParaRPr lang="en-US"/>
          </a:p>
        </p:txBody>
      </p:sp>
    </p:spTree>
    <p:extLst>
      <p:ext uri="{BB962C8B-B14F-4D97-AF65-F5344CB8AC3E}">
        <p14:creationId xmlns:p14="http://schemas.microsoft.com/office/powerpoint/2010/main" val="3560844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65000" b="-65000"/>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D7EB662-F488-4074-9F20-2D256E97F78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9EA639F-5D1D-4B54-9170-9159B8AA39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F52F1C8-E8EF-4B57-8891-BAA63DA8F4D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135B8AF-E64C-4749-81DD-0838DD678695}" type="datetimeFigureOut">
              <a:rPr lang="en-US" smtClean="0"/>
              <a:t>7/8/2025</a:t>
            </a:fld>
            <a:endParaRPr lang="en-US"/>
          </a:p>
        </p:txBody>
      </p:sp>
      <p:sp>
        <p:nvSpPr>
          <p:cNvPr id="5" name="Footer Placeholder 4">
            <a:extLst>
              <a:ext uri="{FF2B5EF4-FFF2-40B4-BE49-F238E27FC236}">
                <a16:creationId xmlns:a16="http://schemas.microsoft.com/office/drawing/2014/main" id="{F1DB336B-8CD1-4560-975B-12E485B73D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E9DE57-DF4C-4127-AC28-51F0E11BBE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7D816A-CF8C-4106-BAD0-5C03D0E402E2}" type="slidenum">
              <a:rPr lang="en-US" smtClean="0"/>
              <a:t>‹#›</a:t>
            </a:fld>
            <a:endParaRPr lang="en-US"/>
          </a:p>
        </p:txBody>
      </p:sp>
    </p:spTree>
    <p:extLst>
      <p:ext uri="{BB962C8B-B14F-4D97-AF65-F5344CB8AC3E}">
        <p14:creationId xmlns:p14="http://schemas.microsoft.com/office/powerpoint/2010/main" val="313655448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image" Target="../media/image24.jpeg"/><Relationship Id="rId4" Type="http://schemas.openxmlformats.org/officeDocument/2006/relationships/image" Target="../media/image2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3F53-D1D9-4D56-9F9D-E789AD4F1740}"/>
              </a:ext>
            </a:extLst>
          </p:cNvPr>
          <p:cNvSpPr>
            <a:spLocks noGrp="1"/>
          </p:cNvSpPr>
          <p:nvPr>
            <p:ph type="ctrTitle"/>
          </p:nvPr>
        </p:nvSpPr>
        <p:spPr/>
        <p:txBody>
          <a:bodyPr>
            <a:normAutofit/>
          </a:bodyPr>
          <a:lstStyle/>
          <a:p>
            <a:r>
              <a:rPr lang="en-US" sz="6600">
                <a:ln w="19050">
                  <a:solidFill>
                    <a:schemeClr val="tx1"/>
                  </a:solidFill>
                </a:ln>
                <a:solidFill>
                  <a:srgbClr val="CFB87C"/>
                </a:solidFill>
                <a:latin typeface="HelveticaNeueLT Std"/>
              </a:rPr>
              <a:t>Soft Tissue Watchlist Analysis</a:t>
            </a:r>
            <a:endParaRPr lang="en-US"/>
          </a:p>
        </p:txBody>
      </p:sp>
      <p:sp>
        <p:nvSpPr>
          <p:cNvPr id="3" name="Subtitle 2">
            <a:extLst>
              <a:ext uri="{FF2B5EF4-FFF2-40B4-BE49-F238E27FC236}">
                <a16:creationId xmlns:a16="http://schemas.microsoft.com/office/drawing/2014/main" id="{BE71B721-D503-4D41-BE0C-232751BBCCAC}"/>
              </a:ext>
            </a:extLst>
          </p:cNvPr>
          <p:cNvSpPr>
            <a:spLocks noGrp="1"/>
          </p:cNvSpPr>
          <p:nvPr>
            <p:ph type="subTitle" idx="1"/>
          </p:nvPr>
        </p:nvSpPr>
        <p:spPr/>
        <p:txBody>
          <a:bodyPr vert="horz" lIns="91440" tIns="45720" rIns="91440" bIns="45720" rtlCol="0" anchor="t">
            <a:normAutofit/>
          </a:bodyPr>
          <a:lstStyle/>
          <a:p>
            <a:r>
              <a:rPr lang="en-US" b="1">
                <a:latin typeface="HelveticaNeueLT Std"/>
              </a:rPr>
              <a:t>Sydney Stanton and Carter Zborowski</a:t>
            </a:r>
            <a:endParaRPr lang="en-US"/>
          </a:p>
        </p:txBody>
      </p:sp>
      <p:pic>
        <p:nvPicPr>
          <p:cNvPr id="4" name="Google Shape;104;p17">
            <a:extLst>
              <a:ext uri="{FF2B5EF4-FFF2-40B4-BE49-F238E27FC236}">
                <a16:creationId xmlns:a16="http://schemas.microsoft.com/office/drawing/2014/main" id="{E40F9609-B129-4C40-862A-4BDD42163F94}"/>
              </a:ext>
            </a:extLst>
          </p:cNvPr>
          <p:cNvPicPr preferRelativeResize="0"/>
          <p:nvPr/>
        </p:nvPicPr>
        <p:blipFill>
          <a:blip r:embed="rId3">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Tree>
    <p:extLst>
      <p:ext uri="{BB962C8B-B14F-4D97-AF65-F5344CB8AC3E}">
        <p14:creationId xmlns:p14="http://schemas.microsoft.com/office/powerpoint/2010/main" val="10088911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277474-87E2-3507-AAD6-BFB6F3AF1F5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88EEEB8C-ACF5-3CFC-98F1-B657ECC37DA7}"/>
              </a:ext>
            </a:extLst>
          </p:cNvPr>
          <p:cNvPicPr>
            <a:picLocks noChangeAspect="1"/>
          </p:cNvPicPr>
          <p:nvPr/>
        </p:nvPicPr>
        <p:blipFill>
          <a:blip r:embed="rId3"/>
          <a:stretch>
            <a:fillRect/>
          </a:stretch>
        </p:blipFill>
        <p:spPr>
          <a:xfrm>
            <a:off x="558053" y="945495"/>
            <a:ext cx="8195981" cy="5067860"/>
          </a:xfrm>
          <a:prstGeom prst="rect">
            <a:avLst/>
          </a:prstGeom>
          <a:ln>
            <a:solidFill>
              <a:srgbClr val="565A5C"/>
            </a:solidFill>
          </a:ln>
        </p:spPr>
      </p:pic>
      <p:sp>
        <p:nvSpPr>
          <p:cNvPr id="6" name="Rectangle 7">
            <a:extLst>
              <a:ext uri="{FF2B5EF4-FFF2-40B4-BE49-F238E27FC236}">
                <a16:creationId xmlns:a16="http://schemas.microsoft.com/office/drawing/2014/main" id="{54514889-62BB-0F4E-F6A1-3594DF54A46A}"/>
              </a:ext>
            </a:extLst>
          </p:cNvPr>
          <p:cNvSpPr>
            <a:spLocks noChangeArrowheads="1"/>
          </p:cNvSpPr>
          <p:nvPr/>
        </p:nvSpPr>
        <p:spPr bwMode="auto">
          <a:xfrm>
            <a:off x="3206750" y="5432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Google Shape;104;p17">
            <a:extLst>
              <a:ext uri="{FF2B5EF4-FFF2-40B4-BE49-F238E27FC236}">
                <a16:creationId xmlns:a16="http://schemas.microsoft.com/office/drawing/2014/main" id="{B6A06FD4-92A8-92B0-111B-EA9B5DB2E456}"/>
              </a:ext>
            </a:extLst>
          </p:cNvPr>
          <p:cNvPicPr preferRelativeResize="0"/>
          <p:nvPr/>
        </p:nvPicPr>
        <p:blipFill>
          <a:blip r:embed="rId4">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
        <p:nvSpPr>
          <p:cNvPr id="16" name="Google Shape;163;p29">
            <a:extLst>
              <a:ext uri="{FF2B5EF4-FFF2-40B4-BE49-F238E27FC236}">
                <a16:creationId xmlns:a16="http://schemas.microsoft.com/office/drawing/2014/main" id="{BA1F834F-DADA-2F82-1810-413B1FD5655E}"/>
              </a:ext>
            </a:extLst>
          </p:cNvPr>
          <p:cNvSpPr/>
          <p:nvPr/>
        </p:nvSpPr>
        <p:spPr>
          <a:xfrm>
            <a:off x="8786480" y="1264259"/>
            <a:ext cx="3206856" cy="453457"/>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sym typeface="Proxima Nova"/>
              </a:rPr>
              <a:t>Offensive Linemen</a:t>
            </a:r>
            <a:endParaRPr lang="en-US" dirty="0"/>
          </a:p>
        </p:txBody>
      </p:sp>
      <p:sp>
        <p:nvSpPr>
          <p:cNvPr id="11" name="TextBox 10">
            <a:extLst>
              <a:ext uri="{FF2B5EF4-FFF2-40B4-BE49-F238E27FC236}">
                <a16:creationId xmlns:a16="http://schemas.microsoft.com/office/drawing/2014/main" id="{219CFC36-9549-DA62-1D23-18B614DAFC50}"/>
              </a:ext>
            </a:extLst>
          </p:cNvPr>
          <p:cNvSpPr txBox="1"/>
          <p:nvPr/>
        </p:nvSpPr>
        <p:spPr>
          <a:xfrm>
            <a:off x="9297158" y="2150678"/>
            <a:ext cx="2172303" cy="2554545"/>
          </a:xfrm>
          <a:prstGeom prst="rect">
            <a:avLst/>
          </a:prstGeom>
          <a:solidFill>
            <a:schemeClr val="bg1">
              <a:lumMod val="95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NeueLT Std"/>
                <a:ea typeface="Calibri"/>
                <a:cs typeface="Calibri"/>
              </a:rPr>
              <a:t>P-value: 0.002712 on 81.174 degrees of freedom </a:t>
            </a:r>
          </a:p>
          <a:p>
            <a:r>
              <a:rPr lang="en-US" sz="2000" dirty="0">
                <a:latin typeface="HelveticaNeueLT Std"/>
                <a:ea typeface="Calibri"/>
                <a:cs typeface="Calibri"/>
              </a:rPr>
              <a:t>Mean High-risk: -13.791718</a:t>
            </a:r>
          </a:p>
          <a:p>
            <a:r>
              <a:rPr lang="en-US" sz="2000" dirty="0">
                <a:latin typeface="HelveticaNeueLT Std"/>
                <a:ea typeface="Calibri"/>
                <a:cs typeface="Calibri"/>
              </a:rPr>
              <a:t>Mean Other: -3.147893</a:t>
            </a:r>
          </a:p>
        </p:txBody>
      </p:sp>
      <p:sp>
        <p:nvSpPr>
          <p:cNvPr id="5" name="Google Shape;163;p29">
            <a:extLst>
              <a:ext uri="{FF2B5EF4-FFF2-40B4-BE49-F238E27FC236}">
                <a16:creationId xmlns:a16="http://schemas.microsoft.com/office/drawing/2014/main" id="{9E71DC64-7E66-DC1B-3093-246B925688B7}"/>
              </a:ext>
            </a:extLst>
          </p:cNvPr>
          <p:cNvSpPr/>
          <p:nvPr/>
        </p:nvSpPr>
        <p:spPr>
          <a:xfrm>
            <a:off x="3963823" y="300778"/>
            <a:ext cx="4104688" cy="467542"/>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rPr>
              <a:t>Percent Difference from Norm</a:t>
            </a:r>
            <a:endParaRPr lang="en-US" dirty="0"/>
          </a:p>
        </p:txBody>
      </p:sp>
    </p:spTree>
    <p:extLst>
      <p:ext uri="{BB962C8B-B14F-4D97-AF65-F5344CB8AC3E}">
        <p14:creationId xmlns:p14="http://schemas.microsoft.com/office/powerpoint/2010/main" val="2883768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BDDD02-ECB1-7F6B-3115-0B14ACEAF4CE}"/>
            </a:ext>
          </a:extLst>
        </p:cNvPr>
        <p:cNvGrpSpPr/>
        <p:nvPr/>
      </p:nvGrpSpPr>
      <p:grpSpPr>
        <a:xfrm>
          <a:off x="0" y="0"/>
          <a:ext cx="0" cy="0"/>
          <a:chOff x="0" y="0"/>
          <a:chExt cx="0" cy="0"/>
        </a:xfrm>
      </p:grpSpPr>
      <p:pic>
        <p:nvPicPr>
          <p:cNvPr id="8" name="Picture 7">
            <a:extLst>
              <a:ext uri="{FF2B5EF4-FFF2-40B4-BE49-F238E27FC236}">
                <a16:creationId xmlns:a16="http://schemas.microsoft.com/office/drawing/2014/main" id="{20B06A33-C45E-6B96-F884-C39712908983}"/>
              </a:ext>
            </a:extLst>
          </p:cNvPr>
          <p:cNvPicPr>
            <a:picLocks noChangeAspect="1"/>
          </p:cNvPicPr>
          <p:nvPr/>
        </p:nvPicPr>
        <p:blipFill>
          <a:blip r:embed="rId3"/>
          <a:stretch>
            <a:fillRect/>
          </a:stretch>
        </p:blipFill>
        <p:spPr>
          <a:xfrm>
            <a:off x="3664182" y="1099576"/>
            <a:ext cx="8004783" cy="4931290"/>
          </a:xfrm>
          <a:prstGeom prst="rect">
            <a:avLst/>
          </a:prstGeom>
          <a:ln>
            <a:solidFill>
              <a:srgbClr val="565A5C"/>
            </a:solidFill>
          </a:ln>
        </p:spPr>
      </p:pic>
      <p:sp>
        <p:nvSpPr>
          <p:cNvPr id="6" name="Rectangle 7">
            <a:extLst>
              <a:ext uri="{FF2B5EF4-FFF2-40B4-BE49-F238E27FC236}">
                <a16:creationId xmlns:a16="http://schemas.microsoft.com/office/drawing/2014/main" id="{827F938A-E3AD-898A-83BA-2F639DFFD3ED}"/>
              </a:ext>
            </a:extLst>
          </p:cNvPr>
          <p:cNvSpPr>
            <a:spLocks noChangeArrowheads="1"/>
          </p:cNvSpPr>
          <p:nvPr/>
        </p:nvSpPr>
        <p:spPr bwMode="auto">
          <a:xfrm>
            <a:off x="3206750" y="5432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Google Shape;104;p17">
            <a:extLst>
              <a:ext uri="{FF2B5EF4-FFF2-40B4-BE49-F238E27FC236}">
                <a16:creationId xmlns:a16="http://schemas.microsoft.com/office/drawing/2014/main" id="{9C0771E0-348E-E598-BDE8-30A8EF44E90D}"/>
              </a:ext>
            </a:extLst>
          </p:cNvPr>
          <p:cNvPicPr preferRelativeResize="0"/>
          <p:nvPr/>
        </p:nvPicPr>
        <p:blipFill>
          <a:blip r:embed="rId4">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
        <p:nvSpPr>
          <p:cNvPr id="16" name="Google Shape;163;p29">
            <a:extLst>
              <a:ext uri="{FF2B5EF4-FFF2-40B4-BE49-F238E27FC236}">
                <a16:creationId xmlns:a16="http://schemas.microsoft.com/office/drawing/2014/main" id="{9F02A4BA-43AE-D62E-B096-F1949A7CAD59}"/>
              </a:ext>
            </a:extLst>
          </p:cNvPr>
          <p:cNvSpPr/>
          <p:nvPr/>
        </p:nvSpPr>
        <p:spPr>
          <a:xfrm>
            <a:off x="8650409" y="515867"/>
            <a:ext cx="3329320" cy="494278"/>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sym typeface="Proxima Nova"/>
              </a:rPr>
              <a:t>Tight Ends</a:t>
            </a:r>
            <a:endParaRPr lang="en-US" dirty="0"/>
          </a:p>
        </p:txBody>
      </p:sp>
      <p:sp>
        <p:nvSpPr>
          <p:cNvPr id="13" name="TextBox 12">
            <a:extLst>
              <a:ext uri="{FF2B5EF4-FFF2-40B4-BE49-F238E27FC236}">
                <a16:creationId xmlns:a16="http://schemas.microsoft.com/office/drawing/2014/main" id="{0872D914-2797-66DC-CDE8-A931C173BB67}"/>
              </a:ext>
            </a:extLst>
          </p:cNvPr>
          <p:cNvSpPr txBox="1"/>
          <p:nvPr/>
        </p:nvSpPr>
        <p:spPr>
          <a:xfrm>
            <a:off x="377276" y="2379698"/>
            <a:ext cx="2977025" cy="1938992"/>
          </a:xfrm>
          <a:prstGeom prst="rect">
            <a:avLst/>
          </a:prstGeom>
          <a:solidFill>
            <a:schemeClr val="bg1">
              <a:lumMod val="95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NeueLT Std"/>
                <a:ea typeface="Calibri"/>
                <a:cs typeface="Calibri"/>
              </a:rPr>
              <a:t>P-value: 0.003184 on 30.948 degrees of freedom </a:t>
            </a:r>
          </a:p>
          <a:p>
            <a:r>
              <a:rPr lang="en-US" sz="2000" dirty="0">
                <a:latin typeface="HelveticaNeueLT Std"/>
                <a:ea typeface="Calibri"/>
                <a:cs typeface="Calibri"/>
              </a:rPr>
              <a:t>Mean High-risk: 14.110755</a:t>
            </a:r>
          </a:p>
          <a:p>
            <a:r>
              <a:rPr lang="en-US" sz="2000" dirty="0">
                <a:latin typeface="HelveticaNeueLT Std"/>
                <a:ea typeface="Calibri"/>
                <a:cs typeface="Calibri"/>
              </a:rPr>
              <a:t>Mean Other: -6.273834</a:t>
            </a:r>
          </a:p>
        </p:txBody>
      </p:sp>
      <p:sp>
        <p:nvSpPr>
          <p:cNvPr id="5" name="Google Shape;163;p29">
            <a:extLst>
              <a:ext uri="{FF2B5EF4-FFF2-40B4-BE49-F238E27FC236}">
                <a16:creationId xmlns:a16="http://schemas.microsoft.com/office/drawing/2014/main" id="{89253FBC-70A1-0B93-C867-C7F42A353488}"/>
              </a:ext>
            </a:extLst>
          </p:cNvPr>
          <p:cNvSpPr/>
          <p:nvPr/>
        </p:nvSpPr>
        <p:spPr>
          <a:xfrm>
            <a:off x="3963823" y="300778"/>
            <a:ext cx="4104688" cy="467542"/>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rPr>
              <a:t>Percent Difference from Norm</a:t>
            </a:r>
            <a:endParaRPr lang="en-US" dirty="0"/>
          </a:p>
        </p:txBody>
      </p:sp>
    </p:spTree>
    <p:extLst>
      <p:ext uri="{BB962C8B-B14F-4D97-AF65-F5344CB8AC3E}">
        <p14:creationId xmlns:p14="http://schemas.microsoft.com/office/powerpoint/2010/main" val="2728825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4DCFD03-1865-61E3-806B-5FD39737EF08}"/>
              </a:ext>
            </a:extLst>
          </p:cNvPr>
          <p:cNvPicPr>
            <a:picLocks noChangeAspect="1"/>
          </p:cNvPicPr>
          <p:nvPr/>
        </p:nvPicPr>
        <p:blipFill>
          <a:blip r:embed="rId3"/>
          <a:stretch>
            <a:fillRect/>
          </a:stretch>
        </p:blipFill>
        <p:spPr>
          <a:xfrm>
            <a:off x="434788" y="1203229"/>
            <a:ext cx="7411572" cy="4440333"/>
          </a:xfrm>
          <a:prstGeom prst="rect">
            <a:avLst/>
          </a:prstGeom>
          <a:ln>
            <a:solidFill>
              <a:srgbClr val="565A5C"/>
            </a:solidFill>
          </a:ln>
        </p:spPr>
      </p:pic>
      <p:sp>
        <p:nvSpPr>
          <p:cNvPr id="6" name="Rectangle 7">
            <a:extLst>
              <a:ext uri="{FF2B5EF4-FFF2-40B4-BE49-F238E27FC236}">
                <a16:creationId xmlns:a16="http://schemas.microsoft.com/office/drawing/2014/main" id="{17CB2787-0EC1-43DD-B10D-537FA31490F8}"/>
              </a:ext>
            </a:extLst>
          </p:cNvPr>
          <p:cNvSpPr>
            <a:spLocks noChangeArrowheads="1"/>
          </p:cNvSpPr>
          <p:nvPr/>
        </p:nvSpPr>
        <p:spPr bwMode="auto">
          <a:xfrm>
            <a:off x="3206750" y="5432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Google Shape;104;p17">
            <a:extLst>
              <a:ext uri="{FF2B5EF4-FFF2-40B4-BE49-F238E27FC236}">
                <a16:creationId xmlns:a16="http://schemas.microsoft.com/office/drawing/2014/main" id="{147C3653-B8D4-4115-A40C-43B814AAA55E}"/>
              </a:ext>
            </a:extLst>
          </p:cNvPr>
          <p:cNvPicPr preferRelativeResize="0"/>
          <p:nvPr/>
        </p:nvPicPr>
        <p:blipFill>
          <a:blip r:embed="rId4">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
        <p:nvSpPr>
          <p:cNvPr id="16" name="Google Shape;163;p29">
            <a:extLst>
              <a:ext uri="{FF2B5EF4-FFF2-40B4-BE49-F238E27FC236}">
                <a16:creationId xmlns:a16="http://schemas.microsoft.com/office/drawing/2014/main" id="{1D77065C-D692-4BA1-BD36-B7B13545A4D0}"/>
              </a:ext>
            </a:extLst>
          </p:cNvPr>
          <p:cNvSpPr/>
          <p:nvPr/>
        </p:nvSpPr>
        <p:spPr>
          <a:xfrm>
            <a:off x="8269409" y="1468367"/>
            <a:ext cx="3329320" cy="494278"/>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ea typeface="+mn-lt"/>
                <a:cs typeface="+mn-lt"/>
                <a:sym typeface="Proxima Nova"/>
              </a:rPr>
              <a:t>Defensive Backs</a:t>
            </a:r>
            <a:endParaRPr lang="en-US" dirty="0"/>
          </a:p>
        </p:txBody>
      </p:sp>
      <p:sp>
        <p:nvSpPr>
          <p:cNvPr id="10" name="TextBox 9">
            <a:extLst>
              <a:ext uri="{FF2B5EF4-FFF2-40B4-BE49-F238E27FC236}">
                <a16:creationId xmlns:a16="http://schemas.microsoft.com/office/drawing/2014/main" id="{05221D82-9B1F-333B-B276-7EC9D87AD77D}"/>
              </a:ext>
            </a:extLst>
          </p:cNvPr>
          <p:cNvSpPr txBox="1"/>
          <p:nvPr/>
        </p:nvSpPr>
        <p:spPr>
          <a:xfrm>
            <a:off x="8355863" y="2755796"/>
            <a:ext cx="3158421" cy="1938992"/>
          </a:xfrm>
          <a:prstGeom prst="rect">
            <a:avLst/>
          </a:prstGeom>
          <a:solidFill>
            <a:schemeClr val="bg1">
              <a:lumMod val="95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NeueLT Std"/>
                <a:ea typeface="Calibri"/>
                <a:cs typeface="Calibri"/>
              </a:rPr>
              <a:t>P-value: 0.0025 on 81.574 degrees of freedom </a:t>
            </a:r>
          </a:p>
          <a:p>
            <a:r>
              <a:rPr lang="en-US" sz="2000" dirty="0">
                <a:latin typeface="HelveticaNeueLT Std"/>
                <a:ea typeface="Calibri"/>
                <a:cs typeface="Calibri"/>
              </a:rPr>
              <a:t>Mean High-risk: -21.02827</a:t>
            </a:r>
          </a:p>
          <a:p>
            <a:r>
              <a:rPr lang="en-US" sz="2000" dirty="0">
                <a:latin typeface="HelveticaNeueLT Std"/>
                <a:ea typeface="Calibri"/>
                <a:cs typeface="Calibri"/>
              </a:rPr>
              <a:t>Mean Other: -11.21050</a:t>
            </a:r>
          </a:p>
        </p:txBody>
      </p:sp>
      <p:sp>
        <p:nvSpPr>
          <p:cNvPr id="17" name="Google Shape;163;p29">
            <a:extLst>
              <a:ext uri="{FF2B5EF4-FFF2-40B4-BE49-F238E27FC236}">
                <a16:creationId xmlns:a16="http://schemas.microsoft.com/office/drawing/2014/main" id="{2B44D19B-B578-DBF3-052C-4444BB73ABED}"/>
              </a:ext>
            </a:extLst>
          </p:cNvPr>
          <p:cNvSpPr/>
          <p:nvPr/>
        </p:nvSpPr>
        <p:spPr>
          <a:xfrm>
            <a:off x="3963823" y="300778"/>
            <a:ext cx="4104688" cy="467542"/>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rPr>
              <a:t>Percent Difference from Norm</a:t>
            </a:r>
            <a:endParaRPr lang="en-US" dirty="0"/>
          </a:p>
        </p:txBody>
      </p:sp>
    </p:spTree>
    <p:extLst>
      <p:ext uri="{BB962C8B-B14F-4D97-AF65-F5344CB8AC3E}">
        <p14:creationId xmlns:p14="http://schemas.microsoft.com/office/powerpoint/2010/main" val="24911413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9A828-D5A5-1D81-1FED-849E57105A0E}"/>
            </a:ext>
          </a:extLst>
        </p:cNvPr>
        <p:cNvGrpSpPr/>
        <p:nvPr/>
      </p:nvGrpSpPr>
      <p:grpSpPr>
        <a:xfrm>
          <a:off x="0" y="0"/>
          <a:ext cx="0" cy="0"/>
          <a:chOff x="0" y="0"/>
          <a:chExt cx="0" cy="0"/>
        </a:xfrm>
      </p:grpSpPr>
      <p:sp>
        <p:nvSpPr>
          <p:cNvPr id="6" name="Rectangle 7">
            <a:extLst>
              <a:ext uri="{FF2B5EF4-FFF2-40B4-BE49-F238E27FC236}">
                <a16:creationId xmlns:a16="http://schemas.microsoft.com/office/drawing/2014/main" id="{D83767AB-EB0F-31EE-1391-AC3F47301998}"/>
              </a:ext>
            </a:extLst>
          </p:cNvPr>
          <p:cNvSpPr>
            <a:spLocks noChangeArrowheads="1"/>
          </p:cNvSpPr>
          <p:nvPr/>
        </p:nvSpPr>
        <p:spPr bwMode="auto">
          <a:xfrm>
            <a:off x="3206750" y="5432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Google Shape;104;p17">
            <a:extLst>
              <a:ext uri="{FF2B5EF4-FFF2-40B4-BE49-F238E27FC236}">
                <a16:creationId xmlns:a16="http://schemas.microsoft.com/office/drawing/2014/main" id="{4D3A33A4-A8D3-C73F-A551-9C42EE83B6B1}"/>
              </a:ext>
            </a:extLst>
          </p:cNvPr>
          <p:cNvPicPr preferRelativeResize="0"/>
          <p:nvPr/>
        </p:nvPicPr>
        <p:blipFill>
          <a:blip r:embed="rId3">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
        <p:nvSpPr>
          <p:cNvPr id="16" name="Google Shape;163;p29">
            <a:extLst>
              <a:ext uri="{FF2B5EF4-FFF2-40B4-BE49-F238E27FC236}">
                <a16:creationId xmlns:a16="http://schemas.microsoft.com/office/drawing/2014/main" id="{B0F62983-E67A-BF18-58AD-C154964BA68E}"/>
              </a:ext>
            </a:extLst>
          </p:cNvPr>
          <p:cNvSpPr/>
          <p:nvPr/>
        </p:nvSpPr>
        <p:spPr>
          <a:xfrm>
            <a:off x="8405480" y="556688"/>
            <a:ext cx="3329320" cy="494278"/>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ea typeface="+mn-lt"/>
                <a:cs typeface="+mn-lt"/>
                <a:sym typeface="Proxima Nova"/>
              </a:rPr>
              <a:t>Line Backers</a:t>
            </a:r>
            <a:endParaRPr lang="en-US" dirty="0"/>
          </a:p>
        </p:txBody>
      </p:sp>
      <p:pic>
        <p:nvPicPr>
          <p:cNvPr id="8" name="Picture 7">
            <a:extLst>
              <a:ext uri="{FF2B5EF4-FFF2-40B4-BE49-F238E27FC236}">
                <a16:creationId xmlns:a16="http://schemas.microsoft.com/office/drawing/2014/main" id="{29113838-5ABE-0703-38D8-8236A105F47E}"/>
              </a:ext>
            </a:extLst>
          </p:cNvPr>
          <p:cNvPicPr>
            <a:picLocks noChangeAspect="1"/>
          </p:cNvPicPr>
          <p:nvPr/>
        </p:nvPicPr>
        <p:blipFill>
          <a:blip r:embed="rId4"/>
          <a:stretch>
            <a:fillRect/>
          </a:stretch>
        </p:blipFill>
        <p:spPr>
          <a:xfrm>
            <a:off x="4143938" y="1203231"/>
            <a:ext cx="7758952" cy="4798919"/>
          </a:xfrm>
          <a:prstGeom prst="rect">
            <a:avLst/>
          </a:prstGeom>
          <a:ln>
            <a:solidFill>
              <a:srgbClr val="565A5C"/>
            </a:solidFill>
          </a:ln>
        </p:spPr>
      </p:pic>
      <p:sp>
        <p:nvSpPr>
          <p:cNvPr id="14" name="TextBox 13">
            <a:extLst>
              <a:ext uri="{FF2B5EF4-FFF2-40B4-BE49-F238E27FC236}">
                <a16:creationId xmlns:a16="http://schemas.microsoft.com/office/drawing/2014/main" id="{FD479AE4-1AB7-FF15-C85A-4F7B4734E68E}"/>
              </a:ext>
            </a:extLst>
          </p:cNvPr>
          <p:cNvSpPr txBox="1"/>
          <p:nvPr/>
        </p:nvSpPr>
        <p:spPr>
          <a:xfrm>
            <a:off x="478129" y="2329972"/>
            <a:ext cx="3360126" cy="1323439"/>
          </a:xfrm>
          <a:prstGeom prst="rect">
            <a:avLst/>
          </a:prstGeom>
          <a:solidFill>
            <a:schemeClr val="bg1">
              <a:lumMod val="95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NeueLT Std"/>
                <a:ea typeface="Calibri"/>
                <a:cs typeface="Calibri"/>
              </a:rPr>
              <a:t>P-value: 0.0007234 on 73.928 degrees of freedom </a:t>
            </a:r>
          </a:p>
          <a:p>
            <a:r>
              <a:rPr lang="en-US" sz="2000" dirty="0">
                <a:latin typeface="HelveticaNeueLT Std"/>
                <a:ea typeface="Calibri"/>
                <a:cs typeface="Calibri"/>
              </a:rPr>
              <a:t>Mean High-risk: -23.01696</a:t>
            </a:r>
          </a:p>
          <a:p>
            <a:r>
              <a:rPr lang="en-US" sz="2000" dirty="0">
                <a:latin typeface="HelveticaNeueLT Std"/>
                <a:ea typeface="Calibri"/>
                <a:cs typeface="Calibri"/>
              </a:rPr>
              <a:t>Mean Other: -14.64791</a:t>
            </a:r>
          </a:p>
        </p:txBody>
      </p:sp>
      <p:sp>
        <p:nvSpPr>
          <p:cNvPr id="3" name="Google Shape;163;p29">
            <a:extLst>
              <a:ext uri="{FF2B5EF4-FFF2-40B4-BE49-F238E27FC236}">
                <a16:creationId xmlns:a16="http://schemas.microsoft.com/office/drawing/2014/main" id="{18550835-5899-CFDA-9FC1-FF98BB6843CC}"/>
              </a:ext>
            </a:extLst>
          </p:cNvPr>
          <p:cNvSpPr/>
          <p:nvPr/>
        </p:nvSpPr>
        <p:spPr>
          <a:xfrm>
            <a:off x="3963823" y="300778"/>
            <a:ext cx="4104688" cy="467542"/>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rPr>
              <a:t>Percent Difference from Norm</a:t>
            </a:r>
            <a:endParaRPr lang="en-US" dirty="0"/>
          </a:p>
        </p:txBody>
      </p:sp>
    </p:spTree>
    <p:extLst>
      <p:ext uri="{BB962C8B-B14F-4D97-AF65-F5344CB8AC3E}">
        <p14:creationId xmlns:p14="http://schemas.microsoft.com/office/powerpoint/2010/main" val="33678966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3C914-C03C-B78F-16FE-925529A8AD10}"/>
            </a:ext>
          </a:extLst>
        </p:cNvPr>
        <p:cNvGrpSpPr/>
        <p:nvPr/>
      </p:nvGrpSpPr>
      <p:grpSpPr>
        <a:xfrm>
          <a:off x="0" y="0"/>
          <a:ext cx="0" cy="0"/>
          <a:chOff x="0" y="0"/>
          <a:chExt cx="0" cy="0"/>
        </a:xfrm>
      </p:grpSpPr>
      <p:pic>
        <p:nvPicPr>
          <p:cNvPr id="4" name="Picture 3" descr="A graph of different sizes and colors&#10;&#10;AI-generated content may be incorrect.">
            <a:extLst>
              <a:ext uri="{FF2B5EF4-FFF2-40B4-BE49-F238E27FC236}">
                <a16:creationId xmlns:a16="http://schemas.microsoft.com/office/drawing/2014/main" id="{F2819507-F69A-6BF6-6D88-E5E8CC027FAD}"/>
              </a:ext>
            </a:extLst>
          </p:cNvPr>
          <p:cNvPicPr>
            <a:picLocks noChangeAspect="1"/>
          </p:cNvPicPr>
          <p:nvPr/>
        </p:nvPicPr>
        <p:blipFill>
          <a:blip r:embed="rId3"/>
          <a:stretch>
            <a:fillRect/>
          </a:stretch>
        </p:blipFill>
        <p:spPr>
          <a:xfrm>
            <a:off x="345141" y="1416144"/>
            <a:ext cx="7826189" cy="4765303"/>
          </a:xfrm>
          <a:prstGeom prst="rect">
            <a:avLst/>
          </a:prstGeom>
          <a:ln>
            <a:solidFill>
              <a:srgbClr val="565A5C"/>
            </a:solidFill>
          </a:ln>
        </p:spPr>
      </p:pic>
      <p:sp>
        <p:nvSpPr>
          <p:cNvPr id="6" name="Rectangle 7">
            <a:extLst>
              <a:ext uri="{FF2B5EF4-FFF2-40B4-BE49-F238E27FC236}">
                <a16:creationId xmlns:a16="http://schemas.microsoft.com/office/drawing/2014/main" id="{4175699C-7D52-AEAC-F1E0-5D2846AA9D83}"/>
              </a:ext>
            </a:extLst>
          </p:cNvPr>
          <p:cNvSpPr>
            <a:spLocks noChangeArrowheads="1"/>
          </p:cNvSpPr>
          <p:nvPr/>
        </p:nvSpPr>
        <p:spPr bwMode="auto">
          <a:xfrm>
            <a:off x="3206750" y="5432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Google Shape;104;p17">
            <a:extLst>
              <a:ext uri="{FF2B5EF4-FFF2-40B4-BE49-F238E27FC236}">
                <a16:creationId xmlns:a16="http://schemas.microsoft.com/office/drawing/2014/main" id="{35199A54-FDAE-D517-4E8B-F1DD1267D54D}"/>
              </a:ext>
            </a:extLst>
          </p:cNvPr>
          <p:cNvPicPr preferRelativeResize="0"/>
          <p:nvPr/>
        </p:nvPicPr>
        <p:blipFill>
          <a:blip r:embed="rId4">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
        <p:nvSpPr>
          <p:cNvPr id="16" name="Google Shape;163;p29">
            <a:extLst>
              <a:ext uri="{FF2B5EF4-FFF2-40B4-BE49-F238E27FC236}">
                <a16:creationId xmlns:a16="http://schemas.microsoft.com/office/drawing/2014/main" id="{6B694F97-D3A6-FAAE-5624-E119FC0C6AB1}"/>
              </a:ext>
            </a:extLst>
          </p:cNvPr>
          <p:cNvSpPr/>
          <p:nvPr/>
        </p:nvSpPr>
        <p:spPr>
          <a:xfrm>
            <a:off x="8976980" y="447831"/>
            <a:ext cx="3329320" cy="494278"/>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ea typeface="+mn-lt"/>
                <a:cs typeface="+mn-lt"/>
                <a:sym typeface="Proxima Nova"/>
              </a:rPr>
              <a:t>Defensive Linemen</a:t>
            </a:r>
            <a:endParaRPr lang="en-US" dirty="0"/>
          </a:p>
        </p:txBody>
      </p:sp>
      <p:sp>
        <p:nvSpPr>
          <p:cNvPr id="12" name="TextBox 11">
            <a:extLst>
              <a:ext uri="{FF2B5EF4-FFF2-40B4-BE49-F238E27FC236}">
                <a16:creationId xmlns:a16="http://schemas.microsoft.com/office/drawing/2014/main" id="{909F0654-7FFE-9601-D501-E06839B49C6C}"/>
              </a:ext>
            </a:extLst>
          </p:cNvPr>
          <p:cNvSpPr txBox="1"/>
          <p:nvPr/>
        </p:nvSpPr>
        <p:spPr>
          <a:xfrm>
            <a:off x="8687558" y="2964225"/>
            <a:ext cx="3360126" cy="1334645"/>
          </a:xfrm>
          <a:prstGeom prst="rect">
            <a:avLst/>
          </a:prstGeom>
          <a:solidFill>
            <a:schemeClr val="bg1">
              <a:lumMod val="95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NeueLT Std"/>
                <a:ea typeface="Calibri"/>
                <a:cs typeface="Calibri"/>
              </a:rPr>
              <a:t>P-value: 0.0001241 on 29.894 degrees of freedom </a:t>
            </a:r>
          </a:p>
          <a:p>
            <a:r>
              <a:rPr lang="en-US" sz="2000" dirty="0">
                <a:latin typeface="HelveticaNeueLT Std"/>
                <a:ea typeface="Calibri"/>
                <a:cs typeface="Calibri"/>
              </a:rPr>
              <a:t>Mean High-risk: -22.819469</a:t>
            </a:r>
          </a:p>
          <a:p>
            <a:r>
              <a:rPr lang="en-US" sz="2000" dirty="0">
                <a:latin typeface="HelveticaNeueLT Std"/>
                <a:ea typeface="Calibri"/>
                <a:cs typeface="Calibri"/>
              </a:rPr>
              <a:t>Mean Other: 5.610945</a:t>
            </a:r>
          </a:p>
        </p:txBody>
      </p:sp>
      <p:sp>
        <p:nvSpPr>
          <p:cNvPr id="3" name="Google Shape;163;p29">
            <a:extLst>
              <a:ext uri="{FF2B5EF4-FFF2-40B4-BE49-F238E27FC236}">
                <a16:creationId xmlns:a16="http://schemas.microsoft.com/office/drawing/2014/main" id="{79B42838-BAB0-EBBD-89CA-4F9B5880D135}"/>
              </a:ext>
            </a:extLst>
          </p:cNvPr>
          <p:cNvSpPr/>
          <p:nvPr/>
        </p:nvSpPr>
        <p:spPr>
          <a:xfrm>
            <a:off x="3963823" y="300778"/>
            <a:ext cx="4104688" cy="467542"/>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rPr>
              <a:t>Percent Difference from Norm</a:t>
            </a:r>
            <a:endParaRPr lang="en-US" dirty="0"/>
          </a:p>
        </p:txBody>
      </p:sp>
    </p:spTree>
    <p:extLst>
      <p:ext uri="{BB962C8B-B14F-4D97-AF65-F5344CB8AC3E}">
        <p14:creationId xmlns:p14="http://schemas.microsoft.com/office/powerpoint/2010/main" val="1096592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17CB2787-0EC1-43DD-B10D-537FA31490F8}"/>
              </a:ext>
            </a:extLst>
          </p:cNvPr>
          <p:cNvSpPr>
            <a:spLocks noChangeArrowheads="1"/>
          </p:cNvSpPr>
          <p:nvPr/>
        </p:nvSpPr>
        <p:spPr bwMode="auto">
          <a:xfrm>
            <a:off x="3206750" y="5432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Google Shape;104;p17">
            <a:extLst>
              <a:ext uri="{FF2B5EF4-FFF2-40B4-BE49-F238E27FC236}">
                <a16:creationId xmlns:a16="http://schemas.microsoft.com/office/drawing/2014/main" id="{147C3653-B8D4-4115-A40C-43B814AAA55E}"/>
              </a:ext>
            </a:extLst>
          </p:cNvPr>
          <p:cNvPicPr preferRelativeResize="0"/>
          <p:nvPr/>
        </p:nvPicPr>
        <p:blipFill>
          <a:blip r:embed="rId3">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
        <p:nvSpPr>
          <p:cNvPr id="16" name="Google Shape;163;p29">
            <a:extLst>
              <a:ext uri="{FF2B5EF4-FFF2-40B4-BE49-F238E27FC236}">
                <a16:creationId xmlns:a16="http://schemas.microsoft.com/office/drawing/2014/main" id="{1D77065C-D692-4BA1-BD36-B7B13545A4D0}"/>
              </a:ext>
            </a:extLst>
          </p:cNvPr>
          <p:cNvSpPr/>
          <p:nvPr/>
        </p:nvSpPr>
        <p:spPr>
          <a:xfrm>
            <a:off x="8976980" y="447831"/>
            <a:ext cx="3329320" cy="494278"/>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rPr>
              <a:t>Quarter Backs</a:t>
            </a:r>
            <a:endParaRPr lang="en-US" dirty="0"/>
          </a:p>
        </p:txBody>
      </p:sp>
      <p:sp>
        <p:nvSpPr>
          <p:cNvPr id="3" name="TextBox 2">
            <a:extLst>
              <a:ext uri="{FF2B5EF4-FFF2-40B4-BE49-F238E27FC236}">
                <a16:creationId xmlns:a16="http://schemas.microsoft.com/office/drawing/2014/main" id="{F92C8591-285E-49B2-A9BE-8556400B3589}"/>
              </a:ext>
            </a:extLst>
          </p:cNvPr>
          <p:cNvSpPr txBox="1"/>
          <p:nvPr/>
        </p:nvSpPr>
        <p:spPr>
          <a:xfrm>
            <a:off x="9311296" y="5247118"/>
            <a:ext cx="153824" cy="369332"/>
          </a:xfrm>
          <a:prstGeom prst="rect">
            <a:avLst/>
          </a:prstGeom>
          <a:noFill/>
        </p:spPr>
        <p:txBody>
          <a:bodyPr wrap="square" rtlCol="0">
            <a:spAutoFit/>
          </a:bodyPr>
          <a:lstStyle/>
          <a:p>
            <a:r>
              <a:rPr lang="en-US"/>
              <a:t>*</a:t>
            </a:r>
          </a:p>
        </p:txBody>
      </p:sp>
      <p:pic>
        <p:nvPicPr>
          <p:cNvPr id="4" name="Picture 3">
            <a:extLst>
              <a:ext uri="{FF2B5EF4-FFF2-40B4-BE49-F238E27FC236}">
                <a16:creationId xmlns:a16="http://schemas.microsoft.com/office/drawing/2014/main" id="{DFD1D98E-67B6-53FE-9416-2141B71EEBDE}"/>
              </a:ext>
            </a:extLst>
          </p:cNvPr>
          <p:cNvPicPr>
            <a:picLocks noChangeAspect="1"/>
          </p:cNvPicPr>
          <p:nvPr/>
        </p:nvPicPr>
        <p:blipFill>
          <a:blip r:embed="rId4"/>
          <a:stretch>
            <a:fillRect/>
          </a:stretch>
        </p:blipFill>
        <p:spPr>
          <a:xfrm>
            <a:off x="4573961" y="1582831"/>
            <a:ext cx="6873688" cy="4238625"/>
          </a:xfrm>
          <a:prstGeom prst="rect">
            <a:avLst/>
          </a:prstGeom>
          <a:ln>
            <a:solidFill>
              <a:srgbClr val="565A5C"/>
            </a:solidFill>
          </a:ln>
        </p:spPr>
      </p:pic>
      <p:sp>
        <p:nvSpPr>
          <p:cNvPr id="5" name="TextBox 4">
            <a:extLst>
              <a:ext uri="{FF2B5EF4-FFF2-40B4-BE49-F238E27FC236}">
                <a16:creationId xmlns:a16="http://schemas.microsoft.com/office/drawing/2014/main" id="{C110FC0B-FE95-5EBB-5F4B-A1D6B7A79BB2}"/>
              </a:ext>
            </a:extLst>
          </p:cNvPr>
          <p:cNvSpPr txBox="1"/>
          <p:nvPr/>
        </p:nvSpPr>
        <p:spPr>
          <a:xfrm>
            <a:off x="724658" y="2430825"/>
            <a:ext cx="3337714" cy="2554545"/>
          </a:xfrm>
          <a:prstGeom prst="rect">
            <a:avLst/>
          </a:prstGeom>
          <a:solidFill>
            <a:schemeClr val="bg1">
              <a:lumMod val="95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NeueLT Std"/>
                <a:ea typeface="Calibri"/>
                <a:cs typeface="Calibri"/>
              </a:rPr>
              <a:t>P-value: 0.006273 on 43 degrees of freedom </a:t>
            </a:r>
          </a:p>
          <a:p>
            <a:r>
              <a:rPr lang="en-US" sz="2000" dirty="0">
                <a:latin typeface="HelveticaNeueLT Std"/>
                <a:ea typeface="Calibri"/>
                <a:cs typeface="Calibri"/>
              </a:rPr>
              <a:t>Mean High-risk: 0</a:t>
            </a:r>
          </a:p>
          <a:p>
            <a:r>
              <a:rPr lang="en-US" sz="2000" dirty="0">
                <a:latin typeface="HelveticaNeueLT Std"/>
                <a:ea typeface="Calibri"/>
                <a:cs typeface="Calibri"/>
              </a:rPr>
              <a:t>Mean Other: 0.2727273</a:t>
            </a:r>
          </a:p>
          <a:p>
            <a:endParaRPr lang="en-US" sz="2000" dirty="0">
              <a:latin typeface="HelveticaNeueLT Std"/>
              <a:ea typeface="Calibri"/>
              <a:cs typeface="Calibri"/>
            </a:endParaRPr>
          </a:p>
          <a:p>
            <a:r>
              <a:rPr lang="en-US" sz="2000" dirty="0">
                <a:latin typeface="HelveticaNeueLT Std"/>
                <a:ea typeface="Calibri"/>
                <a:cs typeface="Calibri"/>
              </a:rPr>
              <a:t>There were not very many observations for high-risk quarterbacks</a:t>
            </a:r>
          </a:p>
        </p:txBody>
      </p:sp>
      <p:sp>
        <p:nvSpPr>
          <p:cNvPr id="8" name="Google Shape;163;p29">
            <a:extLst>
              <a:ext uri="{FF2B5EF4-FFF2-40B4-BE49-F238E27FC236}">
                <a16:creationId xmlns:a16="http://schemas.microsoft.com/office/drawing/2014/main" id="{2CF55186-D19D-FCCB-29E3-2EE7FFEE1CAD}"/>
              </a:ext>
            </a:extLst>
          </p:cNvPr>
          <p:cNvSpPr/>
          <p:nvPr/>
        </p:nvSpPr>
        <p:spPr>
          <a:xfrm>
            <a:off x="3963823" y="300778"/>
            <a:ext cx="4104688" cy="467542"/>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rPr>
              <a:t>Strength Trend</a:t>
            </a:r>
            <a:endParaRPr lang="en-US" dirty="0"/>
          </a:p>
        </p:txBody>
      </p:sp>
    </p:spTree>
    <p:extLst>
      <p:ext uri="{BB962C8B-B14F-4D97-AF65-F5344CB8AC3E}">
        <p14:creationId xmlns:p14="http://schemas.microsoft.com/office/powerpoint/2010/main" val="4216679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B5A3C24-AE86-9FDA-CE16-B8FEE3E2390C}"/>
              </a:ext>
            </a:extLst>
          </p:cNvPr>
          <p:cNvPicPr>
            <a:picLocks noChangeAspect="1"/>
          </p:cNvPicPr>
          <p:nvPr/>
        </p:nvPicPr>
        <p:blipFill>
          <a:blip r:embed="rId3"/>
          <a:stretch>
            <a:fillRect/>
          </a:stretch>
        </p:blipFill>
        <p:spPr>
          <a:xfrm>
            <a:off x="793376" y="945496"/>
            <a:ext cx="5551395" cy="3420595"/>
          </a:xfrm>
          <a:prstGeom prst="rect">
            <a:avLst/>
          </a:prstGeom>
          <a:ln>
            <a:solidFill>
              <a:srgbClr val="565A5C"/>
            </a:solidFill>
          </a:ln>
        </p:spPr>
      </p:pic>
      <p:pic>
        <p:nvPicPr>
          <p:cNvPr id="4" name="Picture 3">
            <a:extLst>
              <a:ext uri="{FF2B5EF4-FFF2-40B4-BE49-F238E27FC236}">
                <a16:creationId xmlns:a16="http://schemas.microsoft.com/office/drawing/2014/main" id="{F7A21FB4-3694-ED72-968F-2DCD6242C30E}"/>
              </a:ext>
            </a:extLst>
          </p:cNvPr>
          <p:cNvPicPr>
            <a:picLocks noChangeAspect="1"/>
          </p:cNvPicPr>
          <p:nvPr/>
        </p:nvPicPr>
        <p:blipFill>
          <a:blip r:embed="rId4"/>
          <a:stretch>
            <a:fillRect/>
          </a:stretch>
        </p:blipFill>
        <p:spPr>
          <a:xfrm>
            <a:off x="6340289" y="3242702"/>
            <a:ext cx="5697070" cy="3443007"/>
          </a:xfrm>
          <a:prstGeom prst="rect">
            <a:avLst/>
          </a:prstGeom>
          <a:ln>
            <a:solidFill>
              <a:srgbClr val="565A5C"/>
            </a:solidFill>
          </a:ln>
        </p:spPr>
      </p:pic>
      <p:sp>
        <p:nvSpPr>
          <p:cNvPr id="6" name="Rectangle 7">
            <a:extLst>
              <a:ext uri="{FF2B5EF4-FFF2-40B4-BE49-F238E27FC236}">
                <a16:creationId xmlns:a16="http://schemas.microsoft.com/office/drawing/2014/main" id="{17CB2787-0EC1-43DD-B10D-537FA31490F8}"/>
              </a:ext>
            </a:extLst>
          </p:cNvPr>
          <p:cNvSpPr>
            <a:spLocks noChangeArrowheads="1"/>
          </p:cNvSpPr>
          <p:nvPr/>
        </p:nvSpPr>
        <p:spPr bwMode="auto">
          <a:xfrm>
            <a:off x="3206750" y="5432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Google Shape;104;p17">
            <a:extLst>
              <a:ext uri="{FF2B5EF4-FFF2-40B4-BE49-F238E27FC236}">
                <a16:creationId xmlns:a16="http://schemas.microsoft.com/office/drawing/2014/main" id="{147C3653-B8D4-4115-A40C-43B814AAA55E}"/>
              </a:ext>
            </a:extLst>
          </p:cNvPr>
          <p:cNvPicPr preferRelativeResize="0"/>
          <p:nvPr/>
        </p:nvPicPr>
        <p:blipFill>
          <a:blip r:embed="rId5">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
        <p:nvSpPr>
          <p:cNvPr id="16" name="Google Shape;163;p29">
            <a:extLst>
              <a:ext uri="{FF2B5EF4-FFF2-40B4-BE49-F238E27FC236}">
                <a16:creationId xmlns:a16="http://schemas.microsoft.com/office/drawing/2014/main" id="{1D77065C-D692-4BA1-BD36-B7B13545A4D0}"/>
              </a:ext>
            </a:extLst>
          </p:cNvPr>
          <p:cNvSpPr/>
          <p:nvPr/>
        </p:nvSpPr>
        <p:spPr>
          <a:xfrm>
            <a:off x="8718444" y="706367"/>
            <a:ext cx="3329320" cy="494278"/>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sym typeface="Proxima Nova"/>
              </a:rPr>
              <a:t>Defensive Positions</a:t>
            </a:r>
            <a:endParaRPr lang="en-US" dirty="0"/>
          </a:p>
        </p:txBody>
      </p:sp>
      <p:sp>
        <p:nvSpPr>
          <p:cNvPr id="3" name="TextBox 2">
            <a:extLst>
              <a:ext uri="{FF2B5EF4-FFF2-40B4-BE49-F238E27FC236}">
                <a16:creationId xmlns:a16="http://schemas.microsoft.com/office/drawing/2014/main" id="{B22786A6-5746-429E-9114-E7857B54645D}"/>
              </a:ext>
            </a:extLst>
          </p:cNvPr>
          <p:cNvSpPr txBox="1"/>
          <p:nvPr/>
        </p:nvSpPr>
        <p:spPr>
          <a:xfrm>
            <a:off x="9733661" y="5623132"/>
            <a:ext cx="247828" cy="369332"/>
          </a:xfrm>
          <a:prstGeom prst="rect">
            <a:avLst/>
          </a:prstGeom>
          <a:noFill/>
        </p:spPr>
        <p:txBody>
          <a:bodyPr wrap="square" rtlCol="0">
            <a:spAutoFit/>
          </a:bodyPr>
          <a:lstStyle/>
          <a:p>
            <a:r>
              <a:rPr lang="en-US"/>
              <a:t>*</a:t>
            </a:r>
          </a:p>
        </p:txBody>
      </p:sp>
      <p:sp>
        <p:nvSpPr>
          <p:cNvPr id="7" name="TextBox 6">
            <a:extLst>
              <a:ext uri="{FF2B5EF4-FFF2-40B4-BE49-F238E27FC236}">
                <a16:creationId xmlns:a16="http://schemas.microsoft.com/office/drawing/2014/main" id="{EB51CE68-AF37-CD9A-C27A-1A2AA99B2E29}"/>
              </a:ext>
            </a:extLst>
          </p:cNvPr>
          <p:cNvSpPr txBox="1"/>
          <p:nvPr/>
        </p:nvSpPr>
        <p:spPr>
          <a:xfrm>
            <a:off x="6854276" y="1343854"/>
            <a:ext cx="4884126" cy="1323439"/>
          </a:xfrm>
          <a:prstGeom prst="rect">
            <a:avLst/>
          </a:prstGeom>
          <a:solidFill>
            <a:schemeClr val="bg1">
              <a:lumMod val="95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NeueLT Std"/>
                <a:ea typeface="Calibri"/>
                <a:cs typeface="Calibri"/>
              </a:rPr>
              <a:t>P-value: 0.01752 on 166.53 degrees of freedom </a:t>
            </a:r>
          </a:p>
          <a:p>
            <a:r>
              <a:rPr lang="en-US" sz="2000" dirty="0">
                <a:latin typeface="HelveticaNeueLT Std"/>
                <a:ea typeface="Calibri"/>
                <a:cs typeface="Calibri"/>
              </a:rPr>
              <a:t>Mean High-risk: 0.09302326</a:t>
            </a:r>
          </a:p>
          <a:p>
            <a:r>
              <a:rPr lang="en-US" sz="2000" dirty="0">
                <a:latin typeface="HelveticaNeueLT Std"/>
                <a:ea typeface="Calibri"/>
                <a:cs typeface="Calibri"/>
              </a:rPr>
              <a:t>Mean Other: 0.31531532</a:t>
            </a:r>
          </a:p>
        </p:txBody>
      </p:sp>
      <p:sp>
        <p:nvSpPr>
          <p:cNvPr id="10" name="TextBox 9">
            <a:extLst>
              <a:ext uri="{FF2B5EF4-FFF2-40B4-BE49-F238E27FC236}">
                <a16:creationId xmlns:a16="http://schemas.microsoft.com/office/drawing/2014/main" id="{72BC8C50-8378-8AF5-7969-7744E4B0941F}"/>
              </a:ext>
            </a:extLst>
          </p:cNvPr>
          <p:cNvSpPr txBox="1"/>
          <p:nvPr/>
        </p:nvSpPr>
        <p:spPr>
          <a:xfrm>
            <a:off x="1140077" y="4967357"/>
            <a:ext cx="4884126" cy="1323439"/>
          </a:xfrm>
          <a:prstGeom prst="rect">
            <a:avLst/>
          </a:prstGeom>
          <a:solidFill>
            <a:schemeClr val="bg1">
              <a:lumMod val="95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NeueLT Std"/>
                <a:ea typeface="Calibri"/>
                <a:cs typeface="Calibri"/>
              </a:rPr>
              <a:t>P-value: 6.674e-05 on 46.053 degrees of freedom </a:t>
            </a:r>
          </a:p>
          <a:p>
            <a:r>
              <a:rPr lang="en-US" sz="2000" dirty="0">
                <a:latin typeface="HelveticaNeueLT Std"/>
                <a:ea typeface="Calibri"/>
                <a:cs typeface="Calibri"/>
              </a:rPr>
              <a:t>Mean High-risk: -0.1764706</a:t>
            </a:r>
          </a:p>
          <a:p>
            <a:r>
              <a:rPr lang="en-US" sz="2000" dirty="0">
                <a:latin typeface="HelveticaNeueLT Std"/>
                <a:ea typeface="Calibri"/>
                <a:cs typeface="Calibri"/>
              </a:rPr>
              <a:t>Mean Other: 0.3818182</a:t>
            </a:r>
          </a:p>
        </p:txBody>
      </p:sp>
      <p:sp>
        <p:nvSpPr>
          <p:cNvPr id="12" name="Google Shape;163;p29">
            <a:extLst>
              <a:ext uri="{FF2B5EF4-FFF2-40B4-BE49-F238E27FC236}">
                <a16:creationId xmlns:a16="http://schemas.microsoft.com/office/drawing/2014/main" id="{AB7EF921-86D3-1CC9-07C8-51A6284D9F50}"/>
              </a:ext>
            </a:extLst>
          </p:cNvPr>
          <p:cNvSpPr/>
          <p:nvPr/>
        </p:nvSpPr>
        <p:spPr>
          <a:xfrm>
            <a:off x="3963823" y="300778"/>
            <a:ext cx="4104688" cy="467542"/>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rPr>
              <a:t>Strength Trend</a:t>
            </a:r>
            <a:endParaRPr lang="en-US" dirty="0"/>
          </a:p>
        </p:txBody>
      </p:sp>
    </p:spTree>
    <p:extLst>
      <p:ext uri="{BB962C8B-B14F-4D97-AF65-F5344CB8AC3E}">
        <p14:creationId xmlns:p14="http://schemas.microsoft.com/office/powerpoint/2010/main" val="3782089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screenshot of a medical report&#10;&#10;AI-generated content may be incorrect.">
            <a:extLst>
              <a:ext uri="{FF2B5EF4-FFF2-40B4-BE49-F238E27FC236}">
                <a16:creationId xmlns:a16="http://schemas.microsoft.com/office/drawing/2014/main" id="{8A6BE74A-BC6E-B0D2-F989-907B6C5C7E2C}"/>
              </a:ext>
            </a:extLst>
          </p:cNvPr>
          <p:cNvPicPr>
            <a:picLocks noChangeAspect="1"/>
          </p:cNvPicPr>
          <p:nvPr/>
        </p:nvPicPr>
        <p:blipFill>
          <a:blip r:embed="rId3"/>
          <a:stretch>
            <a:fillRect/>
          </a:stretch>
        </p:blipFill>
        <p:spPr>
          <a:xfrm>
            <a:off x="313764" y="1000072"/>
            <a:ext cx="11564472" cy="3602797"/>
          </a:xfrm>
          <a:prstGeom prst="rect">
            <a:avLst/>
          </a:prstGeom>
          <a:ln>
            <a:solidFill>
              <a:srgbClr val="565A5C"/>
            </a:solidFill>
          </a:ln>
        </p:spPr>
      </p:pic>
      <p:sp>
        <p:nvSpPr>
          <p:cNvPr id="6" name="Rectangle 7">
            <a:extLst>
              <a:ext uri="{FF2B5EF4-FFF2-40B4-BE49-F238E27FC236}">
                <a16:creationId xmlns:a16="http://schemas.microsoft.com/office/drawing/2014/main" id="{17CB2787-0EC1-43DD-B10D-537FA31490F8}"/>
              </a:ext>
            </a:extLst>
          </p:cNvPr>
          <p:cNvSpPr>
            <a:spLocks noChangeArrowheads="1"/>
          </p:cNvSpPr>
          <p:nvPr/>
        </p:nvSpPr>
        <p:spPr bwMode="auto">
          <a:xfrm>
            <a:off x="3206750" y="5432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Google Shape;104;p17">
            <a:extLst>
              <a:ext uri="{FF2B5EF4-FFF2-40B4-BE49-F238E27FC236}">
                <a16:creationId xmlns:a16="http://schemas.microsoft.com/office/drawing/2014/main" id="{147C3653-B8D4-4115-A40C-43B814AAA55E}"/>
              </a:ext>
            </a:extLst>
          </p:cNvPr>
          <p:cNvPicPr preferRelativeResize="0"/>
          <p:nvPr/>
        </p:nvPicPr>
        <p:blipFill>
          <a:blip r:embed="rId4">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
        <p:nvSpPr>
          <p:cNvPr id="16" name="Google Shape;163;p29">
            <a:extLst>
              <a:ext uri="{FF2B5EF4-FFF2-40B4-BE49-F238E27FC236}">
                <a16:creationId xmlns:a16="http://schemas.microsoft.com/office/drawing/2014/main" id="{1D77065C-D692-4BA1-BD36-B7B13545A4D0}"/>
              </a:ext>
            </a:extLst>
          </p:cNvPr>
          <p:cNvSpPr/>
          <p:nvPr/>
        </p:nvSpPr>
        <p:spPr>
          <a:xfrm>
            <a:off x="4282516" y="311760"/>
            <a:ext cx="3329320" cy="494278"/>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sym typeface="Proxima Nova"/>
              </a:rPr>
              <a:t>False Negatives</a:t>
            </a:r>
            <a:endParaRPr lang="en-US" dirty="0"/>
          </a:p>
        </p:txBody>
      </p:sp>
      <p:sp>
        <p:nvSpPr>
          <p:cNvPr id="10" name="TextBox 9">
            <a:extLst>
              <a:ext uri="{FF2B5EF4-FFF2-40B4-BE49-F238E27FC236}">
                <a16:creationId xmlns:a16="http://schemas.microsoft.com/office/drawing/2014/main" id="{A0EBF60A-55E3-15BA-C624-449A77DAFCA0}"/>
              </a:ext>
            </a:extLst>
          </p:cNvPr>
          <p:cNvSpPr txBox="1"/>
          <p:nvPr/>
        </p:nvSpPr>
        <p:spPr>
          <a:xfrm>
            <a:off x="313579" y="4855378"/>
            <a:ext cx="11559293" cy="1323439"/>
          </a:xfrm>
          <a:prstGeom prst="rect">
            <a:avLst/>
          </a:prstGeom>
          <a:solidFill>
            <a:schemeClr val="bg1">
              <a:lumMod val="95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NeueLT Std"/>
                <a:ea typeface="Calibri"/>
                <a:cs typeface="Calibri"/>
              </a:rPr>
              <a:t>Player ID_111, player ID_117, and player ID_75 all had previous HSI before being deemed Routine or Low risk status, 20 of 58 total HSI can after another hamstring injury</a:t>
            </a:r>
          </a:p>
          <a:p>
            <a:endParaRPr lang="en-US" sz="2000" dirty="0">
              <a:latin typeface="HelveticaNeueLT Std"/>
              <a:ea typeface="Calibri"/>
              <a:cs typeface="Calibri"/>
            </a:endParaRPr>
          </a:p>
          <a:p>
            <a:r>
              <a:rPr lang="en-US" sz="2000" dirty="0">
                <a:latin typeface="HelveticaNeueLT Std"/>
                <a:ea typeface="Calibri"/>
                <a:cs typeface="Calibri"/>
              </a:rPr>
              <a:t>Nordic mean imbalance can be positively or negatively impacted by previous leg injuries</a:t>
            </a:r>
          </a:p>
        </p:txBody>
      </p:sp>
    </p:spTree>
    <p:extLst>
      <p:ext uri="{BB962C8B-B14F-4D97-AF65-F5344CB8AC3E}">
        <p14:creationId xmlns:p14="http://schemas.microsoft.com/office/powerpoint/2010/main" val="2832558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3F53-D1D9-4D56-9F9D-E789AD4F1740}"/>
              </a:ext>
            </a:extLst>
          </p:cNvPr>
          <p:cNvSpPr>
            <a:spLocks noGrp="1"/>
          </p:cNvSpPr>
          <p:nvPr>
            <p:ph type="ctrTitle"/>
          </p:nvPr>
        </p:nvSpPr>
        <p:spPr>
          <a:xfrm>
            <a:off x="1524000" y="173205"/>
            <a:ext cx="9144000" cy="2387600"/>
          </a:xfrm>
        </p:spPr>
        <p:txBody>
          <a:bodyPr>
            <a:normAutofit/>
          </a:bodyPr>
          <a:lstStyle/>
          <a:p>
            <a:r>
              <a:rPr lang="en-US" sz="6600">
                <a:ln w="19050">
                  <a:solidFill>
                    <a:schemeClr val="tx1"/>
                  </a:solidFill>
                </a:ln>
                <a:solidFill>
                  <a:srgbClr val="CFB87C"/>
                </a:solidFill>
                <a:latin typeface="HelveticaNeueLT Std"/>
              </a:rPr>
              <a:t>Question 3:</a:t>
            </a:r>
            <a:endParaRPr lang="en-US" sz="6600">
              <a:ln w="19050">
                <a:solidFill>
                  <a:schemeClr val="tx1"/>
                </a:solidFill>
              </a:ln>
              <a:solidFill>
                <a:srgbClr val="CFB87C"/>
              </a:solidFill>
              <a:latin typeface="HelveticaNeueLT Std" panose="020B0604020202020204" pitchFamily="34" charset="0"/>
            </a:endParaRPr>
          </a:p>
        </p:txBody>
      </p:sp>
      <p:pic>
        <p:nvPicPr>
          <p:cNvPr id="4" name="Google Shape;104;p17">
            <a:extLst>
              <a:ext uri="{FF2B5EF4-FFF2-40B4-BE49-F238E27FC236}">
                <a16:creationId xmlns:a16="http://schemas.microsoft.com/office/drawing/2014/main" id="{E40F9609-B129-4C40-862A-4BDD42163F94}"/>
              </a:ext>
            </a:extLst>
          </p:cNvPr>
          <p:cNvPicPr preferRelativeResize="0"/>
          <p:nvPr/>
        </p:nvPicPr>
        <p:blipFill>
          <a:blip r:embed="rId3">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
        <p:nvSpPr>
          <p:cNvPr id="5" name="TextBox 4">
            <a:extLst>
              <a:ext uri="{FF2B5EF4-FFF2-40B4-BE49-F238E27FC236}">
                <a16:creationId xmlns:a16="http://schemas.microsoft.com/office/drawing/2014/main" id="{9D9AFF02-F71E-A63A-6381-04C05A32FF29}"/>
              </a:ext>
            </a:extLst>
          </p:cNvPr>
          <p:cNvSpPr txBox="1"/>
          <p:nvPr/>
        </p:nvSpPr>
        <p:spPr>
          <a:xfrm>
            <a:off x="2637834" y="2551732"/>
            <a:ext cx="6922052"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a:solidFill>
                  <a:srgbClr val="565A5C"/>
                </a:solidFill>
                <a:latin typeface="HelveticaNeueLT Std"/>
                <a:cs typeface="Times New Roman"/>
              </a:rPr>
              <a:t>If the components of the watch list are predictive of HSI, can we establish better thresholds as being flagged?</a:t>
            </a:r>
          </a:p>
        </p:txBody>
      </p:sp>
    </p:spTree>
    <p:extLst>
      <p:ext uri="{BB962C8B-B14F-4D97-AF65-F5344CB8AC3E}">
        <p14:creationId xmlns:p14="http://schemas.microsoft.com/office/powerpoint/2010/main" val="7773928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17CB2787-0EC1-43DD-B10D-537FA31490F8}"/>
              </a:ext>
            </a:extLst>
          </p:cNvPr>
          <p:cNvSpPr>
            <a:spLocks noChangeArrowheads="1"/>
          </p:cNvSpPr>
          <p:nvPr/>
        </p:nvSpPr>
        <p:spPr bwMode="auto">
          <a:xfrm>
            <a:off x="3206750" y="5432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Google Shape;104;p17">
            <a:extLst>
              <a:ext uri="{FF2B5EF4-FFF2-40B4-BE49-F238E27FC236}">
                <a16:creationId xmlns:a16="http://schemas.microsoft.com/office/drawing/2014/main" id="{147C3653-B8D4-4115-A40C-43B814AAA55E}"/>
              </a:ext>
            </a:extLst>
          </p:cNvPr>
          <p:cNvPicPr preferRelativeResize="0"/>
          <p:nvPr/>
        </p:nvPicPr>
        <p:blipFill>
          <a:blip r:embed="rId3">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
        <p:nvSpPr>
          <p:cNvPr id="16" name="Google Shape;163;p29">
            <a:extLst>
              <a:ext uri="{FF2B5EF4-FFF2-40B4-BE49-F238E27FC236}">
                <a16:creationId xmlns:a16="http://schemas.microsoft.com/office/drawing/2014/main" id="{1D77065C-D692-4BA1-BD36-B7B13545A4D0}"/>
              </a:ext>
            </a:extLst>
          </p:cNvPr>
          <p:cNvSpPr/>
          <p:nvPr/>
        </p:nvSpPr>
        <p:spPr>
          <a:xfrm>
            <a:off x="4053312" y="170544"/>
            <a:ext cx="4532477" cy="773506"/>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a:latin typeface="HelveticaNeueLT Std"/>
                <a:ea typeface="Proxima Nova"/>
                <a:cs typeface="Proxima Nova"/>
              </a:rPr>
              <a:t>Components Importance in Risk Score</a:t>
            </a:r>
            <a:endParaRPr lang="en-US" sz="2000" b="1">
              <a:latin typeface="HelveticaNeueLT Std" panose="020B0604020202020204" pitchFamily="34" charset="0"/>
              <a:ea typeface="Proxima Nova"/>
              <a:cs typeface="Proxima Nova"/>
            </a:endParaRPr>
          </a:p>
        </p:txBody>
      </p:sp>
      <p:pic>
        <p:nvPicPr>
          <p:cNvPr id="2" name="Picture 1" descr="A graph of a number of athletes flagged by each component&#10;&#10;AI-generated content may be incorrect.">
            <a:extLst>
              <a:ext uri="{FF2B5EF4-FFF2-40B4-BE49-F238E27FC236}">
                <a16:creationId xmlns:a16="http://schemas.microsoft.com/office/drawing/2014/main" id="{96643655-C2AF-AAB1-38D5-1745CD27F2D5}"/>
              </a:ext>
            </a:extLst>
          </p:cNvPr>
          <p:cNvPicPr>
            <a:picLocks noChangeAspect="1"/>
          </p:cNvPicPr>
          <p:nvPr/>
        </p:nvPicPr>
        <p:blipFill>
          <a:blip r:embed="rId4"/>
          <a:stretch>
            <a:fillRect/>
          </a:stretch>
        </p:blipFill>
        <p:spPr>
          <a:xfrm>
            <a:off x="393444" y="1330120"/>
            <a:ext cx="7324725" cy="535305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
        <p:nvSpPr>
          <p:cNvPr id="3" name="TextBox 2">
            <a:extLst>
              <a:ext uri="{FF2B5EF4-FFF2-40B4-BE49-F238E27FC236}">
                <a16:creationId xmlns:a16="http://schemas.microsoft.com/office/drawing/2014/main" id="{FE77A280-A63E-E4AA-4BA1-B5FEE9B6A502}"/>
              </a:ext>
            </a:extLst>
          </p:cNvPr>
          <p:cNvSpPr txBox="1"/>
          <p:nvPr/>
        </p:nvSpPr>
        <p:spPr>
          <a:xfrm>
            <a:off x="7942786" y="1538317"/>
            <a:ext cx="4046934" cy="4370427"/>
          </a:xfrm>
          <a:prstGeom prst="rect">
            <a:avLst/>
          </a:prstGeom>
          <a:solidFill>
            <a:schemeClr val="bg1">
              <a:lumMod val="95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solidFill>
                  <a:srgbClr val="111111"/>
                </a:solidFill>
                <a:latin typeface="Helvetica LT Std Cond Light"/>
                <a:ea typeface="Roboto"/>
                <a:cs typeface="Roboto"/>
              </a:rPr>
              <a:t>Old Components: previous injury, positional norm, imbalance, trend</a:t>
            </a:r>
            <a:endParaRPr lang="en-US" sz="2000" dirty="0">
              <a:latin typeface="Helvetica LT Std Cond Light"/>
              <a:ea typeface="Calibri"/>
              <a:cs typeface="Calibri"/>
            </a:endParaRPr>
          </a:p>
          <a:p>
            <a:endParaRPr lang="en-US" sz="2000">
              <a:solidFill>
                <a:srgbClr val="111111"/>
              </a:solidFill>
              <a:latin typeface="Helvetica LT Std Cond Light"/>
              <a:ea typeface="Roboto"/>
              <a:cs typeface="Roboto"/>
            </a:endParaRPr>
          </a:p>
          <a:p>
            <a:r>
              <a:rPr lang="en-US" sz="2000" dirty="0">
                <a:solidFill>
                  <a:srgbClr val="111111"/>
                </a:solidFill>
                <a:latin typeface="Helvetica LT Std Cond Light"/>
                <a:ea typeface="Roboto"/>
                <a:cs typeface="Roboto"/>
              </a:rPr>
              <a:t>New components: mechanism, Nordic power, percent difference, maximum force, and eccentric power</a:t>
            </a:r>
            <a:endParaRPr lang="en-US" sz="2000" dirty="0">
              <a:latin typeface="Helvetica LT Std Cond Light"/>
              <a:ea typeface="Calibri"/>
              <a:cs typeface="Calibri"/>
            </a:endParaRPr>
          </a:p>
          <a:p>
            <a:br>
              <a:rPr lang="en-US" dirty="0"/>
            </a:br>
            <a:endParaRPr lang="en-US" sz="2000">
              <a:latin typeface="Helvetica LT Std Cond Light"/>
              <a:ea typeface="Calibri"/>
              <a:cs typeface="Calibri"/>
            </a:endParaRPr>
          </a:p>
          <a:p>
            <a:r>
              <a:rPr lang="en-US" sz="2000" dirty="0">
                <a:solidFill>
                  <a:srgbClr val="111111"/>
                </a:solidFill>
                <a:latin typeface="Helvetica LT Std Cond Light"/>
                <a:ea typeface="Roboto"/>
                <a:cs typeface="Roboto"/>
              </a:rPr>
              <a:t>As we can see, more components can be a valuable addition to the watchlist to have a more accurate risk status, hopefully leading to better HSI prediction.</a:t>
            </a:r>
            <a:endParaRPr lang="en-US" sz="2000" dirty="0">
              <a:latin typeface="Helvetica LT Std Cond Light"/>
              <a:ea typeface="Calibri"/>
              <a:cs typeface="Calibri"/>
            </a:endParaRPr>
          </a:p>
        </p:txBody>
      </p:sp>
    </p:spTree>
    <p:extLst>
      <p:ext uri="{BB962C8B-B14F-4D97-AF65-F5344CB8AC3E}">
        <p14:creationId xmlns:p14="http://schemas.microsoft.com/office/powerpoint/2010/main" val="27365378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3F53-D1D9-4D56-9F9D-E789AD4F1740}"/>
              </a:ext>
            </a:extLst>
          </p:cNvPr>
          <p:cNvSpPr>
            <a:spLocks noGrp="1"/>
          </p:cNvSpPr>
          <p:nvPr>
            <p:ph type="ctrTitle"/>
          </p:nvPr>
        </p:nvSpPr>
        <p:spPr>
          <a:xfrm>
            <a:off x="1524000" y="523649"/>
            <a:ext cx="9144000" cy="2387600"/>
          </a:xfrm>
        </p:spPr>
        <p:txBody>
          <a:bodyPr>
            <a:normAutofit/>
          </a:bodyPr>
          <a:lstStyle/>
          <a:p>
            <a:r>
              <a:rPr lang="en-US" sz="6600">
                <a:ln w="19050">
                  <a:solidFill>
                    <a:schemeClr val="tx1"/>
                  </a:solidFill>
                </a:ln>
                <a:solidFill>
                  <a:srgbClr val="CFB87C"/>
                </a:solidFill>
                <a:latin typeface="HelveticaNeueLT Std"/>
              </a:rPr>
              <a:t>Question 1: </a:t>
            </a:r>
            <a:endParaRPr lang="en-US" sz="6600">
              <a:ln w="19050">
                <a:solidFill>
                  <a:schemeClr val="tx1"/>
                </a:solidFill>
              </a:ln>
              <a:solidFill>
                <a:srgbClr val="CFB87C"/>
              </a:solidFill>
              <a:latin typeface="HelveticaNeueLT Std" panose="020B0604020202020204" pitchFamily="34" charset="0"/>
            </a:endParaRPr>
          </a:p>
        </p:txBody>
      </p:sp>
      <p:pic>
        <p:nvPicPr>
          <p:cNvPr id="4" name="Google Shape;104;p17">
            <a:extLst>
              <a:ext uri="{FF2B5EF4-FFF2-40B4-BE49-F238E27FC236}">
                <a16:creationId xmlns:a16="http://schemas.microsoft.com/office/drawing/2014/main" id="{E40F9609-B129-4C40-862A-4BDD42163F94}"/>
              </a:ext>
            </a:extLst>
          </p:cNvPr>
          <p:cNvPicPr preferRelativeResize="0"/>
          <p:nvPr/>
        </p:nvPicPr>
        <p:blipFill>
          <a:blip r:embed="rId3">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
        <p:nvSpPr>
          <p:cNvPr id="3" name="TextBox 2">
            <a:extLst>
              <a:ext uri="{FF2B5EF4-FFF2-40B4-BE49-F238E27FC236}">
                <a16:creationId xmlns:a16="http://schemas.microsoft.com/office/drawing/2014/main" id="{5D59A437-1310-BF77-8D8C-B0EE17234C64}"/>
              </a:ext>
            </a:extLst>
          </p:cNvPr>
          <p:cNvSpPr txBox="1"/>
          <p:nvPr/>
        </p:nvSpPr>
        <p:spPr>
          <a:xfrm>
            <a:off x="2637834" y="3124664"/>
            <a:ext cx="6922052" cy="255454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a:solidFill>
                  <a:srgbClr val="565A5C"/>
                </a:solidFill>
                <a:latin typeface="Helvetica LT Std Cond Light"/>
                <a:cs typeface="Times New Roman"/>
              </a:rPr>
              <a:t>Does simply being deemed as high risk on the soft tissue watch list predict HSI incidence?</a:t>
            </a:r>
            <a:endParaRPr lang="en-US" sz="4000">
              <a:solidFill>
                <a:srgbClr val="565A5C"/>
              </a:solidFill>
              <a:latin typeface="Helvetica LT Std Cond Light"/>
            </a:endParaRPr>
          </a:p>
        </p:txBody>
      </p:sp>
    </p:spTree>
    <p:extLst>
      <p:ext uri="{BB962C8B-B14F-4D97-AF65-F5344CB8AC3E}">
        <p14:creationId xmlns:p14="http://schemas.microsoft.com/office/powerpoint/2010/main" val="31443294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17CB2787-0EC1-43DD-B10D-537FA31490F8}"/>
              </a:ext>
            </a:extLst>
          </p:cNvPr>
          <p:cNvSpPr>
            <a:spLocks noChangeArrowheads="1"/>
          </p:cNvSpPr>
          <p:nvPr/>
        </p:nvSpPr>
        <p:spPr bwMode="auto">
          <a:xfrm>
            <a:off x="3206750" y="5432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Google Shape;104;p17">
            <a:extLst>
              <a:ext uri="{FF2B5EF4-FFF2-40B4-BE49-F238E27FC236}">
                <a16:creationId xmlns:a16="http://schemas.microsoft.com/office/drawing/2014/main" id="{147C3653-B8D4-4115-A40C-43B814AAA55E}"/>
              </a:ext>
            </a:extLst>
          </p:cNvPr>
          <p:cNvPicPr preferRelativeResize="0"/>
          <p:nvPr/>
        </p:nvPicPr>
        <p:blipFill>
          <a:blip r:embed="rId3">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
        <p:nvSpPr>
          <p:cNvPr id="16" name="Google Shape;163;p29">
            <a:extLst>
              <a:ext uri="{FF2B5EF4-FFF2-40B4-BE49-F238E27FC236}">
                <a16:creationId xmlns:a16="http://schemas.microsoft.com/office/drawing/2014/main" id="{1D77065C-D692-4BA1-BD36-B7B13545A4D0}"/>
              </a:ext>
            </a:extLst>
          </p:cNvPr>
          <p:cNvSpPr/>
          <p:nvPr/>
        </p:nvSpPr>
        <p:spPr>
          <a:xfrm>
            <a:off x="3605551" y="460844"/>
            <a:ext cx="5122261" cy="471867"/>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a:latin typeface="HelveticaNeueLT Std"/>
                <a:ea typeface="Proxima Nova"/>
                <a:cs typeface="Proxima Nova"/>
              </a:rPr>
              <a:t>New vs Old Risk Measurements</a:t>
            </a:r>
            <a:endParaRPr lang="en-US" sz="2000" b="1">
              <a:latin typeface="HelveticaNeueLT Std" panose="020B0604020202020204" pitchFamily="34" charset="0"/>
              <a:ea typeface="Proxima Nova"/>
              <a:cs typeface="Proxima Nova"/>
            </a:endParaRPr>
          </a:p>
        </p:txBody>
      </p:sp>
      <p:pic>
        <p:nvPicPr>
          <p:cNvPr id="8" name="Picture 7" descr="A graph of different colored bars&#10;&#10;AI-generated content may be incorrect.">
            <a:extLst>
              <a:ext uri="{FF2B5EF4-FFF2-40B4-BE49-F238E27FC236}">
                <a16:creationId xmlns:a16="http://schemas.microsoft.com/office/drawing/2014/main" id="{FAEED94E-0D71-CFAE-B394-8B5C65C8F8AF}"/>
              </a:ext>
            </a:extLst>
          </p:cNvPr>
          <p:cNvPicPr>
            <a:picLocks noChangeAspect="1"/>
          </p:cNvPicPr>
          <p:nvPr/>
        </p:nvPicPr>
        <p:blipFill>
          <a:blip r:embed="rId4"/>
          <a:stretch>
            <a:fillRect/>
          </a:stretch>
        </p:blipFill>
        <p:spPr>
          <a:xfrm>
            <a:off x="6173274" y="1673634"/>
            <a:ext cx="5695644" cy="3658215"/>
          </a:xfrm>
          <a:prstGeom prst="rect">
            <a:avLst/>
          </a:prstGeom>
        </p:spPr>
      </p:pic>
      <p:pic>
        <p:nvPicPr>
          <p:cNvPr id="11" name="Picture 10" descr="A graph of different colored squares&#10;&#10;AI-generated content may be incorrect.">
            <a:extLst>
              <a:ext uri="{FF2B5EF4-FFF2-40B4-BE49-F238E27FC236}">
                <a16:creationId xmlns:a16="http://schemas.microsoft.com/office/drawing/2014/main" id="{0C05607A-7CA5-4E9E-CD03-B0A4FE306E29}"/>
              </a:ext>
            </a:extLst>
          </p:cNvPr>
          <p:cNvPicPr>
            <a:picLocks noChangeAspect="1"/>
          </p:cNvPicPr>
          <p:nvPr/>
        </p:nvPicPr>
        <p:blipFill>
          <a:blip r:embed="rId5"/>
          <a:stretch>
            <a:fillRect/>
          </a:stretch>
        </p:blipFill>
        <p:spPr>
          <a:xfrm>
            <a:off x="157471" y="1685924"/>
            <a:ext cx="5879383" cy="3645925"/>
          </a:xfrm>
          <a:prstGeom prst="rect">
            <a:avLst/>
          </a:prstGeom>
        </p:spPr>
      </p:pic>
    </p:spTree>
    <p:extLst>
      <p:ext uri="{BB962C8B-B14F-4D97-AF65-F5344CB8AC3E}">
        <p14:creationId xmlns:p14="http://schemas.microsoft.com/office/powerpoint/2010/main" val="19670791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17CB2787-0EC1-43DD-B10D-537FA31490F8}"/>
              </a:ext>
            </a:extLst>
          </p:cNvPr>
          <p:cNvSpPr>
            <a:spLocks noChangeArrowheads="1"/>
          </p:cNvSpPr>
          <p:nvPr/>
        </p:nvSpPr>
        <p:spPr bwMode="auto">
          <a:xfrm>
            <a:off x="3206750" y="5432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Google Shape;104;p17">
            <a:extLst>
              <a:ext uri="{FF2B5EF4-FFF2-40B4-BE49-F238E27FC236}">
                <a16:creationId xmlns:a16="http://schemas.microsoft.com/office/drawing/2014/main" id="{147C3653-B8D4-4115-A40C-43B814AAA55E}"/>
              </a:ext>
            </a:extLst>
          </p:cNvPr>
          <p:cNvPicPr preferRelativeResize="0"/>
          <p:nvPr/>
        </p:nvPicPr>
        <p:blipFill>
          <a:blip r:embed="rId3">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
        <p:nvSpPr>
          <p:cNvPr id="16" name="Google Shape;163;p29">
            <a:extLst>
              <a:ext uri="{FF2B5EF4-FFF2-40B4-BE49-F238E27FC236}">
                <a16:creationId xmlns:a16="http://schemas.microsoft.com/office/drawing/2014/main" id="{1D77065C-D692-4BA1-BD36-B7B13545A4D0}"/>
              </a:ext>
            </a:extLst>
          </p:cNvPr>
          <p:cNvSpPr/>
          <p:nvPr/>
        </p:nvSpPr>
        <p:spPr>
          <a:xfrm>
            <a:off x="3963823" y="300778"/>
            <a:ext cx="4104688" cy="467542"/>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a:latin typeface="HelveticaNeueLT Std"/>
                <a:ea typeface="Proxima Nova"/>
                <a:cs typeface="Proxima Nova"/>
              </a:rPr>
              <a:t>Positions by Actual HSI Event</a:t>
            </a:r>
            <a:endParaRPr sz="2000" b="1" err="1">
              <a:latin typeface="HelveticaNeueLT Std"/>
              <a:ea typeface="Proxima Nova"/>
              <a:cs typeface="Proxima Nova"/>
              <a:sym typeface="Proxima Nova"/>
            </a:endParaRPr>
          </a:p>
        </p:txBody>
      </p:sp>
      <p:pic>
        <p:nvPicPr>
          <p:cNvPr id="4" name="Picture 3" descr="A graph of different positions&#10;&#10;AI-generated content may be incorrect.">
            <a:extLst>
              <a:ext uri="{FF2B5EF4-FFF2-40B4-BE49-F238E27FC236}">
                <a16:creationId xmlns:a16="http://schemas.microsoft.com/office/drawing/2014/main" id="{5751487E-749A-DF4C-AA57-461555928658}"/>
              </a:ext>
            </a:extLst>
          </p:cNvPr>
          <p:cNvPicPr>
            <a:picLocks noChangeAspect="1"/>
          </p:cNvPicPr>
          <p:nvPr/>
        </p:nvPicPr>
        <p:blipFill>
          <a:blip r:embed="rId4"/>
          <a:stretch>
            <a:fillRect/>
          </a:stretch>
        </p:blipFill>
        <p:spPr>
          <a:xfrm>
            <a:off x="2219172" y="1166813"/>
            <a:ext cx="7765947" cy="4819342"/>
          </a:xfrm>
          <a:prstGeom prst="rect">
            <a:avLst/>
          </a:prstGeom>
        </p:spPr>
      </p:pic>
    </p:spTree>
    <p:extLst>
      <p:ext uri="{BB962C8B-B14F-4D97-AF65-F5344CB8AC3E}">
        <p14:creationId xmlns:p14="http://schemas.microsoft.com/office/powerpoint/2010/main" val="10304394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82AA9-696B-0847-A416-F42086F2D6DE}"/>
            </a:ext>
          </a:extLst>
        </p:cNvPr>
        <p:cNvGrpSpPr/>
        <p:nvPr/>
      </p:nvGrpSpPr>
      <p:grpSpPr>
        <a:xfrm>
          <a:off x="0" y="0"/>
          <a:ext cx="0" cy="0"/>
          <a:chOff x="0" y="0"/>
          <a:chExt cx="0" cy="0"/>
        </a:xfrm>
      </p:grpSpPr>
      <p:sp>
        <p:nvSpPr>
          <p:cNvPr id="6" name="Rectangle 7">
            <a:extLst>
              <a:ext uri="{FF2B5EF4-FFF2-40B4-BE49-F238E27FC236}">
                <a16:creationId xmlns:a16="http://schemas.microsoft.com/office/drawing/2014/main" id="{6CC189D0-4264-E5DE-1F61-690AB10768C0}"/>
              </a:ext>
            </a:extLst>
          </p:cNvPr>
          <p:cNvSpPr>
            <a:spLocks noChangeArrowheads="1"/>
          </p:cNvSpPr>
          <p:nvPr/>
        </p:nvSpPr>
        <p:spPr bwMode="auto">
          <a:xfrm>
            <a:off x="3206750" y="5432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Google Shape;104;p17">
            <a:extLst>
              <a:ext uri="{FF2B5EF4-FFF2-40B4-BE49-F238E27FC236}">
                <a16:creationId xmlns:a16="http://schemas.microsoft.com/office/drawing/2014/main" id="{40673377-CCAF-A6DC-235D-BFDE85A54063}"/>
              </a:ext>
            </a:extLst>
          </p:cNvPr>
          <p:cNvPicPr preferRelativeResize="0"/>
          <p:nvPr/>
        </p:nvPicPr>
        <p:blipFill>
          <a:blip r:embed="rId3">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
        <p:nvSpPr>
          <p:cNvPr id="16" name="Google Shape;163;p29">
            <a:extLst>
              <a:ext uri="{FF2B5EF4-FFF2-40B4-BE49-F238E27FC236}">
                <a16:creationId xmlns:a16="http://schemas.microsoft.com/office/drawing/2014/main" id="{9B04229D-19E3-3C75-4D90-54C97EEE067D}"/>
              </a:ext>
            </a:extLst>
          </p:cNvPr>
          <p:cNvSpPr/>
          <p:nvPr/>
        </p:nvSpPr>
        <p:spPr>
          <a:xfrm>
            <a:off x="3963823" y="300778"/>
            <a:ext cx="4104688" cy="467542"/>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a:latin typeface="HelveticaNeueLT Std"/>
                <a:ea typeface="Proxima Nova"/>
                <a:cs typeface="Proxima Nova"/>
              </a:rPr>
              <a:t>Positions by Actual HSI Event</a:t>
            </a:r>
            <a:endParaRPr sz="2000" b="1" err="1">
              <a:latin typeface="HelveticaNeueLT Std"/>
              <a:ea typeface="Proxima Nova"/>
              <a:cs typeface="Proxima Nova"/>
              <a:sym typeface="Proxima Nova"/>
            </a:endParaRPr>
          </a:p>
        </p:txBody>
      </p:sp>
      <p:pic>
        <p:nvPicPr>
          <p:cNvPr id="4" name="Picture 3" descr="A graph of different positions&#10;&#10;AI-generated content may be incorrect.">
            <a:extLst>
              <a:ext uri="{FF2B5EF4-FFF2-40B4-BE49-F238E27FC236}">
                <a16:creationId xmlns:a16="http://schemas.microsoft.com/office/drawing/2014/main" id="{B0B2D6F4-A851-2BD5-0876-7DEA1A2F40C2}"/>
              </a:ext>
            </a:extLst>
          </p:cNvPr>
          <p:cNvPicPr>
            <a:picLocks noChangeAspect="1"/>
          </p:cNvPicPr>
          <p:nvPr/>
        </p:nvPicPr>
        <p:blipFill>
          <a:blip r:embed="rId4"/>
          <a:stretch>
            <a:fillRect/>
          </a:stretch>
        </p:blipFill>
        <p:spPr>
          <a:xfrm>
            <a:off x="2219172" y="1166813"/>
            <a:ext cx="7765947" cy="4819342"/>
          </a:xfrm>
          <a:prstGeom prst="rect">
            <a:avLst/>
          </a:prstGeom>
        </p:spPr>
      </p:pic>
      <p:pic>
        <p:nvPicPr>
          <p:cNvPr id="2" name="Picture 1" descr="A graph of different colored squares&#10;&#10;AI-generated content may be incorrect.">
            <a:extLst>
              <a:ext uri="{FF2B5EF4-FFF2-40B4-BE49-F238E27FC236}">
                <a16:creationId xmlns:a16="http://schemas.microsoft.com/office/drawing/2014/main" id="{59E72C34-F6BC-7282-5D73-01605BC7B5F5}"/>
              </a:ext>
            </a:extLst>
          </p:cNvPr>
          <p:cNvPicPr>
            <a:picLocks noChangeAspect="1"/>
          </p:cNvPicPr>
          <p:nvPr/>
        </p:nvPicPr>
        <p:blipFill>
          <a:blip r:embed="rId5"/>
          <a:stretch>
            <a:fillRect/>
          </a:stretch>
        </p:blipFill>
        <p:spPr>
          <a:xfrm>
            <a:off x="2219601" y="1168054"/>
            <a:ext cx="7752797" cy="4820064"/>
          </a:xfrm>
          <a:prstGeom prst="rect">
            <a:avLst/>
          </a:prstGeom>
        </p:spPr>
      </p:pic>
    </p:spTree>
    <p:extLst>
      <p:ext uri="{BB962C8B-B14F-4D97-AF65-F5344CB8AC3E}">
        <p14:creationId xmlns:p14="http://schemas.microsoft.com/office/powerpoint/2010/main" val="20771159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17CB2787-0EC1-43DD-B10D-537FA31490F8}"/>
              </a:ext>
            </a:extLst>
          </p:cNvPr>
          <p:cNvSpPr>
            <a:spLocks noChangeArrowheads="1"/>
          </p:cNvSpPr>
          <p:nvPr/>
        </p:nvSpPr>
        <p:spPr bwMode="auto">
          <a:xfrm>
            <a:off x="3206750" y="5432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Google Shape;104;p17">
            <a:extLst>
              <a:ext uri="{FF2B5EF4-FFF2-40B4-BE49-F238E27FC236}">
                <a16:creationId xmlns:a16="http://schemas.microsoft.com/office/drawing/2014/main" id="{147C3653-B8D4-4115-A40C-43B814AAA55E}"/>
              </a:ext>
            </a:extLst>
          </p:cNvPr>
          <p:cNvPicPr preferRelativeResize="0"/>
          <p:nvPr/>
        </p:nvPicPr>
        <p:blipFill>
          <a:blip r:embed="rId3">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
        <p:nvSpPr>
          <p:cNvPr id="7" name="Google Shape;163;p29">
            <a:extLst>
              <a:ext uri="{FF2B5EF4-FFF2-40B4-BE49-F238E27FC236}">
                <a16:creationId xmlns:a16="http://schemas.microsoft.com/office/drawing/2014/main" id="{40D3451E-ED65-4044-B259-2E90EC832539}"/>
              </a:ext>
            </a:extLst>
          </p:cNvPr>
          <p:cNvSpPr/>
          <p:nvPr/>
        </p:nvSpPr>
        <p:spPr>
          <a:xfrm>
            <a:off x="3824440" y="548291"/>
            <a:ext cx="4542320" cy="1464137"/>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3600" b="1">
                <a:latin typeface="HelveticaNeueLT Std"/>
                <a:ea typeface="Proxima Nova"/>
                <a:cs typeface="Proxima Nova"/>
              </a:rPr>
              <a:t>Concluding Thoughts</a:t>
            </a:r>
            <a:endParaRPr lang="en-US" sz="3600" b="1">
              <a:latin typeface="HelveticaNeueLT Std" panose="020B0604020202020204" pitchFamily="34" charset="0"/>
              <a:ea typeface="Proxima Nova"/>
              <a:cs typeface="Proxima Nova"/>
            </a:endParaRPr>
          </a:p>
        </p:txBody>
      </p:sp>
      <p:sp>
        <p:nvSpPr>
          <p:cNvPr id="2" name="TextBox 1">
            <a:extLst>
              <a:ext uri="{FF2B5EF4-FFF2-40B4-BE49-F238E27FC236}">
                <a16:creationId xmlns:a16="http://schemas.microsoft.com/office/drawing/2014/main" id="{E5AA1222-FBF1-BD03-D3D2-B5651DEEB78C}"/>
              </a:ext>
            </a:extLst>
          </p:cNvPr>
          <p:cNvSpPr txBox="1"/>
          <p:nvPr/>
        </p:nvSpPr>
        <p:spPr>
          <a:xfrm>
            <a:off x="732336" y="2236647"/>
            <a:ext cx="5240721" cy="1477328"/>
          </a:xfrm>
          <a:prstGeom prst="rect">
            <a:avLst/>
          </a:prstGeom>
          <a:solidFill>
            <a:schemeClr val="bg1">
              <a:lumMod val="95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HelveticaNeueLT Std"/>
                <a:ea typeface="Calibri"/>
                <a:cs typeface="Calibri"/>
              </a:rPr>
              <a:t>Question 1: There is a statistically significantly greater proportion of HSI that occurs in those that are high risk vs those that weren't so while this risk determination doesn't just simply predict HSI incidence it is a significant metric </a:t>
            </a:r>
            <a:endParaRPr lang="en-US" dirty="0">
              <a:latin typeface="HelveticaNeueLT Std"/>
            </a:endParaRPr>
          </a:p>
        </p:txBody>
      </p:sp>
      <p:sp>
        <p:nvSpPr>
          <p:cNvPr id="5" name="TextBox 4">
            <a:extLst>
              <a:ext uri="{FF2B5EF4-FFF2-40B4-BE49-F238E27FC236}">
                <a16:creationId xmlns:a16="http://schemas.microsoft.com/office/drawing/2014/main" id="{31907DDD-A837-19B6-B691-5F2EC6928E08}"/>
              </a:ext>
            </a:extLst>
          </p:cNvPr>
          <p:cNvSpPr txBox="1"/>
          <p:nvPr/>
        </p:nvSpPr>
        <p:spPr>
          <a:xfrm>
            <a:off x="6783510" y="3312411"/>
            <a:ext cx="5027809" cy="1754326"/>
          </a:xfrm>
          <a:prstGeom prst="rect">
            <a:avLst/>
          </a:prstGeom>
          <a:solidFill>
            <a:schemeClr val="bg1">
              <a:lumMod val="95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ea typeface="Calibri"/>
                <a:cs typeface="Calibri"/>
              </a:rPr>
              <a:t>Question 2: The components of the watchlist's ability to predict subsequent injury risk depends on the football position but for most there is also a statistically significant difference in the average values of these components between high-risk athletes and non-high-risk athletes</a:t>
            </a:r>
            <a:endParaRPr lang="en-US" dirty="0"/>
          </a:p>
        </p:txBody>
      </p:sp>
      <p:sp>
        <p:nvSpPr>
          <p:cNvPr id="8" name="TextBox 7">
            <a:extLst>
              <a:ext uri="{FF2B5EF4-FFF2-40B4-BE49-F238E27FC236}">
                <a16:creationId xmlns:a16="http://schemas.microsoft.com/office/drawing/2014/main" id="{9B23AEC6-4550-DF86-715C-0976269E4840}"/>
              </a:ext>
            </a:extLst>
          </p:cNvPr>
          <p:cNvSpPr txBox="1"/>
          <p:nvPr/>
        </p:nvSpPr>
        <p:spPr>
          <a:xfrm>
            <a:off x="732334" y="4388175"/>
            <a:ext cx="5240719" cy="2031325"/>
          </a:xfrm>
          <a:prstGeom prst="rect">
            <a:avLst/>
          </a:prstGeom>
          <a:solidFill>
            <a:schemeClr val="bg1">
              <a:lumMod val="95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HelveticaNeueLT Std"/>
                <a:ea typeface="Calibri"/>
                <a:cs typeface="Calibri"/>
              </a:rPr>
              <a:t>Question 3: </a:t>
            </a:r>
            <a:r>
              <a:rPr lang="en-US" dirty="0">
                <a:latin typeface="HelveticaNeueLT Std"/>
                <a:ea typeface="Calibri"/>
                <a:cs typeface="Times New Roman"/>
              </a:rPr>
              <a:t>The components of the watchlist are predictive of HSI, but adding components such as eccentric power, a maximum average force z-score, </a:t>
            </a:r>
            <a:r>
              <a:rPr lang="en-US" dirty="0" err="1">
                <a:latin typeface="HelveticaNeueLT Std"/>
                <a:ea typeface="Calibri"/>
                <a:cs typeface="Times New Roman"/>
              </a:rPr>
              <a:t>nordic</a:t>
            </a:r>
            <a:r>
              <a:rPr lang="en-US" dirty="0">
                <a:latin typeface="HelveticaNeueLT Std"/>
                <a:ea typeface="Calibri"/>
                <a:cs typeface="Times New Roman"/>
              </a:rPr>
              <a:t> power z-score, mechanism of injury, and recurrence of injury all contribute to predictability power of HSI through creating risk score factor.</a:t>
            </a:r>
            <a:endParaRPr lang="en-US" dirty="0">
              <a:latin typeface="HelveticaNeueLT Std"/>
              <a:ea typeface="Calibri"/>
              <a:cs typeface="Calibri"/>
            </a:endParaRPr>
          </a:p>
        </p:txBody>
      </p:sp>
    </p:spTree>
    <p:extLst>
      <p:ext uri="{BB962C8B-B14F-4D97-AF65-F5344CB8AC3E}">
        <p14:creationId xmlns:p14="http://schemas.microsoft.com/office/powerpoint/2010/main" val="32584475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D021C-C0D8-85DF-2B00-5A7E811B20FF}"/>
            </a:ext>
          </a:extLst>
        </p:cNvPr>
        <p:cNvGrpSpPr/>
        <p:nvPr/>
      </p:nvGrpSpPr>
      <p:grpSpPr>
        <a:xfrm>
          <a:off x="0" y="0"/>
          <a:ext cx="0" cy="0"/>
          <a:chOff x="0" y="0"/>
          <a:chExt cx="0" cy="0"/>
        </a:xfrm>
      </p:grpSpPr>
      <p:sp>
        <p:nvSpPr>
          <p:cNvPr id="6" name="Rectangle 7">
            <a:extLst>
              <a:ext uri="{FF2B5EF4-FFF2-40B4-BE49-F238E27FC236}">
                <a16:creationId xmlns:a16="http://schemas.microsoft.com/office/drawing/2014/main" id="{4D8D59D1-AD29-5E48-BA34-ED1B44A2590D}"/>
              </a:ext>
            </a:extLst>
          </p:cNvPr>
          <p:cNvSpPr>
            <a:spLocks noChangeArrowheads="1"/>
          </p:cNvSpPr>
          <p:nvPr/>
        </p:nvSpPr>
        <p:spPr bwMode="auto">
          <a:xfrm>
            <a:off x="3206750" y="5432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Google Shape;104;p17">
            <a:extLst>
              <a:ext uri="{FF2B5EF4-FFF2-40B4-BE49-F238E27FC236}">
                <a16:creationId xmlns:a16="http://schemas.microsoft.com/office/drawing/2014/main" id="{E2ACBFAC-4D62-3CD6-9CF5-C0855BDD2DB9}"/>
              </a:ext>
            </a:extLst>
          </p:cNvPr>
          <p:cNvPicPr preferRelativeResize="0"/>
          <p:nvPr/>
        </p:nvPicPr>
        <p:blipFill>
          <a:blip r:embed="rId3">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
        <p:nvSpPr>
          <p:cNvPr id="7" name="Google Shape;163;p29">
            <a:extLst>
              <a:ext uri="{FF2B5EF4-FFF2-40B4-BE49-F238E27FC236}">
                <a16:creationId xmlns:a16="http://schemas.microsoft.com/office/drawing/2014/main" id="{7B617FD7-688D-BC6F-23DB-D87A6D1CE802}"/>
              </a:ext>
            </a:extLst>
          </p:cNvPr>
          <p:cNvSpPr/>
          <p:nvPr/>
        </p:nvSpPr>
        <p:spPr>
          <a:xfrm>
            <a:off x="4328705" y="514673"/>
            <a:ext cx="4542320" cy="1464137"/>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a:latin typeface="HelveticaNeueLT Std"/>
                <a:ea typeface="Proxima Nova"/>
                <a:cs typeface="Proxima Nova"/>
                <a:sym typeface="Proxima Nova"/>
              </a:rPr>
              <a:t>Further Thoughts</a:t>
            </a:r>
            <a:endParaRPr lang="en-US" sz="2000" b="1">
              <a:latin typeface="HelveticaNeueLT Std" panose="020B0604020202020204" pitchFamily="34" charset="0"/>
              <a:ea typeface="Proxima Nova"/>
              <a:cs typeface="Proxima Nova"/>
            </a:endParaRPr>
          </a:p>
        </p:txBody>
      </p:sp>
    </p:spTree>
    <p:extLst>
      <p:ext uri="{BB962C8B-B14F-4D97-AF65-F5344CB8AC3E}">
        <p14:creationId xmlns:p14="http://schemas.microsoft.com/office/powerpoint/2010/main" val="142829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17CB2787-0EC1-43DD-B10D-537FA31490F8}"/>
              </a:ext>
            </a:extLst>
          </p:cNvPr>
          <p:cNvSpPr>
            <a:spLocks noChangeArrowheads="1"/>
          </p:cNvSpPr>
          <p:nvPr/>
        </p:nvSpPr>
        <p:spPr bwMode="auto">
          <a:xfrm>
            <a:off x="3206750" y="5432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Google Shape;104;p17">
            <a:extLst>
              <a:ext uri="{FF2B5EF4-FFF2-40B4-BE49-F238E27FC236}">
                <a16:creationId xmlns:a16="http://schemas.microsoft.com/office/drawing/2014/main" id="{147C3653-B8D4-4115-A40C-43B814AAA55E}"/>
              </a:ext>
            </a:extLst>
          </p:cNvPr>
          <p:cNvPicPr preferRelativeResize="0"/>
          <p:nvPr/>
        </p:nvPicPr>
        <p:blipFill>
          <a:blip r:embed="rId3">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
        <p:nvSpPr>
          <p:cNvPr id="16" name="Google Shape;163;p29">
            <a:extLst>
              <a:ext uri="{FF2B5EF4-FFF2-40B4-BE49-F238E27FC236}">
                <a16:creationId xmlns:a16="http://schemas.microsoft.com/office/drawing/2014/main" id="{1D77065C-D692-4BA1-BD36-B7B13545A4D0}"/>
              </a:ext>
            </a:extLst>
          </p:cNvPr>
          <p:cNvSpPr/>
          <p:nvPr/>
        </p:nvSpPr>
        <p:spPr>
          <a:xfrm>
            <a:off x="8677623" y="760795"/>
            <a:ext cx="3329320" cy="494278"/>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sym typeface="Proxima Nova"/>
              </a:rPr>
              <a:t>General Results</a:t>
            </a:r>
            <a:endParaRPr lang="en-US" dirty="0"/>
          </a:p>
        </p:txBody>
      </p:sp>
      <p:sp>
        <p:nvSpPr>
          <p:cNvPr id="4" name="TextBox 3">
            <a:extLst>
              <a:ext uri="{FF2B5EF4-FFF2-40B4-BE49-F238E27FC236}">
                <a16:creationId xmlns:a16="http://schemas.microsoft.com/office/drawing/2014/main" id="{9154D7E9-4D10-8B63-4851-1770318CBF0F}"/>
              </a:ext>
            </a:extLst>
          </p:cNvPr>
          <p:cNvSpPr txBox="1"/>
          <p:nvPr/>
        </p:nvSpPr>
        <p:spPr>
          <a:xfrm>
            <a:off x="8837377" y="1579303"/>
            <a:ext cx="2990657" cy="3785652"/>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NeueLT Std"/>
                <a:ea typeface="Calibri"/>
                <a:cs typeface="Calibri"/>
              </a:rPr>
              <a:t>Of 41 high risk assessments, 9 had HSI occur afterwards</a:t>
            </a:r>
          </a:p>
          <a:p>
            <a:endParaRPr lang="en-US" sz="2000" dirty="0">
              <a:latin typeface="HelveticaNeueLT Std"/>
              <a:ea typeface="Calibri"/>
              <a:cs typeface="Calibri"/>
            </a:endParaRPr>
          </a:p>
          <a:p>
            <a:r>
              <a:rPr lang="en-US" sz="2000" dirty="0">
                <a:latin typeface="HelveticaNeueLT Std"/>
                <a:ea typeface="Calibri"/>
                <a:cs typeface="Arial"/>
              </a:rPr>
              <a:t>However, 19 of these tests were done on February 27, 2025, or later and the incident report only goes until April 22, 2025, so it is possible more injuries have occurred since. </a:t>
            </a:r>
          </a:p>
        </p:txBody>
      </p:sp>
      <p:sp>
        <p:nvSpPr>
          <p:cNvPr id="5" name="Google Shape;163;p29">
            <a:extLst>
              <a:ext uri="{FF2B5EF4-FFF2-40B4-BE49-F238E27FC236}">
                <a16:creationId xmlns:a16="http://schemas.microsoft.com/office/drawing/2014/main" id="{B61005DB-F8CE-57B0-9005-A0ED782B62D3}"/>
              </a:ext>
            </a:extLst>
          </p:cNvPr>
          <p:cNvSpPr/>
          <p:nvPr/>
        </p:nvSpPr>
        <p:spPr>
          <a:xfrm>
            <a:off x="2603109" y="327992"/>
            <a:ext cx="4104688" cy="467542"/>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rPr>
              <a:t>High Risk Results</a:t>
            </a:r>
            <a:endParaRPr lang="en-US" dirty="0"/>
          </a:p>
        </p:txBody>
      </p:sp>
      <p:pic>
        <p:nvPicPr>
          <p:cNvPr id="7" name="Picture 6" descr="A graph of a graph showing a number of tissue watchlist&#10;&#10;AI-generated content may be incorrect.">
            <a:extLst>
              <a:ext uri="{FF2B5EF4-FFF2-40B4-BE49-F238E27FC236}">
                <a16:creationId xmlns:a16="http://schemas.microsoft.com/office/drawing/2014/main" id="{061CB142-64BE-2914-3C55-F248DB5EBF63}"/>
              </a:ext>
            </a:extLst>
          </p:cNvPr>
          <p:cNvPicPr>
            <a:picLocks noChangeAspect="1"/>
          </p:cNvPicPr>
          <p:nvPr/>
        </p:nvPicPr>
        <p:blipFill>
          <a:blip r:embed="rId4"/>
          <a:stretch>
            <a:fillRect/>
          </a:stretch>
        </p:blipFill>
        <p:spPr>
          <a:xfrm>
            <a:off x="165848" y="1259260"/>
            <a:ext cx="8308041" cy="5090272"/>
          </a:xfrm>
          <a:prstGeom prst="rect">
            <a:avLst/>
          </a:prstGeom>
          <a:ln>
            <a:solidFill>
              <a:srgbClr val="565A5C"/>
            </a:solidFill>
          </a:ln>
        </p:spPr>
      </p:pic>
    </p:spTree>
    <p:extLst>
      <p:ext uri="{BB962C8B-B14F-4D97-AF65-F5344CB8AC3E}">
        <p14:creationId xmlns:p14="http://schemas.microsoft.com/office/powerpoint/2010/main" val="925035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17CB2787-0EC1-43DD-B10D-537FA31490F8}"/>
              </a:ext>
            </a:extLst>
          </p:cNvPr>
          <p:cNvSpPr>
            <a:spLocks noChangeArrowheads="1"/>
          </p:cNvSpPr>
          <p:nvPr/>
        </p:nvSpPr>
        <p:spPr bwMode="auto">
          <a:xfrm>
            <a:off x="3206750" y="5432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Google Shape;104;p17">
            <a:extLst>
              <a:ext uri="{FF2B5EF4-FFF2-40B4-BE49-F238E27FC236}">
                <a16:creationId xmlns:a16="http://schemas.microsoft.com/office/drawing/2014/main" id="{147C3653-B8D4-4115-A40C-43B814AAA55E}"/>
              </a:ext>
            </a:extLst>
          </p:cNvPr>
          <p:cNvPicPr preferRelativeResize="0"/>
          <p:nvPr/>
        </p:nvPicPr>
        <p:blipFill>
          <a:blip r:embed="rId3">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
        <p:nvSpPr>
          <p:cNvPr id="16" name="Google Shape;163;p29">
            <a:extLst>
              <a:ext uri="{FF2B5EF4-FFF2-40B4-BE49-F238E27FC236}">
                <a16:creationId xmlns:a16="http://schemas.microsoft.com/office/drawing/2014/main" id="{1D77065C-D692-4BA1-BD36-B7B13545A4D0}"/>
              </a:ext>
            </a:extLst>
          </p:cNvPr>
          <p:cNvSpPr/>
          <p:nvPr/>
        </p:nvSpPr>
        <p:spPr>
          <a:xfrm>
            <a:off x="8500730" y="556688"/>
            <a:ext cx="3329320" cy="494278"/>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sym typeface="Proxima Nova"/>
              </a:rPr>
              <a:t>Length of Time Analysis</a:t>
            </a:r>
            <a:endParaRPr lang="en-US" dirty="0"/>
          </a:p>
        </p:txBody>
      </p:sp>
      <p:pic>
        <p:nvPicPr>
          <p:cNvPr id="4" name="Picture 3" descr="A graph of a bar graph&#10;&#10;AI-generated content may be incorrect.">
            <a:extLst>
              <a:ext uri="{FF2B5EF4-FFF2-40B4-BE49-F238E27FC236}">
                <a16:creationId xmlns:a16="http://schemas.microsoft.com/office/drawing/2014/main" id="{FEC4CF13-690D-6355-7D97-55245CC89BF6}"/>
              </a:ext>
            </a:extLst>
          </p:cNvPr>
          <p:cNvPicPr>
            <a:picLocks noChangeAspect="1"/>
          </p:cNvPicPr>
          <p:nvPr/>
        </p:nvPicPr>
        <p:blipFill>
          <a:blip r:embed="rId4"/>
          <a:stretch>
            <a:fillRect/>
          </a:stretch>
        </p:blipFill>
        <p:spPr>
          <a:xfrm>
            <a:off x="4267200" y="1236850"/>
            <a:ext cx="7770157" cy="4832535"/>
          </a:xfrm>
          <a:prstGeom prst="rect">
            <a:avLst/>
          </a:prstGeom>
          <a:ln>
            <a:solidFill>
              <a:srgbClr val="565A5C"/>
            </a:solidFill>
          </a:ln>
        </p:spPr>
      </p:pic>
      <p:sp>
        <p:nvSpPr>
          <p:cNvPr id="2" name="TextBox 1">
            <a:extLst>
              <a:ext uri="{FF2B5EF4-FFF2-40B4-BE49-F238E27FC236}">
                <a16:creationId xmlns:a16="http://schemas.microsoft.com/office/drawing/2014/main" id="{A6968746-110C-2D15-140F-27E5DAC293E5}"/>
              </a:ext>
            </a:extLst>
          </p:cNvPr>
          <p:cNvSpPr txBox="1"/>
          <p:nvPr/>
        </p:nvSpPr>
        <p:spPr>
          <a:xfrm>
            <a:off x="164163" y="1915386"/>
            <a:ext cx="3673984" cy="3477875"/>
          </a:xfrm>
          <a:prstGeom prst="rect">
            <a:avLst/>
          </a:prstGeom>
          <a:solidFill>
            <a:schemeClr val="bg1">
              <a:lumMod val="95000"/>
            </a:schemeClr>
          </a:solidFill>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NeueLT Std"/>
                <a:ea typeface="Calibri"/>
                <a:cs typeface="Calibri"/>
              </a:rPr>
              <a:t>7 unique players experienced HSI following being deemed high risk with ID_85 and ID_95 experiencing HSI twice after being deemed high risk</a:t>
            </a:r>
          </a:p>
          <a:p>
            <a:endParaRPr lang="en-US" sz="2000">
              <a:latin typeface="HelveticaNeueLT Std"/>
              <a:ea typeface="Calibri"/>
              <a:cs typeface="Calibri"/>
            </a:endParaRPr>
          </a:p>
          <a:p>
            <a:r>
              <a:rPr lang="en-US" sz="2000" dirty="0">
                <a:latin typeface="HelveticaNeueLT Std"/>
                <a:ea typeface="Calibri"/>
                <a:cs typeface="Calibri"/>
              </a:rPr>
              <a:t>There are only 6 instances of HSI (including second instances) occurring within 90 days of the test and only 7 occurring within 180 days.</a:t>
            </a:r>
          </a:p>
        </p:txBody>
      </p:sp>
      <p:sp>
        <p:nvSpPr>
          <p:cNvPr id="5" name="Google Shape;163;p29">
            <a:extLst>
              <a:ext uri="{FF2B5EF4-FFF2-40B4-BE49-F238E27FC236}">
                <a16:creationId xmlns:a16="http://schemas.microsoft.com/office/drawing/2014/main" id="{24954C45-320E-0376-FBDB-D2A249E8AC4E}"/>
              </a:ext>
            </a:extLst>
          </p:cNvPr>
          <p:cNvSpPr/>
          <p:nvPr/>
        </p:nvSpPr>
        <p:spPr>
          <a:xfrm>
            <a:off x="3963823" y="300778"/>
            <a:ext cx="4104688" cy="467542"/>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rPr>
              <a:t>High Risk Results</a:t>
            </a:r>
            <a:endParaRPr lang="en-US" dirty="0"/>
          </a:p>
        </p:txBody>
      </p:sp>
    </p:spTree>
    <p:extLst>
      <p:ext uri="{BB962C8B-B14F-4D97-AF65-F5344CB8AC3E}">
        <p14:creationId xmlns:p14="http://schemas.microsoft.com/office/powerpoint/2010/main" val="2525523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7">
            <a:extLst>
              <a:ext uri="{FF2B5EF4-FFF2-40B4-BE49-F238E27FC236}">
                <a16:creationId xmlns:a16="http://schemas.microsoft.com/office/drawing/2014/main" id="{17CB2787-0EC1-43DD-B10D-537FA31490F8}"/>
              </a:ext>
            </a:extLst>
          </p:cNvPr>
          <p:cNvSpPr>
            <a:spLocks noChangeArrowheads="1"/>
          </p:cNvSpPr>
          <p:nvPr/>
        </p:nvSpPr>
        <p:spPr bwMode="auto">
          <a:xfrm>
            <a:off x="3206750" y="5432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Google Shape;104;p17">
            <a:extLst>
              <a:ext uri="{FF2B5EF4-FFF2-40B4-BE49-F238E27FC236}">
                <a16:creationId xmlns:a16="http://schemas.microsoft.com/office/drawing/2014/main" id="{147C3653-B8D4-4115-A40C-43B814AAA55E}"/>
              </a:ext>
            </a:extLst>
          </p:cNvPr>
          <p:cNvPicPr preferRelativeResize="0"/>
          <p:nvPr/>
        </p:nvPicPr>
        <p:blipFill>
          <a:blip r:embed="rId3">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
        <p:nvSpPr>
          <p:cNvPr id="16" name="Google Shape;163;p29">
            <a:extLst>
              <a:ext uri="{FF2B5EF4-FFF2-40B4-BE49-F238E27FC236}">
                <a16:creationId xmlns:a16="http://schemas.microsoft.com/office/drawing/2014/main" id="{1D77065C-D692-4BA1-BD36-B7B13545A4D0}"/>
              </a:ext>
            </a:extLst>
          </p:cNvPr>
          <p:cNvSpPr/>
          <p:nvPr/>
        </p:nvSpPr>
        <p:spPr>
          <a:xfrm>
            <a:off x="8214980" y="1223438"/>
            <a:ext cx="3329320" cy="494278"/>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sym typeface="Proxima Nova"/>
              </a:rPr>
              <a:t>Statistical Significance</a:t>
            </a:r>
            <a:endParaRPr lang="en-US" dirty="0"/>
          </a:p>
        </p:txBody>
      </p:sp>
      <p:sp>
        <p:nvSpPr>
          <p:cNvPr id="5" name="TextBox 4">
            <a:extLst>
              <a:ext uri="{FF2B5EF4-FFF2-40B4-BE49-F238E27FC236}">
                <a16:creationId xmlns:a16="http://schemas.microsoft.com/office/drawing/2014/main" id="{BF8CB583-4D1D-EFDF-AFB9-48C4F0E56331}"/>
              </a:ext>
            </a:extLst>
          </p:cNvPr>
          <p:cNvSpPr txBox="1"/>
          <p:nvPr/>
        </p:nvSpPr>
        <p:spPr>
          <a:xfrm>
            <a:off x="8098129" y="1848120"/>
            <a:ext cx="3561832" cy="2554545"/>
          </a:xfrm>
          <a:prstGeom prst="rect">
            <a:avLst/>
          </a:prstGeom>
          <a:solidFill>
            <a:schemeClr val="bg1">
              <a:lumMod val="95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NeueLT Std"/>
                <a:ea typeface="Calibri"/>
                <a:cs typeface="Calibri"/>
              </a:rPr>
              <a:t>7/33 players deemed high risk experienced HSI</a:t>
            </a:r>
          </a:p>
          <a:p>
            <a:r>
              <a:rPr lang="en-US" sz="2000" dirty="0">
                <a:latin typeface="HelveticaNeueLT Std"/>
                <a:ea typeface="Calibri"/>
                <a:cs typeface="Calibri"/>
              </a:rPr>
              <a:t>14/235 players not deemed high risk experienced HSI</a:t>
            </a:r>
          </a:p>
          <a:p>
            <a:endParaRPr lang="en-US" sz="2000" dirty="0">
              <a:latin typeface="HelveticaNeueLT Std"/>
              <a:ea typeface="Calibri"/>
              <a:cs typeface="Calibri"/>
            </a:endParaRPr>
          </a:p>
          <a:p>
            <a:r>
              <a:rPr lang="en-US" sz="2000" dirty="0">
                <a:latin typeface="HelveticaNeueLT Std"/>
                <a:ea typeface="Calibri"/>
                <a:cs typeface="Calibri"/>
              </a:rPr>
              <a:t>Fisher's Exact Test:</a:t>
            </a:r>
          </a:p>
          <a:p>
            <a:r>
              <a:rPr lang="en-US" sz="2000" dirty="0">
                <a:latin typeface="HelveticaNeueLT Std"/>
                <a:ea typeface="Calibri"/>
                <a:cs typeface="Calibri"/>
              </a:rPr>
              <a:t>P-value: 0.007498</a:t>
            </a:r>
            <a:endParaRPr lang="en-US" sz="2000">
              <a:latin typeface="HelveticaNeueLT Std"/>
            </a:endParaRPr>
          </a:p>
          <a:p>
            <a:r>
              <a:rPr lang="en-US" sz="2000" dirty="0">
                <a:latin typeface="HelveticaNeueLT Std"/>
                <a:ea typeface="Calibri"/>
                <a:cs typeface="Calibri"/>
              </a:rPr>
              <a:t>95% CI: (1.572198, Inf)</a:t>
            </a:r>
          </a:p>
        </p:txBody>
      </p:sp>
      <p:pic>
        <p:nvPicPr>
          <p:cNvPr id="3" name="Picture 2" descr="A graph of different levels of risk assessment&#10;&#10;AI-generated content may be incorrect.">
            <a:extLst>
              <a:ext uri="{FF2B5EF4-FFF2-40B4-BE49-F238E27FC236}">
                <a16:creationId xmlns:a16="http://schemas.microsoft.com/office/drawing/2014/main" id="{EAFB5B0E-6CEE-1D04-9E3D-185715E9551C}"/>
              </a:ext>
            </a:extLst>
          </p:cNvPr>
          <p:cNvPicPr>
            <a:picLocks noChangeAspect="1"/>
          </p:cNvPicPr>
          <p:nvPr/>
        </p:nvPicPr>
        <p:blipFill>
          <a:blip r:embed="rId4"/>
          <a:stretch>
            <a:fillRect/>
          </a:stretch>
        </p:blipFill>
        <p:spPr>
          <a:xfrm>
            <a:off x="524436" y="1462568"/>
            <a:ext cx="7176246" cy="4451536"/>
          </a:xfrm>
          <a:prstGeom prst="rect">
            <a:avLst/>
          </a:prstGeom>
          <a:ln>
            <a:solidFill>
              <a:srgbClr val="565A5C"/>
            </a:solidFill>
          </a:ln>
        </p:spPr>
      </p:pic>
      <p:sp>
        <p:nvSpPr>
          <p:cNvPr id="7" name="Google Shape;163;p29">
            <a:extLst>
              <a:ext uri="{FF2B5EF4-FFF2-40B4-BE49-F238E27FC236}">
                <a16:creationId xmlns:a16="http://schemas.microsoft.com/office/drawing/2014/main" id="{B27A8E64-254F-BB25-12CA-28691198807E}"/>
              </a:ext>
            </a:extLst>
          </p:cNvPr>
          <p:cNvSpPr/>
          <p:nvPr/>
        </p:nvSpPr>
        <p:spPr>
          <a:xfrm>
            <a:off x="3963823" y="300778"/>
            <a:ext cx="4104688" cy="467542"/>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rPr>
              <a:t>High Risk Results</a:t>
            </a:r>
            <a:endParaRPr lang="en-US" dirty="0"/>
          </a:p>
        </p:txBody>
      </p:sp>
    </p:spTree>
    <p:extLst>
      <p:ext uri="{BB962C8B-B14F-4D97-AF65-F5344CB8AC3E}">
        <p14:creationId xmlns:p14="http://schemas.microsoft.com/office/powerpoint/2010/main" val="4018806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43F53-D1D9-4D56-9F9D-E789AD4F1740}"/>
              </a:ext>
            </a:extLst>
          </p:cNvPr>
          <p:cNvSpPr>
            <a:spLocks noGrp="1"/>
          </p:cNvSpPr>
          <p:nvPr>
            <p:ph type="ctrTitle"/>
          </p:nvPr>
        </p:nvSpPr>
        <p:spPr>
          <a:xfrm>
            <a:off x="1524000" y="714149"/>
            <a:ext cx="9144000" cy="2387600"/>
          </a:xfrm>
        </p:spPr>
        <p:txBody>
          <a:bodyPr>
            <a:normAutofit/>
          </a:bodyPr>
          <a:lstStyle/>
          <a:p>
            <a:r>
              <a:rPr lang="en-US" sz="6600">
                <a:ln w="19050">
                  <a:solidFill>
                    <a:schemeClr val="tx1"/>
                  </a:solidFill>
                </a:ln>
                <a:solidFill>
                  <a:srgbClr val="CFB87C"/>
                </a:solidFill>
                <a:latin typeface="HelveticaNeueLT Std"/>
              </a:rPr>
              <a:t>Question 2:</a:t>
            </a:r>
            <a:endParaRPr lang="en-US" sz="6600">
              <a:ln w="19050">
                <a:solidFill>
                  <a:schemeClr val="tx1"/>
                </a:solidFill>
              </a:ln>
              <a:solidFill>
                <a:srgbClr val="CFB87C"/>
              </a:solidFill>
              <a:latin typeface="HelveticaNeueLT Std" panose="020B0604020202020204" pitchFamily="34" charset="0"/>
            </a:endParaRPr>
          </a:p>
        </p:txBody>
      </p:sp>
      <p:pic>
        <p:nvPicPr>
          <p:cNvPr id="4" name="Google Shape;104;p17">
            <a:extLst>
              <a:ext uri="{FF2B5EF4-FFF2-40B4-BE49-F238E27FC236}">
                <a16:creationId xmlns:a16="http://schemas.microsoft.com/office/drawing/2014/main" id="{E40F9609-B129-4C40-862A-4BDD42163F94}"/>
              </a:ext>
            </a:extLst>
          </p:cNvPr>
          <p:cNvPicPr preferRelativeResize="0"/>
          <p:nvPr/>
        </p:nvPicPr>
        <p:blipFill>
          <a:blip r:embed="rId3">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
        <p:nvSpPr>
          <p:cNvPr id="5" name="TextBox 4">
            <a:extLst>
              <a:ext uri="{FF2B5EF4-FFF2-40B4-BE49-F238E27FC236}">
                <a16:creationId xmlns:a16="http://schemas.microsoft.com/office/drawing/2014/main" id="{1383F7B1-FA49-0084-1E26-E4FBAA160E49}"/>
              </a:ext>
            </a:extLst>
          </p:cNvPr>
          <p:cNvSpPr txBox="1"/>
          <p:nvPr/>
        </p:nvSpPr>
        <p:spPr>
          <a:xfrm>
            <a:off x="2637834" y="3274343"/>
            <a:ext cx="6922052" cy="193899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US" sz="4000">
                <a:solidFill>
                  <a:srgbClr val="565A5C"/>
                </a:solidFill>
                <a:latin typeface="HelveticaNeueLT Std"/>
                <a:cs typeface="Times New Roman"/>
              </a:rPr>
              <a:t>If so, how do the components of the watch list predict subsequent HSI injury risk?</a:t>
            </a:r>
            <a:endParaRPr lang="en-US" sz="4000">
              <a:solidFill>
                <a:srgbClr val="565A5C"/>
              </a:solidFill>
              <a:latin typeface="HelveticaNeueLT Std"/>
            </a:endParaRPr>
          </a:p>
        </p:txBody>
      </p:sp>
    </p:spTree>
    <p:extLst>
      <p:ext uri="{BB962C8B-B14F-4D97-AF65-F5344CB8AC3E}">
        <p14:creationId xmlns:p14="http://schemas.microsoft.com/office/powerpoint/2010/main" val="13032788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E666FA-A414-07F3-F089-6AC898D0957F}"/>
            </a:ext>
          </a:extLst>
        </p:cNvPr>
        <p:cNvGrpSpPr/>
        <p:nvPr/>
      </p:nvGrpSpPr>
      <p:grpSpPr>
        <a:xfrm>
          <a:off x="0" y="0"/>
          <a:ext cx="0" cy="0"/>
          <a:chOff x="0" y="0"/>
          <a:chExt cx="0" cy="0"/>
        </a:xfrm>
      </p:grpSpPr>
      <p:sp>
        <p:nvSpPr>
          <p:cNvPr id="6" name="Rectangle 7">
            <a:extLst>
              <a:ext uri="{FF2B5EF4-FFF2-40B4-BE49-F238E27FC236}">
                <a16:creationId xmlns:a16="http://schemas.microsoft.com/office/drawing/2014/main" id="{1AE51713-2370-3642-F073-0D91FFEB4289}"/>
              </a:ext>
            </a:extLst>
          </p:cNvPr>
          <p:cNvSpPr>
            <a:spLocks noChangeArrowheads="1"/>
          </p:cNvSpPr>
          <p:nvPr/>
        </p:nvSpPr>
        <p:spPr bwMode="auto">
          <a:xfrm>
            <a:off x="3206750" y="5432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2" name="Picture 1">
            <a:extLst>
              <a:ext uri="{FF2B5EF4-FFF2-40B4-BE49-F238E27FC236}">
                <a16:creationId xmlns:a16="http://schemas.microsoft.com/office/drawing/2014/main" id="{0D336B5D-4E09-2D75-2165-0871364046A1}"/>
              </a:ext>
            </a:extLst>
          </p:cNvPr>
          <p:cNvPicPr>
            <a:picLocks noChangeAspect="1"/>
          </p:cNvPicPr>
          <p:nvPr/>
        </p:nvPicPr>
        <p:blipFill>
          <a:blip r:embed="rId3"/>
          <a:stretch>
            <a:fillRect/>
          </a:stretch>
        </p:blipFill>
        <p:spPr>
          <a:xfrm>
            <a:off x="729644" y="935831"/>
            <a:ext cx="5226424" cy="3362885"/>
          </a:xfrm>
          <a:prstGeom prst="rect">
            <a:avLst/>
          </a:prstGeom>
          <a:ln>
            <a:solidFill>
              <a:srgbClr val="565A5C"/>
            </a:solidFill>
          </a:ln>
        </p:spPr>
      </p:pic>
      <p:pic>
        <p:nvPicPr>
          <p:cNvPr id="4" name="Picture 3">
            <a:extLst>
              <a:ext uri="{FF2B5EF4-FFF2-40B4-BE49-F238E27FC236}">
                <a16:creationId xmlns:a16="http://schemas.microsoft.com/office/drawing/2014/main" id="{F8C8F8D6-1F3A-5A4B-10C6-B5EE55C31C2C}"/>
              </a:ext>
            </a:extLst>
          </p:cNvPr>
          <p:cNvPicPr>
            <a:picLocks noChangeAspect="1"/>
          </p:cNvPicPr>
          <p:nvPr/>
        </p:nvPicPr>
        <p:blipFill>
          <a:blip r:embed="rId4"/>
          <a:stretch>
            <a:fillRect/>
          </a:stretch>
        </p:blipFill>
        <p:spPr>
          <a:xfrm>
            <a:off x="6263249" y="3428299"/>
            <a:ext cx="5439335" cy="3342154"/>
          </a:xfrm>
          <a:prstGeom prst="rect">
            <a:avLst/>
          </a:prstGeom>
          <a:ln>
            <a:solidFill>
              <a:srgbClr val="565A5C"/>
            </a:solidFill>
          </a:ln>
        </p:spPr>
      </p:pic>
      <p:pic>
        <p:nvPicPr>
          <p:cNvPr id="9" name="Google Shape;104;p17">
            <a:extLst>
              <a:ext uri="{FF2B5EF4-FFF2-40B4-BE49-F238E27FC236}">
                <a16:creationId xmlns:a16="http://schemas.microsoft.com/office/drawing/2014/main" id="{35D4BBC6-6D49-13BB-51FF-3674806BEA7D}"/>
              </a:ext>
            </a:extLst>
          </p:cNvPr>
          <p:cNvPicPr preferRelativeResize="0"/>
          <p:nvPr/>
        </p:nvPicPr>
        <p:blipFill>
          <a:blip r:embed="rId5">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
        <p:nvSpPr>
          <p:cNvPr id="16" name="Google Shape;163;p29">
            <a:extLst>
              <a:ext uri="{FF2B5EF4-FFF2-40B4-BE49-F238E27FC236}">
                <a16:creationId xmlns:a16="http://schemas.microsoft.com/office/drawing/2014/main" id="{F9158326-BCBF-68C0-1FE7-16908CC48604}"/>
              </a:ext>
            </a:extLst>
          </p:cNvPr>
          <p:cNvSpPr/>
          <p:nvPr/>
        </p:nvSpPr>
        <p:spPr>
          <a:xfrm>
            <a:off x="8446301" y="692760"/>
            <a:ext cx="3329320" cy="494278"/>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sym typeface="Proxima Nova"/>
              </a:rPr>
              <a:t>Offensive Positions</a:t>
            </a:r>
            <a:endParaRPr lang="en-US" dirty="0"/>
          </a:p>
        </p:txBody>
      </p:sp>
      <p:sp>
        <p:nvSpPr>
          <p:cNvPr id="7" name="TextBox 6">
            <a:extLst>
              <a:ext uri="{FF2B5EF4-FFF2-40B4-BE49-F238E27FC236}">
                <a16:creationId xmlns:a16="http://schemas.microsoft.com/office/drawing/2014/main" id="{62EE925C-E641-A5FE-7E58-8057AE36BEFD}"/>
              </a:ext>
            </a:extLst>
          </p:cNvPr>
          <p:cNvSpPr txBox="1"/>
          <p:nvPr/>
        </p:nvSpPr>
        <p:spPr>
          <a:xfrm>
            <a:off x="6260364" y="1388678"/>
            <a:ext cx="4368656" cy="1323439"/>
          </a:xfrm>
          <a:prstGeom prst="rect">
            <a:avLst/>
          </a:prstGeom>
          <a:solidFill>
            <a:schemeClr val="bg1">
              <a:lumMod val="9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NeueLT Std"/>
                <a:ea typeface="Calibri"/>
                <a:cs typeface="Calibri"/>
              </a:rPr>
              <a:t>P-value: 0.0007819 on 41.71 degrees of freedom </a:t>
            </a:r>
          </a:p>
          <a:p>
            <a:r>
              <a:rPr lang="en-US" sz="2000" dirty="0">
                <a:latin typeface="HelveticaNeueLT Std"/>
                <a:ea typeface="Calibri"/>
                <a:cs typeface="Calibri"/>
              </a:rPr>
              <a:t>Mean High-risk: 13.9375</a:t>
            </a:r>
          </a:p>
          <a:p>
            <a:r>
              <a:rPr lang="en-US" sz="2000" dirty="0">
                <a:latin typeface="HelveticaNeueLT Std"/>
                <a:ea typeface="Calibri"/>
                <a:cs typeface="Calibri"/>
              </a:rPr>
              <a:t>Mean Other: 5.4</a:t>
            </a:r>
          </a:p>
        </p:txBody>
      </p:sp>
      <p:sp>
        <p:nvSpPr>
          <p:cNvPr id="8" name="TextBox 7">
            <a:extLst>
              <a:ext uri="{FF2B5EF4-FFF2-40B4-BE49-F238E27FC236}">
                <a16:creationId xmlns:a16="http://schemas.microsoft.com/office/drawing/2014/main" id="{8D158D8B-B85E-413E-0D73-219BB8FD5C2F}"/>
              </a:ext>
            </a:extLst>
          </p:cNvPr>
          <p:cNvSpPr txBox="1"/>
          <p:nvPr/>
        </p:nvSpPr>
        <p:spPr>
          <a:xfrm>
            <a:off x="1778011" y="4772854"/>
            <a:ext cx="4032479" cy="1323439"/>
          </a:xfrm>
          <a:prstGeom prst="rect">
            <a:avLst/>
          </a:prstGeom>
          <a:solidFill>
            <a:schemeClr val="bg1">
              <a:lumMod val="95000"/>
            </a:schemeClr>
          </a:solidFill>
          <a:ln>
            <a:solidFill>
              <a:schemeClr val="tx1"/>
            </a:soli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NeueLT Std"/>
                <a:ea typeface="Calibri"/>
                <a:cs typeface="Calibri"/>
              </a:rPr>
              <a:t>P-value: 3.6e-10 on 103.5 degrees of freedom </a:t>
            </a:r>
          </a:p>
          <a:p>
            <a:r>
              <a:rPr lang="en-US" sz="2000" dirty="0">
                <a:latin typeface="HelveticaNeueLT Std"/>
                <a:ea typeface="Calibri"/>
                <a:cs typeface="Calibri"/>
              </a:rPr>
              <a:t>Mean High-risk: 16.243478</a:t>
            </a:r>
          </a:p>
          <a:p>
            <a:r>
              <a:rPr lang="en-US" sz="2000" dirty="0">
                <a:latin typeface="HelveticaNeueLT Std"/>
                <a:ea typeface="Calibri"/>
                <a:cs typeface="Calibri"/>
              </a:rPr>
              <a:t>Mean Other: 6.043243</a:t>
            </a:r>
          </a:p>
        </p:txBody>
      </p:sp>
      <p:sp>
        <p:nvSpPr>
          <p:cNvPr id="11" name="Google Shape;163;p29">
            <a:extLst>
              <a:ext uri="{FF2B5EF4-FFF2-40B4-BE49-F238E27FC236}">
                <a16:creationId xmlns:a16="http://schemas.microsoft.com/office/drawing/2014/main" id="{3E645F0A-BCE7-538B-4A45-C0753ED13E39}"/>
              </a:ext>
            </a:extLst>
          </p:cNvPr>
          <p:cNvSpPr/>
          <p:nvPr/>
        </p:nvSpPr>
        <p:spPr>
          <a:xfrm>
            <a:off x="3963823" y="300778"/>
            <a:ext cx="4104688" cy="467542"/>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rPr>
              <a:t>Nordic Mean Imbalance</a:t>
            </a:r>
            <a:endParaRPr lang="en-US" dirty="0"/>
          </a:p>
        </p:txBody>
      </p:sp>
    </p:spTree>
    <p:extLst>
      <p:ext uri="{BB962C8B-B14F-4D97-AF65-F5344CB8AC3E}">
        <p14:creationId xmlns:p14="http://schemas.microsoft.com/office/powerpoint/2010/main" val="9425685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5D5AABA3-B99F-D8F6-B35F-F772F9D06FD6}"/>
              </a:ext>
            </a:extLst>
          </p:cNvPr>
          <p:cNvPicPr>
            <a:picLocks noChangeAspect="1"/>
          </p:cNvPicPr>
          <p:nvPr/>
        </p:nvPicPr>
        <p:blipFill>
          <a:blip r:embed="rId3"/>
          <a:stretch>
            <a:fillRect/>
          </a:stretch>
        </p:blipFill>
        <p:spPr>
          <a:xfrm>
            <a:off x="718436" y="941294"/>
            <a:ext cx="5293660" cy="3274920"/>
          </a:xfrm>
          <a:prstGeom prst="rect">
            <a:avLst/>
          </a:prstGeom>
          <a:ln>
            <a:solidFill>
              <a:srgbClr val="565A5C"/>
            </a:solidFill>
          </a:ln>
        </p:spPr>
      </p:pic>
      <p:sp>
        <p:nvSpPr>
          <p:cNvPr id="6" name="Rectangle 7">
            <a:extLst>
              <a:ext uri="{FF2B5EF4-FFF2-40B4-BE49-F238E27FC236}">
                <a16:creationId xmlns:a16="http://schemas.microsoft.com/office/drawing/2014/main" id="{17CB2787-0EC1-43DD-B10D-537FA31490F8}"/>
              </a:ext>
            </a:extLst>
          </p:cNvPr>
          <p:cNvSpPr>
            <a:spLocks noChangeArrowheads="1"/>
          </p:cNvSpPr>
          <p:nvPr/>
        </p:nvSpPr>
        <p:spPr bwMode="auto">
          <a:xfrm>
            <a:off x="3206750" y="5432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Google Shape;104;p17">
            <a:extLst>
              <a:ext uri="{FF2B5EF4-FFF2-40B4-BE49-F238E27FC236}">
                <a16:creationId xmlns:a16="http://schemas.microsoft.com/office/drawing/2014/main" id="{147C3653-B8D4-4115-A40C-43B814AAA55E}"/>
              </a:ext>
            </a:extLst>
          </p:cNvPr>
          <p:cNvPicPr preferRelativeResize="0"/>
          <p:nvPr/>
        </p:nvPicPr>
        <p:blipFill>
          <a:blip r:embed="rId4">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
        <p:nvSpPr>
          <p:cNvPr id="16" name="Google Shape;163;p29">
            <a:extLst>
              <a:ext uri="{FF2B5EF4-FFF2-40B4-BE49-F238E27FC236}">
                <a16:creationId xmlns:a16="http://schemas.microsoft.com/office/drawing/2014/main" id="{1D77065C-D692-4BA1-BD36-B7B13545A4D0}"/>
              </a:ext>
            </a:extLst>
          </p:cNvPr>
          <p:cNvSpPr/>
          <p:nvPr/>
        </p:nvSpPr>
        <p:spPr>
          <a:xfrm>
            <a:off x="8541551" y="760795"/>
            <a:ext cx="3329320" cy="494278"/>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sym typeface="Proxima Nova"/>
              </a:rPr>
              <a:t>Defensive Positions</a:t>
            </a:r>
            <a:endParaRPr lang="en-US" dirty="0"/>
          </a:p>
        </p:txBody>
      </p:sp>
      <p:pic>
        <p:nvPicPr>
          <p:cNvPr id="4" name="Picture 3">
            <a:extLst>
              <a:ext uri="{FF2B5EF4-FFF2-40B4-BE49-F238E27FC236}">
                <a16:creationId xmlns:a16="http://schemas.microsoft.com/office/drawing/2014/main" id="{E0E2DA32-7B49-2529-6625-AF2C22C1FD49}"/>
              </a:ext>
            </a:extLst>
          </p:cNvPr>
          <p:cNvPicPr>
            <a:picLocks noChangeAspect="1"/>
          </p:cNvPicPr>
          <p:nvPr/>
        </p:nvPicPr>
        <p:blipFill>
          <a:blip r:embed="rId5"/>
          <a:stretch>
            <a:fillRect/>
          </a:stretch>
        </p:blipFill>
        <p:spPr>
          <a:xfrm>
            <a:off x="6340708" y="3425218"/>
            <a:ext cx="5271247" cy="3274919"/>
          </a:xfrm>
          <a:prstGeom prst="rect">
            <a:avLst/>
          </a:prstGeom>
          <a:ln>
            <a:solidFill>
              <a:srgbClr val="565A5C"/>
            </a:solidFill>
          </a:ln>
        </p:spPr>
      </p:pic>
      <p:sp>
        <p:nvSpPr>
          <p:cNvPr id="5" name="TextBox 4">
            <a:extLst>
              <a:ext uri="{FF2B5EF4-FFF2-40B4-BE49-F238E27FC236}">
                <a16:creationId xmlns:a16="http://schemas.microsoft.com/office/drawing/2014/main" id="{65EC7B19-89AB-F221-6BB7-9BEA9AF1384C}"/>
              </a:ext>
            </a:extLst>
          </p:cNvPr>
          <p:cNvSpPr txBox="1"/>
          <p:nvPr/>
        </p:nvSpPr>
        <p:spPr>
          <a:xfrm>
            <a:off x="6316393" y="1388678"/>
            <a:ext cx="4458303" cy="1323439"/>
          </a:xfrm>
          <a:prstGeom prst="rect">
            <a:avLst/>
          </a:prstGeom>
          <a:solidFill>
            <a:schemeClr val="bg1">
              <a:lumMod val="95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NeueLT Std"/>
                <a:ea typeface="Calibri"/>
                <a:cs typeface="Calibri"/>
              </a:rPr>
              <a:t>P-value: 0.000365 on 49.394 degrees of freedom </a:t>
            </a:r>
          </a:p>
          <a:p>
            <a:r>
              <a:rPr lang="en-US" sz="2000" dirty="0">
                <a:latin typeface="HelveticaNeueLT Std"/>
                <a:ea typeface="Calibri"/>
                <a:cs typeface="Calibri"/>
              </a:rPr>
              <a:t>Mean High-risk: 20.610811</a:t>
            </a:r>
          </a:p>
          <a:p>
            <a:r>
              <a:rPr lang="en-US" sz="2000" dirty="0">
                <a:latin typeface="HelveticaNeueLT Std"/>
                <a:ea typeface="Calibri"/>
                <a:cs typeface="Calibri"/>
              </a:rPr>
              <a:t>Mean Other: 9.758696</a:t>
            </a:r>
          </a:p>
        </p:txBody>
      </p:sp>
      <p:sp>
        <p:nvSpPr>
          <p:cNvPr id="8" name="TextBox 7">
            <a:extLst>
              <a:ext uri="{FF2B5EF4-FFF2-40B4-BE49-F238E27FC236}">
                <a16:creationId xmlns:a16="http://schemas.microsoft.com/office/drawing/2014/main" id="{D4E42404-6D8B-A153-BE76-759D4B3E6D72}"/>
              </a:ext>
            </a:extLst>
          </p:cNvPr>
          <p:cNvSpPr txBox="1"/>
          <p:nvPr/>
        </p:nvSpPr>
        <p:spPr>
          <a:xfrm>
            <a:off x="1459764" y="4858019"/>
            <a:ext cx="4234185" cy="1323439"/>
          </a:xfrm>
          <a:prstGeom prst="rect">
            <a:avLst/>
          </a:prstGeom>
          <a:solidFill>
            <a:schemeClr val="bg1">
              <a:lumMod val="95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NeueLT Std"/>
                <a:ea typeface="Calibri"/>
                <a:cs typeface="Calibri"/>
              </a:rPr>
              <a:t>P-value: 0.0003189 on 22.473 degrees of freedom </a:t>
            </a:r>
          </a:p>
          <a:p>
            <a:r>
              <a:rPr lang="en-US" sz="2000" dirty="0">
                <a:latin typeface="HelveticaNeueLT Std"/>
                <a:ea typeface="Calibri"/>
                <a:cs typeface="Calibri"/>
              </a:rPr>
              <a:t>Mean High-risk: 17.136842</a:t>
            </a:r>
          </a:p>
          <a:p>
            <a:r>
              <a:rPr lang="en-US" sz="2000" dirty="0">
                <a:latin typeface="HelveticaNeueLT Std"/>
                <a:ea typeface="Calibri"/>
                <a:cs typeface="Calibri"/>
              </a:rPr>
              <a:t>Mean Other: 6.834091</a:t>
            </a:r>
          </a:p>
        </p:txBody>
      </p:sp>
      <p:sp>
        <p:nvSpPr>
          <p:cNvPr id="11" name="Google Shape;163;p29">
            <a:extLst>
              <a:ext uri="{FF2B5EF4-FFF2-40B4-BE49-F238E27FC236}">
                <a16:creationId xmlns:a16="http://schemas.microsoft.com/office/drawing/2014/main" id="{E6BD1632-CF52-4765-6EAC-3029DFF130A4}"/>
              </a:ext>
            </a:extLst>
          </p:cNvPr>
          <p:cNvSpPr/>
          <p:nvPr/>
        </p:nvSpPr>
        <p:spPr>
          <a:xfrm>
            <a:off x="3963823" y="300778"/>
            <a:ext cx="4104688" cy="467542"/>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rPr>
              <a:t>Nordic Mean Imbalance</a:t>
            </a:r>
            <a:endParaRPr lang="en-US" dirty="0"/>
          </a:p>
        </p:txBody>
      </p:sp>
    </p:spTree>
    <p:extLst>
      <p:ext uri="{BB962C8B-B14F-4D97-AF65-F5344CB8AC3E}">
        <p14:creationId xmlns:p14="http://schemas.microsoft.com/office/powerpoint/2010/main" val="31906071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graph with different colored bars&#10;&#10;AI-generated content may be incorrect.">
            <a:extLst>
              <a:ext uri="{FF2B5EF4-FFF2-40B4-BE49-F238E27FC236}">
                <a16:creationId xmlns:a16="http://schemas.microsoft.com/office/drawing/2014/main" id="{F8D56C87-8A64-AD66-1D89-1E392822CFCD}"/>
              </a:ext>
            </a:extLst>
          </p:cNvPr>
          <p:cNvPicPr>
            <a:picLocks noChangeAspect="1"/>
          </p:cNvPicPr>
          <p:nvPr/>
        </p:nvPicPr>
        <p:blipFill>
          <a:blip r:embed="rId3"/>
          <a:stretch>
            <a:fillRect/>
          </a:stretch>
        </p:blipFill>
        <p:spPr>
          <a:xfrm>
            <a:off x="3493993" y="1135995"/>
            <a:ext cx="8128747" cy="4866155"/>
          </a:xfrm>
          <a:prstGeom prst="rect">
            <a:avLst/>
          </a:prstGeom>
          <a:ln>
            <a:solidFill>
              <a:srgbClr val="565A5C"/>
            </a:solidFill>
          </a:ln>
        </p:spPr>
      </p:pic>
      <p:sp>
        <p:nvSpPr>
          <p:cNvPr id="6" name="Rectangle 7">
            <a:extLst>
              <a:ext uri="{FF2B5EF4-FFF2-40B4-BE49-F238E27FC236}">
                <a16:creationId xmlns:a16="http://schemas.microsoft.com/office/drawing/2014/main" id="{17CB2787-0EC1-43DD-B10D-537FA31490F8}"/>
              </a:ext>
            </a:extLst>
          </p:cNvPr>
          <p:cNvSpPr>
            <a:spLocks noChangeArrowheads="1"/>
          </p:cNvSpPr>
          <p:nvPr/>
        </p:nvSpPr>
        <p:spPr bwMode="auto">
          <a:xfrm>
            <a:off x="3206750" y="543244"/>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Google Shape;104;p17">
            <a:extLst>
              <a:ext uri="{FF2B5EF4-FFF2-40B4-BE49-F238E27FC236}">
                <a16:creationId xmlns:a16="http://schemas.microsoft.com/office/drawing/2014/main" id="{147C3653-B8D4-4115-A40C-43B814AAA55E}"/>
              </a:ext>
            </a:extLst>
          </p:cNvPr>
          <p:cNvPicPr preferRelativeResize="0"/>
          <p:nvPr/>
        </p:nvPicPr>
        <p:blipFill>
          <a:blip r:embed="rId4">
            <a:alphaModFix/>
          </a:blip>
          <a:stretch>
            <a:fillRect/>
          </a:stretch>
        </p:blipFill>
        <p:spPr>
          <a:xfrm>
            <a:off x="162199" y="169011"/>
            <a:ext cx="1121656" cy="773098"/>
          </a:xfrm>
          <a:prstGeom prst="rect">
            <a:avLst/>
          </a:prstGeom>
          <a:noFill/>
          <a:ln>
            <a:noFill/>
          </a:ln>
          <a:effectLst>
            <a:outerShdw blurRad="57150" dist="19050" dir="5400000" algn="bl" rotWithShape="0">
              <a:srgbClr val="000000">
                <a:alpha val="50000"/>
              </a:srgbClr>
            </a:outerShdw>
          </a:effectLst>
        </p:spPr>
      </p:pic>
      <p:sp>
        <p:nvSpPr>
          <p:cNvPr id="16" name="Google Shape;163;p29">
            <a:extLst>
              <a:ext uri="{FF2B5EF4-FFF2-40B4-BE49-F238E27FC236}">
                <a16:creationId xmlns:a16="http://schemas.microsoft.com/office/drawing/2014/main" id="{1D77065C-D692-4BA1-BD36-B7B13545A4D0}"/>
              </a:ext>
            </a:extLst>
          </p:cNvPr>
          <p:cNvSpPr/>
          <p:nvPr/>
        </p:nvSpPr>
        <p:spPr>
          <a:xfrm>
            <a:off x="8595980" y="556688"/>
            <a:ext cx="3329320" cy="494278"/>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sym typeface="Proxima Nova"/>
              </a:rPr>
              <a:t>Wide Receivers</a:t>
            </a:r>
            <a:endParaRPr lang="en-US" dirty="0"/>
          </a:p>
        </p:txBody>
      </p:sp>
      <p:sp>
        <p:nvSpPr>
          <p:cNvPr id="7" name="TextBox 6">
            <a:extLst>
              <a:ext uri="{FF2B5EF4-FFF2-40B4-BE49-F238E27FC236}">
                <a16:creationId xmlns:a16="http://schemas.microsoft.com/office/drawing/2014/main" id="{53CB45A4-DA48-DB56-A62C-D078D9964703}"/>
              </a:ext>
            </a:extLst>
          </p:cNvPr>
          <p:cNvSpPr txBox="1"/>
          <p:nvPr/>
        </p:nvSpPr>
        <p:spPr>
          <a:xfrm>
            <a:off x="377274" y="2307560"/>
            <a:ext cx="2519686" cy="2246769"/>
          </a:xfrm>
          <a:prstGeom prst="rect">
            <a:avLst/>
          </a:prstGeom>
          <a:solidFill>
            <a:schemeClr val="bg1">
              <a:lumMod val="95000"/>
            </a:schemeClr>
          </a:solidFill>
          <a:ln>
            <a:solidFill>
              <a:schemeClr val="tx1"/>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latin typeface="HelveticaNeueLT Std"/>
                <a:ea typeface="Calibri"/>
                <a:cs typeface="Calibri"/>
              </a:rPr>
              <a:t>P-value: 0.001789 on 92.665 degrees of freedom </a:t>
            </a:r>
          </a:p>
          <a:p>
            <a:r>
              <a:rPr lang="en-US" sz="2000" dirty="0">
                <a:latin typeface="HelveticaNeueLT Std"/>
                <a:ea typeface="Calibri"/>
                <a:cs typeface="Calibri"/>
              </a:rPr>
              <a:t>Mean High-risk: -16.584169</a:t>
            </a:r>
          </a:p>
          <a:p>
            <a:r>
              <a:rPr lang="en-US" sz="2000" dirty="0">
                <a:latin typeface="HelveticaNeueLT Std"/>
                <a:ea typeface="Calibri"/>
                <a:cs typeface="Calibri"/>
              </a:rPr>
              <a:t>Mean Other: -8.732488</a:t>
            </a:r>
          </a:p>
        </p:txBody>
      </p:sp>
      <p:sp>
        <p:nvSpPr>
          <p:cNvPr id="15" name="Google Shape;163;p29">
            <a:extLst>
              <a:ext uri="{FF2B5EF4-FFF2-40B4-BE49-F238E27FC236}">
                <a16:creationId xmlns:a16="http://schemas.microsoft.com/office/drawing/2014/main" id="{14330098-F319-EE71-8789-6F19DA08C29D}"/>
              </a:ext>
            </a:extLst>
          </p:cNvPr>
          <p:cNvSpPr/>
          <p:nvPr/>
        </p:nvSpPr>
        <p:spPr>
          <a:xfrm>
            <a:off x="3963823" y="300778"/>
            <a:ext cx="4104688" cy="467542"/>
          </a:xfrm>
          <a:prstGeom prst="rect">
            <a:avLst/>
          </a:prstGeom>
          <a:solidFill>
            <a:srgbClr val="CFB97D"/>
          </a:solidFill>
          <a:ln>
            <a:noFill/>
          </a:ln>
          <a:effectLst>
            <a:outerShdw blurRad="63500" sx="102000" sy="102000" algn="ctr" rotWithShape="0">
              <a:prstClr val="black">
                <a:alpha val="40000"/>
              </a:prstClr>
            </a:outerShdw>
          </a:effectLst>
        </p:spPr>
        <p:txBody>
          <a:bodyPr spcFirstLastPara="1" wrap="square" lIns="0" tIns="0" rIns="0" bIns="0" anchor="ctr" anchorCtr="0">
            <a:noAutofit/>
          </a:bodyPr>
          <a:lstStyle/>
          <a:p>
            <a:pPr algn="ctr"/>
            <a:r>
              <a:rPr lang="en-US" sz="2000" b="1" dirty="0">
                <a:latin typeface="HelveticaNeueLT Std"/>
              </a:rPr>
              <a:t>Percent Difference from Norm</a:t>
            </a:r>
            <a:endParaRPr lang="en-US" dirty="0"/>
          </a:p>
        </p:txBody>
      </p:sp>
    </p:spTree>
    <p:extLst>
      <p:ext uri="{BB962C8B-B14F-4D97-AF65-F5344CB8AC3E}">
        <p14:creationId xmlns:p14="http://schemas.microsoft.com/office/powerpoint/2010/main" val="1319656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233878BA8A7A4D83B5C03B48365267" ma:contentTypeVersion="13" ma:contentTypeDescription="Create a new document." ma:contentTypeScope="" ma:versionID="433909ae2eb3e41f60a3b657c9a425db">
  <xsd:schema xmlns:xsd="http://www.w3.org/2001/XMLSchema" xmlns:xs="http://www.w3.org/2001/XMLSchema" xmlns:p="http://schemas.microsoft.com/office/2006/metadata/properties" xmlns:ns3="d8912371-e6ba-41c7-a7bf-f78300417756" xmlns:ns4="c74aa4ff-96b4-423e-a8d0-287c43e3f747" targetNamespace="http://schemas.microsoft.com/office/2006/metadata/properties" ma:root="true" ma:fieldsID="47c25cdd8b7b7991a8e64c1e0f673695" ns3:_="" ns4:_="">
    <xsd:import namespace="d8912371-e6ba-41c7-a7bf-f78300417756"/>
    <xsd:import namespace="c74aa4ff-96b4-423e-a8d0-287c43e3f747"/>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element ref="ns4:SharedWithUsers" minOccurs="0"/>
                <xsd:element ref="ns4:SharedWithDetails" minOccurs="0"/>
                <xsd:element ref="ns4:SharingHintHash" minOccurs="0"/>
                <xsd:element ref="ns3:MediaServiceObjectDetectorVersions" minOccurs="0"/>
                <xsd:element ref="ns3:MediaServiceDateTaken" minOccurs="0"/>
                <xsd:element ref="ns3:MediaLengthInSecond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912371-e6ba-41c7-a7bf-f7830041775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_activity" ma:index="20"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74aa4ff-96b4-423e-a8d0-287c43e3f747"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element name="SharingHintHash" ma:index="16"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d8912371-e6ba-41c7-a7bf-f7830041775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4C87384-622F-4BF1-BB63-27810C04D22B}">
  <ds:schemaRefs>
    <ds:schemaRef ds:uri="c74aa4ff-96b4-423e-a8d0-287c43e3f747"/>
    <ds:schemaRef ds:uri="d8912371-e6ba-41c7-a7bf-f78300417756"/>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FEBDBD7-AFFE-4AC1-A4BA-C9250E41C0D0}">
  <ds:schemaRefs>
    <ds:schemaRef ds:uri="c74aa4ff-96b4-423e-a8d0-287c43e3f747"/>
    <ds:schemaRef ds:uri="d8912371-e6ba-41c7-a7bf-f78300417756"/>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D3B27761-67BD-4B2A-BA2F-28B2C0F4697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24</Slides>
  <Notes>24</Notes>
  <HiddenSlides>0</HiddenSlides>
  <ScaleCrop>false</ScaleCrop>
  <HeadingPairs>
    <vt:vector size="4" baseType="variant">
      <vt:variant>
        <vt:lpstr>Theme</vt:lpstr>
      </vt:variant>
      <vt:variant>
        <vt:i4>1</vt:i4>
      </vt:variant>
      <vt:variant>
        <vt:lpstr>Slide Titles</vt:lpstr>
      </vt:variant>
      <vt:variant>
        <vt:i4>24</vt:i4>
      </vt:variant>
    </vt:vector>
  </HeadingPairs>
  <TitlesOfParts>
    <vt:vector size="25" baseType="lpstr">
      <vt:lpstr>Office Theme</vt:lpstr>
      <vt:lpstr>Soft Tissue Watchlist Analysis</vt:lpstr>
      <vt:lpstr>Question 1: </vt:lpstr>
      <vt:lpstr>PowerPoint Presentation</vt:lpstr>
      <vt:lpstr>PowerPoint Presentation</vt:lpstr>
      <vt:lpstr>PowerPoint Presentation</vt:lpstr>
      <vt:lpstr>Question 2:</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 3:</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Injury Analysis Update</dc:title>
  <dc:creator>Tessa Mendoza</dc:creator>
  <cp:revision>1959</cp:revision>
  <cp:lastPrinted>2023-10-16T20:54:51Z</cp:lastPrinted>
  <dcterms:created xsi:type="dcterms:W3CDTF">2023-10-12T16:53:27Z</dcterms:created>
  <dcterms:modified xsi:type="dcterms:W3CDTF">2025-07-08T20:11:39Z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0x0101005F233878BA8A7A4D83B5C03B48365267</vt:lpwstr>
  </property>
</Properties>
</file>