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322" r:id="rId6"/>
    <p:sldId id="296" r:id="rId7"/>
    <p:sldId id="329" r:id="rId8"/>
    <p:sldId id="330" r:id="rId9"/>
    <p:sldId id="366" r:id="rId10"/>
    <p:sldId id="339" r:id="rId11"/>
    <p:sldId id="297" r:id="rId12"/>
    <p:sldId id="340" r:id="rId13"/>
    <p:sldId id="342" r:id="rId14"/>
    <p:sldId id="343" r:id="rId15"/>
    <p:sldId id="373" r:id="rId16"/>
    <p:sldId id="298" r:id="rId17"/>
    <p:sldId id="367" r:id="rId18"/>
    <p:sldId id="299" r:id="rId19"/>
    <p:sldId id="369" r:id="rId20"/>
    <p:sldId id="360" r:id="rId21"/>
    <p:sldId id="362" r:id="rId22"/>
    <p:sldId id="358" r:id="rId23"/>
    <p:sldId id="368" r:id="rId24"/>
    <p:sldId id="374" r:id="rId25"/>
    <p:sldId id="323" r:id="rId26"/>
    <p:sldId id="324" r:id="rId27"/>
    <p:sldId id="327" r:id="rId28"/>
    <p:sldId id="332" r:id="rId29"/>
    <p:sldId id="334" r:id="rId30"/>
    <p:sldId id="336" r:id="rId31"/>
    <p:sldId id="359" r:id="rId32"/>
    <p:sldId id="341" r:id="rId33"/>
    <p:sldId id="325" r:id="rId34"/>
    <p:sldId id="352" r:id="rId35"/>
    <p:sldId id="356" r:id="rId36"/>
    <p:sldId id="326" r:id="rId37"/>
    <p:sldId id="345" r:id="rId38"/>
    <p:sldId id="351" r:id="rId39"/>
    <p:sldId id="348" r:id="rId4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97D"/>
    <a:srgbClr val="565A5C"/>
    <a:srgbClr val="9F9D9E"/>
    <a:srgbClr val="D9D9D9"/>
    <a:srgbClr val="CFB87C"/>
    <a:srgbClr val="A4A2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0237-D206-1923-637B-925E27347EC7}" v="121" dt="2025-08-12T02:42:2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8EEE5F-8F30-4493-8E26-A2372A373B68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5F88201-9E97-4892-BD10-5B7B539A1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1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3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9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64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88201-9E97-4892-BD10-5B7B539A1A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7CE86-9207-4DD5-824D-147D6844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B0AC5-BDE1-4EF1-AD99-5C157BB89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64DCC-8B5E-4950-8439-76CE5B56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B7B-4961-4C15-B932-71BB53F8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1C86-7FD3-4238-A2AA-8D9521DD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1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3043C-BA79-4AD3-A238-B5C42E895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CE295-2890-47CF-B4E6-9AC294056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A52C-0E38-4A79-BC86-491AF27E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AFC3-2718-4577-9A6E-031147EC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3F1F0-3D97-425A-BB49-836005D3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18BB45-B769-403A-8C64-F38A0E598C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32EDB-D210-40E4-A6BD-95C07B3B5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DDA51-C8B1-4EF9-985D-590550EE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F24B4-76EB-4F64-8069-471A09B50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DBF2C-F0E3-437A-B28B-946E4F66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7E36-4F0A-4184-A9EA-9B249215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CAD2-7337-4770-9152-048E876B3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8D480-45DF-4F2D-B31B-559ADB5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7D0B6-E7DB-4606-BA4F-7C52158D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C1D-389D-468E-A84C-AB5E72EA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1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925F1-EDDE-4F22-8FC3-88E51648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03AB-8842-42BB-829F-F6695307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C258C-74B6-48B3-84BE-6D22313F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3F01-7557-4C2D-89EC-9761F344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3D0BF-0F94-42BA-9EDF-23F288107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1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3224-E7EF-493C-809A-8E2CEE813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E166E-FA1B-4FFF-9592-1707F4BF5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2590D-55E1-4B01-B4B6-B86D010ED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5F0D1-7BFE-4F44-A7A5-AFB3786D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0E5F9-70A6-4EFB-B753-2DEE9625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AC1B5-3642-4A15-ADFE-AA33CE78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9181-E730-4BBB-A833-84F87BC3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49EB9-8B53-4FD8-860E-FBBAC306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EF22-C6C5-4C14-8F62-89733D370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6AC9E-6D52-467D-AC9A-248AC0F8A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FA03-744E-438C-A6FB-521CAC5B0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51130-D6C0-4EAA-BBAE-058A2846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37F40-500C-4E94-A666-71C6BC93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3C255-2ACC-4A90-A5A5-885297E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7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C9E-E3B9-4AB3-B70E-E2AB3B09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6E9B8-DF22-4946-B508-92EC4AFD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A176A-84B6-4688-ADC7-DADC287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2A0A2-9E58-4BFF-ACC2-1642DDD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89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C342A-A443-4EAE-84AA-1AA924CC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7AAF9E-30CC-4984-9C9A-1AC76199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F36EB-CA88-4437-923F-E2741F0D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53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AC06-4CAC-478B-9A7A-5D67D7532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B13FE-C836-4F7A-B89C-F65EC5DBF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EB4D8-5742-4406-BF1C-D52E9B3C1D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AAF46-7AA5-4825-BF72-0883C510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2FD2A-1BEA-425C-A7C8-8220A67D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4AA7-A5FD-42D6-806D-6F0DCA2B9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79B28-07E8-422C-A23D-57EE7E1A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32EAD-AE6F-4671-970E-7608AC887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F0A8F-6392-4B0D-8D75-DDCD73E62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A7A33-DF89-45A0-85B8-4BB0F25B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62658-DA41-48F8-8D2D-0767432F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79B5B-1BBC-4855-9B83-C4C56176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4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65000" b="-6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EB662-F488-4074-9F20-2D256E97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639F-5D1D-4B54-9170-9159B8AA3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F1C8-E8EF-4B57-8891-BAA63DA8F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5B8AF-E64C-4749-81DD-0838DD678695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B336B-8CD1-4560-975B-12E485B73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DE57-DF4C-4127-AC28-51F0E11BBE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D816A-CF8C-4106-BAD0-5C03D0E40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5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Running Speeds and Imbalance</a:t>
            </a:r>
            <a:endParaRPr lang="en-US" sz="6600">
              <a:ln w="19050">
                <a:solidFill>
                  <a:prstClr val="black"/>
                </a:solidFill>
              </a:ln>
              <a:solidFill>
                <a:srgbClr val="CFB87C"/>
              </a:solidFill>
              <a:latin typeface="HelveticaNeueLT St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1B721-D503-4D41-BE0C-232751BBCC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latin typeface="HelveticaNeueLT Std"/>
              </a:rPr>
              <a:t>Ian McElveen and Cecilia Gonzales</a:t>
            </a:r>
            <a:endParaRPr lang="en-US"/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5" name="Picture 4" descr="A logo for a college&#10;&#10;AI-generated content may be incorrect.">
            <a:extLst>
              <a:ext uri="{FF2B5EF4-FFF2-40B4-BE49-F238E27FC236}">
                <a16:creationId xmlns:a16="http://schemas.microsoft.com/office/drawing/2014/main" id="{90C0B6A2-C097-EE19-FF6F-2D64282A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18" y="4760268"/>
            <a:ext cx="1981200" cy="1857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 descr="A logo of a sports science&#10;&#10;AI-generated content may be incorrect.">
            <a:extLst>
              <a:ext uri="{FF2B5EF4-FFF2-40B4-BE49-F238E27FC236}">
                <a16:creationId xmlns:a16="http://schemas.microsoft.com/office/drawing/2014/main" id="{A5E06F0F-C7AE-FF79-55F5-1CAEB54F9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0623" y="4768672"/>
            <a:ext cx="1943100" cy="1857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891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49F7-7114-4378-12FA-A1A6F110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747C8A-2F78-F102-6503-A6F8E0D7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6F884FA9-5C27-9308-24BC-B94AFBA78D84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Velocity Bands and Speed</a:t>
            </a:r>
            <a:endParaRPr lang="en-US"/>
          </a:p>
        </p:txBody>
      </p:sp>
      <p:pic>
        <p:nvPicPr>
          <p:cNvPr id="2" name="Picture 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37755EC-0CDD-AD55-6385-7D24698BD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055" y="1264366"/>
            <a:ext cx="8567892" cy="50175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016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7707D-54A5-1402-F1AC-D745B1FCA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78C0F0-1C8B-D1D1-4D68-60925A9D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BCC74426-4CDD-1780-368E-BB007F8608B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Velocity Bands and Speed</a:t>
            </a:r>
            <a:endParaRPr lang="en-US"/>
          </a:p>
        </p:txBody>
      </p:sp>
      <p:pic>
        <p:nvPicPr>
          <p:cNvPr id="2" name="Picture 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B7AA53D-58A9-840A-8E5E-0A4A5930D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350398"/>
            <a:ext cx="8132814" cy="47963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D786D-2055-994E-8A33-406629DD5E1B}"/>
              </a:ext>
            </a:extLst>
          </p:cNvPr>
          <p:cNvSpPr txBox="1"/>
          <p:nvPr/>
        </p:nvSpPr>
        <p:spPr>
          <a:xfrm>
            <a:off x="509704" y="1351619"/>
            <a:ext cx="304664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ea typeface="Calibri"/>
                <a:cs typeface="Calibri"/>
              </a:rPr>
              <a:t>Absolute Modeling Results: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Bigs: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ea typeface="Calibri"/>
                <a:cs typeface="Calibri"/>
              </a:rPr>
              <a:t>Band 6 shows largest links to max velocity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Skill: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ea typeface="Calibri"/>
                <a:cs typeface="Calibri"/>
              </a:rPr>
              <a:t>Higher effort in Band 4 = lower max velocity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ea typeface="Calibri"/>
                <a:cs typeface="Calibri"/>
              </a:rPr>
              <a:t>Combo: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000" dirty="0">
                <a:ea typeface="Calibri"/>
                <a:cs typeface="Calibri"/>
              </a:rPr>
              <a:t>Hard to model (QBs, RBs, TEs, and LBs)</a:t>
            </a:r>
          </a:p>
        </p:txBody>
      </p:sp>
    </p:spTree>
    <p:extLst>
      <p:ext uri="{BB962C8B-B14F-4D97-AF65-F5344CB8AC3E}">
        <p14:creationId xmlns:p14="http://schemas.microsoft.com/office/powerpoint/2010/main" val="37005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3BFF2-5CC5-2653-0CD4-01E89A91B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C0F907-9DD1-0CBB-3B7E-F91A6391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88CFD1DD-7FAD-1F45-F290-9E3DB23C0E0B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Velocity Bands and Speed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94144-D4AC-0819-7C98-573E09208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88" y="1157748"/>
            <a:ext cx="9115425" cy="5181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1547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6275"/>
            <a:ext cx="9144000" cy="3232943"/>
          </a:xfrm>
        </p:spPr>
        <p:txBody>
          <a:bodyPr>
            <a:normAutofit fontScale="90000"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Are relative efforts and bands more advantageous than the absolute bands provided?</a:t>
            </a:r>
            <a:endParaRPr lang="en-US"/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320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2E755-3A3E-515D-7674-D946BA951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DE9B0E-A5E7-3C55-1016-BE3BEA3F3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4121FA24-1AD1-25DB-1FB4-32C8EE724AC7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Relative vs. Absolute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990DD-6787-12A9-DC8F-42D5569C7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956" y="1054742"/>
            <a:ext cx="9234310" cy="559964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36947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7333"/>
            <a:ext cx="9144000" cy="3592932"/>
          </a:xfrm>
        </p:spPr>
        <p:txBody>
          <a:bodyPr>
            <a:normAutofit/>
          </a:bodyPr>
          <a:lstStyle/>
          <a:p>
            <a:r>
              <a:rPr lang="en-US" sz="59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How does sprinting exposure (# of counts, % of max) relate to incidence of hamstring injuries?</a:t>
            </a:r>
            <a:endParaRPr lang="en-US" sz="5900">
              <a:ea typeface="Calibri Light"/>
              <a:cs typeface="Calibri Light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739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33D16-E4B4-50A3-B5E6-F6E75E0C8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51C08-D16C-1FCC-42D6-D855864D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0D841B02-2B43-82EE-CB79-652A29ACCFE5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ea typeface="+mn-lt"/>
                <a:cs typeface="+mn-lt"/>
                <a:sym typeface="Proxima Nova"/>
              </a:rPr>
              <a:t>Sprint Count vs. HSI</a:t>
            </a:r>
            <a:endParaRPr lang="en-US" sz="2000">
              <a:ea typeface="+mn-lt"/>
              <a:cs typeface="+mn-lt"/>
              <a:sym typeface="Proxima Nova"/>
            </a:endParaRPr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F4DE3ADB-E2DD-98BD-68B1-3297D31BC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485" y="1150345"/>
            <a:ext cx="8829029" cy="538388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000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CEEBE-2353-3E86-D84D-3EAEF33A2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858D08-80BE-36FD-41DB-36601470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18FD22B6-4EE5-9AC4-5B1C-BA857AF7029E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Sprint Count and HSI</a:t>
            </a:r>
            <a:endParaRPr lang="en-US"/>
          </a:p>
        </p:txBody>
      </p:sp>
      <p:pic>
        <p:nvPicPr>
          <p:cNvPr id="3" name="Picture 2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D7EC0A81-326E-6FAA-69D2-EF3D29063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3" y="1145459"/>
            <a:ext cx="5782904" cy="3682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A23313-3AA4-20C2-F77E-2C309AC78955}"/>
              </a:ext>
            </a:extLst>
          </p:cNvPr>
          <p:cNvSpPr txBox="1"/>
          <p:nvPr/>
        </p:nvSpPr>
        <p:spPr>
          <a:xfrm>
            <a:off x="684641" y="4967772"/>
            <a:ext cx="4464530" cy="12772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u="sng">
                <a:ea typeface="Calibri"/>
                <a:cs typeface="Calibri"/>
              </a:rPr>
              <a:t>Total Observations per Sprint Count:</a:t>
            </a:r>
            <a:endParaRPr lang="en-US" sz="11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0 = 1257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1 = 500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2 = 200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3 = 50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4 = 12*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5 = 1*</a:t>
            </a:r>
          </a:p>
        </p:txBody>
      </p:sp>
      <p:pic>
        <p:nvPicPr>
          <p:cNvPr id="2" name="Picture 1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C0B410A3-62ED-5AFC-E75F-FCE841268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115261"/>
            <a:ext cx="5905500" cy="3743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9845A-09E9-A421-376F-671FC911FE29}"/>
              </a:ext>
            </a:extLst>
          </p:cNvPr>
          <p:cNvSpPr txBox="1"/>
          <p:nvPr/>
        </p:nvSpPr>
        <p:spPr>
          <a:xfrm>
            <a:off x="6729875" y="4969858"/>
            <a:ext cx="4086477" cy="19543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u="sng">
                <a:ea typeface="Calibri"/>
                <a:cs typeface="Calibri"/>
              </a:rPr>
              <a:t>Total Observations per Sprint Count:</a:t>
            </a:r>
            <a:endParaRPr lang="en-US" sz="11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0 = 879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1 = 417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2 = 251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3 = 182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4 = 123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5 = 90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6 = 38*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7 = 23*</a:t>
            </a: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/>
                <a:cs typeface="Calibri"/>
              </a:rPr>
              <a:t>8 = 9*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100">
                <a:ea typeface="Calibri" panose="020F0502020204030204"/>
                <a:cs typeface="Calibri" panose="020F0502020204030204"/>
              </a:rPr>
              <a:t>9 = 5*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1535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38C68-4551-D658-2964-43FFF30F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252B4F-AF5E-A0F2-B086-98A98354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3C09975C-B4B9-E087-5029-3800823ED624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Sprinting and HSI</a:t>
            </a:r>
            <a:endParaRPr lang="en-US"/>
          </a:p>
        </p:txBody>
      </p:sp>
      <p:pic>
        <p:nvPicPr>
          <p:cNvPr id="7" name="Picture 6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B02E6169-DF0B-0427-CFEE-D7DE0CF9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370" y="1378974"/>
            <a:ext cx="5868937" cy="37313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40A15E-555F-6AE6-B236-E9917144BC0C}"/>
              </a:ext>
            </a:extLst>
          </p:cNvPr>
          <p:cNvSpPr txBox="1"/>
          <p:nvPr/>
        </p:nvSpPr>
        <p:spPr>
          <a:xfrm>
            <a:off x="4381753" y="5870063"/>
            <a:ext cx="4040566" cy="3231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>
                <a:ea typeface="Calibri"/>
                <a:cs typeface="Calibri"/>
              </a:rPr>
              <a:t>Fisher Exact tests revealed no associations.</a:t>
            </a:r>
            <a:endParaRPr lang="en-US" sz="1500" u="sng">
              <a:ea typeface="Calibri"/>
              <a:cs typeface="Calibri"/>
            </a:endParaRPr>
          </a:p>
        </p:txBody>
      </p:sp>
      <p:pic>
        <p:nvPicPr>
          <p:cNvPr id="3" name="Picture 2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6E7F0F29-723C-C95F-8455-A522B954C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2" y="1362091"/>
            <a:ext cx="5935408" cy="375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78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FC1C2-F611-4096-1A84-BB68A0B4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87E890-2B4C-49F8-50C9-D3679E158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413986DB-10EA-3EB6-F063-C96C85B481E8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Percent of Max vs. HSI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EF52D-07AA-12C4-9589-6F148914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" y="1137179"/>
            <a:ext cx="10810875" cy="5514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0383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FBA0103-4D31-5703-CCAB-996C911812B8}"/>
              </a:ext>
            </a:extLst>
          </p:cNvPr>
          <p:cNvSpPr txBox="1">
            <a:spLocks/>
          </p:cNvSpPr>
          <p:nvPr/>
        </p:nvSpPr>
        <p:spPr>
          <a:xfrm>
            <a:off x="1524000" y="1717676"/>
            <a:ext cx="9144000" cy="303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ln w="19050">
                  <a:solidFill>
                    <a:prstClr val="black"/>
                  </a:solidFill>
                </a:ln>
                <a:solidFill>
                  <a:srgbClr val="CFB87C"/>
                </a:solidFill>
                <a:latin typeface="HelveticaNeueLT Std"/>
              </a:rPr>
              <a:t>Running Speeds</a:t>
            </a:r>
            <a:endParaRPr lang="en-US"/>
          </a:p>
        </p:txBody>
      </p:sp>
      <p:pic>
        <p:nvPicPr>
          <p:cNvPr id="7" name="Google Shape;104;p17" descr="A buffalo logo on a black background&#10;&#10;AI-generated content may be incorrect.">
            <a:extLst>
              <a:ext uri="{FF2B5EF4-FFF2-40B4-BE49-F238E27FC236}">
                <a16:creationId xmlns:a16="http://schemas.microsoft.com/office/drawing/2014/main" id="{294E90BD-7ECD-1F88-5449-72BB72674BC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2139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34DF-A7CD-5CFE-9800-2FB6CA214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55FA85-0D66-E4D5-4233-E4D8523A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974CBBE3-AC15-60A2-A1AC-C9A084A56D8A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ea typeface="+mn-lt"/>
                <a:cs typeface="+mn-lt"/>
                <a:sym typeface="Proxima Nova"/>
              </a:rPr>
              <a:t>Percent of Max vs. HSI</a:t>
            </a:r>
            <a:endParaRPr lang="en-US" sz="2000">
              <a:ea typeface="+mn-lt"/>
              <a:cs typeface="+mn-lt"/>
              <a:sym typeface="Proxima Nova"/>
            </a:endParaRPr>
          </a:p>
        </p:txBody>
      </p:sp>
      <p:pic>
        <p:nvPicPr>
          <p:cNvPr id="2" name="Picture 1" descr="A graph of a number of velocity&#10;&#10;AI-generated content may be incorrect.">
            <a:extLst>
              <a:ext uri="{FF2B5EF4-FFF2-40B4-BE49-F238E27FC236}">
                <a16:creationId xmlns:a16="http://schemas.microsoft.com/office/drawing/2014/main" id="{2E692C84-C847-B199-902A-89A24A07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60" y="1635330"/>
            <a:ext cx="5664679" cy="35834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A4480F-3930-4AE9-EC9E-773BA95F0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85" y="1590199"/>
            <a:ext cx="5721659" cy="367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1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9B4E-0244-E5C5-F524-031B22369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BF9419-9C62-AA14-04C3-8F0102F35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9C08A05A-F67A-335A-19BD-2AC18643AACB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ea typeface="+mn-lt"/>
                <a:cs typeface="+mn-lt"/>
                <a:sym typeface="Proxima Nova"/>
              </a:rPr>
              <a:t>Percent of Max vs. HSI</a:t>
            </a:r>
            <a:endParaRPr lang="en-US" sz="2000">
              <a:ea typeface="+mn-lt"/>
              <a:cs typeface="+mn-lt"/>
              <a:sym typeface="Proxima Nova"/>
            </a:endParaRPr>
          </a:p>
        </p:txBody>
      </p:sp>
      <p:sp>
        <p:nvSpPr>
          <p:cNvPr id="2" name="Google Shape;163;p29">
            <a:extLst>
              <a:ext uri="{FF2B5EF4-FFF2-40B4-BE49-F238E27FC236}">
                <a16:creationId xmlns:a16="http://schemas.microsoft.com/office/drawing/2014/main" id="{317AB280-4ED5-0D49-1A4F-2B50FB77FFA7}"/>
              </a:ext>
            </a:extLst>
          </p:cNvPr>
          <p:cNvSpPr/>
          <p:nvPr/>
        </p:nvSpPr>
        <p:spPr>
          <a:xfrm>
            <a:off x="4328705" y="447831"/>
            <a:ext cx="3526320" cy="849190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Final Thoughts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056E2B4A-23AE-B1BF-4884-D0B357AE6C18}"/>
              </a:ext>
            </a:extLst>
          </p:cNvPr>
          <p:cNvSpPr txBox="1"/>
          <p:nvPr/>
        </p:nvSpPr>
        <p:spPr>
          <a:xfrm>
            <a:off x="2227791" y="1416843"/>
            <a:ext cx="7826374" cy="466127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There was no statistically significant association between our sprint count groups and injury occurrence for a one- or three-week period.</a:t>
            </a:r>
          </a:p>
          <a:p>
            <a:pPr>
              <a:lnSpc>
                <a:spcPct val="150000"/>
              </a:lnSpc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There was no statistically significant difference in percent of max velocity between injury and non-injury groups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Since there were relatively few injuries in the dataset, it's harder to detect real differences between groups. This means non-significant results should be taken with caution, and future research with larger samples is highly recommended.</a:t>
            </a:r>
          </a:p>
        </p:txBody>
      </p:sp>
    </p:spTree>
    <p:extLst>
      <p:ext uri="{BB962C8B-B14F-4D97-AF65-F5344CB8AC3E}">
        <p14:creationId xmlns:p14="http://schemas.microsoft.com/office/powerpoint/2010/main" val="1200392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9886A25-C657-EFD3-25B9-6C513C9FFF8E}"/>
              </a:ext>
            </a:extLst>
          </p:cNvPr>
          <p:cNvSpPr txBox="1">
            <a:spLocks/>
          </p:cNvSpPr>
          <p:nvPr/>
        </p:nvSpPr>
        <p:spPr>
          <a:xfrm>
            <a:off x="1524000" y="1717676"/>
            <a:ext cx="9144000" cy="303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>
                <a:ln w="19050">
                  <a:solidFill>
                    <a:prstClr val="black"/>
                  </a:solidFill>
                </a:ln>
                <a:solidFill>
                  <a:srgbClr val="CFB87C"/>
                </a:solidFill>
                <a:latin typeface="HelveticaNeueLT Std"/>
              </a:rPr>
              <a:t>Running Imbalance</a:t>
            </a:r>
            <a:endParaRPr lang="en-US" sz="6600">
              <a:ln w="19050">
                <a:solidFill>
                  <a:prstClr val="black"/>
                </a:solidFill>
              </a:ln>
              <a:solidFill>
                <a:srgbClr val="CFB87C"/>
              </a:solidFill>
              <a:latin typeface="HelveticaNeueLT Std" panose="020B0604020202020204" pitchFamily="34" charset="0"/>
            </a:endParaRPr>
          </a:p>
        </p:txBody>
      </p:sp>
      <p:pic>
        <p:nvPicPr>
          <p:cNvPr id="7" name="Google Shape;104;p17" descr="A black and gold buffalo logo&#10;&#10;AI-generated content may be incorrect.">
            <a:extLst>
              <a:ext uri="{FF2B5EF4-FFF2-40B4-BE49-F238E27FC236}">
                <a16:creationId xmlns:a16="http://schemas.microsoft.com/office/drawing/2014/main" id="{2696B768-8FF1-684F-37DD-F04AC066AD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1589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081532-BFB6-D708-18FD-AC4658279E06}"/>
              </a:ext>
            </a:extLst>
          </p:cNvPr>
          <p:cNvSpPr txBox="1">
            <a:spLocks/>
          </p:cNvSpPr>
          <p:nvPr/>
        </p:nvSpPr>
        <p:spPr>
          <a:xfrm>
            <a:off x="1524000" y="1716275"/>
            <a:ext cx="9144000" cy="3333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What is the variation at the team level and at each individual athlete level?</a:t>
            </a:r>
            <a:endParaRPr lang="en-US" sz="5900">
              <a:solidFill>
                <a:srgbClr val="000000"/>
              </a:solidFill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Google Shape;104;p17" descr="A black and gold buffalo logo&#10;&#10;AI-generated content may be incorrect.">
            <a:extLst>
              <a:ext uri="{FF2B5EF4-FFF2-40B4-BE49-F238E27FC236}">
                <a16:creationId xmlns:a16="http://schemas.microsoft.com/office/drawing/2014/main" id="{BFEE9A27-A78F-FC2B-C363-0B6B79074E7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2456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CB2787-0EC1-43DD-B10D-537FA3149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1D77065C-D692-4BA1-BD36-B7B13545A4D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428D55-0163-4E97-4DEB-8E3B46E6E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60" y="1188179"/>
            <a:ext cx="7040745" cy="502503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8C0D-1D7A-EC5B-2D6F-F4B20083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Team Trends</a:t>
            </a:r>
            <a:endParaRPr lang="en-US" sz="3500"/>
          </a:p>
        </p:txBody>
      </p:sp>
    </p:spTree>
    <p:extLst>
      <p:ext uri="{BB962C8B-B14F-4D97-AF65-F5344CB8AC3E}">
        <p14:creationId xmlns:p14="http://schemas.microsoft.com/office/powerpoint/2010/main" val="17324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imbalanced numbers&#10;&#10;AI-generated content may be incorrect.">
            <a:extLst>
              <a:ext uri="{FF2B5EF4-FFF2-40B4-BE49-F238E27FC236}">
                <a16:creationId xmlns:a16="http://schemas.microsoft.com/office/drawing/2014/main" id="{E22D7AC8-F49B-78EF-C80E-B3B206BF5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16" y="1204039"/>
            <a:ext cx="7491655" cy="518951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46D286-4B73-995B-9FFC-F45368990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Google Shape;163;p29">
            <a:extLst>
              <a:ext uri="{FF2B5EF4-FFF2-40B4-BE49-F238E27FC236}">
                <a16:creationId xmlns:a16="http://schemas.microsoft.com/office/drawing/2014/main" id="{E5A07246-EA3A-C06C-BE7C-339A4404DC4A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27C851-3004-3DBE-42E4-B44F277C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Running Imbalance by Status</a:t>
            </a:r>
            <a:endParaRPr lang="en-US" sz="3500"/>
          </a:p>
        </p:txBody>
      </p:sp>
      <p:pic>
        <p:nvPicPr>
          <p:cNvPr id="5" name="Picture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2EAAF85E-73D2-5405-8EED-5B0C8B67E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70" t="41544" r="-128" b="45483"/>
          <a:stretch>
            <a:fillRect/>
          </a:stretch>
        </p:blipFill>
        <p:spPr>
          <a:xfrm>
            <a:off x="10067525" y="2980173"/>
            <a:ext cx="1952742" cy="900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166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18B150-CF00-6E56-B7B7-7B78ADDF3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F6673B16-36FB-28EF-5FEA-CB319274611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" name="Picture 8" descr="A graph of a number of individuals&#10;&#10;AI-generated content may be incorrect.">
            <a:extLst>
              <a:ext uri="{FF2B5EF4-FFF2-40B4-BE49-F238E27FC236}">
                <a16:creationId xmlns:a16="http://schemas.microsoft.com/office/drawing/2014/main" id="{357977B2-A182-5498-99DD-35A7283F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478" y="1194280"/>
            <a:ext cx="7893046" cy="460656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4403C71-FC5F-04F7-E290-673ADB59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Average Variance by Status</a:t>
            </a:r>
            <a:endParaRPr lang="en-US" sz="3500"/>
          </a:p>
        </p:txBody>
      </p:sp>
      <p:pic>
        <p:nvPicPr>
          <p:cNvPr id="4" name="Picture 3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67FDCA53-942E-5A01-B508-13BBBB6C8C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70" t="41544" r="-128" b="45483"/>
          <a:stretch>
            <a:fillRect/>
          </a:stretch>
        </p:blipFill>
        <p:spPr>
          <a:xfrm>
            <a:off x="10240361" y="3322047"/>
            <a:ext cx="1952742" cy="900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454883-3C3A-08AA-0F56-B4402720B299}"/>
              </a:ext>
            </a:extLst>
          </p:cNvPr>
          <p:cNvSpPr txBox="1"/>
          <p:nvPr/>
        </p:nvSpPr>
        <p:spPr>
          <a:xfrm>
            <a:off x="4787958" y="5969893"/>
            <a:ext cx="7516349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rgbClr val="1B1B1B"/>
                </a:solidFill>
                <a:latin typeface="HelveticaNeueLT Std"/>
              </a:rPr>
              <a:t>Exploring the Relations Between Running Variability and Injury Susceptibility: A Scoping Review</a:t>
            </a:r>
            <a:endParaRPr lang="en-US" sz="1600" b="1">
              <a:solidFill>
                <a:srgbClr val="000000"/>
              </a:solidFill>
              <a:latin typeface="HelveticaNeueLT Std"/>
              <a:ea typeface="Calibri"/>
              <a:cs typeface="Calibri"/>
            </a:endParaRPr>
          </a:p>
          <a:p>
            <a:r>
              <a:rPr lang="en-US" sz="1600" b="1">
                <a:solidFill>
                  <a:srgbClr val="1B1B1B"/>
                </a:solidFill>
                <a:latin typeface="HelveticaNeueLT Std"/>
                <a:ea typeface="Calibri"/>
                <a:cs typeface="Calibri"/>
              </a:rPr>
              <a:t>By </a:t>
            </a:r>
            <a:r>
              <a:rPr lang="en-US" sz="1600" b="1">
                <a:solidFill>
                  <a:srgbClr val="1B1B1B"/>
                </a:solidFill>
                <a:latin typeface="HelveticaNeueLT Std"/>
                <a:ea typeface="+mn-lt"/>
                <a:cs typeface="+mn-lt"/>
              </a:rPr>
              <a:t> Zaheen Ahmed Iqbal and Daniel Hung-Kay Chow</a:t>
            </a:r>
            <a:endParaRPr lang="en-US" sz="1600" b="1">
              <a:solidFill>
                <a:srgbClr val="1B1B1B"/>
              </a:solidFill>
              <a:latin typeface="HelveticaNeueLT Std"/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37344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verage value with Willis Tower in the background&#10;&#10;AI-generated content may be incorrect.">
            <a:extLst>
              <a:ext uri="{FF2B5EF4-FFF2-40B4-BE49-F238E27FC236}">
                <a16:creationId xmlns:a16="http://schemas.microsoft.com/office/drawing/2014/main" id="{45DEFCC1-1182-F215-98CE-EF636C452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65411"/>
            <a:ext cx="7315201" cy="52443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960005-8F14-DDA9-651D-1A03BAA7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Google Shape;163;p29">
            <a:extLst>
              <a:ext uri="{FF2B5EF4-FFF2-40B4-BE49-F238E27FC236}">
                <a16:creationId xmlns:a16="http://schemas.microsoft.com/office/drawing/2014/main" id="{AB73C1E3-B9E3-E782-CEB1-74F55CA0B241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AD2749-2967-D321-3AAB-52C8576E0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Average Absolute Value by Status</a:t>
            </a:r>
            <a:endParaRPr lang="en-US" sz="3500"/>
          </a:p>
        </p:txBody>
      </p:sp>
      <p:pic>
        <p:nvPicPr>
          <p:cNvPr id="5" name="Picture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33889EB2-9F63-04C0-C11C-C3A27C77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70" t="41544" r="-128" b="45483"/>
          <a:stretch>
            <a:fillRect/>
          </a:stretch>
        </p:blipFill>
        <p:spPr>
          <a:xfrm>
            <a:off x="10085379" y="3334963"/>
            <a:ext cx="1952742" cy="900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4366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8D02-1A1C-238E-359D-C202C612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Running Imbalance by Position</a:t>
            </a:r>
            <a:endParaRPr lang="en-US" sz="3500"/>
          </a:p>
        </p:txBody>
      </p:sp>
      <p:pic>
        <p:nvPicPr>
          <p:cNvPr id="5" name="Picture 4" descr="A graph of average number of running imbalances&#10;&#10;AI-generated content may be incorrect.">
            <a:extLst>
              <a:ext uri="{FF2B5EF4-FFF2-40B4-BE49-F238E27FC236}">
                <a16:creationId xmlns:a16="http://schemas.microsoft.com/office/drawing/2014/main" id="{25621DD7-3CD9-50A6-DB94-3D6DCE169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31" y="1714498"/>
            <a:ext cx="5684045" cy="409575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83810AB-179B-8B5C-E807-41AB7F77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Google Shape;163;p29">
            <a:extLst>
              <a:ext uri="{FF2B5EF4-FFF2-40B4-BE49-F238E27FC236}">
                <a16:creationId xmlns:a16="http://schemas.microsoft.com/office/drawing/2014/main" id="{F0904332-CE21-9859-026A-31381FA7D755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" name="Picture 7" descr="A graph of a graph showing the average value running imbalance with Willis Tower in the background&#10;&#10;AI-generated content may be incorrect.">
            <a:extLst>
              <a:ext uri="{FF2B5EF4-FFF2-40B4-BE49-F238E27FC236}">
                <a16:creationId xmlns:a16="http://schemas.microsoft.com/office/drawing/2014/main" id="{F9740B84-0B0D-509E-BEB7-F22AA0B6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274" y="1724440"/>
            <a:ext cx="5674161" cy="408605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368D1902-0C5A-DEAD-FE68-636176E3C5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169" t="35270" r="-337" b="37602"/>
          <a:stretch>
            <a:fillRect/>
          </a:stretch>
        </p:blipFill>
        <p:spPr>
          <a:xfrm>
            <a:off x="5107659" y="3429369"/>
            <a:ext cx="791228" cy="8759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F0DBA474-61A4-5DAF-A0C2-9F41E4DCF5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4169" t="35270" r="-337" b="37602"/>
          <a:stretch>
            <a:fillRect/>
          </a:stretch>
        </p:blipFill>
        <p:spPr>
          <a:xfrm>
            <a:off x="11165174" y="3329308"/>
            <a:ext cx="791228" cy="8759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3828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46CD0C8-F845-B4ED-609F-CDC0B35D7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Google Shape;163;p29">
            <a:extLst>
              <a:ext uri="{FF2B5EF4-FFF2-40B4-BE49-F238E27FC236}">
                <a16:creationId xmlns:a16="http://schemas.microsoft.com/office/drawing/2014/main" id="{088CDD05-9AB9-CAB4-D1F8-1412CDF43F11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Team Variation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" name="Picture 15" descr="A graph of injuries by position&#10;&#10;AI-generated content may be incorrect.">
            <a:extLst>
              <a:ext uri="{FF2B5EF4-FFF2-40B4-BE49-F238E27FC236}">
                <a16:creationId xmlns:a16="http://schemas.microsoft.com/office/drawing/2014/main" id="{D37DD0E9-DF1D-0B3B-7295-4A10A0FCC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1" y="1727579"/>
            <a:ext cx="5412481" cy="375700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7" name="Picture 16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AB91D330-040C-CACE-98B8-70F7C92E2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123" y="1725596"/>
            <a:ext cx="5620825" cy="37640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968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676"/>
            <a:ext cx="9144000" cy="303053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900">
                <a:ln w="19050">
                  <a:solidFill>
                    <a:prstClr val="black"/>
                  </a:solidFill>
                </a:ln>
                <a:solidFill>
                  <a:srgbClr val="CFB87C"/>
                </a:solidFill>
                <a:latin typeface="HelveticaNeueLT Std"/>
                <a:ea typeface="Calibri Light"/>
                <a:cs typeface="Calibri Light"/>
              </a:rPr>
              <a:t>How often are athletes reaching ≥ 90% maximum velocity throughout the training season?</a:t>
            </a:r>
            <a:endParaRPr lang="en-US" sz="5900">
              <a:solidFill>
                <a:srgbClr val="000000"/>
              </a:solidFill>
              <a:latin typeface="HelveticaNeueLT Std"/>
              <a:ea typeface="Calibri Light"/>
              <a:cs typeface="Calibri Light"/>
            </a:endParaRPr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29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5227011-7361-827E-3F98-83053F8C34C0}"/>
              </a:ext>
            </a:extLst>
          </p:cNvPr>
          <p:cNvSpPr txBox="1">
            <a:spLocks/>
          </p:cNvSpPr>
          <p:nvPr/>
        </p:nvSpPr>
        <p:spPr>
          <a:xfrm>
            <a:off x="1524000" y="1469746"/>
            <a:ext cx="9144000" cy="3961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What is a meaningful change? What red flags should go off when we see a week-to-week change in running imbalance?</a:t>
            </a:r>
            <a:endParaRPr lang="en-US" sz="590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Google Shape;104;p17">
            <a:extLst>
              <a:ext uri="{FF2B5EF4-FFF2-40B4-BE49-F238E27FC236}">
                <a16:creationId xmlns:a16="http://schemas.microsoft.com/office/drawing/2014/main" id="{FBDEBDD6-E74D-670D-E2B2-AC353B10F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849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4C3F-E919-0797-3603-81249F9F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Running Imbalance and HSI Risk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BAF52-A9FF-2E97-A647-07DD37DC0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No direct relationship between running imbalance value and impending HSI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No relationship with any summary statistic per week of running imbalance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Trends stay the same before and after HSI</a:t>
            </a: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Variance of running imbalance during time at CU is the best indicator of HSI occurrence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DAA93D-E0D0-A12D-3C25-6F3A3FB09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0C0AA526-385E-4612-7CF9-F3434412777F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Meaningful Change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46155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6EBAFE93-F8D5-E152-4234-01A583AA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750" y="1222063"/>
            <a:ext cx="7538796" cy="517659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668B67-495E-7870-F789-140AE068F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0B7411C5-A895-F009-5584-8F8E94D64727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ea typeface="Proxima Nova"/>
                <a:cs typeface="Proxima Nova"/>
                <a:sym typeface="Proxima Nova"/>
              </a:rPr>
              <a:t>Meaningful Change</a:t>
            </a:r>
            <a:endParaRPr sz="2000" b="1">
              <a:latin typeface="HelveticaNeueLT Std" panose="020B0604020202020204" pitchFamily="3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96E6CC1-33F3-5D8F-6055-A91DEF932595}"/>
              </a:ext>
            </a:extLst>
          </p:cNvPr>
          <p:cNvSpPr txBox="1">
            <a:spLocks/>
          </p:cNvSpPr>
          <p:nvPr/>
        </p:nvSpPr>
        <p:spPr>
          <a:xfrm>
            <a:off x="838200" y="418041"/>
            <a:ext cx="10515600" cy="76464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>
                <a:ea typeface="Calibri Light"/>
                <a:cs typeface="Calibri Light"/>
              </a:rPr>
              <a:t>Trend Strength by Status</a:t>
            </a:r>
            <a:endParaRPr lang="en-US" sz="3500"/>
          </a:p>
        </p:txBody>
      </p:sp>
      <p:pic>
        <p:nvPicPr>
          <p:cNvPr id="4" name="Picture 3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D8524363-E54B-CB43-850B-ECCE7A346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470" t="41544" r="-128" b="45483"/>
          <a:stretch>
            <a:fillRect/>
          </a:stretch>
        </p:blipFill>
        <p:spPr>
          <a:xfrm>
            <a:off x="10067525" y="3354715"/>
            <a:ext cx="1952742" cy="9005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2054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47D2105-39CA-AA92-BE1A-5E45BCC9B80C}"/>
              </a:ext>
            </a:extLst>
          </p:cNvPr>
          <p:cNvSpPr txBox="1">
            <a:spLocks/>
          </p:cNvSpPr>
          <p:nvPr/>
        </p:nvSpPr>
        <p:spPr>
          <a:xfrm>
            <a:off x="1524000" y="1335275"/>
            <a:ext cx="9144000" cy="38380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9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Is running imbalance sensitive enough of a metric to use as a prognosis tool versus a rehab tool?</a:t>
            </a:r>
            <a:endParaRPr lang="en-US" sz="590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7" name="Google Shape;104;p17" descr="A black and gold buffalo logo&#10;&#10;AI-generated content may be incorrect.">
            <a:extLst>
              <a:ext uri="{FF2B5EF4-FFF2-40B4-BE49-F238E27FC236}">
                <a16:creationId xmlns:a16="http://schemas.microsoft.com/office/drawing/2014/main" id="{EA4B3852-A20A-2F33-48A6-92EAED9AEA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9262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76D292F-703C-BA33-E599-2FF3AFEF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77DCB5F5-6FD0-58C7-EED9-638E574A7608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Use as a Prognosis Tool</a:t>
            </a:r>
            <a:endParaRPr lang="en-US"/>
          </a:p>
        </p:txBody>
      </p:sp>
      <p:pic>
        <p:nvPicPr>
          <p:cNvPr id="2" name="Picture 1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A494B6FD-26E1-E742-5146-27FECB64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973" y="1866328"/>
            <a:ext cx="5443398" cy="390000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A111B8-D1A0-3E77-45FE-8DD6FC2B8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76" y="1869281"/>
            <a:ext cx="5423139" cy="38798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63ECF-25BB-9777-F937-B89D576B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latin typeface="HelveticaNeueLT Std"/>
                <a:ea typeface="Calibri Light"/>
                <a:cs typeface="Calibri Light"/>
              </a:rPr>
              <a:t>Return to Play Timeline</a:t>
            </a:r>
            <a:endParaRPr lang="en-US" sz="3500">
              <a:latin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4254333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1849-1D18-EA9E-AA15-B51736F6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NeueLT Std"/>
                <a:ea typeface="Calibri Light"/>
                <a:cs typeface="Calibri Light"/>
              </a:rPr>
              <a:t>Use as a Predictor</a:t>
            </a:r>
            <a:endParaRPr lang="en-US">
              <a:latin typeface="HelveticaNeueLT St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4D49-1FB0-2D65-DA32-A90347F9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HelveticaNeueLT Std"/>
                <a:ea typeface="Calibri"/>
                <a:cs typeface="Calibri"/>
              </a:rPr>
              <a:t>Logistic Regression Model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latin typeface="HelveticaNeueLT Std"/>
              <a:ea typeface="Calibri"/>
              <a:cs typeface="Calibri"/>
            </a:endParaRPr>
          </a:p>
          <a:p>
            <a:r>
              <a:rPr lang="en-US">
                <a:latin typeface="HelveticaNeueLT Std"/>
                <a:ea typeface="Calibri"/>
                <a:cs typeface="Calibri"/>
              </a:rPr>
              <a:t>Slope coefficient statistically significant at </a:t>
            </a:r>
            <a:r>
              <a:rPr lang="en-US">
                <a:solidFill>
                  <a:srgbClr val="001D35"/>
                </a:solidFill>
                <a:latin typeface="HelveticaNeueLT Std"/>
                <a:ea typeface="+mn-lt"/>
                <a:cs typeface="+mn-lt"/>
              </a:rPr>
              <a:t>α = 0.01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solidFill>
                  <a:srgbClr val="001D35"/>
                </a:solidFill>
                <a:latin typeface="HelveticaNeueLT Std"/>
                <a:ea typeface="+mn-lt"/>
                <a:cs typeface="+mn-lt"/>
              </a:rPr>
              <a:t>Β = -0.04135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solidFill>
                <a:srgbClr val="001D35"/>
              </a:solidFill>
              <a:latin typeface="HelveticaNeueLT Std"/>
              <a:ea typeface="+mn-lt"/>
              <a:cs typeface="+mn-lt"/>
            </a:endParaRPr>
          </a:p>
          <a:p>
            <a:r>
              <a:rPr lang="en-US">
                <a:solidFill>
                  <a:srgbClr val="001D35"/>
                </a:solidFill>
                <a:latin typeface="HelveticaNeueLT Std"/>
                <a:ea typeface="+mn-lt"/>
                <a:cs typeface="+mn-lt"/>
              </a:rPr>
              <a:t>Cross Validated classification error rate of 0.4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844C95-9933-8619-8C55-1DB9B99BB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Google Shape;163;p29">
            <a:extLst>
              <a:ext uri="{FF2B5EF4-FFF2-40B4-BE49-F238E27FC236}">
                <a16:creationId xmlns:a16="http://schemas.microsoft.com/office/drawing/2014/main" id="{9D4570A2-C93F-DA8E-203D-BEFAB24B9AEF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Use as a Prognosis Tool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606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3200C2-0D06-AE0C-EE37-E9248C03D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10" y="1301971"/>
            <a:ext cx="7043980" cy="510152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0DBA1E-658F-8336-B0DB-021DA44E6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Google Shape;163;p29">
            <a:extLst>
              <a:ext uri="{FF2B5EF4-FFF2-40B4-BE49-F238E27FC236}">
                <a16:creationId xmlns:a16="http://schemas.microsoft.com/office/drawing/2014/main" id="{88E2BF63-AC50-61F4-A681-67628D9882A0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Use as a Prognosis Tool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B1F3A3C-F796-4454-3264-797C0356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041"/>
            <a:ext cx="10515600" cy="764647"/>
          </a:xfrm>
        </p:spPr>
        <p:txBody>
          <a:bodyPr>
            <a:normAutofit/>
          </a:bodyPr>
          <a:lstStyle/>
          <a:p>
            <a:r>
              <a:rPr lang="en-US" sz="3500">
                <a:ea typeface="Calibri Light"/>
                <a:cs typeface="Calibri Light"/>
              </a:rPr>
              <a:t>Average Variance by Status</a:t>
            </a:r>
            <a:endParaRPr lang="en-US" sz="3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31D9DA-4C28-FC42-178C-92659E4F29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100" t="41258" r="508" b="45237"/>
          <a:stretch>
            <a:fillRect/>
          </a:stretch>
        </p:blipFill>
        <p:spPr>
          <a:xfrm>
            <a:off x="9166546" y="3434292"/>
            <a:ext cx="2957673" cy="8346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258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AA580-515A-2730-5E8B-1E27ADE8A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EBC3C4-DBD9-21CA-2444-6625F61ED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7450E03B-F05E-3AC2-6EE6-0F6A81EFE4FF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Reaching </a:t>
            </a:r>
            <a:r>
              <a:rPr lang="en-US" sz="2000">
                <a:latin typeface="HelveticaNeueLT Std"/>
                <a:ea typeface="+mn-lt"/>
                <a:cs typeface="+mn-lt"/>
                <a:sym typeface="Proxima Nova"/>
              </a:rPr>
              <a:t>≥</a:t>
            </a:r>
            <a:r>
              <a:rPr lang="en-US" sz="2000" b="1">
                <a:latin typeface="HelveticaNeueLT Std"/>
                <a:sym typeface="Proxima Nova"/>
              </a:rPr>
              <a:t> 90% Max</a:t>
            </a:r>
            <a:endParaRPr lang="en-US" sz="2000" b="1">
              <a:latin typeface="HelveticaNeueLT Std"/>
              <a:ea typeface="Calibri"/>
              <a:cs typeface="Calibri"/>
            </a:endParaRPr>
          </a:p>
        </p:txBody>
      </p:sp>
      <p:pic>
        <p:nvPicPr>
          <p:cNvPr id="2" name="Picture 1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D109FCE7-5366-A8B2-2D08-FB2A2FED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256" y="1165583"/>
            <a:ext cx="9275200" cy="533799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4820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14845-A207-D16B-9925-31484747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A3D89-5563-BF3F-3878-9252018D0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27440F-42AB-8F97-37DD-5923D778B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199291"/>
              </p:ext>
            </p:extLst>
          </p:nvPr>
        </p:nvGraphicFramePr>
        <p:xfrm>
          <a:off x="1315064" y="1327354"/>
          <a:ext cx="3657908" cy="43841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27949">
                  <a:extLst>
                    <a:ext uri="{9D8B030D-6E8A-4147-A177-3AD203B41FA5}">
                      <a16:colId xmlns:a16="http://schemas.microsoft.com/office/drawing/2014/main" val="1545220603"/>
                    </a:ext>
                  </a:extLst>
                </a:gridCol>
                <a:gridCol w="2229959">
                  <a:extLst>
                    <a:ext uri="{9D8B030D-6E8A-4147-A177-3AD203B41FA5}">
                      <a16:colId xmlns:a16="http://schemas.microsoft.com/office/drawing/2014/main" val="2901191644"/>
                    </a:ext>
                  </a:extLst>
                </a:gridCol>
              </a:tblGrid>
              <a:tr h="713703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Position</a:t>
                      </a:r>
                    </a:p>
                  </a:txBody>
                  <a:tcPr>
                    <a:solidFill>
                      <a:srgbClr val="CF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Average Times </a:t>
                      </a: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≥ 90% Max </a:t>
                      </a:r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F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516026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11.8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08996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DB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18.4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29709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WR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15.7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542152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DL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424477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RB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27431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r>
                        <a:rPr lang="en-US"/>
                        <a:t>QB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9.8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632871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LB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8.9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887585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TE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8.4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337757"/>
                  </a:ext>
                </a:extLst>
              </a:tr>
              <a:tr h="4078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OL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6.8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181254"/>
                  </a:ext>
                </a:extLst>
              </a:tr>
            </a:tbl>
          </a:graphicData>
        </a:graphic>
      </p:graphicFrame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08993AFA-02DD-465B-AC8B-B63599356DD1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Reaching </a:t>
            </a:r>
            <a:r>
              <a:rPr lang="en-US" sz="2000">
                <a:latin typeface="HelveticaNeueLT Std"/>
                <a:ea typeface="+mn-lt"/>
                <a:cs typeface="+mn-lt"/>
                <a:sym typeface="Proxima Nova"/>
              </a:rPr>
              <a:t>≥</a:t>
            </a:r>
            <a:r>
              <a:rPr lang="en-US" sz="2000" b="1">
                <a:latin typeface="HelveticaNeueLT Std"/>
                <a:sym typeface="Proxima Nova"/>
              </a:rPr>
              <a:t> 90% Max</a:t>
            </a:r>
            <a:endParaRPr lang="en-US" sz="2000" b="1">
              <a:latin typeface="HelveticaNeueLT Std"/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0FA135-DF56-339E-DA59-36FD4B71A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97238"/>
              </p:ext>
            </p:extLst>
          </p:nvPr>
        </p:nvGraphicFramePr>
        <p:xfrm>
          <a:off x="5973096" y="2261418"/>
          <a:ext cx="5733433" cy="250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321">
                  <a:extLst>
                    <a:ext uri="{9D8B030D-6E8A-4147-A177-3AD203B41FA5}">
                      <a16:colId xmlns:a16="http://schemas.microsoft.com/office/drawing/2014/main" val="2594620825"/>
                    </a:ext>
                  </a:extLst>
                </a:gridCol>
                <a:gridCol w="2968112">
                  <a:extLst>
                    <a:ext uri="{9D8B030D-6E8A-4147-A177-3AD203B41FA5}">
                      <a16:colId xmlns:a16="http://schemas.microsoft.com/office/drawing/2014/main" val="1777591063"/>
                    </a:ext>
                  </a:extLst>
                </a:gridCol>
              </a:tblGrid>
              <a:tr h="496073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Position Group</a:t>
                      </a:r>
                    </a:p>
                  </a:txBody>
                  <a:tcPr>
                    <a:solidFill>
                      <a:srgbClr val="CFB97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Average Times </a:t>
                      </a:r>
                      <a:r>
                        <a:rPr lang="en-US" sz="18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≥ 90% Max 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solidFill>
                      <a:srgbClr val="CF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963219"/>
                  </a:ext>
                </a:extLst>
              </a:tr>
              <a:tr h="496073">
                <a:tc>
                  <a:txBody>
                    <a:bodyPr/>
                    <a:lstStyle/>
                    <a:p>
                      <a:r>
                        <a:rPr lang="en-US"/>
                        <a:t>Team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11.8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148925"/>
                  </a:ext>
                </a:extLst>
              </a:tr>
              <a:tr h="496073">
                <a:tc>
                  <a:txBody>
                    <a:bodyPr/>
                    <a:lstStyle/>
                    <a:p>
                      <a:r>
                        <a:rPr lang="en-US"/>
                        <a:t>SKILL (DB, WR)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17.1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62901"/>
                  </a:ext>
                </a:extLst>
              </a:tr>
              <a:tr h="496073">
                <a:tc>
                  <a:txBody>
                    <a:bodyPr/>
                    <a:lstStyle/>
                    <a:p>
                      <a:r>
                        <a:rPr lang="en-US"/>
                        <a:t>COMBO (QB, RB, TE, LB)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857085"/>
                  </a:ext>
                </a:extLst>
              </a:tr>
              <a:tr h="520876">
                <a:tc>
                  <a:txBody>
                    <a:bodyPr/>
                    <a:lstStyle/>
                    <a:p>
                      <a:r>
                        <a:rPr lang="en-US"/>
                        <a:t>BIGS (OL, DL)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8.9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91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19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4612-2AA1-4E7A-6757-289A8085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52561-25E8-B761-A658-63109C823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97E83C17-CDFC-7883-89ED-E4FB69FCB7C4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Reaching </a:t>
            </a:r>
            <a:r>
              <a:rPr lang="en-US" sz="2000">
                <a:latin typeface="HelveticaNeueLT Std"/>
                <a:ea typeface="+mn-lt"/>
                <a:cs typeface="+mn-lt"/>
                <a:sym typeface="Proxima Nova"/>
              </a:rPr>
              <a:t>≥</a:t>
            </a:r>
            <a:r>
              <a:rPr lang="en-US" sz="2000" b="1">
                <a:latin typeface="HelveticaNeueLT Std"/>
                <a:sym typeface="Proxima Nova"/>
              </a:rPr>
              <a:t> 90% Max</a:t>
            </a:r>
            <a:endParaRPr lang="en-US" sz="2000" b="1">
              <a:latin typeface="HelveticaNeueLT Std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17D64-C8C5-0EBC-425C-E40D3D09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179411"/>
            <a:ext cx="8572500" cy="54578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3726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38F7-8C1B-4639-A22E-DC02B06E7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442FB2-9F07-8E78-3AB9-B3AEEE6DB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0D302314-5287-DAFD-3C0A-8D11EF947829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Reaching </a:t>
            </a:r>
            <a:r>
              <a:rPr lang="en-US" sz="2000">
                <a:latin typeface="HelveticaNeueLT Std"/>
                <a:ea typeface="+mn-lt"/>
                <a:cs typeface="+mn-lt"/>
                <a:sym typeface="Proxima Nova"/>
              </a:rPr>
              <a:t>≥</a:t>
            </a:r>
            <a:r>
              <a:rPr lang="en-US" sz="2000" b="1">
                <a:latin typeface="HelveticaNeueLT Std"/>
                <a:sym typeface="Proxima Nova"/>
              </a:rPr>
              <a:t> 90% Max</a:t>
            </a:r>
            <a:endParaRPr lang="en-US" sz="2000" b="1">
              <a:latin typeface="HelveticaNeueLT Std"/>
              <a:ea typeface="Calibri"/>
              <a:cs typeface="Calibri"/>
            </a:endParaRPr>
          </a:p>
        </p:txBody>
      </p:sp>
      <p:pic>
        <p:nvPicPr>
          <p:cNvPr id="2" name="Picture 1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EB34C7F-6E7A-7931-93AB-692C58206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919" y="1155782"/>
            <a:ext cx="8508164" cy="542874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3418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3F53-D1D9-4D56-9F9D-E789AD4F17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6611"/>
            <a:ext cx="9144000" cy="3006724"/>
          </a:xfrm>
        </p:spPr>
        <p:txBody>
          <a:bodyPr>
            <a:normAutofit fontScale="90000"/>
          </a:bodyPr>
          <a:lstStyle/>
          <a:p>
            <a:r>
              <a:rPr lang="en-US" sz="6600">
                <a:ln w="19050">
                  <a:solidFill>
                    <a:schemeClr val="tx1"/>
                  </a:solidFill>
                </a:ln>
                <a:solidFill>
                  <a:srgbClr val="CFB87C"/>
                </a:solidFill>
                <a:latin typeface="HelveticaNeueLT Std"/>
              </a:rPr>
              <a:t>Should we consider the number of sprinting efforts that athletes are completing?</a:t>
            </a:r>
            <a:endParaRPr lang="en-US"/>
          </a:p>
        </p:txBody>
      </p:sp>
      <p:pic>
        <p:nvPicPr>
          <p:cNvPr id="4" name="Google Shape;104;p17">
            <a:extLst>
              <a:ext uri="{FF2B5EF4-FFF2-40B4-BE49-F238E27FC236}">
                <a16:creationId xmlns:a16="http://schemas.microsoft.com/office/drawing/2014/main" id="{E40F9609-B129-4C40-862A-4BDD42163F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99" y="169011"/>
            <a:ext cx="1121656" cy="77309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2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DC0A9-5E3F-4AB6-BECD-5F43E2C03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82B542-6B23-46FE-5630-139B201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6750" y="543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Google Shape;163;p29">
            <a:extLst>
              <a:ext uri="{FF2B5EF4-FFF2-40B4-BE49-F238E27FC236}">
                <a16:creationId xmlns:a16="http://schemas.microsoft.com/office/drawing/2014/main" id="{6F46E5B5-9C07-DDA4-C512-89F0FC904883}"/>
              </a:ext>
            </a:extLst>
          </p:cNvPr>
          <p:cNvSpPr/>
          <p:nvPr/>
        </p:nvSpPr>
        <p:spPr>
          <a:xfrm>
            <a:off x="8976980" y="447831"/>
            <a:ext cx="3329320" cy="494278"/>
          </a:xfrm>
          <a:prstGeom prst="rect">
            <a:avLst/>
          </a:prstGeom>
          <a:solidFill>
            <a:srgbClr val="CFB97D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HelveticaNeueLT Std"/>
                <a:sym typeface="Proxima Nova"/>
              </a:rPr>
              <a:t>Velocity Bands and Speed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12C5C0-3DD9-97FA-6B1B-8E2C394F1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9209"/>
              </p:ext>
            </p:extLst>
          </p:nvPr>
        </p:nvGraphicFramePr>
        <p:xfrm>
          <a:off x="4436806" y="2494935"/>
          <a:ext cx="3337079" cy="4009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789">
                  <a:extLst>
                    <a:ext uri="{9D8B030D-6E8A-4147-A177-3AD203B41FA5}">
                      <a16:colId xmlns:a16="http://schemas.microsoft.com/office/drawing/2014/main" val="823526207"/>
                    </a:ext>
                  </a:extLst>
                </a:gridCol>
                <a:gridCol w="1917290">
                  <a:extLst>
                    <a:ext uri="{9D8B030D-6E8A-4147-A177-3AD203B41FA5}">
                      <a16:colId xmlns:a16="http://schemas.microsoft.com/office/drawing/2014/main" val="2470109574"/>
                    </a:ext>
                  </a:extLst>
                </a:gridCol>
              </a:tblGrid>
              <a:tr h="4481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Band</a:t>
                      </a:r>
                    </a:p>
                  </a:txBody>
                  <a:tcPr>
                    <a:solidFill>
                      <a:srgbClr val="CFB97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Velocities (mph)</a:t>
                      </a:r>
                    </a:p>
                  </a:txBody>
                  <a:tcPr>
                    <a:solidFill>
                      <a:srgbClr val="CFB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590428"/>
                  </a:ext>
                </a:extLst>
              </a:tr>
              <a:tr h="424016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0 - 5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00038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5.01 - 7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58478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7.01 - 8.99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1945673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9.0 - 11.99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112593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12 - 13.98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635565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13.98 - 15.99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266219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16 - 17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316417"/>
                  </a:ext>
                </a:extLst>
              </a:tr>
              <a:tr h="4481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8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17.01 +</a:t>
                      </a:r>
                    </a:p>
                  </a:txBody>
                  <a:tcPr>
                    <a:solidFill>
                      <a:srgbClr val="9F9D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028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A854DD-6FDA-1E27-A184-AF3252C63133}"/>
              </a:ext>
            </a:extLst>
          </p:cNvPr>
          <p:cNvSpPr txBox="1"/>
          <p:nvPr/>
        </p:nvSpPr>
        <p:spPr>
          <a:xfrm>
            <a:off x="1818280" y="995088"/>
            <a:ext cx="856817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b="1" u="sng">
                <a:latin typeface="HelveticaNeueLT Std"/>
                <a:ea typeface="+mn-lt"/>
                <a:cs typeface="+mn-lt"/>
              </a:rPr>
              <a:t>How often athletes are hitting which absolute velocity bands in relation to their top speeds.</a:t>
            </a:r>
            <a:endParaRPr lang="en-US" sz="3000" b="1">
              <a:latin typeface="HelveticaNeueLT Std"/>
            </a:endParaRPr>
          </a:p>
        </p:txBody>
      </p:sp>
    </p:spTree>
    <p:extLst>
      <p:ext uri="{BB962C8B-B14F-4D97-AF65-F5344CB8AC3E}">
        <p14:creationId xmlns:p14="http://schemas.microsoft.com/office/powerpoint/2010/main" val="92337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233878BA8A7A4D83B5C03B48365267" ma:contentTypeVersion="13" ma:contentTypeDescription="Create a new document." ma:contentTypeScope="" ma:versionID="433909ae2eb3e41f60a3b657c9a425db">
  <xsd:schema xmlns:xsd="http://www.w3.org/2001/XMLSchema" xmlns:xs="http://www.w3.org/2001/XMLSchema" xmlns:p="http://schemas.microsoft.com/office/2006/metadata/properties" xmlns:ns3="d8912371-e6ba-41c7-a7bf-f78300417756" xmlns:ns4="c74aa4ff-96b4-423e-a8d0-287c43e3f747" targetNamespace="http://schemas.microsoft.com/office/2006/metadata/properties" ma:root="true" ma:fieldsID="47c25cdd8b7b7991a8e64c1e0f673695" ns3:_="" ns4:_="">
    <xsd:import namespace="d8912371-e6ba-41c7-a7bf-f78300417756"/>
    <xsd:import namespace="c74aa4ff-96b4-423e-a8d0-287c43e3f74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12371-e6ba-41c7-a7bf-f783004177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4aa4ff-96b4-423e-a8d0-287c43e3f74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8912371-e6ba-41c7-a7bf-f7830041775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C87384-622F-4BF1-BB63-27810C04D22B}">
  <ds:schemaRefs>
    <ds:schemaRef ds:uri="c74aa4ff-96b4-423e-a8d0-287c43e3f747"/>
    <ds:schemaRef ds:uri="d8912371-e6ba-41c7-a7bf-f7830041775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FEBDBD7-AFFE-4AC1-A4BA-C9250E41C0D0}">
  <ds:schemaRefs>
    <ds:schemaRef ds:uri="c74aa4ff-96b4-423e-a8d0-287c43e3f747"/>
    <ds:schemaRef ds:uri="d8912371-e6ba-41c7-a7bf-f7830041775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B27761-67BD-4B2A-BA2F-28B2C0F469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Running Speeds and Imbalance</vt:lpstr>
      <vt:lpstr>PowerPoint Presentation</vt:lpstr>
      <vt:lpstr>How often are athletes reaching ≥ 90% maximum velocity throughout the training season?</vt:lpstr>
      <vt:lpstr>PowerPoint Presentation</vt:lpstr>
      <vt:lpstr>PowerPoint Presentation</vt:lpstr>
      <vt:lpstr>PowerPoint Presentation</vt:lpstr>
      <vt:lpstr>PowerPoint Presentation</vt:lpstr>
      <vt:lpstr>Should we consider the number of sprinting efforts that athletes are completing?</vt:lpstr>
      <vt:lpstr>PowerPoint Presentation</vt:lpstr>
      <vt:lpstr>PowerPoint Presentation</vt:lpstr>
      <vt:lpstr>PowerPoint Presentation</vt:lpstr>
      <vt:lpstr>PowerPoint Presentation</vt:lpstr>
      <vt:lpstr>Are relative efforts and bands more advantageous than the absolute bands provided?</vt:lpstr>
      <vt:lpstr>PowerPoint Presentation</vt:lpstr>
      <vt:lpstr>How does sprinting exposure (# of counts, % of max) relate to incidence of hamstring injuries?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Team Trends</vt:lpstr>
      <vt:lpstr>Running Imbalance by Status</vt:lpstr>
      <vt:lpstr>Average Variance by Status</vt:lpstr>
      <vt:lpstr>Average Absolute Value by Status</vt:lpstr>
      <vt:lpstr>Running Imbalance by Position</vt:lpstr>
      <vt:lpstr>PowerPoint Presentation</vt:lpstr>
      <vt:lpstr>PowerPoint Presentation</vt:lpstr>
      <vt:lpstr>Running Imbalance and HSI Risk</vt:lpstr>
      <vt:lpstr>PowerPoint Presentation</vt:lpstr>
      <vt:lpstr>PowerPoint Presentation</vt:lpstr>
      <vt:lpstr>Return to Play Timeline</vt:lpstr>
      <vt:lpstr>Use as a Predictor</vt:lpstr>
      <vt:lpstr>Average Variance by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Injury Analysis Update</dc:title>
  <dc:creator>Tessa Mendoza</dc:creator>
  <cp:revision>16</cp:revision>
  <cp:lastPrinted>2023-10-16T20:54:51Z</cp:lastPrinted>
  <dcterms:created xsi:type="dcterms:W3CDTF">2023-10-12T16:53:27Z</dcterms:created>
  <dcterms:modified xsi:type="dcterms:W3CDTF">2025-08-13T17:14:31Z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0x0101005F233878BA8A7A4D83B5C03B48365267</vt:lpwstr>
  </property>
</Properties>
</file>