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96" r:id="rId6"/>
    <p:sldId id="267" r:id="rId7"/>
    <p:sldId id="292" r:id="rId8"/>
    <p:sldId id="315" r:id="rId9"/>
    <p:sldId id="297" r:id="rId10"/>
    <p:sldId id="314" r:id="rId11"/>
    <p:sldId id="313" r:id="rId12"/>
    <p:sldId id="316" r:id="rId13"/>
    <p:sldId id="317" r:id="rId14"/>
    <p:sldId id="298" r:id="rId15"/>
    <p:sldId id="319" r:id="rId16"/>
    <p:sldId id="320" r:id="rId17"/>
    <p:sldId id="310" r:id="rId18"/>
    <p:sldId id="309" r:id="rId19"/>
    <p:sldId id="321" r:id="rId20"/>
    <p:sldId id="273" r:id="rId21"/>
    <p:sldId id="284" r:id="rId22"/>
    <p:sldId id="285" r:id="rId23"/>
    <p:sldId id="286" r:id="rId24"/>
    <p:sldId id="302" r:id="rId25"/>
    <p:sldId id="299" r:id="rId26"/>
    <p:sldId id="293" r:id="rId27"/>
    <p:sldId id="305" r:id="rId28"/>
    <p:sldId id="274" r:id="rId29"/>
    <p:sldId id="265" r:id="rId30"/>
    <p:sldId id="318" r:id="rId31"/>
    <p:sldId id="278" r:id="rId3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7D"/>
    <a:srgbClr val="CFB87C"/>
    <a:srgbClr val="D9D9D9"/>
    <a:srgbClr val="9F9D9E"/>
    <a:srgbClr val="565A5C"/>
    <a:srgbClr val="A4A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15641-8C56-771C-743C-27CE0E555A8B}" v="44" dt="2025-08-11T15:31:54.896"/>
    <p1510:client id="{6C12D8D8-C6C4-49F7-142D-DFD9B44B3FE9}" v="33" dt="2025-08-11T14:53:48.835"/>
    <p1510:client id="{96DB9430-18C8-F76B-3689-ACA00E22EE83}" v="35" dt="2025-08-12T20:19:38.824"/>
    <p1510:client id="{AF605F50-0F9D-0115-B297-093120A9E511}" v="23" dt="2025-08-11T04:21:3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8EEE5F-8F30-4493-8E26-A2372A373B6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F88201-9E97-4892-BD10-5B7B539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1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2FC2-EDE3-CF65-F49F-D47AE914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D7B159-9396-5B32-39F2-29D82E0FB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5C3F6-7D25-1197-D31A-FF3E273A5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8321-1C7A-B396-7B88-21F70B73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38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1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98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47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89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2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2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9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6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1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9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0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2A224-E83C-D4FC-BB14-86108E5E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6BB71-1B96-7779-B8BB-89CEAA2CD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C977D-647F-DB42-6391-DAD54F99A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5B94-8918-5A3B-9397-5631BF1EF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3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7A5F-8BBF-97C2-5510-321DA1C1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5E05E-BA78-5D91-77A7-997A3181B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8ED45-B809-6698-C163-734F628DE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98FC-E8CB-01A8-14B4-D75FDE441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Establishing baselines</a:t>
            </a:r>
          </a:p>
          <a:p>
            <a:endParaRPr lang="en-US"/>
          </a:p>
          <a:p>
            <a:r>
              <a:rPr lang="en-US"/>
              <a:t>Doubled tests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CE86-9207-4DD5-824D-147D6844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B0AC5-BDE1-4EF1-AD99-5C157BB8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4DCC-8B5E-4950-8439-76CE5B56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B7B-4961-4C15-B932-71BB53F8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C86-7FD3-4238-A2AA-8D9521DD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43C-BA79-4AD3-A238-B5C42E89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CE295-2890-47CF-B4E6-9AC29405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A52C-0E38-4A79-BC86-491AF27E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AFC3-2718-4577-9A6E-031147E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F1F0-3D97-425A-BB49-836005D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8BB45-B769-403A-8C64-F38A0E59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EDB-D210-40E4-A6BD-95C07B3B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DA51-C8B1-4EF9-985D-590550E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4B4-76EB-4F64-8069-471A09B5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BF2C-F0E3-437A-B28B-946E4F66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7E36-4F0A-4184-A9EA-9B249215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CAD2-7337-4770-9152-048E876B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D480-45DF-4F2D-B31B-559ADB5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D0B6-E7DB-4606-BA4F-7C52158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C1D-389D-468E-A84C-AB5E72E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5F1-EDDE-4F22-8FC3-88E51648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03AB-8842-42BB-829F-F6695307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258C-74B6-48B3-84BE-6D22313F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3F01-7557-4C2D-89EC-9761F34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D0BF-0F94-42BA-9EDF-23F28810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224-E7EF-493C-809A-8E2CEE8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166E-FA1B-4FFF-9592-1707F4BF5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590D-55E1-4B01-B4B6-B86D010E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F0D1-7BFE-4F44-A7A5-AFB3786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E5F9-70A6-4EFB-B753-2DEE962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AC1B5-3642-4A15-ADFE-AA33CE78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9181-E730-4BBB-A833-84F87BC3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9EB9-8B53-4FD8-860E-FBBAC306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EF22-C6C5-4C14-8F62-89733D37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6AC9E-6D52-467D-AC9A-248AC0F8A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FA03-744E-438C-A6FB-521CAC5B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51130-D6C0-4EAA-BBAE-058A284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37F40-500C-4E94-A666-71C6BC9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3C255-2ACC-4A90-A5A5-885297E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C9E-E3B9-4AB3-B70E-E2AB3B09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E9B8-DF22-4946-B508-92EC4AFD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176A-84B6-4688-ADC7-DADC287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A0A2-9E58-4BFF-ACC2-1642DDD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C342A-A443-4EAE-84AA-1AA924CC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F9E-30CC-4984-9C9A-1AC76199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36EB-CA88-4437-923F-E2741F0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C06-4CAC-478B-9A7A-5D67D753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13FE-C836-4F7A-B89C-F65EC5DB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B4D8-5742-4406-BF1C-D52E9B3C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AF46-7AA5-4825-BF72-0883C510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FD2A-1BEA-425C-A7C8-8220A67D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4AA7-A5FD-42D6-806D-6F0DCA2B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9B28-07E8-422C-A23D-57EE7E1A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32EAD-AE6F-4671-970E-7608AC887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0A8F-6392-4B0D-8D75-DDCD73E6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7A33-DF89-45A0-85B8-4BB0F25B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2658-DA41-48F8-8D2D-0767432F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9B5B-1BBC-4855-9B83-C4C56176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EB662-F488-4074-9F20-2D256E97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639F-5D1D-4B54-9170-9159B8AA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F1C8-E8EF-4B57-8891-BAA63DA8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336B-8CD1-4560-975B-12E485B73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DE57-DF4C-4127-AC28-51F0E11B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RSI and Performance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B721-D503-4D41-BE0C-232751BBC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HelveticaNeueLT Std"/>
              </a:rPr>
              <a:t>Ian McElveen and Cecilia Gonzales</a:t>
            </a:r>
            <a:endParaRPr lang="en-US"/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Picture 4" descr="A logo of a sports science&#10;&#10;AI-generated content may be incorrect.">
            <a:extLst>
              <a:ext uri="{FF2B5EF4-FFF2-40B4-BE49-F238E27FC236}">
                <a16:creationId xmlns:a16="http://schemas.microsoft.com/office/drawing/2014/main" id="{D2039C91-C4CB-EF60-E55D-822638FD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02" y="4752813"/>
            <a:ext cx="1937289" cy="18468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logo for a college&#10;&#10;AI-generated content may be incorrect.">
            <a:extLst>
              <a:ext uri="{FF2B5EF4-FFF2-40B4-BE49-F238E27FC236}">
                <a16:creationId xmlns:a16="http://schemas.microsoft.com/office/drawing/2014/main" id="{7493C016-A9ED-2C03-E628-A05199CF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30" y="4748123"/>
            <a:ext cx="1981200" cy="18478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89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56BDF9-1896-4453-F46A-C2DB3536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Google Shape;104;p17" descr="A buffalo logo on a black background&#10;&#10;AI-generated content may be incorrect.">
            <a:extLst>
              <a:ext uri="{FF2B5EF4-FFF2-40B4-BE49-F238E27FC236}">
                <a16:creationId xmlns:a16="http://schemas.microsoft.com/office/drawing/2014/main" id="{F55E6DA9-19C2-53B0-A70E-FAC4963503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163;p29">
            <a:extLst>
              <a:ext uri="{FF2B5EF4-FFF2-40B4-BE49-F238E27FC236}">
                <a16:creationId xmlns:a16="http://schemas.microsoft.com/office/drawing/2014/main" id="{A78F7D3C-9069-5DFB-0110-8B8604764B44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Unpooled Model Results</a:t>
            </a:r>
            <a:endParaRPr lang="en-US"/>
          </a:p>
        </p:txBody>
      </p:sp>
      <p:sp>
        <p:nvSpPr>
          <p:cNvPr id="11" name="Google Shape;163;p29">
            <a:extLst>
              <a:ext uri="{FF2B5EF4-FFF2-40B4-BE49-F238E27FC236}">
                <a16:creationId xmlns:a16="http://schemas.microsoft.com/office/drawing/2014/main" id="{276EB7A8-FE6A-45CF-8F4F-A62D890B9133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Individual Performance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FA49401-2287-C368-54B5-721E2252F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99821"/>
              </p:ext>
            </p:extLst>
          </p:nvPr>
        </p:nvGraphicFramePr>
        <p:xfrm>
          <a:off x="162893" y="2346311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Above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Using players individually improves the model's power to correctly identify games that are above median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Implies that some players have stronger relationships between RSI and in game performance than others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endParaRPr lang="en-US" sz="2000" b="1"/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endParaRPr lang="en-US" sz="2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0C8C433-C52C-7D7B-CB4D-4D7E45E6D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99704"/>
              </p:ext>
            </p:extLst>
          </p:nvPr>
        </p:nvGraphicFramePr>
        <p:xfrm>
          <a:off x="6283876" y="2346310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Below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Using players individually improved the model's ability to identify games that were below median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Lowered threshold to be considered below median, RSI not a strong predictor for below median in game performance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endParaRPr lang="en-US" sz="2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4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32943"/>
          </a:xfrm>
        </p:spPr>
        <p:txBody>
          <a:bodyPr>
            <a:normAutofit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Is the previous week's load related to RSI?</a:t>
            </a:r>
            <a:endParaRPr lang="en-US" sz="6600">
              <a:ln w="19050">
                <a:solidFill>
                  <a:prstClr val="black"/>
                </a:solidFill>
              </a:ln>
              <a:solidFill>
                <a:srgbClr val="CFB87C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32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597FD-2268-AD79-6998-B61EDF786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615F1A04-B0DD-E0D7-B8D5-0606D3186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50917B04-081E-485E-6F3A-45364C52CD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6DC85E5E-81BF-8E65-A72D-38D15DE4114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48456D-8FBF-1FAD-DC0E-411F6C772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53698"/>
              </p:ext>
            </p:extLst>
          </p:nvPr>
        </p:nvGraphicFramePr>
        <p:xfrm>
          <a:off x="1530489" y="1581310"/>
          <a:ext cx="9124276" cy="369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816">
                  <a:extLst>
                    <a:ext uri="{9D8B030D-6E8A-4147-A177-3AD203B41FA5}">
                      <a16:colId xmlns:a16="http://schemas.microsoft.com/office/drawing/2014/main" val="559572464"/>
                    </a:ext>
                  </a:extLst>
                </a:gridCol>
                <a:gridCol w="2944230">
                  <a:extLst>
                    <a:ext uri="{9D8B030D-6E8A-4147-A177-3AD203B41FA5}">
                      <a16:colId xmlns:a16="http://schemas.microsoft.com/office/drawing/2014/main" val="1889471288"/>
                    </a:ext>
                  </a:extLst>
                </a:gridCol>
                <a:gridCol w="2944230">
                  <a:extLst>
                    <a:ext uri="{9D8B030D-6E8A-4147-A177-3AD203B41FA5}">
                      <a16:colId xmlns:a16="http://schemas.microsoft.com/office/drawing/2014/main" val="3507448066"/>
                    </a:ext>
                  </a:extLst>
                </a:gridCol>
              </a:tblGrid>
              <a:tr h="92347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Load Window</a:t>
                      </a:r>
                    </a:p>
                  </a:txBody>
                  <a:tcPr>
                    <a:solidFill>
                      <a:srgbClr val="CFB8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Days Included</a:t>
                      </a:r>
                    </a:p>
                  </a:txBody>
                  <a:tcPr>
                    <a:solidFill>
                      <a:srgbClr val="CFB87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Metrics Calculated</a:t>
                      </a:r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9210"/>
                  </a:ext>
                </a:extLst>
              </a:tr>
              <a:tr h="923470">
                <a:tc>
                  <a:txBody>
                    <a:bodyPr/>
                    <a:lstStyle/>
                    <a:p>
                      <a:r>
                        <a:rPr lang="en-US" sz="2000"/>
                        <a:t>7-Day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 day and the 6 days before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Average Acceleration Load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/>
                        <a:t>Average Jump Load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57833"/>
                  </a:ext>
                </a:extLst>
              </a:tr>
              <a:tr h="923470">
                <a:tc>
                  <a:txBody>
                    <a:bodyPr/>
                    <a:lstStyle/>
                    <a:p>
                      <a:r>
                        <a:rPr lang="en-US" sz="2000"/>
                        <a:t>3-Day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 day and the 2 days before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Average Acceleration Load</a:t>
                      </a:r>
                      <a:endParaRPr lang="en-US"/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Average Jump Load</a:t>
                      </a:r>
                      <a:endParaRPr lang="en-US"/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403843"/>
                  </a:ext>
                </a:extLst>
              </a:tr>
              <a:tr h="923470">
                <a:tc>
                  <a:txBody>
                    <a:bodyPr/>
                    <a:lstStyle/>
                    <a:p>
                      <a:r>
                        <a:rPr lang="en-US" sz="2000"/>
                        <a:t>2-Day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Test day and the day before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Average Acceleration Load</a:t>
                      </a:r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Average Jump Load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8DACC-813D-87DC-AC2C-1AD8B989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31530FC-9360-2813-CDCE-2DF3CC85D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74CED38-3A42-F357-7330-8BDC3AD752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5D384BB3-1B0B-407B-3313-2C793433508D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Previous Load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3" name="Picture 2" descr="A graph showing a line and a dotted line&#10;&#10;AI-generated content may be incorrect.">
            <a:extLst>
              <a:ext uri="{FF2B5EF4-FFF2-40B4-BE49-F238E27FC236}">
                <a16:creationId xmlns:a16="http://schemas.microsoft.com/office/drawing/2014/main" id="{13D5FAFD-8F0B-7599-8FD2-4B697038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53" y="1779486"/>
            <a:ext cx="5693186" cy="33113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274FA0-4665-93F6-855A-3534F2507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762" y="1785630"/>
            <a:ext cx="5852961" cy="33113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16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pic>
        <p:nvPicPr>
          <p:cNvPr id="3" name="Picture 2" descr="A graph of a load&#10;&#10;AI-generated content may be incorrect.">
            <a:extLst>
              <a:ext uri="{FF2B5EF4-FFF2-40B4-BE49-F238E27FC236}">
                <a16:creationId xmlns:a16="http://schemas.microsoft.com/office/drawing/2014/main" id="{0EF519B8-2DB1-A3C9-ADE4-BB723BA80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814" y="1002275"/>
            <a:ext cx="8978082" cy="54925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88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pic>
        <p:nvPicPr>
          <p:cNvPr id="3" name="Picture 2" descr="A graph showing a load&#10;&#10;AI-generated content may be incorrect.">
            <a:extLst>
              <a:ext uri="{FF2B5EF4-FFF2-40B4-BE49-F238E27FC236}">
                <a16:creationId xmlns:a16="http://schemas.microsoft.com/office/drawing/2014/main" id="{ECBC7555-BC70-73EF-08EA-AA554CDF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472" y="3984214"/>
            <a:ext cx="4587057" cy="26749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graph of a load&#10;&#10;AI-generated content may be incorrect.">
            <a:extLst>
              <a:ext uri="{FF2B5EF4-FFF2-40B4-BE49-F238E27FC236}">
                <a16:creationId xmlns:a16="http://schemas.microsoft.com/office/drawing/2014/main" id="{F48347FC-E9D6-7E61-CE05-A9C4CC908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4553" y="1126714"/>
            <a:ext cx="4599347" cy="26872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B12D12-AFDD-B440-0FE4-F2FBBF999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246" y="1132859"/>
            <a:ext cx="4587057" cy="26749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Google Shape;163;p29">
            <a:extLst>
              <a:ext uri="{FF2B5EF4-FFF2-40B4-BE49-F238E27FC236}">
                <a16:creationId xmlns:a16="http://schemas.microsoft.com/office/drawing/2014/main" id="{3088FD8F-9063-288C-7163-E1811883068C}"/>
              </a:ext>
            </a:extLst>
          </p:cNvPr>
          <p:cNvSpPr/>
          <p:nvPr/>
        </p:nvSpPr>
        <p:spPr>
          <a:xfrm>
            <a:off x="4609442" y="314147"/>
            <a:ext cx="2978215" cy="461506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Acceleration Load</a:t>
            </a:r>
            <a:endParaRPr lang="en-US" sz="2000" b="1">
              <a:latin typeface="HelveticaNeueLT Std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390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738B-051C-97C3-9244-E4C9835B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666F3C8-9D29-56D5-571F-DC22AC6A6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C1F6639E-C589-6637-6CAD-64F8978C2F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D318E49F-8748-845F-2870-98C6763D62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90FC8E0F-CC92-2E66-DDEC-9A2F475571B2}"/>
              </a:ext>
            </a:extLst>
          </p:cNvPr>
          <p:cNvSpPr/>
          <p:nvPr/>
        </p:nvSpPr>
        <p:spPr>
          <a:xfrm>
            <a:off x="4609442" y="314147"/>
            <a:ext cx="2978215" cy="461506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Acceleration Load</a:t>
            </a:r>
            <a:endParaRPr lang="en-US" sz="2000" b="1">
              <a:latin typeface="HelveticaNeueLT Std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 descr="A graph of a load&#10;&#10;AI-generated content may be incorrect.">
            <a:extLst>
              <a:ext uri="{FF2B5EF4-FFF2-40B4-BE49-F238E27FC236}">
                <a16:creationId xmlns:a16="http://schemas.microsoft.com/office/drawing/2014/main" id="{33371462-C893-08C6-9F54-BF11EBB66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34" y="3942582"/>
            <a:ext cx="4869733" cy="27213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graph of a load&#10;&#10;AI-generated content may be incorrect.">
            <a:extLst>
              <a:ext uri="{FF2B5EF4-FFF2-40B4-BE49-F238E27FC236}">
                <a16:creationId xmlns:a16="http://schemas.microsoft.com/office/drawing/2014/main" id="{A4E1138C-A2B1-D4EE-7182-3EBC6BD81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925" y="1023631"/>
            <a:ext cx="4894314" cy="2733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7223E2-1A70-DFD3-2520-838AA24C9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522" y="1029775"/>
            <a:ext cx="4660797" cy="2745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110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pic>
        <p:nvPicPr>
          <p:cNvPr id="2" name="Picture 1" descr="A graph of a jump load&#10;&#10;AI-generated content may be incorrect.">
            <a:extLst>
              <a:ext uri="{FF2B5EF4-FFF2-40B4-BE49-F238E27FC236}">
                <a16:creationId xmlns:a16="http://schemas.microsoft.com/office/drawing/2014/main" id="{763AAB5A-E19B-AD8B-D6D8-9EF007212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2" y="997667"/>
            <a:ext cx="4709959" cy="27487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 descr="A graph of a jump load&#10;&#10;AI-generated content may be incorrect.">
            <a:extLst>
              <a:ext uri="{FF2B5EF4-FFF2-40B4-BE49-F238E27FC236}">
                <a16:creationId xmlns:a16="http://schemas.microsoft.com/office/drawing/2014/main" id="{85987D52-EF38-1BB1-FA88-ED95B55E9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6004" y="1003812"/>
            <a:ext cx="4722250" cy="27610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 descr="A graph showing a jump load&#10;&#10;AI-generated content may be incorrect.">
            <a:extLst>
              <a:ext uri="{FF2B5EF4-FFF2-40B4-BE49-F238E27FC236}">
                <a16:creationId xmlns:a16="http://schemas.microsoft.com/office/drawing/2014/main" id="{91A09CC1-7C1C-7C11-F568-5A59A084C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1021" y="3947344"/>
            <a:ext cx="4709959" cy="27487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80F8A9A7-059B-0FBE-12E1-EE2C51994209}"/>
              </a:ext>
            </a:extLst>
          </p:cNvPr>
          <p:cNvSpPr/>
          <p:nvPr/>
        </p:nvSpPr>
        <p:spPr>
          <a:xfrm>
            <a:off x="4609442" y="314147"/>
            <a:ext cx="2978215" cy="461506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Jump Load</a:t>
            </a:r>
            <a:endParaRPr lang="en-US" sz="2000" b="1">
              <a:latin typeface="HelveticaNeueLT Std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54191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pic>
        <p:nvPicPr>
          <p:cNvPr id="2" name="Picture 1" descr="A graph of a jump load&#10;&#10;AI-generated content may be incorrect.">
            <a:extLst>
              <a:ext uri="{FF2B5EF4-FFF2-40B4-BE49-F238E27FC236}">
                <a16:creationId xmlns:a16="http://schemas.microsoft.com/office/drawing/2014/main" id="{ED91D0A6-A791-C873-C865-20B549886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82" y="4008795"/>
            <a:ext cx="4599347" cy="26872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 descr="A graph of a jump load&#10;&#10;AI-generated content may be incorrect.">
            <a:extLst>
              <a:ext uri="{FF2B5EF4-FFF2-40B4-BE49-F238E27FC236}">
                <a16:creationId xmlns:a16="http://schemas.microsoft.com/office/drawing/2014/main" id="{4C24B068-EB3A-ACF4-5AA0-FAF828BEA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3" y="1077553"/>
            <a:ext cx="4611637" cy="26995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 descr="A graph of a jump load&#10;&#10;AI-generated content may be incorrect.">
            <a:extLst>
              <a:ext uri="{FF2B5EF4-FFF2-40B4-BE49-F238E27FC236}">
                <a16:creationId xmlns:a16="http://schemas.microsoft.com/office/drawing/2014/main" id="{3286C5B9-535D-A5D5-9483-8C6780391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07" y="1083698"/>
            <a:ext cx="4599347" cy="26872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31043F4C-44CA-947C-6150-C09C31B5BF05}"/>
              </a:ext>
            </a:extLst>
          </p:cNvPr>
          <p:cNvSpPr/>
          <p:nvPr/>
        </p:nvSpPr>
        <p:spPr>
          <a:xfrm>
            <a:off x="4609442" y="314147"/>
            <a:ext cx="2978215" cy="461506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Jump Load</a:t>
            </a:r>
            <a:endParaRPr lang="en-US" sz="2000" b="1">
              <a:latin typeface="HelveticaNeueLT Std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2644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AFFA-4848-4997-AAAD-0B76974E7907}"/>
              </a:ext>
            </a:extLst>
          </p:cNvPr>
          <p:cNvSpPr txBox="1"/>
          <p:nvPr/>
        </p:nvSpPr>
        <p:spPr>
          <a:xfrm>
            <a:off x="8297967" y="4956561"/>
            <a:ext cx="26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</a:t>
            </a:r>
          </a:p>
        </p:txBody>
      </p:sp>
      <p:pic>
        <p:nvPicPr>
          <p:cNvPr id="2" name="Picture 1" descr="A graph of a bar graph&#10;&#10;AI-generated content may be incorrect.">
            <a:extLst>
              <a:ext uri="{FF2B5EF4-FFF2-40B4-BE49-F238E27FC236}">
                <a16:creationId xmlns:a16="http://schemas.microsoft.com/office/drawing/2014/main" id="{AA39F8BA-8062-7E46-A4F3-3D692892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94" y="1107348"/>
            <a:ext cx="9269669" cy="56246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61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676"/>
            <a:ext cx="9144000" cy="3030537"/>
          </a:xfrm>
        </p:spPr>
        <p:txBody>
          <a:bodyPr>
            <a:normAutofit/>
          </a:bodyPr>
          <a:lstStyle/>
          <a:p>
            <a:r>
              <a:rPr lang="en-US" sz="6600">
                <a:ln w="19050">
                  <a:solidFill>
                    <a:prstClr val="black"/>
                  </a:solidFill>
                </a:ln>
                <a:solidFill>
                  <a:srgbClr val="CFB87C"/>
                </a:solidFill>
                <a:latin typeface="HelveticaNeueLT Std"/>
              </a:rPr>
              <a:t>Are changes in RSI related to team game performance?</a:t>
            </a:r>
            <a:endParaRPr lang="en-US" sz="6600">
              <a:ln w="19050">
                <a:solidFill>
                  <a:prstClr val="black"/>
                </a:solidFill>
              </a:ln>
              <a:solidFill>
                <a:srgbClr val="CFB87C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2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pic>
        <p:nvPicPr>
          <p:cNvPr id="2" name="Picture 1" descr="A graph with a line and black dots&#10;&#10;AI-generated content may be incorrect.">
            <a:extLst>
              <a:ext uri="{FF2B5EF4-FFF2-40B4-BE49-F238E27FC236}">
                <a16:creationId xmlns:a16="http://schemas.microsoft.com/office/drawing/2014/main" id="{4551204D-7F1F-746A-1CEA-6588FCFE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82" y="1833409"/>
            <a:ext cx="5668605" cy="33140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graph with a line and black dots&#10;&#10;AI-generated content may be incorrect.">
            <a:extLst>
              <a:ext uri="{FF2B5EF4-FFF2-40B4-BE49-F238E27FC236}">
                <a16:creationId xmlns:a16="http://schemas.microsoft.com/office/drawing/2014/main" id="{61119E42-110F-FF03-509E-E3AAB0F45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262" y="1839554"/>
            <a:ext cx="5668605" cy="33140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08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sym typeface="Proxima Nova"/>
              </a:rPr>
              <a:t>Previous Load</a:t>
            </a:r>
            <a:endParaRPr lang="en-US"/>
          </a:p>
        </p:txBody>
      </p:sp>
      <p:sp>
        <p:nvSpPr>
          <p:cNvPr id="3" name="Google Shape;163;p29">
            <a:extLst>
              <a:ext uri="{FF2B5EF4-FFF2-40B4-BE49-F238E27FC236}">
                <a16:creationId xmlns:a16="http://schemas.microsoft.com/office/drawing/2014/main" id="{317AB280-4ED5-0D49-1A4F-2B50FB77FFA7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Final Thoughts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E2B4A-23AE-B1BF-4884-D0B357AE6C18}"/>
              </a:ext>
            </a:extLst>
          </p:cNvPr>
          <p:cNvSpPr txBox="1"/>
          <p:nvPr/>
        </p:nvSpPr>
        <p:spPr>
          <a:xfrm>
            <a:off x="2184070" y="1504286"/>
            <a:ext cx="7826374" cy="50767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 Acceleration load</a:t>
            </a:r>
            <a:r>
              <a:rPr lang="en-US" sz="2000">
                <a:ea typeface="+mn-lt"/>
                <a:cs typeface="+mn-lt"/>
              </a:rPr>
              <a:t> showed the </a:t>
            </a:r>
            <a:r>
              <a:rPr lang="en-US" sz="2000" b="1">
                <a:ea typeface="+mn-lt"/>
                <a:cs typeface="+mn-lt"/>
              </a:rPr>
              <a:t>strongest </a:t>
            </a:r>
            <a:r>
              <a:rPr lang="en-US" sz="2000">
                <a:ea typeface="+mn-lt"/>
                <a:cs typeface="+mn-lt"/>
              </a:rPr>
              <a:t>and </a:t>
            </a:r>
            <a:r>
              <a:rPr lang="en-US" sz="2000" b="1">
                <a:ea typeface="+mn-lt"/>
                <a:cs typeface="+mn-lt"/>
              </a:rPr>
              <a:t>most consistent</a:t>
            </a:r>
            <a:r>
              <a:rPr lang="en-US" sz="2000">
                <a:ea typeface="+mn-lt"/>
                <a:cs typeface="+mn-lt"/>
              </a:rPr>
              <a:t>. relationship with RSI, especially over the 7-day and 3-day periods.</a:t>
            </a:r>
            <a:endParaRPr lang="en-US" sz="2000">
              <a:latin typeface="HelveticaNeueLT Std"/>
              <a:ea typeface="Calibri"/>
              <a:cs typeface="Calibri"/>
            </a:endParaRPr>
          </a:p>
          <a:p>
            <a:pPr marL="742950" lvl="1">
              <a:lnSpc>
                <a:spcPct val="150000"/>
              </a:lnSpc>
              <a:buFont typeface="Courier New,monospace"/>
              <a:buChar char="o"/>
            </a:pPr>
            <a:r>
              <a:rPr lang="en-US" sz="2000">
                <a:ea typeface="Calibri" panose="020F0502020204030204"/>
                <a:cs typeface="Calibri" panose="020F0502020204030204"/>
              </a:rPr>
              <a:t> </a:t>
            </a:r>
            <a:r>
              <a:rPr lang="en-US">
                <a:ea typeface="Calibri" panose="020F0502020204030204"/>
                <a:cs typeface="Calibri" panose="020F0502020204030204"/>
              </a:rPr>
              <a:t>Higher 7-day average acceleration load </a:t>
            </a:r>
            <a:r>
              <a:rPr lang="en-US" sz="1400">
                <a:latin typeface="Times New Roman"/>
                <a:ea typeface="Calibri" panose="020F0502020204030204"/>
                <a:cs typeface="Times New Roman"/>
              </a:rPr>
              <a:t>→ </a:t>
            </a:r>
            <a:r>
              <a:rPr lang="en-US" b="1">
                <a:latin typeface="Calibri"/>
                <a:ea typeface="Calibri" panose="020F0502020204030204"/>
                <a:cs typeface="Calibri"/>
              </a:rPr>
              <a:t>lower</a:t>
            </a:r>
            <a:r>
              <a:rPr lang="en-US" b="1">
                <a:ea typeface="Calibri"/>
                <a:cs typeface="Calibri"/>
              </a:rPr>
              <a:t> RSI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pPr marL="742950" lvl="1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ea typeface="Calibri"/>
                <a:cs typeface="Calibri"/>
              </a:rPr>
              <a:t> Higher 3-day average acceleration load </a:t>
            </a:r>
            <a:r>
              <a:rPr lang="en-US" sz="1400">
                <a:latin typeface="Times New Roman"/>
                <a:ea typeface="Calibri" panose="020F0502020204030204"/>
                <a:cs typeface="Times New Roman"/>
              </a:rPr>
              <a:t>→ </a:t>
            </a:r>
            <a:r>
              <a:rPr lang="en-US" b="1">
                <a:ea typeface="Calibri" panose="020F0502020204030204"/>
                <a:cs typeface="Calibri" panose="020F0502020204030204"/>
              </a:rPr>
              <a:t>higher RSI</a:t>
            </a:r>
            <a:r>
              <a:rPr lang="en-US">
                <a:ea typeface="Calibri" panose="020F0502020204030204"/>
                <a:cs typeface="Calibri" panose="020F0502020204030204"/>
              </a:rPr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Calibri" panose="020F0502020204030204"/>
                <a:cs typeface="Calibri" panose="020F0502020204030204"/>
              </a:rPr>
              <a:t> Jump load relationships were </a:t>
            </a:r>
            <a:r>
              <a:rPr lang="en-US" sz="2000" b="1">
                <a:ea typeface="Calibri" panose="020F0502020204030204"/>
                <a:cs typeface="Calibri" panose="020F0502020204030204"/>
              </a:rPr>
              <a:t>inconsistent</a:t>
            </a:r>
            <a:r>
              <a:rPr lang="en-US" sz="2000">
                <a:ea typeface="Calibri" panose="020F0502020204030204"/>
                <a:cs typeface="Calibri" panose="020F0502020204030204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b="1">
                <a:highlight>
                  <a:srgbClr val="CFB97D"/>
                </a:highlight>
                <a:latin typeface="Calibri"/>
                <a:ea typeface="Calibri"/>
                <a:cs typeface="Calibri"/>
              </a:rPr>
              <a:t>Actionable Insights</a:t>
            </a:r>
            <a:r>
              <a:rPr lang="en-US" sz="2000">
                <a:latin typeface="Calibri"/>
                <a:ea typeface="Calibri"/>
                <a:cs typeface="Calibri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>
                <a:latin typeface="Calibri"/>
                <a:ea typeface="Calibri"/>
                <a:cs typeface="Calibri"/>
              </a:rPr>
              <a:t>Optimal Acceleration Load Zones:</a:t>
            </a:r>
          </a:p>
          <a:p>
            <a:pPr marL="1200150" lvl="2" indent="-285750">
              <a:lnSpc>
                <a:spcPct val="150000"/>
              </a:lnSpc>
              <a:buFont typeface="Wingdings,Sans-Serif"/>
              <a:buChar char="§"/>
            </a:pPr>
            <a:r>
              <a:rPr lang="en-US" sz="2000" b="1">
                <a:latin typeface="Calibri"/>
                <a:ea typeface="Calibri"/>
                <a:cs typeface="Calibri"/>
              </a:rPr>
              <a:t>785-835</a:t>
            </a:r>
            <a:r>
              <a:rPr lang="en-US" sz="2000">
                <a:latin typeface="Calibri"/>
                <a:ea typeface="Calibri"/>
                <a:cs typeface="Calibri"/>
              </a:rPr>
              <a:t> (2 and 3-day windows)</a:t>
            </a:r>
          </a:p>
          <a:p>
            <a:pPr marL="1200150" lvl="2" indent="-285750">
              <a:lnSpc>
                <a:spcPct val="150000"/>
              </a:lnSpc>
              <a:buFont typeface="Wingdings,Sans-Serif"/>
              <a:buChar char="§"/>
            </a:pPr>
            <a:r>
              <a:rPr lang="en-US" sz="2000" b="1">
                <a:latin typeface="Calibri"/>
                <a:ea typeface="Calibri"/>
                <a:cs typeface="Calibri"/>
              </a:rPr>
              <a:t>815-865 </a:t>
            </a:r>
            <a:r>
              <a:rPr lang="en-US" sz="2000">
                <a:latin typeface="Calibri"/>
                <a:ea typeface="Calibri"/>
                <a:cs typeface="Calibri"/>
              </a:rPr>
              <a:t>(7 day windows)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b="1">
                <a:ea typeface="+mn-lt"/>
                <a:cs typeface="+mn-lt"/>
              </a:rPr>
              <a:t>*</a:t>
            </a:r>
            <a:r>
              <a:rPr lang="en-US" sz="2000">
                <a:ea typeface="+mn-lt"/>
                <a:cs typeface="+mn-lt"/>
              </a:rPr>
              <a:t> Athlete-specific results </a:t>
            </a:r>
            <a:r>
              <a:rPr lang="en-US" sz="2000" b="1">
                <a:ea typeface="+mn-lt"/>
                <a:cs typeface="+mn-lt"/>
              </a:rPr>
              <a:t>varied widely</a:t>
            </a:r>
            <a:r>
              <a:rPr lang="en-US" sz="2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58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590255"/>
          </a:xfrm>
        </p:spPr>
        <p:txBody>
          <a:bodyPr>
            <a:normAutofit fontScale="90000"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What is each athlete's variation in RSI? What is a meaningful change in RSI for the team and for the athletes?</a:t>
            </a:r>
            <a:endParaRPr lang="en-US" sz="6600">
              <a:ln w="19050">
                <a:solidFill>
                  <a:schemeClr val="tx1"/>
                </a:solidFill>
              </a:ln>
              <a:solidFill>
                <a:srgbClr val="CFB87C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39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0062A-EA4E-2BDA-B966-C70354501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713" y="1102557"/>
            <a:ext cx="8772297" cy="51041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52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2" name="Picture 1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596C7E02-B5CC-B1CA-36B7-C4EE54CCB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970" y="1112932"/>
            <a:ext cx="8737040" cy="5044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8806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B6C73-C89F-ED66-14C0-8A5A7B1B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743" y="165426"/>
            <a:ext cx="5712332" cy="32859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081A27-F2D1-7B51-64B8-3B1061D604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43" b="-241"/>
          <a:stretch>
            <a:fillRect/>
          </a:stretch>
        </p:blipFill>
        <p:spPr>
          <a:xfrm>
            <a:off x="2408453" y="3557173"/>
            <a:ext cx="5697974" cy="3304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7079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877B0A9-A5B5-A14B-69E0-0BFAC437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0" y="1119188"/>
            <a:ext cx="8712993" cy="50839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03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E561B6-0147-67D0-5EB7-0D016825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144" y="3497057"/>
            <a:ext cx="4737277" cy="326538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 descr="A graph showing the number of players&#10;&#10;AI-generated content may be incorrect.">
            <a:extLst>
              <a:ext uri="{FF2B5EF4-FFF2-40B4-BE49-F238E27FC236}">
                <a16:creationId xmlns:a16="http://schemas.microsoft.com/office/drawing/2014/main" id="{DA970C33-E787-6A45-4014-E16DDD2E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457" y="3497801"/>
            <a:ext cx="4831861" cy="3267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" name="Picture 1" descr="A graph showing the number of players in the season&#10;&#10;AI-generated content may be incorrect.">
            <a:extLst>
              <a:ext uri="{FF2B5EF4-FFF2-40B4-BE49-F238E27FC236}">
                <a16:creationId xmlns:a16="http://schemas.microsoft.com/office/drawing/2014/main" id="{C3D87108-2245-3741-4FFF-6E77F5051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812" y="79863"/>
            <a:ext cx="4727782" cy="3267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6E295A43-5BDD-2F0E-C23D-2FD4CBF2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163;p29">
            <a:extLst>
              <a:ext uri="{FF2B5EF4-FFF2-40B4-BE49-F238E27FC236}">
                <a16:creationId xmlns:a16="http://schemas.microsoft.com/office/drawing/2014/main" id="{2359B8D6-A58B-2B66-8928-55542B1026F5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57794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Variation and Change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E8D6202A-270B-F0BA-0219-BA147AC78A9E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Final Thoughts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B27CB-C61C-64C1-06E7-BD47F181170E}"/>
              </a:ext>
            </a:extLst>
          </p:cNvPr>
          <p:cNvSpPr txBox="1"/>
          <p:nvPr/>
        </p:nvSpPr>
        <p:spPr>
          <a:xfrm>
            <a:off x="2227791" y="2238374"/>
            <a:ext cx="7731125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>
                <a:latin typeface="HelveticaNeueLT Std"/>
                <a:ea typeface="Calibri"/>
                <a:cs typeface="Calibri"/>
              </a:rPr>
              <a:t>There's no clear way to quantify a change in team RSI</a:t>
            </a:r>
            <a:endParaRPr lang="en-US" sz="2000" b="1">
              <a:solidFill>
                <a:srgbClr val="FFFFFF"/>
              </a:solidFill>
              <a:latin typeface="HelveticaNeueLT Std"/>
              <a:ea typeface="Calibri"/>
              <a:cs typeface="Calibri"/>
            </a:endParaRPr>
          </a:p>
          <a:p>
            <a:endParaRPr lang="en-US" sz="2000">
              <a:latin typeface="HelveticaNeueLT Std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HelveticaNeueLT Std"/>
                <a:ea typeface="Calibri"/>
                <a:cs typeface="Calibri"/>
              </a:rPr>
              <a:t>Player RSI measurements do not vary in similar ways</a:t>
            </a:r>
            <a:endParaRPr lang="en-US" sz="2000" b="1">
              <a:solidFill>
                <a:srgbClr val="FFFFFF"/>
              </a:solidFill>
              <a:latin typeface="HelveticaNeueLT Std"/>
              <a:ea typeface="Calibri"/>
              <a:cs typeface="Calibri"/>
            </a:endParaRPr>
          </a:p>
          <a:p>
            <a:endParaRPr lang="en-US" sz="2000">
              <a:latin typeface="HelveticaNeueLT Std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HelveticaNeueLT Std"/>
                <a:ea typeface="Calibri"/>
                <a:cs typeface="Calibri"/>
              </a:rPr>
              <a:t>When players have a significantly low RSI, tend to have another significantly low measurement in the following days to week</a:t>
            </a:r>
            <a:endParaRPr lang="en-US" sz="2000" b="1">
              <a:solidFill>
                <a:srgbClr val="FFFFFF"/>
              </a:solidFill>
              <a:latin typeface="HelveticaNeueLT Std"/>
              <a:ea typeface="Calibri"/>
              <a:cs typeface="Calibri"/>
            </a:endParaRPr>
          </a:p>
          <a:p>
            <a:endParaRPr lang="en-US" sz="2000">
              <a:latin typeface="HelveticaNeueLT Std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HelveticaNeueLT Std"/>
                <a:ea typeface="Calibri"/>
                <a:cs typeface="Calibri"/>
              </a:rPr>
              <a:t>When players have a significantly high RSI, tend to have another significantly high measurement in the following days to week</a:t>
            </a:r>
            <a:endParaRPr lang="en-US">
              <a:latin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334927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512CB6-D644-89D7-B5B7-C251275E3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86" y="1001334"/>
            <a:ext cx="8862332" cy="519399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Google Shape;163;p29">
            <a:extLst>
              <a:ext uri="{FF2B5EF4-FFF2-40B4-BE49-F238E27FC236}">
                <a16:creationId xmlns:a16="http://schemas.microsoft.com/office/drawing/2014/main" id="{844B51BC-8607-D30C-15EE-5192E676AB2F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Team Performance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1516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Google Shape;104;p17">
            <a:extLst>
              <a:ext uri="{FF2B5EF4-FFF2-40B4-BE49-F238E27FC236}">
                <a16:creationId xmlns:a16="http://schemas.microsoft.com/office/drawing/2014/main" id="{147C3653-B8D4-4115-A40C-43B814AAA5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0CCA8D68-B0FB-FBD7-F88D-BDB2F68BD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578" y="998783"/>
            <a:ext cx="8856400" cy="52177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Google Shape;163;p29">
            <a:extLst>
              <a:ext uri="{FF2B5EF4-FFF2-40B4-BE49-F238E27FC236}">
                <a16:creationId xmlns:a16="http://schemas.microsoft.com/office/drawing/2014/main" id="{849E16EA-9786-3B9F-A5E8-D2AB41BB7941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Performance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C5366C-83C1-7E3A-6216-FBB053BDCDD9}"/>
              </a:ext>
            </a:extLst>
          </p:cNvPr>
          <p:cNvSpPr txBox="1"/>
          <p:nvPr/>
        </p:nvSpPr>
        <p:spPr>
          <a:xfrm>
            <a:off x="693574" y="6418018"/>
            <a:ext cx="111848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B1B1B"/>
                </a:solidFill>
              </a:rPr>
              <a:t>Match Day-1 Reactive Strength Index and In-Game Peak Speed in Collegiate Division I Basketball by Adam Petway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5612E6-6D97-5DCC-68D0-96B5FE739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Google Shape;104;p17">
            <a:extLst>
              <a:ext uri="{FF2B5EF4-FFF2-40B4-BE49-F238E27FC236}">
                <a16:creationId xmlns:a16="http://schemas.microsoft.com/office/drawing/2014/main" id="{9308FFB9-FCC5-3D18-ABBD-1AEA42602B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163;p29">
            <a:extLst>
              <a:ext uri="{FF2B5EF4-FFF2-40B4-BE49-F238E27FC236}">
                <a16:creationId xmlns:a16="http://schemas.microsoft.com/office/drawing/2014/main" id="{09E41307-91C9-A19A-F1DC-823119C4417D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latin typeface="HelveticaNeueLT Std"/>
                <a:ea typeface="Proxima Nova"/>
                <a:cs typeface="Proxima Nova"/>
              </a:rPr>
              <a:t>Model Results</a:t>
            </a:r>
            <a:endParaRPr lang="en-US" sz="2000" b="1" dirty="0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sp>
        <p:nvSpPr>
          <p:cNvPr id="11" name="Google Shape;163;p29">
            <a:extLst>
              <a:ext uri="{FF2B5EF4-FFF2-40B4-BE49-F238E27FC236}">
                <a16:creationId xmlns:a16="http://schemas.microsoft.com/office/drawing/2014/main" id="{2FF84B03-5913-BF09-E030-4088322467CD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Performance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500DA3-756D-D9C3-BD3A-CFFECD045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49371"/>
              </p:ext>
            </p:extLst>
          </p:nvPr>
        </p:nvGraphicFramePr>
        <p:xfrm>
          <a:off x="162893" y="2346311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Above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Can't be used to reliably predict team game performance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Future analysis focus on lowering threshold to be considered above median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Not frequent enough data to mimic past research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BE12317-736B-7CAE-EA2A-FDA7F7717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23123"/>
              </p:ext>
            </p:extLst>
          </p:nvPr>
        </p:nvGraphicFramePr>
        <p:xfrm>
          <a:off x="6283876" y="2346310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Below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Can predict below median team game performance to certain degree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Had to lower classification threshold to get accurate predictions (not sensitive)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Lower threshold to be considered below median, look only at one statistic at a time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Not frequent enough data to mimic past research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676"/>
            <a:ext cx="9144000" cy="3006724"/>
          </a:xfrm>
        </p:spPr>
        <p:txBody>
          <a:bodyPr>
            <a:normAutofit fontScale="90000"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Are changes in RSI related to individual statistic game performance?</a:t>
            </a:r>
            <a:endParaRPr lang="en-US" sz="6600">
              <a:ln w="19050">
                <a:solidFill>
                  <a:schemeClr val="tx1"/>
                </a:solidFill>
              </a:ln>
              <a:solidFill>
                <a:srgbClr val="CFB87C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7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3EB7F7-98F5-B863-EE24-5A121166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Google Shape;104;p17" descr="A buffalo logo on a black background&#10;&#10;AI-generated content may be incorrect.">
            <a:extLst>
              <a:ext uri="{FF2B5EF4-FFF2-40B4-BE49-F238E27FC236}">
                <a16:creationId xmlns:a16="http://schemas.microsoft.com/office/drawing/2014/main" id="{1039FC95-8374-8898-644D-F48A54E609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163;p29">
            <a:extLst>
              <a:ext uri="{FF2B5EF4-FFF2-40B4-BE49-F238E27FC236}">
                <a16:creationId xmlns:a16="http://schemas.microsoft.com/office/drawing/2014/main" id="{327F290D-5F00-ECDD-1532-B15742FDAE5C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Individual Performance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12" name="Picture 11" descr="A graph with black dots&#10;&#10;AI-generated content may be incorrect.">
            <a:extLst>
              <a:ext uri="{FF2B5EF4-FFF2-40B4-BE49-F238E27FC236}">
                <a16:creationId xmlns:a16="http://schemas.microsoft.com/office/drawing/2014/main" id="{45FC0029-FCA3-3170-AA62-9013D8F6A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730" y="999344"/>
            <a:ext cx="9082540" cy="55713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38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5B5A91DB-B755-12E3-19F0-421BA8ED4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" name="Google Shape;104;p17">
            <a:extLst>
              <a:ext uri="{FF2B5EF4-FFF2-40B4-BE49-F238E27FC236}">
                <a16:creationId xmlns:a16="http://schemas.microsoft.com/office/drawing/2014/main" id="{A0CE1F12-ABA1-A76B-2D1C-82AC6D1A9A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" name="Google Shape;163;p29">
            <a:extLst>
              <a:ext uri="{FF2B5EF4-FFF2-40B4-BE49-F238E27FC236}">
                <a16:creationId xmlns:a16="http://schemas.microsoft.com/office/drawing/2014/main" id="{CE1D62F6-9E37-1721-22AE-16D7F39FB2FF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</a:rPr>
              <a:t>Individual Performance</a:t>
            </a:r>
            <a:endParaRPr lang="en-US" sz="2000" b="1">
              <a:latin typeface="HelveticaNeueLT Std" panose="020B0604020202020204" pitchFamily="34" charset="0"/>
              <a:ea typeface="Proxima Nova"/>
              <a:cs typeface="Proxima Nov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29181A-3A79-D7DE-F34B-D7B27B96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97" y="999343"/>
            <a:ext cx="9081116" cy="55838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47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40D901-0057-30BF-D922-BB2B83084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Google Shape;104;p17" descr="A buffalo logo on a black background&#10;&#10;AI-generated content may be incorrect.">
            <a:extLst>
              <a:ext uri="{FF2B5EF4-FFF2-40B4-BE49-F238E27FC236}">
                <a16:creationId xmlns:a16="http://schemas.microsoft.com/office/drawing/2014/main" id="{E5C535D6-0662-7519-955A-1FD5E25A2D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" name="Google Shape;163;p29">
            <a:extLst>
              <a:ext uri="{FF2B5EF4-FFF2-40B4-BE49-F238E27FC236}">
                <a16:creationId xmlns:a16="http://schemas.microsoft.com/office/drawing/2014/main" id="{7921C682-C556-D471-93FD-E6CBA7C2657E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latin typeface="HelveticaNeueLT Std"/>
                <a:ea typeface="Proxima Nova"/>
                <a:cs typeface="Proxima Nova"/>
              </a:rPr>
              <a:t>Pooled Model Results</a:t>
            </a:r>
            <a:endParaRPr lang="en-US" dirty="0"/>
          </a:p>
        </p:txBody>
      </p:sp>
      <p:sp>
        <p:nvSpPr>
          <p:cNvPr id="11" name="Google Shape;163;p29">
            <a:extLst>
              <a:ext uri="{FF2B5EF4-FFF2-40B4-BE49-F238E27FC236}">
                <a16:creationId xmlns:a16="http://schemas.microsoft.com/office/drawing/2014/main" id="{D3E7E512-DFA7-5FDD-98E1-96BF9710364B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Individual Performance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84672B-8BD0-8490-8D8C-2339DE98B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67799"/>
              </p:ext>
            </p:extLst>
          </p:nvPr>
        </p:nvGraphicFramePr>
        <p:xfrm>
          <a:off x="162893" y="2346311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Above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RSI has a somewhat strong relationship with above median in game performance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High threshold for success may influence higher false discovery rate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endParaRPr lang="en-US" sz="2000" b="1"/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endParaRPr lang="en-US" sz="20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18FC777-C0D8-3249-F044-86BBE816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52771"/>
              </p:ext>
            </p:extLst>
          </p:nvPr>
        </p:nvGraphicFramePr>
        <p:xfrm>
          <a:off x="6283876" y="2346310"/>
          <a:ext cx="5702255" cy="3336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255">
                  <a:extLst>
                    <a:ext uri="{9D8B030D-6E8A-4147-A177-3AD203B41FA5}">
                      <a16:colId xmlns:a16="http://schemas.microsoft.com/office/drawing/2014/main" val="4059503268"/>
                    </a:ext>
                  </a:extLst>
                </a:gridCol>
              </a:tblGrid>
              <a:tr h="78507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2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Predicting Below Median Game Performance</a:t>
                      </a:r>
                      <a:endParaRPr lang="en-US" sz="2200"/>
                    </a:p>
                  </a:txBody>
                  <a:tcPr>
                    <a:solidFill>
                      <a:srgbClr val="CFB8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425177"/>
                  </a:ext>
                </a:extLst>
              </a:tr>
              <a:tr h="2551494">
                <a:tc>
                  <a:txBody>
                    <a:bodyPr/>
                    <a:lstStyle/>
                    <a:p>
                      <a:pPr marL="342900" indent="-342900">
                        <a:buFont typeface="Calibri"/>
                        <a:buChar char="-"/>
                      </a:pPr>
                      <a:r>
                        <a:rPr lang="en-US" sz="2000" b="1"/>
                        <a:t>RSI has somewhat weak relationship with below median in game performance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Very high false discovery rate meaning it over predicts the prevalence of below median games</a:t>
                      </a:r>
                    </a:p>
                    <a:p>
                      <a:pPr marL="342900" lvl="0" indent="-342900">
                        <a:buFont typeface="Calibri"/>
                        <a:buChar char="-"/>
                      </a:pPr>
                      <a:r>
                        <a:rPr lang="en-US" sz="2000" b="1"/>
                        <a:t>Low threshold to have "success" meaning RSI is not sensitive enough to make strong predictions for a below median game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23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912371-e6ba-41c7-a7bf-f7830041775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3878BA8A7A4D83B5C03B48365267" ma:contentTypeVersion="13" ma:contentTypeDescription="Create a new document." ma:contentTypeScope="" ma:versionID="433909ae2eb3e41f60a3b657c9a425db">
  <xsd:schema xmlns:xsd="http://www.w3.org/2001/XMLSchema" xmlns:xs="http://www.w3.org/2001/XMLSchema" xmlns:p="http://schemas.microsoft.com/office/2006/metadata/properties" xmlns:ns3="d8912371-e6ba-41c7-a7bf-f78300417756" xmlns:ns4="c74aa4ff-96b4-423e-a8d0-287c43e3f747" targetNamespace="http://schemas.microsoft.com/office/2006/metadata/properties" ma:root="true" ma:fieldsID="47c25cdd8b7b7991a8e64c1e0f673695" ns3:_="" ns4:_="">
    <xsd:import namespace="d8912371-e6ba-41c7-a7bf-f78300417756"/>
    <xsd:import namespace="c74aa4ff-96b4-423e-a8d0-287c43e3f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12371-e6ba-41c7-a7bf-f78300417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aa4ff-96b4-423e-a8d0-287c43e3f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EBDBD7-AFFE-4AC1-A4BA-C9250E41C0D0}">
  <ds:schemaRefs>
    <ds:schemaRef ds:uri="c74aa4ff-96b4-423e-a8d0-287c43e3f747"/>
    <ds:schemaRef ds:uri="d8912371-e6ba-41c7-a7bf-f783004177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C87384-622F-4BF1-BB63-27810C04D22B}">
  <ds:schemaRefs>
    <ds:schemaRef ds:uri="c74aa4ff-96b4-423e-a8d0-287c43e3f747"/>
    <ds:schemaRef ds:uri="d8912371-e6ba-41c7-a7bf-f78300417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B27761-67BD-4B2A-BA2F-28B2C0F46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RSI and Performance</vt:lpstr>
      <vt:lpstr>Are changes in RSI related to team game performance?</vt:lpstr>
      <vt:lpstr>PowerPoint Presentation</vt:lpstr>
      <vt:lpstr>PowerPoint Presentation</vt:lpstr>
      <vt:lpstr>PowerPoint Presentation</vt:lpstr>
      <vt:lpstr>Are changes in RSI related to individual statistic game performance?</vt:lpstr>
      <vt:lpstr>PowerPoint Presentation</vt:lpstr>
      <vt:lpstr>PowerPoint Presentation</vt:lpstr>
      <vt:lpstr>PowerPoint Presentation</vt:lpstr>
      <vt:lpstr>PowerPoint Presentation</vt:lpstr>
      <vt:lpstr>Is the previous week's load related to RSI?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each athlete's variation in RSI? What is a meaningful change in RSI for the team and for the athletes?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Injury Analysis Update</dc:title>
  <dc:creator>Tessa Mendoza</dc:creator>
  <cp:revision>10</cp:revision>
  <cp:lastPrinted>2023-10-16T20:54:51Z</cp:lastPrinted>
  <dcterms:created xsi:type="dcterms:W3CDTF">2023-10-12T16:53:27Z</dcterms:created>
  <dcterms:modified xsi:type="dcterms:W3CDTF">2025-08-13T17:11:34Z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0x0101005F233878BA8A7A4D83B5C03B48365267</vt:lpwstr>
  </property>
</Properties>
</file>