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1" r:id="rId5"/>
    <p:sldId id="270" r:id="rId6"/>
    <p:sldId id="264" r:id="rId7"/>
    <p:sldId id="263" r:id="rId8"/>
    <p:sldId id="265" r:id="rId9"/>
    <p:sldId id="266" r:id="rId10"/>
    <p:sldId id="268" r:id="rId11"/>
    <p:sldId id="271" r:id="rId12"/>
    <p:sldId id="259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21C47B-7AF2-466E-AFE1-F4A5FBE6D410}" v="9" dt="2023-04-17T19:46:30.8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461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ine Gagne" userId="b8acfe93-db30-43ae-855f-4901aacd75be" providerId="ADAL" clId="{D821C47B-7AF2-466E-AFE1-F4A5FBE6D410}"/>
    <pc:docChg chg="delSld">
      <pc:chgData name="Antoine Gagne" userId="b8acfe93-db30-43ae-855f-4901aacd75be" providerId="ADAL" clId="{D821C47B-7AF2-466E-AFE1-F4A5FBE6D410}" dt="2023-04-17T19:47:12.654" v="0" actId="47"/>
      <pc:docMkLst>
        <pc:docMk/>
      </pc:docMkLst>
      <pc:sldChg chg="del">
        <pc:chgData name="Antoine Gagne" userId="b8acfe93-db30-43ae-855f-4901aacd75be" providerId="ADAL" clId="{D821C47B-7AF2-466E-AFE1-F4A5FBE6D410}" dt="2023-04-17T19:47:12.654" v="0" actId="47"/>
        <pc:sldMkLst>
          <pc:docMk/>
          <pc:sldMk cId="1557009776" sldId="267"/>
        </pc:sldMkLst>
      </pc:sldChg>
      <pc:sldChg chg="del">
        <pc:chgData name="Antoine Gagne" userId="b8acfe93-db30-43ae-855f-4901aacd75be" providerId="ADAL" clId="{D821C47B-7AF2-466E-AFE1-F4A5FBE6D410}" dt="2023-04-17T19:47:12.654" v="0" actId="47"/>
        <pc:sldMkLst>
          <pc:docMk/>
          <pc:sldMk cId="2616742184" sldId="26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7ECA8-6D51-DC32-14EF-72CE13F0B0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1C3901-D027-8F4D-C0A3-D9E1176D4F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FEE13-46F8-E0A3-FC1D-368BD8BC8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55C3-68BA-43F7-A606-1CE4EF29A524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82A41-2E84-68DB-C7B6-958690F45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98F5C-5332-9267-6761-637F23EB3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EC6C8-3691-4A5D-9069-03A5F61C6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877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D39C9-6608-325B-8BC5-6BAF7B9F7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DE041F-4BFA-2157-C1F5-95B233C39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30F74-E663-C5D0-8F57-8910DE040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55C3-68BA-43F7-A606-1CE4EF29A524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F2710-FFA0-8577-DCE7-E5766D209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8A8D6-0C45-1430-782B-0192636F6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EC6C8-3691-4A5D-9069-03A5F61C6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93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046F6-1671-483F-1ECC-2E4CEF0843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1D2F07-BAF2-61FC-50DB-98858F5E8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9C737-B57A-D409-4E12-BB2C29333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55C3-68BA-43F7-A606-1CE4EF29A524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B7316-A8CF-C7AC-A967-1A5380D5F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A2722-1F70-A86A-5809-6373D6427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EC6C8-3691-4A5D-9069-03A5F61C6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875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30719-5F6A-9E1E-ACE3-9AF983A00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B9BDA-1BD7-64E5-C7A1-6EEB6604B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95666-B723-FB67-DFBE-A6C9A5A2F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55C3-68BA-43F7-A606-1CE4EF29A524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02643-4309-0327-95B6-7CBE2615A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4EB8F-A5FB-2B03-4D7D-AC0391DDB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EC6C8-3691-4A5D-9069-03A5F61C6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173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B6266-B816-0F8E-AAB8-31BADFC5E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B1E68-F04B-3D49-61E4-F530560AE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CC3C0-C462-9B6B-762B-A5F9D0B3A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55C3-68BA-43F7-A606-1CE4EF29A524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401A5-CD31-BB17-55D0-31EB3B165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B8E01-2953-5C7A-A881-7C9C29B20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EC6C8-3691-4A5D-9069-03A5F61C6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685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EB332-9D72-8729-DD11-5F2C28491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2E93F-1F26-4ABB-2F60-2532F97E3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B089E3-D762-5070-07F2-528B9EDA8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2F50C8-9163-BFB9-FA7C-810167A74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55C3-68BA-43F7-A606-1CE4EF29A524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4E3893-4BDA-B0C9-FEBD-CCA0F3A0E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1CCA17-C6BA-00E1-3A33-667F77A5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EC6C8-3691-4A5D-9069-03A5F61C6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94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2DF7F-43E1-4D81-5CDB-ECE6D9176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80EBA-FA7B-09D6-7042-99A9E7F27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930586-5097-8A50-1654-04112A725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ECB8DE-877A-B53D-98B0-92F2DD3973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8F05F9-690E-F604-4082-141AB8A199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CCC462-90E6-72C9-DB90-76223AA6C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55C3-68BA-43F7-A606-1CE4EF29A524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B153D2-A8B7-C5FB-5A5C-66332370C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5A02C3-AFB4-E65B-3D5F-D7D51D258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EC6C8-3691-4A5D-9069-03A5F61C6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714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DCCCC-F47C-109C-27B4-69BCFEC8E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66440F-C3EF-E198-FD51-9FE27F36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55C3-68BA-43F7-A606-1CE4EF29A524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A5E6AD-1C1A-2AF3-1A9B-847596667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BB0F1B-67A5-F612-CDC8-928AB38FC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EC6C8-3691-4A5D-9069-03A5F61C6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0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836C7D-20DC-3DD5-5DEE-8074FC9AA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55C3-68BA-43F7-A606-1CE4EF29A524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BC6C07-04DC-8EF1-083B-2C9305045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20B704-A0B4-E4F1-8E97-F963503A8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EC6C8-3691-4A5D-9069-03A5F61C6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680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3EFA4-C6AA-9E88-1195-F55F9A8A7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37DA8-6C20-236D-55C1-2FF5C9F47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2EB6F7-D758-E31A-AB6D-B2B4E7255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36F7D4-74ED-D877-FF21-745CBE7AE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55C3-68BA-43F7-A606-1CE4EF29A524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9147DB-6FBD-D86A-5256-C22C1CA7F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37A12-64E7-13DE-B7F1-F6A46D934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EC6C8-3691-4A5D-9069-03A5F61C6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0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9A66-7D0E-AE54-3554-879B3274E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5ECD5E-C460-D0C1-2C37-09C34B6740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7E1C54-2677-C879-3F03-3109E921D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68659B-74C1-1393-53DD-8C46F4E87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55C3-68BA-43F7-A606-1CE4EF29A524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25CD8-00C6-4DA9-7BDB-61A2A680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62BC9-98A1-2651-23B8-9C2C9E514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EC6C8-3691-4A5D-9069-03A5F61C6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46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56C0BF-DDA1-1C85-5045-145DBC167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486F16-92C7-6A7C-4DEE-AFA09763C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73CAD-2D7E-570C-80FB-667136E439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B55C3-68BA-43F7-A606-1CE4EF29A524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88433-A9F5-D334-1747-EA951FA3B4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A2CEB-101B-0298-D570-16B5E26906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EC6C8-3691-4A5D-9069-03A5F61C6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0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CAAAA-CCCA-D4F3-6151-2B36FBC238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Smart Nozzle Design</a:t>
            </a:r>
          </a:p>
        </p:txBody>
      </p:sp>
    </p:spTree>
    <p:extLst>
      <p:ext uri="{BB962C8B-B14F-4D97-AF65-F5344CB8AC3E}">
        <p14:creationId xmlns:p14="http://schemas.microsoft.com/office/powerpoint/2010/main" val="1588053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923E7-3987-0399-6DDF-6AF56EF01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76E99-B73F-5147-59DB-97CCF2642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82478" cy="4306234"/>
          </a:xfrm>
        </p:spPr>
        <p:txBody>
          <a:bodyPr/>
          <a:lstStyle/>
          <a:p>
            <a:r>
              <a:rPr lang="en-US" dirty="0"/>
              <a:t>Print Quality? Related to parameter selection?</a:t>
            </a:r>
          </a:p>
          <a:p>
            <a:pPr lvl="1"/>
            <a:r>
              <a:rPr lang="en-US" dirty="0"/>
              <a:t>Level of graininess?</a:t>
            </a:r>
          </a:p>
          <a:p>
            <a:pPr lvl="1"/>
            <a:r>
              <a:rPr lang="en-US" dirty="0"/>
              <a:t>Bending of the model? Supports?</a:t>
            </a:r>
          </a:p>
          <a:p>
            <a:r>
              <a:rPr lang="en-US" dirty="0"/>
              <a:t>What can we implement in our designs that will promote the most robust design?</a:t>
            </a:r>
          </a:p>
        </p:txBody>
      </p:sp>
      <p:pic>
        <p:nvPicPr>
          <p:cNvPr id="4" name="Content Placeholder 5" descr="A picture containing metalware, tiled, lined, tile&#10;&#10;Description automatically generated">
            <a:extLst>
              <a:ext uri="{FF2B5EF4-FFF2-40B4-BE49-F238E27FC236}">
                <a16:creationId xmlns:a16="http://schemas.microsoft.com/office/drawing/2014/main" id="{122BF599-B82D-731F-26CA-D76488FA71D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67405" y="999710"/>
            <a:ext cx="4724595" cy="485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977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F7C43-9BBF-238C-138A-4E4A24096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discussion/questions/concerns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688D0C-391A-BF25-221D-DDAFBBA03458}"/>
              </a:ext>
            </a:extLst>
          </p:cNvPr>
          <p:cNvSpPr txBox="1"/>
          <p:nvPr/>
        </p:nvSpPr>
        <p:spPr>
          <a:xfrm>
            <a:off x="939248" y="1436204"/>
            <a:ext cx="9372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Embrace variety around the two chamber model. Larger filets and rounds. Donuts instead of burgers. 4 chambers . 6 chambers but small. Brat size instead of white claw size. Get varieties of each</a:t>
            </a:r>
          </a:p>
          <a:p>
            <a:endParaRPr lang="en-US" dirty="0"/>
          </a:p>
          <a:p>
            <a:r>
              <a:rPr lang="en-US" dirty="0"/>
              <a:t>Try to run water through the model</a:t>
            </a:r>
          </a:p>
          <a:p>
            <a:endParaRPr lang="en-US" dirty="0"/>
          </a:p>
          <a:p>
            <a:r>
              <a:rPr lang="en-US" dirty="0"/>
              <a:t>Look at </a:t>
            </a:r>
            <a:r>
              <a:rPr lang="en-US" dirty="0" err="1"/>
              <a:t>cfd</a:t>
            </a:r>
            <a:r>
              <a:rPr lang="en-US" dirty="0"/>
              <a:t> fluid give this a few hours</a:t>
            </a:r>
          </a:p>
        </p:txBody>
      </p:sp>
    </p:spTree>
    <p:extLst>
      <p:ext uri="{BB962C8B-B14F-4D97-AF65-F5344CB8AC3E}">
        <p14:creationId xmlns:p14="http://schemas.microsoft.com/office/powerpoint/2010/main" val="4149676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D0FA-B45E-F21C-32A1-7D962E453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Chamber 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4B254B3-7DC5-353B-E558-A5F6D431590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182471" y="1727994"/>
          <a:ext cx="5943600" cy="3895566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1391246799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529126604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4012185878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36962115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90633701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0277194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(x,y) disp. (mm)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C1      0psi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C1     5psi 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C1    10psi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C1    15psi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C1    20psi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55078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C2      0psi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(-8.825, -5.218)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7538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C2     5psi         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(4.360, -2.480)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 -5.003) 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8295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C2    10psi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(8.946, -5.095)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(4.666, -7.707)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(0, 10.52)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2083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C2    15psi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(13.77, -7.842)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(9.423, -10.56)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(4.595, -13.46)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 -16.58)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dirty="0">
                          <a:effectLst/>
                        </a:rPr>
                      </a:b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62316"/>
                  </a:ext>
                </a:extLst>
              </a:tr>
              <a:tr h="73072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C2    20psi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(18.95, -10.75)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(14.43, -13.58)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(9.884, -16.54)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(5.242, -19.78)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 -23.17)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329526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A5E81B98-3488-6088-6330-60C824D2B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0711" y="590777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C1-15 C2-20 failed at 80.2%</a:t>
            </a:r>
            <a:endParaRPr kumimoji="0" lang="en-US" altLang="en-US" sz="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C1-20 C2-20 failed at 80.5%</a:t>
            </a:r>
            <a:endParaRPr kumimoji="0" lang="en-US" altLang="en-US" sz="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3645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4CBFB-F14C-8C11-0D4B-86822EE68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Chamber 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53348AA-76EE-A91C-E0B2-24BEBDB3E8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2880428"/>
              </p:ext>
            </p:extLst>
          </p:nvPr>
        </p:nvGraphicFramePr>
        <p:xfrm>
          <a:off x="3232632" y="1819507"/>
          <a:ext cx="5726735" cy="4363574"/>
        </p:xfrm>
        <a:graphic>
          <a:graphicData uri="http://schemas.openxmlformats.org/drawingml/2006/table">
            <a:tbl>
              <a:tblPr/>
              <a:tblGrid>
                <a:gridCol w="818105">
                  <a:extLst>
                    <a:ext uri="{9D8B030D-6E8A-4147-A177-3AD203B41FA5}">
                      <a16:colId xmlns:a16="http://schemas.microsoft.com/office/drawing/2014/main" val="3623787574"/>
                    </a:ext>
                  </a:extLst>
                </a:gridCol>
                <a:gridCol w="818105">
                  <a:extLst>
                    <a:ext uri="{9D8B030D-6E8A-4147-A177-3AD203B41FA5}">
                      <a16:colId xmlns:a16="http://schemas.microsoft.com/office/drawing/2014/main" val="3196900288"/>
                    </a:ext>
                  </a:extLst>
                </a:gridCol>
                <a:gridCol w="818105">
                  <a:extLst>
                    <a:ext uri="{9D8B030D-6E8A-4147-A177-3AD203B41FA5}">
                      <a16:colId xmlns:a16="http://schemas.microsoft.com/office/drawing/2014/main" val="1265830632"/>
                    </a:ext>
                  </a:extLst>
                </a:gridCol>
                <a:gridCol w="818105">
                  <a:extLst>
                    <a:ext uri="{9D8B030D-6E8A-4147-A177-3AD203B41FA5}">
                      <a16:colId xmlns:a16="http://schemas.microsoft.com/office/drawing/2014/main" val="458436679"/>
                    </a:ext>
                  </a:extLst>
                </a:gridCol>
                <a:gridCol w="818105">
                  <a:extLst>
                    <a:ext uri="{9D8B030D-6E8A-4147-A177-3AD203B41FA5}">
                      <a16:colId xmlns:a16="http://schemas.microsoft.com/office/drawing/2014/main" val="32058528"/>
                    </a:ext>
                  </a:extLst>
                </a:gridCol>
                <a:gridCol w="818105">
                  <a:extLst>
                    <a:ext uri="{9D8B030D-6E8A-4147-A177-3AD203B41FA5}">
                      <a16:colId xmlns:a16="http://schemas.microsoft.com/office/drawing/2014/main" val="3050776517"/>
                    </a:ext>
                  </a:extLst>
                </a:gridCol>
                <a:gridCol w="818105">
                  <a:extLst>
                    <a:ext uri="{9D8B030D-6E8A-4147-A177-3AD203B41FA5}">
                      <a16:colId xmlns:a16="http://schemas.microsoft.com/office/drawing/2014/main" val="1055529921"/>
                    </a:ext>
                  </a:extLst>
                </a:gridCol>
              </a:tblGrid>
              <a:tr h="44541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x,y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 disp. (mm)</a:t>
                      </a:r>
                      <a:endParaRPr lang="en-US" sz="1700" dirty="0">
                        <a:effectLst/>
                      </a:endParaRPr>
                    </a:p>
                  </a:txBody>
                  <a:tcPr marL="61183" marR="61183" marT="61183" marB="611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C1      0psi</a:t>
                      </a:r>
                      <a:endParaRPr lang="en-US" sz="1700">
                        <a:effectLst/>
                      </a:endParaRPr>
                    </a:p>
                  </a:txBody>
                  <a:tcPr marL="61183" marR="61183" marT="61183" marB="611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C1    10psi </a:t>
                      </a:r>
                      <a:endParaRPr lang="en-US" sz="1700">
                        <a:effectLst/>
                      </a:endParaRPr>
                    </a:p>
                  </a:txBody>
                  <a:tcPr marL="61183" marR="61183" marT="61183" marB="611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C1    15psi</a:t>
                      </a:r>
                      <a:endParaRPr lang="en-US" sz="1700">
                        <a:effectLst/>
                      </a:endParaRPr>
                    </a:p>
                  </a:txBody>
                  <a:tcPr marL="61183" marR="61183" marT="61183" marB="611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C1    20psi</a:t>
                      </a:r>
                      <a:endParaRPr lang="en-US" sz="1700">
                        <a:effectLst/>
                      </a:endParaRPr>
                    </a:p>
                  </a:txBody>
                  <a:tcPr marL="61183" marR="61183" marT="61183" marB="611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C1    25psi</a:t>
                      </a:r>
                      <a:endParaRPr lang="en-US" sz="1700">
                        <a:effectLst/>
                      </a:endParaRPr>
                    </a:p>
                  </a:txBody>
                  <a:tcPr marL="61183" marR="61183" marT="61183" marB="611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C1    30psi</a:t>
                      </a:r>
                      <a:endParaRPr lang="en-US" sz="1700">
                        <a:effectLst/>
                      </a:endParaRPr>
                    </a:p>
                  </a:txBody>
                  <a:tcPr marL="61183" marR="61183" marT="61183" marB="611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3242170"/>
                  </a:ext>
                </a:extLst>
              </a:tr>
              <a:tr h="65098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C2      0psi</a:t>
                      </a:r>
                      <a:endParaRPr lang="en-US" sz="1700">
                        <a:effectLst/>
                      </a:endParaRPr>
                    </a:p>
                  </a:txBody>
                  <a:tcPr marL="61183" marR="61183" marT="61183" marB="611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(0,0)</a:t>
                      </a:r>
                      <a:endParaRPr lang="en-US" sz="1700">
                        <a:effectLst/>
                      </a:endParaRPr>
                    </a:p>
                  </a:txBody>
                  <a:tcPr marL="61183" marR="61183" marT="61183" marB="611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(-4.142,-4.162)</a:t>
                      </a:r>
                      <a:endParaRPr lang="en-US" sz="1700" dirty="0">
                        <a:effectLst/>
                      </a:endParaRPr>
                    </a:p>
                  </a:txBody>
                  <a:tcPr marL="61183" marR="61183" marT="61183" marB="611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sz="1700">
                          <a:effectLst/>
                        </a:rPr>
                      </a:br>
                      <a:endParaRPr lang="en-US" sz="1700">
                        <a:effectLst/>
                      </a:endParaRPr>
                    </a:p>
                  </a:txBody>
                  <a:tcPr marL="61183" marR="61183" marT="61183" marB="611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sz="1700">
                          <a:effectLst/>
                        </a:rPr>
                      </a:br>
                      <a:endParaRPr lang="en-US" sz="1700">
                        <a:effectLst/>
                      </a:endParaRPr>
                    </a:p>
                  </a:txBody>
                  <a:tcPr marL="61183" marR="61183" marT="61183" marB="611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sz="1700">
                          <a:effectLst/>
                        </a:rPr>
                      </a:br>
                      <a:endParaRPr lang="en-US" sz="1700">
                        <a:effectLst/>
                      </a:endParaRPr>
                    </a:p>
                  </a:txBody>
                  <a:tcPr marL="61183" marR="61183" marT="61183" marB="611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sz="1700">
                          <a:effectLst/>
                        </a:rPr>
                      </a:br>
                      <a:endParaRPr lang="en-US" sz="1700">
                        <a:effectLst/>
                      </a:endParaRPr>
                    </a:p>
                  </a:txBody>
                  <a:tcPr marL="61183" marR="61183" marT="61183" marB="611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962897"/>
                  </a:ext>
                </a:extLst>
              </a:tr>
              <a:tr h="65098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C2    10psi         </a:t>
                      </a:r>
                      <a:endParaRPr lang="en-US" sz="1700">
                        <a:effectLst/>
                      </a:endParaRPr>
                    </a:p>
                  </a:txBody>
                  <a:tcPr marL="61183" marR="61183" marT="61183" marB="611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(4.126,-4.135)</a:t>
                      </a:r>
                      <a:endParaRPr lang="en-US" sz="1700">
                        <a:effectLst/>
                      </a:endParaRPr>
                    </a:p>
                  </a:txBody>
                  <a:tcPr marL="61183" marR="61183" marT="61183" marB="611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(0,-8.244)</a:t>
                      </a:r>
                      <a:endParaRPr lang="en-US" sz="1700">
                        <a:effectLst/>
                      </a:endParaRPr>
                    </a:p>
                  </a:txBody>
                  <a:tcPr marL="61183" marR="61183" marT="61183" marB="611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sz="1700">
                          <a:effectLst/>
                        </a:rPr>
                      </a:br>
                      <a:endParaRPr lang="en-US" sz="1700">
                        <a:effectLst/>
                      </a:endParaRPr>
                    </a:p>
                  </a:txBody>
                  <a:tcPr marL="61183" marR="61183" marT="61183" marB="611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sz="1700">
                          <a:effectLst/>
                        </a:rPr>
                      </a:br>
                      <a:endParaRPr lang="en-US" sz="1700">
                        <a:effectLst/>
                      </a:endParaRPr>
                    </a:p>
                  </a:txBody>
                  <a:tcPr marL="61183" marR="61183" marT="61183" marB="611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sz="1700">
                          <a:effectLst/>
                        </a:rPr>
                      </a:br>
                      <a:endParaRPr lang="en-US" sz="1700">
                        <a:effectLst/>
                      </a:endParaRPr>
                    </a:p>
                  </a:txBody>
                  <a:tcPr marL="61183" marR="61183" marT="61183" marB="611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sz="1700">
                          <a:effectLst/>
                        </a:rPr>
                      </a:br>
                      <a:endParaRPr lang="en-US" sz="1700">
                        <a:effectLst/>
                      </a:endParaRPr>
                    </a:p>
                  </a:txBody>
                  <a:tcPr marL="61183" marR="61183" marT="61183" marB="611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695885"/>
                  </a:ext>
                </a:extLst>
              </a:tr>
              <a:tr h="65098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C2    15psi</a:t>
                      </a:r>
                      <a:endParaRPr lang="en-US" sz="1700">
                        <a:effectLst/>
                      </a:endParaRPr>
                    </a:p>
                  </a:txBody>
                  <a:tcPr marL="61183" marR="61183" marT="61183" marB="611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(6.285,-6.303)</a:t>
                      </a:r>
                      <a:endParaRPr lang="en-US" sz="1700">
                        <a:effectLst/>
                      </a:endParaRPr>
                    </a:p>
                  </a:txBody>
                  <a:tcPr marL="61183" marR="61183" marT="61183" marB="611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(2.205,-10.44)</a:t>
                      </a:r>
                      <a:endParaRPr lang="en-US" sz="1700">
                        <a:effectLst/>
                      </a:endParaRPr>
                    </a:p>
                  </a:txBody>
                  <a:tcPr marL="61183" marR="61183" marT="61183" marB="611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(0,-12.69)</a:t>
                      </a:r>
                      <a:endParaRPr lang="en-US" sz="1700">
                        <a:effectLst/>
                      </a:endParaRPr>
                    </a:p>
                  </a:txBody>
                  <a:tcPr marL="61183" marR="61183" marT="61183" marB="611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sz="1700">
                          <a:effectLst/>
                        </a:rPr>
                      </a:br>
                      <a:endParaRPr lang="en-US" sz="1700">
                        <a:effectLst/>
                      </a:endParaRPr>
                    </a:p>
                  </a:txBody>
                  <a:tcPr marL="61183" marR="61183" marT="61183" marB="611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sz="1700">
                          <a:effectLst/>
                        </a:rPr>
                      </a:br>
                      <a:endParaRPr lang="en-US" sz="1700">
                        <a:effectLst/>
                      </a:endParaRPr>
                    </a:p>
                  </a:txBody>
                  <a:tcPr marL="61183" marR="61183" marT="61183" marB="611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sz="1700">
                          <a:effectLst/>
                        </a:rPr>
                      </a:br>
                      <a:endParaRPr lang="en-US" sz="1700">
                        <a:effectLst/>
                      </a:endParaRPr>
                    </a:p>
                  </a:txBody>
                  <a:tcPr marL="61183" marR="61183" marT="61183" marB="611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879378"/>
                  </a:ext>
                </a:extLst>
              </a:tr>
              <a:tr h="65098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C2    20psi</a:t>
                      </a:r>
                      <a:endParaRPr lang="en-US" sz="1700">
                        <a:effectLst/>
                      </a:endParaRPr>
                    </a:p>
                  </a:txBody>
                  <a:tcPr marL="61183" marR="61183" marT="61183" marB="611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(8.515,-8.451)</a:t>
                      </a:r>
                      <a:endParaRPr lang="en-US" sz="1700">
                        <a:effectLst/>
                      </a:endParaRPr>
                    </a:p>
                  </a:txBody>
                  <a:tcPr marL="61183" marR="61183" marT="61183" marB="611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(4.409,-12.71)</a:t>
                      </a:r>
                      <a:endParaRPr lang="en-US" sz="1700" dirty="0">
                        <a:effectLst/>
                      </a:endParaRPr>
                    </a:p>
                  </a:txBody>
                  <a:tcPr marL="61183" marR="61183" marT="61183" marB="611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(2.292,-14.99)</a:t>
                      </a:r>
                      <a:endParaRPr lang="en-US" sz="1700">
                        <a:effectLst/>
                      </a:endParaRPr>
                    </a:p>
                  </a:txBody>
                  <a:tcPr marL="61183" marR="61183" marT="61183" marB="611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(0,-17.34)</a:t>
                      </a:r>
                      <a:endParaRPr lang="en-US" sz="1700" dirty="0">
                        <a:effectLst/>
                      </a:endParaRPr>
                    </a:p>
                  </a:txBody>
                  <a:tcPr marL="61183" marR="61183" marT="61183" marB="611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sz="1700">
                          <a:effectLst/>
                        </a:rPr>
                      </a:br>
                      <a:endParaRPr lang="en-US" sz="1700">
                        <a:effectLst/>
                      </a:endParaRPr>
                    </a:p>
                  </a:txBody>
                  <a:tcPr marL="61183" marR="61183" marT="61183" marB="611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sz="1700">
                          <a:effectLst/>
                        </a:rPr>
                      </a:br>
                      <a:endParaRPr lang="en-US" sz="1700">
                        <a:effectLst/>
                      </a:endParaRPr>
                    </a:p>
                  </a:txBody>
                  <a:tcPr marL="61183" marR="61183" marT="61183" marB="611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113113"/>
                  </a:ext>
                </a:extLst>
              </a:tr>
              <a:tr h="65098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C2    25psi</a:t>
                      </a:r>
                      <a:endParaRPr lang="en-US" sz="1700">
                        <a:effectLst/>
                      </a:endParaRPr>
                    </a:p>
                  </a:txBody>
                  <a:tcPr marL="61183" marR="61183" marT="61183" marB="611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(10.81,-10.85)</a:t>
                      </a:r>
                      <a:endParaRPr lang="en-US" sz="1700">
                        <a:effectLst/>
                      </a:endParaRPr>
                    </a:p>
                  </a:txBody>
                  <a:tcPr marL="61183" marR="61183" marT="61183" marB="611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(6.86,-15.07)</a:t>
                      </a:r>
                      <a:endParaRPr lang="en-US" sz="1700">
                        <a:effectLst/>
                      </a:endParaRPr>
                    </a:p>
                  </a:txBody>
                  <a:tcPr marL="61183" marR="61183" marT="61183" marB="611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sz="1700">
                          <a:effectLst/>
                        </a:rPr>
                      </a:br>
                      <a:endParaRPr lang="en-US" sz="1700">
                        <a:effectLst/>
                      </a:endParaRPr>
                    </a:p>
                  </a:txBody>
                  <a:tcPr marL="61183" marR="61183" marT="61183" marB="611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sz="1700">
                          <a:effectLst/>
                        </a:rPr>
                      </a:br>
                      <a:endParaRPr lang="en-US" sz="1700">
                        <a:effectLst/>
                      </a:endParaRPr>
                    </a:p>
                  </a:txBody>
                  <a:tcPr marL="61183" marR="61183" marT="61183" marB="611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sz="1700">
                          <a:effectLst/>
                        </a:rPr>
                      </a:br>
                      <a:endParaRPr lang="en-US" sz="1700">
                        <a:effectLst/>
                      </a:endParaRPr>
                    </a:p>
                  </a:txBody>
                  <a:tcPr marL="61183" marR="61183" marT="61183" marB="611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sz="1700">
                          <a:effectLst/>
                        </a:rPr>
                      </a:br>
                      <a:endParaRPr lang="en-US" sz="1700">
                        <a:effectLst/>
                      </a:endParaRPr>
                    </a:p>
                  </a:txBody>
                  <a:tcPr marL="61183" marR="61183" marT="61183" marB="611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970090"/>
                  </a:ext>
                </a:extLst>
              </a:tr>
              <a:tr h="65098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C2    30psi</a:t>
                      </a:r>
                      <a:endParaRPr lang="en-US" sz="1700">
                        <a:effectLst/>
                      </a:endParaRPr>
                    </a:p>
                  </a:txBody>
                  <a:tcPr marL="61183" marR="61183" marT="61183" marB="611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(13.19,-13.24)</a:t>
                      </a:r>
                      <a:endParaRPr lang="en-US" sz="1700">
                        <a:effectLst/>
                      </a:endParaRPr>
                    </a:p>
                  </a:txBody>
                  <a:tcPr marL="61183" marR="61183" marT="61183" marB="611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(9.036,-17.51)</a:t>
                      </a:r>
                      <a:endParaRPr lang="en-US" sz="1700">
                        <a:effectLst/>
                      </a:endParaRPr>
                    </a:p>
                  </a:txBody>
                  <a:tcPr marL="61183" marR="61183" marT="61183" marB="611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sz="1700">
                          <a:effectLst/>
                        </a:rPr>
                      </a:br>
                      <a:endParaRPr lang="en-US" sz="1700">
                        <a:effectLst/>
                      </a:endParaRPr>
                    </a:p>
                  </a:txBody>
                  <a:tcPr marL="61183" marR="61183" marT="61183" marB="611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sz="1700">
                          <a:effectLst/>
                        </a:rPr>
                      </a:br>
                      <a:endParaRPr lang="en-US" sz="1700">
                        <a:effectLst/>
                      </a:endParaRPr>
                    </a:p>
                  </a:txBody>
                  <a:tcPr marL="61183" marR="61183" marT="61183" marB="611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sz="1700">
                          <a:effectLst/>
                        </a:rPr>
                      </a:br>
                      <a:endParaRPr lang="en-US" sz="1700">
                        <a:effectLst/>
                      </a:endParaRPr>
                    </a:p>
                  </a:txBody>
                  <a:tcPr marL="61183" marR="61183" marT="61183" marB="611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sz="1700" dirty="0">
                          <a:effectLst/>
                        </a:rPr>
                      </a:br>
                      <a:endParaRPr lang="en-US" sz="1700" dirty="0">
                        <a:effectLst/>
                      </a:endParaRPr>
                    </a:p>
                  </a:txBody>
                  <a:tcPr marL="61183" marR="61183" marT="61183" marB="6118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145254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8C0FB6CC-5E3F-D261-36B8-D13CB8AF6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5694" y="651080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C1-10 C2-25 failed at 82.7%</a:t>
            </a:r>
            <a:endParaRPr kumimoji="0" lang="en-US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C1-10 C2-30 failed at 70.5%</a:t>
            </a:r>
            <a:endParaRPr kumimoji="0" lang="en-US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C1-0 C2-30 failed at 90.7%</a:t>
            </a:r>
            <a:endParaRPr kumimoji="0" lang="en-US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1486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581DC8-8B13-CA14-E64E-1FEC1DEC6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Designs sizing &amp;cross section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B12724-B28B-0272-B419-36C87ADCEF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63455"/>
            <a:ext cx="3327400" cy="4351338"/>
          </a:xfrm>
        </p:spPr>
        <p:txBody>
          <a:bodyPr/>
          <a:lstStyle/>
          <a:p>
            <a:r>
              <a:rPr lang="en-US" dirty="0"/>
              <a:t>2 Chamber Model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B3EDD1-E47D-2690-F016-A2A69ABF8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26398" y="1363455"/>
            <a:ext cx="3327401" cy="4351338"/>
          </a:xfrm>
        </p:spPr>
        <p:txBody>
          <a:bodyPr/>
          <a:lstStyle/>
          <a:p>
            <a:r>
              <a:rPr lang="en-US" dirty="0"/>
              <a:t>4 Chamber Model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7DEFC31A-D3F4-ADEC-49A7-A0E5FF08A4FF}"/>
              </a:ext>
            </a:extLst>
          </p:cNvPr>
          <p:cNvSpPr txBox="1">
            <a:spLocks/>
          </p:cNvSpPr>
          <p:nvPr/>
        </p:nvSpPr>
        <p:spPr>
          <a:xfrm>
            <a:off x="4432300" y="1825625"/>
            <a:ext cx="3327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C7810404-A899-F6F2-9410-8714F023415E}"/>
              </a:ext>
            </a:extLst>
          </p:cNvPr>
          <p:cNvSpPr txBox="1">
            <a:spLocks/>
          </p:cNvSpPr>
          <p:nvPr/>
        </p:nvSpPr>
        <p:spPr>
          <a:xfrm>
            <a:off x="4432298" y="1825625"/>
            <a:ext cx="3327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CF9367-4497-274D-F4C4-BF104EF0E326}"/>
              </a:ext>
            </a:extLst>
          </p:cNvPr>
          <p:cNvSpPr txBox="1"/>
          <p:nvPr/>
        </p:nvSpPr>
        <p:spPr>
          <a:xfrm>
            <a:off x="4432296" y="1308789"/>
            <a:ext cx="3327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3 Chamber Model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938BD33-4611-E768-5F21-B0D28B30315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69692" y="1784253"/>
            <a:ext cx="1438342" cy="89845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49842AE-EF6E-3FE8-050B-88281356FD4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8612" y="3164396"/>
            <a:ext cx="3594102" cy="119666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DC86090-275D-3518-E278-B090A9F7CDF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28941" y="4516542"/>
            <a:ext cx="2319845" cy="163217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1580215-1388-B321-E30A-AFAB305A868F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57281" y="1784253"/>
            <a:ext cx="1513154" cy="144566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C3CFD87-E604-25ED-74E4-9778090E69FD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32296" y="3192443"/>
            <a:ext cx="3559875" cy="167268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BC800D9-7B6B-09E4-FA35-4628FA77477B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13535" y="4865130"/>
            <a:ext cx="1997395" cy="180791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A187644-64B5-8736-4E6A-BFA1C381A22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25170" y="1690688"/>
            <a:ext cx="1513154" cy="144566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F1733EE-C6B0-6015-B6BF-6AC7A2DA321F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18048" y="3164396"/>
            <a:ext cx="3559875" cy="167268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9B2D68E-178D-5F46-E2C2-4E58BA78EC66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99287" y="4837083"/>
            <a:ext cx="1997395" cy="180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767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1B600-8A35-5D60-135B-73BFEDEB3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Chamber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BFEA8F-7FDD-98CD-690F-E0BAF06847B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1617126"/>
            <a:ext cx="3776856" cy="22265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597561-6731-395A-2CB5-BD78C80FA11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4205840"/>
            <a:ext cx="3776856" cy="23805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10E2266-1A5A-B4E8-2080-19E446DB7FCA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41951" y="1482164"/>
            <a:ext cx="3495108" cy="24965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427BB7D-7B67-0C62-5BD8-A4687DDE3377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11316" y="4017747"/>
            <a:ext cx="3356377" cy="275673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800470E-501E-7C07-5C94-C2FE22EC3ED0}"/>
              </a:ext>
            </a:extLst>
          </p:cNvPr>
          <p:cNvSpPr txBox="1"/>
          <p:nvPr/>
        </p:nvSpPr>
        <p:spPr>
          <a:xfrm>
            <a:off x="4918635" y="2253129"/>
            <a:ext cx="1129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C1 0psi</a:t>
            </a:r>
          </a:p>
          <a:p>
            <a:r>
              <a:rPr lang="en-US" dirty="0"/>
              <a:t>C2 15psi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3B014A-C27D-40A0-7947-C26310592A5F}"/>
              </a:ext>
            </a:extLst>
          </p:cNvPr>
          <p:cNvSpPr txBox="1"/>
          <p:nvPr/>
        </p:nvSpPr>
        <p:spPr>
          <a:xfrm>
            <a:off x="10418807" y="2253129"/>
            <a:ext cx="1129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C1 10psi</a:t>
            </a:r>
          </a:p>
          <a:p>
            <a:r>
              <a:rPr lang="en-US" dirty="0"/>
              <a:t>C2 15psi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0064F1-DF3F-1B58-EDBA-D61E8112CF19}"/>
              </a:ext>
            </a:extLst>
          </p:cNvPr>
          <p:cNvSpPr txBox="1"/>
          <p:nvPr/>
        </p:nvSpPr>
        <p:spPr>
          <a:xfrm>
            <a:off x="10447195" y="5072949"/>
            <a:ext cx="1129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C1 15psi</a:t>
            </a:r>
          </a:p>
          <a:p>
            <a:r>
              <a:rPr lang="en-US" dirty="0"/>
              <a:t>C2 15psi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F22564-0CBE-413C-74F2-78D6BD1A6FEC}"/>
              </a:ext>
            </a:extLst>
          </p:cNvPr>
          <p:cNvSpPr txBox="1"/>
          <p:nvPr/>
        </p:nvSpPr>
        <p:spPr>
          <a:xfrm>
            <a:off x="4966447" y="4933576"/>
            <a:ext cx="1129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C1 5psi</a:t>
            </a:r>
          </a:p>
          <a:p>
            <a:r>
              <a:rPr lang="en-US" dirty="0"/>
              <a:t>C2 15psi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B221B8-BA9A-61D0-EF40-3FF5DE0F15FF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65852" y="1"/>
            <a:ext cx="2132996" cy="132556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1BFB690-46A7-442C-E7A0-F4CF599F34DC}"/>
              </a:ext>
            </a:extLst>
          </p:cNvPr>
          <p:cNvSpPr txBox="1"/>
          <p:nvPr/>
        </p:nvSpPr>
        <p:spPr>
          <a:xfrm>
            <a:off x="10285506" y="365125"/>
            <a:ext cx="1906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C2         C1</a:t>
            </a:r>
          </a:p>
        </p:txBody>
      </p:sp>
    </p:spTree>
    <p:extLst>
      <p:ext uri="{BB962C8B-B14F-4D97-AF65-F5344CB8AC3E}">
        <p14:creationId xmlns:p14="http://schemas.microsoft.com/office/powerpoint/2010/main" val="2014434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0B97F-3B65-11CB-CC98-B5C707274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Chamber Deformation Chart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F2BD59B-2FB4-A022-768A-3AAB741318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0781907"/>
              </p:ext>
            </p:extLst>
          </p:nvPr>
        </p:nvGraphicFramePr>
        <p:xfrm>
          <a:off x="3316941" y="1756414"/>
          <a:ext cx="5263812" cy="3897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7302">
                  <a:extLst>
                    <a:ext uri="{9D8B030D-6E8A-4147-A177-3AD203B41FA5}">
                      <a16:colId xmlns:a16="http://schemas.microsoft.com/office/drawing/2014/main" val="2469041530"/>
                    </a:ext>
                  </a:extLst>
                </a:gridCol>
                <a:gridCol w="877302">
                  <a:extLst>
                    <a:ext uri="{9D8B030D-6E8A-4147-A177-3AD203B41FA5}">
                      <a16:colId xmlns:a16="http://schemas.microsoft.com/office/drawing/2014/main" val="3644823355"/>
                    </a:ext>
                  </a:extLst>
                </a:gridCol>
                <a:gridCol w="877302">
                  <a:extLst>
                    <a:ext uri="{9D8B030D-6E8A-4147-A177-3AD203B41FA5}">
                      <a16:colId xmlns:a16="http://schemas.microsoft.com/office/drawing/2014/main" val="3410359371"/>
                    </a:ext>
                  </a:extLst>
                </a:gridCol>
                <a:gridCol w="877302">
                  <a:extLst>
                    <a:ext uri="{9D8B030D-6E8A-4147-A177-3AD203B41FA5}">
                      <a16:colId xmlns:a16="http://schemas.microsoft.com/office/drawing/2014/main" val="998597778"/>
                    </a:ext>
                  </a:extLst>
                </a:gridCol>
                <a:gridCol w="877302">
                  <a:extLst>
                    <a:ext uri="{9D8B030D-6E8A-4147-A177-3AD203B41FA5}">
                      <a16:colId xmlns:a16="http://schemas.microsoft.com/office/drawing/2014/main" val="2813229036"/>
                    </a:ext>
                  </a:extLst>
                </a:gridCol>
                <a:gridCol w="877302">
                  <a:extLst>
                    <a:ext uri="{9D8B030D-6E8A-4147-A177-3AD203B41FA5}">
                      <a16:colId xmlns:a16="http://schemas.microsoft.com/office/drawing/2014/main" val="3249383265"/>
                    </a:ext>
                  </a:extLst>
                </a:gridCol>
              </a:tblGrid>
              <a:tr h="5936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x,y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 disp. (mm)</a:t>
                      </a:r>
                      <a:endParaRPr lang="en-US" sz="1100" dirty="0">
                        <a:effectLst/>
                      </a:endParaRPr>
                    </a:p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C1 0 psi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C1 5 psi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C1 10 psi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C1 15 psi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C1 20 psi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145568"/>
                  </a:ext>
                </a:extLst>
              </a:tr>
              <a:tr h="660552">
                <a:tc>
                  <a:txBody>
                    <a:bodyPr/>
                    <a:lstStyle/>
                    <a:p>
                      <a:r>
                        <a:rPr lang="en-US" sz="1100" dirty="0"/>
                        <a:t>C2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(0, 0)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648876"/>
                  </a:ext>
                </a:extLst>
              </a:tr>
              <a:tr h="660552">
                <a:tc>
                  <a:txBody>
                    <a:bodyPr/>
                    <a:lstStyle/>
                    <a:p>
                      <a:r>
                        <a:rPr lang="en-US" sz="1100" dirty="0"/>
                        <a:t>C2 5 psi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(2.637, -3.011)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(0, -5.986)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200865"/>
                  </a:ext>
                </a:extLst>
              </a:tr>
              <a:tr h="660552">
                <a:tc>
                  <a:txBody>
                    <a:bodyPr/>
                    <a:lstStyle/>
                    <a:p>
                      <a:r>
                        <a:rPr lang="en-US" sz="1100" dirty="0"/>
                        <a:t>C2 10 psi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(4.794, -6.099)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(2.461, -9.117)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(0, -11.56)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497029"/>
                  </a:ext>
                </a:extLst>
              </a:tr>
              <a:tr h="660552">
                <a:tc>
                  <a:txBody>
                    <a:bodyPr/>
                    <a:lstStyle/>
                    <a:p>
                      <a:r>
                        <a:rPr lang="en-US" sz="1100" dirty="0"/>
                        <a:t>C2 15 psi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(7.282, -9.271)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(4.931, -12.35)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(2.551, -15.62)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(0, -17.79)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824942"/>
                  </a:ext>
                </a:extLst>
              </a:tr>
              <a:tr h="660552">
                <a:tc>
                  <a:txBody>
                    <a:bodyPr/>
                    <a:lstStyle/>
                    <a:p>
                      <a:r>
                        <a:rPr lang="en-US" sz="1100" dirty="0"/>
                        <a:t>C2 20 psi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(9.835, -12.51)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(7.468, -15.68)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(5.065, -19.02)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(2.633, -22.44)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(0, -24.28)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78509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000DC8C-511E-1810-7917-943662E921C2}"/>
              </a:ext>
            </a:extLst>
          </p:cNvPr>
          <p:cNvSpPr txBox="1"/>
          <p:nvPr/>
        </p:nvSpPr>
        <p:spPr>
          <a:xfrm>
            <a:off x="3316941" y="5719260"/>
            <a:ext cx="55758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C1-10 C2-20 failed at 72.8%</a:t>
            </a:r>
          </a:p>
          <a:p>
            <a:r>
              <a:rPr lang="en-US" dirty="0"/>
              <a:t>C1-15 C2-20 failed at 70.2%</a:t>
            </a:r>
          </a:p>
          <a:p>
            <a:r>
              <a:rPr lang="en-US" dirty="0"/>
              <a:t>C1-20 C2-20 failed at 70.2%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F1703D-B461-59DB-881F-3D072972DF5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65852" y="1"/>
            <a:ext cx="2132996" cy="13255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B0933D0-4F12-49B0-13CC-DAF42819040B}"/>
              </a:ext>
            </a:extLst>
          </p:cNvPr>
          <p:cNvSpPr txBox="1"/>
          <p:nvPr/>
        </p:nvSpPr>
        <p:spPr>
          <a:xfrm>
            <a:off x="10285506" y="365125"/>
            <a:ext cx="1906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C2         C1</a:t>
            </a:r>
          </a:p>
        </p:txBody>
      </p:sp>
    </p:spTree>
    <p:extLst>
      <p:ext uri="{BB962C8B-B14F-4D97-AF65-F5344CB8AC3E}">
        <p14:creationId xmlns:p14="http://schemas.microsoft.com/office/powerpoint/2010/main" val="295588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E53D2-DB60-489E-F6F2-1CEBF147A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and Material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3800B-CDDC-75D1-3402-14A1A7BC4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CF48FD-83A5-F1AC-DB08-553CCDC6A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9741" y="1380565"/>
            <a:ext cx="4412857" cy="51904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DEBAFA-14FC-6569-744A-7658535B0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319" y="1380564"/>
            <a:ext cx="2996829" cy="51904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12715F-34DD-A7BE-CCFE-2F60ACBC7E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2148" y="1380565"/>
            <a:ext cx="3277593" cy="519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091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1EEE6-F589-5DAC-AD68-795B948F9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Chamber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D6098F-29F7-841F-3961-6794DB251B5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350" y="3988993"/>
            <a:ext cx="3564592" cy="28690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46A7C3-CE9B-405C-44DA-DFEAF38DDBF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350" y="1285120"/>
            <a:ext cx="3564592" cy="27038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E1344F-D6BB-A492-DB0F-1ACAB4A1810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1272" y="1226486"/>
            <a:ext cx="3069452" cy="27625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4D5A2D7-20FC-6D58-9FC9-289FDFF4EC2E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1272" y="3988992"/>
            <a:ext cx="3171444" cy="286900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C2BE305-EBA5-1066-8A3F-2CE3DDCFD4C3}"/>
              </a:ext>
            </a:extLst>
          </p:cNvPr>
          <p:cNvSpPr txBox="1"/>
          <p:nvPr/>
        </p:nvSpPr>
        <p:spPr>
          <a:xfrm>
            <a:off x="4918635" y="2253129"/>
            <a:ext cx="1129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C1 0psi</a:t>
            </a:r>
          </a:p>
          <a:p>
            <a:r>
              <a:rPr lang="en-US" dirty="0"/>
              <a:t>C2 15psi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8726FA-5755-E25E-537A-6E2AF56BB345}"/>
              </a:ext>
            </a:extLst>
          </p:cNvPr>
          <p:cNvSpPr txBox="1"/>
          <p:nvPr/>
        </p:nvSpPr>
        <p:spPr>
          <a:xfrm>
            <a:off x="10418807" y="2253129"/>
            <a:ext cx="1129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C1 10psi</a:t>
            </a:r>
          </a:p>
          <a:p>
            <a:r>
              <a:rPr lang="en-US" dirty="0"/>
              <a:t>C2 15psi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9D534C-8565-30D9-4D28-72CF98527834}"/>
              </a:ext>
            </a:extLst>
          </p:cNvPr>
          <p:cNvSpPr txBox="1"/>
          <p:nvPr/>
        </p:nvSpPr>
        <p:spPr>
          <a:xfrm>
            <a:off x="10447195" y="5072949"/>
            <a:ext cx="1129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C1 15psi</a:t>
            </a:r>
          </a:p>
          <a:p>
            <a:r>
              <a:rPr lang="en-US" dirty="0"/>
              <a:t>C2 15psi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D36F3C-DAC0-F0DD-AF75-DEC4A4DDFF3F}"/>
              </a:ext>
            </a:extLst>
          </p:cNvPr>
          <p:cNvSpPr txBox="1"/>
          <p:nvPr/>
        </p:nvSpPr>
        <p:spPr>
          <a:xfrm>
            <a:off x="4966447" y="4933576"/>
            <a:ext cx="1129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C1 5psi</a:t>
            </a:r>
          </a:p>
          <a:p>
            <a:r>
              <a:rPr lang="en-US" dirty="0"/>
              <a:t>C2 15psi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1223FC-CED6-203B-684F-2B9247C4B067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3013" y="0"/>
            <a:ext cx="2158987" cy="211567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33BF5A1-1DDF-CC23-BFAE-0DF56465BF0B}"/>
              </a:ext>
            </a:extLst>
          </p:cNvPr>
          <p:cNvSpPr txBox="1"/>
          <p:nvPr/>
        </p:nvSpPr>
        <p:spPr>
          <a:xfrm>
            <a:off x="10285506" y="365125"/>
            <a:ext cx="1906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C2         C1</a:t>
            </a:r>
          </a:p>
        </p:txBody>
      </p:sp>
    </p:spTree>
    <p:extLst>
      <p:ext uri="{BB962C8B-B14F-4D97-AF65-F5344CB8AC3E}">
        <p14:creationId xmlns:p14="http://schemas.microsoft.com/office/powerpoint/2010/main" val="160377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27C10-E4E4-5127-5F0A-D3838541C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Chamber Model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14C87D-B8D3-2B3E-9876-203688C640A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3391" y="1607671"/>
            <a:ext cx="3308963" cy="25736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EDA9D6-B75A-519B-EF48-DFE6DA8104A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4693" y="4182450"/>
            <a:ext cx="3357661" cy="26495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B33E13-7CD0-05DC-D850-5DB936D56804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5483" y="1452299"/>
            <a:ext cx="3162911" cy="25698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467A8D1-9047-0380-2E06-236017B24794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31105" y="4022165"/>
            <a:ext cx="3036566" cy="28358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2D5489C-D278-E991-DECC-2E8EBA5867BC}"/>
              </a:ext>
            </a:extLst>
          </p:cNvPr>
          <p:cNvSpPr txBox="1"/>
          <p:nvPr/>
        </p:nvSpPr>
        <p:spPr>
          <a:xfrm>
            <a:off x="4918635" y="2253129"/>
            <a:ext cx="1129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C1 0psi</a:t>
            </a:r>
          </a:p>
          <a:p>
            <a:r>
              <a:rPr lang="en-US" dirty="0"/>
              <a:t>C2 15psi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561F5E-19B9-EDE7-39AF-44FBED6EA3F4}"/>
              </a:ext>
            </a:extLst>
          </p:cNvPr>
          <p:cNvSpPr txBox="1"/>
          <p:nvPr/>
        </p:nvSpPr>
        <p:spPr>
          <a:xfrm>
            <a:off x="10418807" y="2253129"/>
            <a:ext cx="1129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C1 10psi</a:t>
            </a:r>
          </a:p>
          <a:p>
            <a:r>
              <a:rPr lang="en-US" dirty="0"/>
              <a:t>C2 15psi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A93C96-93D9-B396-A377-029FDD89C9EB}"/>
              </a:ext>
            </a:extLst>
          </p:cNvPr>
          <p:cNvSpPr txBox="1"/>
          <p:nvPr/>
        </p:nvSpPr>
        <p:spPr>
          <a:xfrm>
            <a:off x="10447195" y="5072949"/>
            <a:ext cx="1129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C1 15psi</a:t>
            </a:r>
          </a:p>
          <a:p>
            <a:r>
              <a:rPr lang="en-US" dirty="0"/>
              <a:t>C2 15psi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04503E-4935-79FB-F8EC-1FF3106EBA45}"/>
              </a:ext>
            </a:extLst>
          </p:cNvPr>
          <p:cNvSpPr txBox="1"/>
          <p:nvPr/>
        </p:nvSpPr>
        <p:spPr>
          <a:xfrm>
            <a:off x="4966447" y="4933576"/>
            <a:ext cx="1129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C1 5psi</a:t>
            </a:r>
          </a:p>
          <a:p>
            <a:r>
              <a:rPr lang="en-US" dirty="0"/>
              <a:t>C2 15psi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BDF1BD-24CC-56B9-A550-3EF3FC4065CB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79637" y="0"/>
            <a:ext cx="2012363" cy="192295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CBEE46E-397A-7034-70DF-1648DC2510E4}"/>
              </a:ext>
            </a:extLst>
          </p:cNvPr>
          <p:cNvSpPr txBox="1"/>
          <p:nvPr/>
        </p:nvSpPr>
        <p:spPr>
          <a:xfrm>
            <a:off x="10351247" y="365125"/>
            <a:ext cx="1906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C2         C1</a:t>
            </a:r>
          </a:p>
        </p:txBody>
      </p:sp>
    </p:spTree>
    <p:extLst>
      <p:ext uri="{BB962C8B-B14F-4D97-AF65-F5344CB8AC3E}">
        <p14:creationId xmlns:p14="http://schemas.microsoft.com/office/powerpoint/2010/main" val="1294785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72CE55-A8E4-4F91-D592-E684DD521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Strategy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D0FE46-0C0F-31D2-A968-CDEEE2B513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Design models using thickness to generate more stiffness/flexibility</a:t>
            </a:r>
          </a:p>
          <a:p>
            <a:pPr lvl="1"/>
            <a:r>
              <a:rPr lang="en-US" dirty="0"/>
              <a:t>Have already explored on the 2 chamber model</a:t>
            </a:r>
          </a:p>
          <a:p>
            <a:pPr lvl="1"/>
            <a:r>
              <a:rPr lang="en-US" dirty="0"/>
              <a:t>Would this approach be easier to print?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972223-B9E9-5163-C8B6-58EC5352ED4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91888" y="1603055"/>
            <a:ext cx="1850214" cy="11487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5F136D-E600-DD93-FCCC-34E6401FC24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42928" y="2764122"/>
            <a:ext cx="1899174" cy="12029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6DBFF2-D04B-16C0-6C41-06FEFACF5B2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42928" y="4028357"/>
            <a:ext cx="1899174" cy="1368708"/>
          </a:xfrm>
          <a:prstGeom prst="rect">
            <a:avLst/>
          </a:prstGeom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E72947F5-8EF6-14CF-46E2-3E9E21E8534E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69996" y="1690688"/>
            <a:ext cx="1884703" cy="10355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7F1104-F9E8-5415-7C41-6F2E8E913FAF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46857" y="2751785"/>
            <a:ext cx="1907843" cy="11639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70E12DF-ECD0-B342-3F3C-18E0A3F50A01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46857" y="4028357"/>
            <a:ext cx="1899174" cy="116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701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2CB0B-8315-6696-E435-A8DFAD9B8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Strategy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B89FEA4-896E-99A4-25DE-0A9C21D0C77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41533" y="2092184"/>
            <a:ext cx="5313855" cy="2917822"/>
          </a:xfrm>
          <a:prstGeom prst="rect">
            <a:avLst/>
          </a:prstGeom>
        </p:spPr>
      </p:pic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4970F6C3-4237-FC3F-AA9F-0285DE635E88}"/>
              </a:ext>
            </a:extLst>
          </p:cNvPr>
          <p:cNvSpPr txBox="1">
            <a:spLocks/>
          </p:cNvSpPr>
          <p:nvPr/>
        </p:nvSpPr>
        <p:spPr>
          <a:xfrm>
            <a:off x="447261" y="2092184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Design models using design elements to stiffen nozzle while saving on printing cost</a:t>
            </a:r>
          </a:p>
          <a:p>
            <a:pPr lvl="1"/>
            <a:r>
              <a:rPr lang="en-US" dirty="0"/>
              <a:t>Have briefly explored on the 4 chamber model</a:t>
            </a:r>
          </a:p>
          <a:p>
            <a:pPr lvl="1"/>
            <a:r>
              <a:rPr lang="en-US" dirty="0"/>
              <a:t>Would this approach be more complicated to print?</a:t>
            </a:r>
          </a:p>
        </p:txBody>
      </p:sp>
    </p:spTree>
    <p:extLst>
      <p:ext uri="{BB962C8B-B14F-4D97-AF65-F5344CB8AC3E}">
        <p14:creationId xmlns:p14="http://schemas.microsoft.com/office/powerpoint/2010/main" val="512661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5544</TotalTime>
  <Words>688</Words>
  <Application>Microsoft Office PowerPoint</Application>
  <PresentationFormat>Widescreen</PresentationFormat>
  <Paragraphs>180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Smart Nozzle Design</vt:lpstr>
      <vt:lpstr>Current Designs sizing &amp;cross section</vt:lpstr>
      <vt:lpstr>2 Chamber Model</vt:lpstr>
      <vt:lpstr>2 Chamber Deformation Chart</vt:lpstr>
      <vt:lpstr>Simulation and Material Properties</vt:lpstr>
      <vt:lpstr>3 Chamber Model</vt:lpstr>
      <vt:lpstr>4 Chamber Model </vt:lpstr>
      <vt:lpstr>Design Strategy</vt:lpstr>
      <vt:lpstr>Design Strategy</vt:lpstr>
      <vt:lpstr>Printing Questions</vt:lpstr>
      <vt:lpstr>Additional discussion/questions/concerns</vt:lpstr>
      <vt:lpstr>3 Chamber Results</vt:lpstr>
      <vt:lpstr>4 Chamber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Nozzle Design</dc:title>
  <dc:creator>Patrick Hudak</dc:creator>
  <cp:lastModifiedBy>Antoine Gagne</cp:lastModifiedBy>
  <cp:revision>5</cp:revision>
  <dcterms:created xsi:type="dcterms:W3CDTF">2022-06-23T10:02:39Z</dcterms:created>
  <dcterms:modified xsi:type="dcterms:W3CDTF">2023-04-17T19:47:14Z</dcterms:modified>
</cp:coreProperties>
</file>