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5"/>
    <p:sldMasterId id="2147484290" r:id="rId6"/>
    <p:sldMasterId id="2147484268" r:id="rId7"/>
    <p:sldMasterId id="2147484246" r:id="rId8"/>
    <p:sldMasterId id="2147484331" r:id="rId9"/>
  </p:sldMasterIdLst>
  <p:notesMasterIdLst>
    <p:notesMasterId r:id="rId28"/>
  </p:notesMasterIdLst>
  <p:handoutMasterIdLst>
    <p:handoutMasterId r:id="rId29"/>
  </p:handoutMasterIdLst>
  <p:sldIdLst>
    <p:sldId id="256" r:id="rId10"/>
    <p:sldId id="326" r:id="rId11"/>
    <p:sldId id="327" r:id="rId12"/>
    <p:sldId id="328" r:id="rId13"/>
    <p:sldId id="329" r:id="rId14"/>
    <p:sldId id="330" r:id="rId15"/>
    <p:sldId id="338" r:id="rId16"/>
    <p:sldId id="339" r:id="rId17"/>
    <p:sldId id="331" r:id="rId18"/>
    <p:sldId id="337" r:id="rId19"/>
    <p:sldId id="334" r:id="rId20"/>
    <p:sldId id="333" r:id="rId21"/>
    <p:sldId id="261" r:id="rId22"/>
    <p:sldId id="335" r:id="rId23"/>
    <p:sldId id="336" r:id="rId24"/>
    <p:sldId id="313" r:id="rId25"/>
    <p:sldId id="340" r:id="rId26"/>
    <p:sldId id="325" r:id="rId27"/>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B4A5"/>
    <a:srgbClr val="CED0C2"/>
    <a:srgbClr val="BBDED3"/>
    <a:srgbClr val="E34A28"/>
    <a:srgbClr val="211B15"/>
    <a:srgbClr val="56503F"/>
    <a:srgbClr val="00BCF2"/>
    <a:srgbClr val="FFB900"/>
    <a:srgbClr val="6FC000"/>
    <a:srgbClr val="8F00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0110" autoAdjust="0"/>
  </p:normalViewPr>
  <p:slideViewPr>
    <p:cSldViewPr>
      <p:cViewPr varScale="1">
        <p:scale>
          <a:sx n="113" d="100"/>
          <a:sy n="113" d="100"/>
        </p:scale>
        <p:origin x="252" y="108"/>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10/26/2017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10/26/2017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10/26/2017</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dirty="0"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5007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9F7585-11E8-41AE-98EC-1CAF5C3EE3F0}" type="slidenum">
              <a:rPr lang="en-US" smtClean="0">
                <a:solidFill>
                  <a:srgbClr val="FFFFFF"/>
                </a:solidFill>
                <a:latin typeface="Gill Sans" charset="0"/>
              </a:rPr>
              <a:pPr>
                <a:spcBef>
                  <a:spcPct val="0"/>
                </a:spcBef>
              </a:pPr>
              <a:t>13</a:t>
            </a:fld>
            <a:endParaRPr lang="en-US" smtClean="0">
              <a:solidFill>
                <a:srgbClr val="FFFFFF"/>
              </a:solidFill>
              <a:latin typeface="Gill Sans" charset="0"/>
            </a:endParaRPr>
          </a:p>
        </p:txBody>
      </p:sp>
    </p:spTree>
    <p:extLst>
      <p:ext uri="{BB962C8B-B14F-4D97-AF65-F5344CB8AC3E}">
        <p14:creationId xmlns:p14="http://schemas.microsoft.com/office/powerpoint/2010/main" val="65456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7" y="5859462"/>
            <a:ext cx="4267200" cy="972065"/>
          </a:xfrm>
          <a:prstGeom prst="rect">
            <a:avLst/>
          </a:prstGeom>
        </p:spPr>
      </p:pic>
    </p:spTree>
    <p:extLst>
      <p:ext uri="{BB962C8B-B14F-4D97-AF65-F5344CB8AC3E}">
        <p14:creationId xmlns:p14="http://schemas.microsoft.com/office/powerpoint/2010/main" val="124558782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170545" y="560109"/>
            <a:ext cx="1618321" cy="303962"/>
          </a:xfrm>
          <a:prstGeom prst="rect">
            <a:avLst/>
          </a:prstGeom>
        </p:spPr>
        <p:txBody>
          <a:bodyPr/>
          <a:lstStyle>
            <a:lvl1pPr>
              <a:defRPr/>
            </a:lvl1pPr>
          </a:lstStyle>
          <a:p>
            <a:pPr>
              <a:defRPr/>
            </a:pPr>
            <a:fld id="{978104B9-0688-4DB7-8574-8F2D09DB2D7A}" type="datetime1">
              <a:rPr lang="en-US">
                <a:solidFill>
                  <a:srgbClr val="FFFFFF"/>
                </a:solidFill>
              </a:rPr>
              <a:pPr>
                <a:defRPr/>
              </a:pPr>
              <a:t>10/26/2017</a:t>
            </a:fld>
            <a:endParaRPr lang="en-US" dirty="0">
              <a:solidFill>
                <a:srgbClr val="FFFFFF"/>
              </a:solidFill>
            </a:endParaRPr>
          </a:p>
        </p:txBody>
      </p:sp>
      <p:sp>
        <p:nvSpPr>
          <p:cNvPr id="5" name="Footer Placeholder 4"/>
          <p:cNvSpPr>
            <a:spLocks noGrp="1"/>
          </p:cNvSpPr>
          <p:nvPr>
            <p:ph type="ftr" sz="quarter" idx="11"/>
          </p:nvPr>
        </p:nvSpPr>
        <p:spPr>
          <a:xfrm>
            <a:off x="8172065" y="873178"/>
            <a:ext cx="3055984" cy="307377"/>
          </a:xfrm>
          <a:prstGeom prst="rect">
            <a:avLst/>
          </a:prstGeom>
        </p:spPr>
        <p:txBody>
          <a:bodyPr/>
          <a:lstStyle>
            <a:lvl1pPr>
              <a:defRPr/>
            </a:lvl1pPr>
          </a:lstStyle>
          <a:p>
            <a:pPr>
              <a:defRPr/>
            </a:pPr>
            <a:endParaRPr lang="en-US" dirty="0">
              <a:solidFill>
                <a:srgbClr val="FFFFFF"/>
              </a:solidFill>
            </a:endParaRPr>
          </a:p>
        </p:txBody>
      </p:sp>
      <p:sp>
        <p:nvSpPr>
          <p:cNvPr id="6" name="Slide Number Placeholder 5"/>
          <p:cNvSpPr>
            <a:spLocks noGrp="1"/>
          </p:cNvSpPr>
          <p:nvPr>
            <p:ph type="sldNum" sz="quarter" idx="12"/>
          </p:nvPr>
        </p:nvSpPr>
        <p:spPr>
          <a:xfrm>
            <a:off x="9948270" y="560109"/>
            <a:ext cx="1279778" cy="307377"/>
          </a:xfrm>
          <a:prstGeom prst="rect">
            <a:avLst/>
          </a:prstGeom>
        </p:spPr>
        <p:txBody>
          <a:bodyPr/>
          <a:lstStyle>
            <a:lvl1pPr>
              <a:defRPr/>
            </a:lvl1pPr>
          </a:lstStyle>
          <a:p>
            <a:pPr>
              <a:defRPr/>
            </a:pPr>
            <a:fld id="{F45BBD04-986D-4B56-A4DE-5131E157A585}"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7181865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275456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66904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45261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68294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293777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73799122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9199202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465967203"/>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22864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33798398"/>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7609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5203660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5345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91007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74407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6" Type="http://schemas.openxmlformats.org/officeDocument/2006/relationships/theme" Target="../theme/theme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 id="2147484330"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188828107"/>
      </p:ext>
    </p:extLst>
  </p:cSld>
  <p:clrMap bg1="dk1" tx1="lt1" bg2="dk2" tx2="lt2" accent1="accent1" accent2="accent2" accent3="accent3" accent4="accent4" accent5="accent5" accent6="accent6" hlink="hlink" folHlink="folHlink"/>
  <p:sldLayoutIdLst>
    <p:sldLayoutId id="2147484332" r:id="rId1"/>
    <p:sldLayoutId id="2147484333" r:id="rId2"/>
    <p:sldLayoutId id="2147484334" r:id="rId3"/>
    <p:sldLayoutId id="2147484335" r:id="rId4"/>
    <p:sldLayoutId id="2147484336" r:id="rId5"/>
    <p:sldLayoutId id="2147484337" r:id="rId6"/>
    <p:sldLayoutId id="2147484338" r:id="rId7"/>
    <p:sldLayoutId id="2147484339" r:id="rId8"/>
    <p:sldLayoutId id="2147484340" r:id="rId9"/>
    <p:sldLayoutId id="2147484341" r:id="rId10"/>
    <p:sldLayoutId id="2147484342" r:id="rId11"/>
    <p:sldLayoutId id="2147484343" r:id="rId12"/>
    <p:sldLayoutId id="2147484344" r:id="rId13"/>
    <p:sldLayoutId id="2147484345" r:id="rId14"/>
    <p:sldLayoutId id="2147484346"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hyperlink" Target="https://www.flickr.com/photos/internetarchivebookimages/1478484122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slideLayout" Target="../slideLayouts/slideLayout74.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hyperlink" Target="https://programminghistorian.org/" TargetMode="External"/><Relationship Id="rId2" Type="http://schemas.openxmlformats.org/officeDocument/2006/relationships/hyperlink" Target="https://www.codecademy.com/apis" TargetMode="External"/><Relationship Id="rId1" Type="http://schemas.openxmlformats.org/officeDocument/2006/relationships/slideLayout" Target="../slideLayouts/slideLayout67.xml"/><Relationship Id="rId4" Type="http://schemas.openxmlformats.org/officeDocument/2006/relationships/hyperlink" Target="https://www.programmableweb.com/apis/director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chrome.google.com/webstore/detail/postman/fhbjgbiflinjbdggehcddcbncdddomop"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customXml" Target="../../customXml/item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www.google.com/maps/place/Tartu"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maps.googleapis.com/maps/api/geocode/json?address=tartu"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sp>
        <p:nvSpPr>
          <p:cNvPr id="4" name="Rectangle 3"/>
          <p:cNvSpPr/>
          <p:nvPr/>
        </p:nvSpPr>
        <p:spPr bwMode="auto">
          <a:xfrm>
            <a:off x="274642" y="4106861"/>
            <a:ext cx="6934195" cy="2590801"/>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t-EE"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p:nvPr>
        </p:nvSpPr>
        <p:spPr>
          <a:xfrm>
            <a:off x="274640" y="4487861"/>
            <a:ext cx="8839200" cy="914400"/>
          </a:xfrm>
        </p:spPr>
        <p:txBody>
          <a:bodyPr/>
          <a:lstStyle/>
          <a:p>
            <a:r>
              <a:rPr lang="en-US" dirty="0" smtClean="0"/>
              <a:t>Repositories &amp; </a:t>
            </a:r>
            <a:r>
              <a:rPr lang="en-US" dirty="0" smtClean="0">
                <a:solidFill>
                  <a:schemeClr val="tx1"/>
                </a:solidFill>
              </a:rPr>
              <a:t>API</a:t>
            </a:r>
            <a:endParaRPr lang="en-US" dirty="0">
              <a:solidFill>
                <a:schemeClr val="tx1"/>
              </a:solidFill>
            </a:endParaRPr>
          </a:p>
        </p:txBody>
      </p:sp>
      <p:sp>
        <p:nvSpPr>
          <p:cNvPr id="3" name="Subtitle 2"/>
          <p:cNvSpPr>
            <a:spLocks noGrp="1"/>
          </p:cNvSpPr>
          <p:nvPr>
            <p:ph type="subTitle" idx="1"/>
          </p:nvPr>
        </p:nvSpPr>
        <p:spPr>
          <a:xfrm>
            <a:off x="350837" y="5772114"/>
            <a:ext cx="7315199" cy="914400"/>
          </a:xfrm>
        </p:spPr>
        <p:txBody>
          <a:bodyPr/>
          <a:lstStyle/>
          <a:p>
            <a:r>
              <a:rPr lang="en-US" dirty="0" smtClean="0"/>
              <a:t>Maksim </a:t>
            </a:r>
            <a:r>
              <a:rPr lang="en-US" dirty="0" err="1" smtClean="0"/>
              <a:t>Mi</a:t>
            </a:r>
            <a:r>
              <a:rPr lang="et-EE" dirty="0"/>
              <a:t>š</a:t>
            </a:r>
            <a:r>
              <a:rPr lang="en-US" dirty="0" smtClean="0"/>
              <a:t>in</a:t>
            </a:r>
          </a:p>
          <a:p>
            <a:r>
              <a:rPr lang="en-US" dirty="0" smtClean="0"/>
              <a:t>Digital Humanities Conference</a:t>
            </a:r>
          </a:p>
        </p:txBody>
      </p:sp>
      <p:sp>
        <p:nvSpPr>
          <p:cNvPr id="6" name="TextBox 5"/>
          <p:cNvSpPr txBox="1"/>
          <p:nvPr/>
        </p:nvSpPr>
        <p:spPr>
          <a:xfrm>
            <a:off x="7361237" y="6713436"/>
            <a:ext cx="5142242" cy="276999"/>
          </a:xfrm>
          <a:prstGeom prst="rect">
            <a:avLst/>
          </a:prstGeom>
          <a:noFill/>
        </p:spPr>
        <p:txBody>
          <a:bodyPr wrap="none" rtlCol="0">
            <a:spAutoFit/>
          </a:bodyPr>
          <a:lstStyle/>
          <a:p>
            <a:r>
              <a:rPr lang="et-EE" sz="1200" dirty="0">
                <a:gradFill>
                  <a:gsLst>
                    <a:gs pos="0">
                      <a:schemeClr val="tx1"/>
                    </a:gs>
                    <a:gs pos="100000">
                      <a:schemeClr val="tx1"/>
                    </a:gs>
                  </a:gsLst>
                  <a:lin ang="5400000" scaled="0"/>
                </a:gradFill>
                <a:hlinkClick r:id="rId4"/>
              </a:rPr>
              <a:t>https://</a:t>
            </a:r>
            <a:r>
              <a:rPr lang="et-EE" sz="1200" dirty="0" smtClean="0">
                <a:gradFill>
                  <a:gsLst>
                    <a:gs pos="0">
                      <a:schemeClr val="tx1"/>
                    </a:gs>
                    <a:gs pos="100000">
                      <a:schemeClr val="tx1"/>
                    </a:gs>
                  </a:gsLst>
                  <a:lin ang="5400000" scaled="0"/>
                </a:gradFill>
                <a:hlinkClick r:id="rId4"/>
              </a:rPr>
              <a:t>www.flickr.com/photos/internetarchivebookimages/14784841223</a:t>
            </a:r>
            <a:endParaRPr lang="et-EE" sz="1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55015886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Anatomy of API call – GET request</a:t>
            </a:r>
            <a:endParaRPr lang="en-GB" dirty="0"/>
          </a:p>
        </p:txBody>
      </p:sp>
      <p:sp>
        <p:nvSpPr>
          <p:cNvPr id="6" name="Freeform 5"/>
          <p:cNvSpPr/>
          <p:nvPr/>
        </p:nvSpPr>
        <p:spPr bwMode="auto">
          <a:xfrm>
            <a:off x="8648700" y="1423988"/>
            <a:ext cx="1057275" cy="1576387"/>
          </a:xfrm>
          <a:custGeom>
            <a:avLst/>
            <a:gdLst>
              <a:gd name="connsiteX0" fmla="*/ 0 w 1057275"/>
              <a:gd name="connsiteY0" fmla="*/ 90487 h 1576387"/>
              <a:gd name="connsiteX1" fmla="*/ 7144 w 1057275"/>
              <a:gd name="connsiteY1" fmla="*/ 0 h 1576387"/>
              <a:gd name="connsiteX2" fmla="*/ 476250 w 1057275"/>
              <a:gd name="connsiteY2" fmla="*/ 164306 h 1576387"/>
              <a:gd name="connsiteX3" fmla="*/ 835819 w 1057275"/>
              <a:gd name="connsiteY3" fmla="*/ 1562100 h 1576387"/>
              <a:gd name="connsiteX4" fmla="*/ 985838 w 1057275"/>
              <a:gd name="connsiteY4" fmla="*/ 1576387 h 1576387"/>
              <a:gd name="connsiteX5" fmla="*/ 992981 w 1057275"/>
              <a:gd name="connsiteY5" fmla="*/ 1483518 h 1576387"/>
              <a:gd name="connsiteX6" fmla="*/ 997744 w 1057275"/>
              <a:gd name="connsiteY6" fmla="*/ 1426368 h 1576387"/>
              <a:gd name="connsiteX7" fmla="*/ 1000125 w 1057275"/>
              <a:gd name="connsiteY7" fmla="*/ 1412081 h 1576387"/>
              <a:gd name="connsiteX8" fmla="*/ 1004888 w 1057275"/>
              <a:gd name="connsiteY8" fmla="*/ 1400175 h 1576387"/>
              <a:gd name="connsiteX9" fmla="*/ 1007269 w 1057275"/>
              <a:gd name="connsiteY9" fmla="*/ 1383506 h 1576387"/>
              <a:gd name="connsiteX10" fmla="*/ 1009650 w 1057275"/>
              <a:gd name="connsiteY10" fmla="*/ 1364456 h 1576387"/>
              <a:gd name="connsiteX11" fmla="*/ 1014413 w 1057275"/>
              <a:gd name="connsiteY11" fmla="*/ 1347787 h 1576387"/>
              <a:gd name="connsiteX12" fmla="*/ 1019175 w 1057275"/>
              <a:gd name="connsiteY12" fmla="*/ 1328737 h 1576387"/>
              <a:gd name="connsiteX13" fmla="*/ 1026319 w 1057275"/>
              <a:gd name="connsiteY13" fmla="*/ 1314450 h 1576387"/>
              <a:gd name="connsiteX14" fmla="*/ 1028700 w 1057275"/>
              <a:gd name="connsiteY14" fmla="*/ 1290637 h 1576387"/>
              <a:gd name="connsiteX15" fmla="*/ 1035844 w 1057275"/>
              <a:gd name="connsiteY15" fmla="*/ 1238250 h 1576387"/>
              <a:gd name="connsiteX16" fmla="*/ 1038225 w 1057275"/>
              <a:gd name="connsiteY16" fmla="*/ 1159668 h 1576387"/>
              <a:gd name="connsiteX17" fmla="*/ 1057275 w 1057275"/>
              <a:gd name="connsiteY17" fmla="*/ 1178718 h 1576387"/>
              <a:gd name="connsiteX18" fmla="*/ 1002506 w 1057275"/>
              <a:gd name="connsiteY18" fmla="*/ 1564481 h 1576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57275" h="1576387">
                <a:moveTo>
                  <a:pt x="0" y="90487"/>
                </a:moveTo>
                <a:lnTo>
                  <a:pt x="7144" y="0"/>
                </a:lnTo>
                <a:lnTo>
                  <a:pt x="476250" y="164306"/>
                </a:lnTo>
                <a:lnTo>
                  <a:pt x="835819" y="1562100"/>
                </a:lnTo>
                <a:lnTo>
                  <a:pt x="985838" y="1576387"/>
                </a:lnTo>
                <a:cubicBezTo>
                  <a:pt x="988219" y="1545431"/>
                  <a:pt x="990687" y="1514481"/>
                  <a:pt x="992981" y="1483518"/>
                </a:cubicBezTo>
                <a:cubicBezTo>
                  <a:pt x="995018" y="1456012"/>
                  <a:pt x="994541" y="1450392"/>
                  <a:pt x="997744" y="1426368"/>
                </a:cubicBezTo>
                <a:cubicBezTo>
                  <a:pt x="998382" y="1421582"/>
                  <a:pt x="998855" y="1416739"/>
                  <a:pt x="1000125" y="1412081"/>
                </a:cubicBezTo>
                <a:cubicBezTo>
                  <a:pt x="1001250" y="1407957"/>
                  <a:pt x="1003300" y="1404144"/>
                  <a:pt x="1004888" y="1400175"/>
                </a:cubicBezTo>
                <a:cubicBezTo>
                  <a:pt x="1005682" y="1394619"/>
                  <a:pt x="1006527" y="1389070"/>
                  <a:pt x="1007269" y="1383506"/>
                </a:cubicBezTo>
                <a:cubicBezTo>
                  <a:pt x="1008115" y="1377163"/>
                  <a:pt x="1008395" y="1370731"/>
                  <a:pt x="1009650" y="1364456"/>
                </a:cubicBezTo>
                <a:cubicBezTo>
                  <a:pt x="1010783" y="1358790"/>
                  <a:pt x="1012924" y="1353371"/>
                  <a:pt x="1014413" y="1347787"/>
                </a:cubicBezTo>
                <a:cubicBezTo>
                  <a:pt x="1016099" y="1341463"/>
                  <a:pt x="1016974" y="1334901"/>
                  <a:pt x="1019175" y="1328737"/>
                </a:cubicBezTo>
                <a:cubicBezTo>
                  <a:pt x="1020966" y="1323723"/>
                  <a:pt x="1023938" y="1319212"/>
                  <a:pt x="1026319" y="1314450"/>
                </a:cubicBezTo>
                <a:cubicBezTo>
                  <a:pt x="1027113" y="1306512"/>
                  <a:pt x="1028132" y="1298594"/>
                  <a:pt x="1028700" y="1290637"/>
                </a:cubicBezTo>
                <a:cubicBezTo>
                  <a:pt x="1032137" y="1242512"/>
                  <a:pt x="1024468" y="1261000"/>
                  <a:pt x="1035844" y="1238250"/>
                </a:cubicBezTo>
                <a:cubicBezTo>
                  <a:pt x="1036638" y="1212056"/>
                  <a:pt x="1038225" y="1159668"/>
                  <a:pt x="1038225" y="1159668"/>
                </a:cubicBezTo>
                <a:lnTo>
                  <a:pt x="1057275" y="1178718"/>
                </a:lnTo>
                <a:lnTo>
                  <a:pt x="1002506" y="1564481"/>
                </a:ln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t-EE"/>
          </a:p>
        </p:txBody>
      </p:sp>
      <p:grpSp>
        <p:nvGrpSpPr>
          <p:cNvPr id="19" name="Group 18"/>
          <p:cNvGrpSpPr/>
          <p:nvPr/>
        </p:nvGrpSpPr>
        <p:grpSpPr>
          <a:xfrm>
            <a:off x="1558602" y="2350742"/>
            <a:ext cx="9384035" cy="2293040"/>
            <a:chOff x="2101204" y="2294279"/>
            <a:chExt cx="9384035" cy="2293040"/>
          </a:xfrm>
        </p:grpSpPr>
        <p:sp>
          <p:nvSpPr>
            <p:cNvPr id="5" name="Content Placeholder 6"/>
            <p:cNvSpPr txBox="1">
              <a:spLocks/>
            </p:cNvSpPr>
            <p:nvPr/>
          </p:nvSpPr>
          <p:spPr>
            <a:xfrm>
              <a:off x="3267075" y="2968670"/>
              <a:ext cx="8218164" cy="1618649"/>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smtClean="0">
                  <a:solidFill>
                    <a:srgbClr val="E34A28"/>
                  </a:solidFill>
                  <a:latin typeface="+mj-lt"/>
                </a:rPr>
                <a:t>https://</a:t>
              </a:r>
              <a:r>
                <a:rPr lang="en-US" dirty="0">
                  <a:solidFill>
                    <a:srgbClr val="E34A28"/>
                  </a:solidFill>
                  <a:latin typeface="+mj-lt"/>
                </a:rPr>
                <a:t>maps.googleapis.com/maps/api</a:t>
              </a:r>
              <a:r>
                <a:rPr lang="en-US" dirty="0">
                  <a:latin typeface="+mj-lt"/>
                </a:rPr>
                <a:t>/</a:t>
              </a:r>
              <a:r>
                <a:rPr lang="en-US" dirty="0">
                  <a:solidFill>
                    <a:srgbClr val="6FC000"/>
                  </a:solidFill>
                  <a:latin typeface="+mj-lt"/>
                </a:rPr>
                <a:t>geocode/json</a:t>
              </a:r>
              <a:r>
                <a:rPr lang="en-US" dirty="0">
                  <a:solidFill>
                    <a:schemeClr val="tx1"/>
                  </a:solidFill>
                  <a:latin typeface="+mj-lt"/>
                </a:rPr>
                <a:t>?</a:t>
              </a:r>
              <a:r>
                <a:rPr lang="en-US" dirty="0">
                  <a:solidFill>
                    <a:srgbClr val="FFB900"/>
                  </a:solidFill>
                  <a:latin typeface="+mj-lt"/>
                </a:rPr>
                <a:t>address=Paris&amp;components=country:US</a:t>
              </a:r>
              <a:endParaRPr lang="en-US" sz="2000" dirty="0" smtClean="0">
                <a:solidFill>
                  <a:srgbClr val="FFB900"/>
                </a:solidFill>
              </a:endParaRPr>
            </a:p>
          </p:txBody>
        </p:sp>
        <p:sp>
          <p:nvSpPr>
            <p:cNvPr id="8" name="TextBox 7"/>
            <p:cNvSpPr txBox="1"/>
            <p:nvPr/>
          </p:nvSpPr>
          <p:spPr>
            <a:xfrm>
              <a:off x="5611040" y="2294280"/>
              <a:ext cx="1196931"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root </a:t>
              </a:r>
              <a:r>
                <a:rPr lang="en-GB" sz="2400" dirty="0" err="1" smtClean="0">
                  <a:gradFill>
                    <a:gsLst>
                      <a:gs pos="0">
                        <a:schemeClr val="tx1"/>
                      </a:gs>
                      <a:gs pos="100000">
                        <a:schemeClr val="tx1"/>
                      </a:gs>
                    </a:gsLst>
                    <a:lin ang="5400000" scaled="0"/>
                  </a:gradFill>
                </a:rPr>
                <a:t>url</a:t>
              </a:r>
              <a:endParaRPr lang="et-EE" sz="2400" dirty="0" smtClean="0">
                <a:gradFill>
                  <a:gsLst>
                    <a:gs pos="0">
                      <a:schemeClr val="tx1"/>
                    </a:gs>
                    <a:gs pos="100000">
                      <a:schemeClr val="tx1"/>
                    </a:gs>
                  </a:gsLst>
                  <a:lin ang="5400000" scaled="0"/>
                </a:gradFill>
              </a:endParaRPr>
            </a:p>
          </p:txBody>
        </p:sp>
        <p:sp>
          <p:nvSpPr>
            <p:cNvPr id="10" name="Right Brace 9"/>
            <p:cNvSpPr/>
            <p:nvPr/>
          </p:nvSpPr>
          <p:spPr>
            <a:xfrm rot="16200000">
              <a:off x="6104569" y="-86358"/>
              <a:ext cx="304800" cy="5868665"/>
            </a:xfrm>
            <a:prstGeom prst="rightBrace">
              <a:avLst/>
            </a:prstGeom>
            <a:ln w="38100">
              <a:solidFill>
                <a:srgbClr val="E34A2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t-EE"/>
            </a:p>
          </p:txBody>
        </p:sp>
        <p:sp>
          <p:nvSpPr>
            <p:cNvPr id="11" name="Right Brace 10"/>
            <p:cNvSpPr/>
            <p:nvPr/>
          </p:nvSpPr>
          <p:spPr>
            <a:xfrm rot="16200000">
              <a:off x="10189842" y="1854244"/>
              <a:ext cx="304800" cy="1981201"/>
            </a:xfrm>
            <a:prstGeom prst="rightBrace">
              <a:avLst/>
            </a:prstGeom>
            <a:ln w="38100">
              <a:solidFill>
                <a:srgbClr val="6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t-EE">
                <a:solidFill>
                  <a:srgbClr val="6FC000"/>
                </a:solidFill>
              </a:endParaRPr>
            </a:p>
          </p:txBody>
        </p:sp>
        <p:sp>
          <p:nvSpPr>
            <p:cNvPr id="12" name="TextBox 11"/>
            <p:cNvSpPr txBox="1"/>
            <p:nvPr/>
          </p:nvSpPr>
          <p:spPr>
            <a:xfrm>
              <a:off x="9616087" y="2294279"/>
              <a:ext cx="1417376"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endpoint</a:t>
              </a:r>
              <a:endParaRPr lang="et-EE" sz="2400" dirty="0" smtClean="0">
                <a:gradFill>
                  <a:gsLst>
                    <a:gs pos="0">
                      <a:schemeClr val="tx1"/>
                    </a:gs>
                    <a:gs pos="100000">
                      <a:schemeClr val="tx1"/>
                    </a:gs>
                  </a:gsLst>
                  <a:lin ang="5400000" scaled="0"/>
                </a:gradFill>
              </a:endParaRPr>
            </a:p>
          </p:txBody>
        </p:sp>
        <p:sp>
          <p:nvSpPr>
            <p:cNvPr id="14" name="Right Brace 13"/>
            <p:cNvSpPr/>
            <p:nvPr/>
          </p:nvSpPr>
          <p:spPr>
            <a:xfrm rot="5400000" flipV="1">
              <a:off x="6389164" y="1001037"/>
              <a:ext cx="304800" cy="5980650"/>
            </a:xfrm>
            <a:prstGeom prst="rightBrace">
              <a:avLst/>
            </a:prstGeom>
            <a:ln w="38100">
              <a:solidFill>
                <a:srgbClr val="FFB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t-EE"/>
            </a:p>
          </p:txBody>
        </p:sp>
        <p:sp>
          <p:nvSpPr>
            <p:cNvPr id="15" name="TextBox 14"/>
            <p:cNvSpPr txBox="1"/>
            <p:nvPr/>
          </p:nvSpPr>
          <p:spPr>
            <a:xfrm>
              <a:off x="5686778" y="4107850"/>
              <a:ext cx="1709571"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parameters</a:t>
              </a:r>
              <a:endParaRPr lang="et-EE" sz="2400" dirty="0" smtClean="0">
                <a:gradFill>
                  <a:gsLst>
                    <a:gs pos="0">
                      <a:schemeClr val="tx1"/>
                    </a:gs>
                    <a:gs pos="100000">
                      <a:schemeClr val="tx1"/>
                    </a:gs>
                  </a:gsLst>
                  <a:lin ang="5400000" scaled="0"/>
                </a:gradFill>
              </a:endParaRPr>
            </a:p>
          </p:txBody>
        </p:sp>
        <p:sp>
          <p:nvSpPr>
            <p:cNvPr id="16" name="Rectangle 15"/>
            <p:cNvSpPr/>
            <p:nvPr/>
          </p:nvSpPr>
          <p:spPr>
            <a:xfrm>
              <a:off x="2332037" y="2960544"/>
              <a:ext cx="788999" cy="523220"/>
            </a:xfrm>
            <a:prstGeom prst="rect">
              <a:avLst/>
            </a:prstGeom>
          </p:spPr>
          <p:txBody>
            <a:bodyPr wrap="none">
              <a:spAutoFit/>
            </a:bodyPr>
            <a:lstStyle/>
            <a:p>
              <a:r>
                <a:rPr lang="en-GB" sz="2800" dirty="0" smtClean="0">
                  <a:solidFill>
                    <a:srgbClr val="00BCF2"/>
                  </a:solidFill>
                  <a:latin typeface="+mj-lt"/>
                </a:rPr>
                <a:t>GET</a:t>
              </a:r>
              <a:endParaRPr lang="et-EE" dirty="0">
                <a:solidFill>
                  <a:srgbClr val="00BCF2"/>
                </a:solidFill>
                <a:latin typeface="+mj-lt"/>
              </a:endParaRPr>
            </a:p>
          </p:txBody>
        </p:sp>
        <p:sp>
          <p:nvSpPr>
            <p:cNvPr id="17" name="Right Brace 16"/>
            <p:cNvSpPr/>
            <p:nvPr/>
          </p:nvSpPr>
          <p:spPr>
            <a:xfrm rot="16200000">
              <a:off x="2574136" y="2450346"/>
              <a:ext cx="304800" cy="788998"/>
            </a:xfrm>
            <a:prstGeom prst="rightBrace">
              <a:avLst/>
            </a:prstGeom>
            <a:ln w="38100">
              <a:solidFill>
                <a:srgbClr val="00BCF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t-EE"/>
            </a:p>
          </p:txBody>
        </p:sp>
        <p:sp>
          <p:nvSpPr>
            <p:cNvPr id="18" name="TextBox 17"/>
            <p:cNvSpPr txBox="1"/>
            <p:nvPr/>
          </p:nvSpPr>
          <p:spPr>
            <a:xfrm>
              <a:off x="2101204" y="2294279"/>
              <a:ext cx="1250663"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method</a:t>
              </a:r>
              <a:endParaRPr lang="et-EE" sz="2400" dirty="0" smtClean="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4113117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Anatomy of API call – POST request</a:t>
            </a:r>
            <a:endParaRPr lang="en-GB" dirty="0"/>
          </a:p>
        </p:txBody>
      </p:sp>
      <p:sp>
        <p:nvSpPr>
          <p:cNvPr id="5" name="Content Placeholder 6"/>
          <p:cNvSpPr txBox="1">
            <a:spLocks/>
          </p:cNvSpPr>
          <p:nvPr/>
        </p:nvSpPr>
        <p:spPr>
          <a:xfrm>
            <a:off x="2724473" y="2025353"/>
            <a:ext cx="8370564" cy="1618649"/>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solidFill>
                  <a:srgbClr val="E34A28"/>
                </a:solidFill>
                <a:latin typeface="+mj-lt"/>
              </a:rPr>
              <a:t>https://</a:t>
            </a:r>
            <a:r>
              <a:rPr lang="en-US" dirty="0" smtClean="0">
                <a:solidFill>
                  <a:srgbClr val="E34A28"/>
                </a:solidFill>
                <a:latin typeface="+mj-lt"/>
              </a:rPr>
              <a:t>www.googleapis.com/geolocation/v1</a:t>
            </a:r>
            <a:r>
              <a:rPr lang="en-US" dirty="0" smtClean="0">
                <a:latin typeface="+mj-lt"/>
              </a:rPr>
              <a:t>/</a:t>
            </a:r>
            <a:r>
              <a:rPr lang="en-US" dirty="0" smtClean="0">
                <a:solidFill>
                  <a:srgbClr val="6FC000"/>
                </a:solidFill>
                <a:latin typeface="+mj-lt"/>
              </a:rPr>
              <a:t>geolocate</a:t>
            </a:r>
            <a:r>
              <a:rPr lang="en-US" dirty="0" smtClean="0">
                <a:solidFill>
                  <a:schemeClr val="tx1"/>
                </a:solidFill>
                <a:latin typeface="+mj-lt"/>
              </a:rPr>
              <a:t>?</a:t>
            </a:r>
            <a:r>
              <a:rPr lang="en-US" dirty="0" smtClean="0">
                <a:solidFill>
                  <a:srgbClr val="FFB900"/>
                </a:solidFill>
                <a:latin typeface="+mj-lt"/>
              </a:rPr>
              <a:t>key=AIzaSyAkG2V0TmuDTlcneoEsWyyVyCMfS</a:t>
            </a:r>
            <a:endParaRPr lang="en-US" sz="2000" dirty="0" smtClean="0">
              <a:solidFill>
                <a:srgbClr val="FFB900"/>
              </a:solidFill>
              <a:latin typeface="+mj-lt"/>
            </a:endParaRPr>
          </a:p>
        </p:txBody>
      </p:sp>
      <p:sp>
        <p:nvSpPr>
          <p:cNvPr id="8" name="TextBox 7"/>
          <p:cNvSpPr txBox="1"/>
          <p:nvPr/>
        </p:nvSpPr>
        <p:spPr>
          <a:xfrm>
            <a:off x="5497376" y="1350962"/>
            <a:ext cx="1196931"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root </a:t>
            </a:r>
            <a:r>
              <a:rPr lang="en-GB" sz="2400" dirty="0" err="1" smtClean="0">
                <a:gradFill>
                  <a:gsLst>
                    <a:gs pos="0">
                      <a:schemeClr val="tx1"/>
                    </a:gs>
                    <a:gs pos="100000">
                      <a:schemeClr val="tx1"/>
                    </a:gs>
                  </a:gsLst>
                  <a:lin ang="5400000" scaled="0"/>
                </a:gradFill>
              </a:rPr>
              <a:t>url</a:t>
            </a:r>
            <a:endParaRPr lang="et-EE" sz="2400" dirty="0" smtClean="0">
              <a:gradFill>
                <a:gsLst>
                  <a:gs pos="0">
                    <a:schemeClr val="tx1"/>
                  </a:gs>
                  <a:gs pos="100000">
                    <a:schemeClr val="tx1"/>
                  </a:gs>
                </a:gsLst>
                <a:lin ang="5400000" scaled="0"/>
              </a:gradFill>
            </a:endParaRPr>
          </a:p>
        </p:txBody>
      </p:sp>
      <p:sp>
        <p:nvSpPr>
          <p:cNvPr id="10" name="Right Brace 9"/>
          <p:cNvSpPr/>
          <p:nvPr/>
        </p:nvSpPr>
        <p:spPr>
          <a:xfrm rot="16200000">
            <a:off x="5943442" y="-1381919"/>
            <a:ext cx="304800" cy="6573153"/>
          </a:xfrm>
          <a:prstGeom prst="rightBrace">
            <a:avLst/>
          </a:prstGeom>
          <a:ln w="38100">
            <a:solidFill>
              <a:srgbClr val="E34A2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t-EE"/>
          </a:p>
        </p:txBody>
      </p:sp>
      <p:sp>
        <p:nvSpPr>
          <p:cNvPr id="11" name="Right Brace 10"/>
          <p:cNvSpPr/>
          <p:nvPr/>
        </p:nvSpPr>
        <p:spPr>
          <a:xfrm rot="16200000">
            <a:off x="10066338" y="1177629"/>
            <a:ext cx="304800" cy="1447798"/>
          </a:xfrm>
          <a:prstGeom prst="rightBrace">
            <a:avLst/>
          </a:prstGeom>
          <a:ln w="38100">
            <a:solidFill>
              <a:srgbClr val="6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t-EE">
              <a:solidFill>
                <a:srgbClr val="6FC000"/>
              </a:solidFill>
            </a:endParaRPr>
          </a:p>
        </p:txBody>
      </p:sp>
      <p:sp>
        <p:nvSpPr>
          <p:cNvPr id="12" name="TextBox 11"/>
          <p:cNvSpPr txBox="1"/>
          <p:nvPr/>
        </p:nvSpPr>
        <p:spPr>
          <a:xfrm>
            <a:off x="9505634" y="1287462"/>
            <a:ext cx="1417376"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endpoint</a:t>
            </a:r>
            <a:endParaRPr lang="et-EE" sz="2400" dirty="0" smtClean="0">
              <a:gradFill>
                <a:gsLst>
                  <a:gs pos="0">
                    <a:schemeClr val="tx1"/>
                  </a:gs>
                  <a:gs pos="100000">
                    <a:schemeClr val="tx1"/>
                  </a:gs>
                </a:gsLst>
                <a:lin ang="5400000" scaled="0"/>
              </a:gradFill>
            </a:endParaRPr>
          </a:p>
        </p:txBody>
      </p:sp>
      <p:sp>
        <p:nvSpPr>
          <p:cNvPr id="14" name="Right Brace 13"/>
          <p:cNvSpPr/>
          <p:nvPr/>
        </p:nvSpPr>
        <p:spPr>
          <a:xfrm rot="5400000" flipV="1">
            <a:off x="6289837" y="-385555"/>
            <a:ext cx="304800" cy="6867200"/>
          </a:xfrm>
          <a:prstGeom prst="rightBrace">
            <a:avLst/>
          </a:prstGeom>
          <a:ln w="38100">
            <a:solidFill>
              <a:srgbClr val="FFB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t-EE"/>
          </a:p>
        </p:txBody>
      </p:sp>
      <p:sp>
        <p:nvSpPr>
          <p:cNvPr id="15" name="TextBox 14"/>
          <p:cNvSpPr txBox="1"/>
          <p:nvPr/>
        </p:nvSpPr>
        <p:spPr>
          <a:xfrm>
            <a:off x="5587451" y="3164832"/>
            <a:ext cx="1709571"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parameters</a:t>
            </a:r>
            <a:endParaRPr lang="et-EE" sz="2400" dirty="0" smtClean="0">
              <a:gradFill>
                <a:gsLst>
                  <a:gs pos="0">
                    <a:schemeClr val="tx1"/>
                  </a:gs>
                  <a:gs pos="100000">
                    <a:schemeClr val="tx1"/>
                  </a:gs>
                </a:gsLst>
                <a:lin ang="5400000" scaled="0"/>
              </a:gradFill>
            </a:endParaRPr>
          </a:p>
        </p:txBody>
      </p:sp>
      <p:sp>
        <p:nvSpPr>
          <p:cNvPr id="16" name="Rectangle 15"/>
          <p:cNvSpPr/>
          <p:nvPr/>
        </p:nvSpPr>
        <p:spPr>
          <a:xfrm>
            <a:off x="1696412" y="2017227"/>
            <a:ext cx="1016625" cy="523220"/>
          </a:xfrm>
          <a:prstGeom prst="rect">
            <a:avLst/>
          </a:prstGeom>
        </p:spPr>
        <p:txBody>
          <a:bodyPr wrap="none">
            <a:spAutoFit/>
          </a:bodyPr>
          <a:lstStyle/>
          <a:p>
            <a:r>
              <a:rPr lang="en-GB" sz="2800" dirty="0" smtClean="0">
                <a:solidFill>
                  <a:srgbClr val="00BCF2"/>
                </a:solidFill>
                <a:latin typeface="+mj-lt"/>
              </a:rPr>
              <a:t>POST</a:t>
            </a:r>
            <a:endParaRPr lang="et-EE" dirty="0">
              <a:solidFill>
                <a:srgbClr val="00BCF2"/>
              </a:solidFill>
              <a:latin typeface="+mj-lt"/>
            </a:endParaRPr>
          </a:p>
        </p:txBody>
      </p:sp>
      <p:sp>
        <p:nvSpPr>
          <p:cNvPr id="17" name="Right Brace 16"/>
          <p:cNvSpPr/>
          <p:nvPr/>
        </p:nvSpPr>
        <p:spPr>
          <a:xfrm rot="16200000">
            <a:off x="2031534" y="1507029"/>
            <a:ext cx="304800" cy="788998"/>
          </a:xfrm>
          <a:prstGeom prst="rightBrace">
            <a:avLst/>
          </a:prstGeom>
          <a:ln w="38100">
            <a:solidFill>
              <a:srgbClr val="00BCF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t-EE"/>
          </a:p>
        </p:txBody>
      </p:sp>
      <p:sp>
        <p:nvSpPr>
          <p:cNvPr id="18" name="TextBox 17"/>
          <p:cNvSpPr txBox="1"/>
          <p:nvPr/>
        </p:nvSpPr>
        <p:spPr>
          <a:xfrm>
            <a:off x="1558602" y="1350962"/>
            <a:ext cx="1250663"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method</a:t>
            </a:r>
            <a:endParaRPr lang="et-EE" sz="2400" dirty="0" smtClean="0">
              <a:gradFill>
                <a:gsLst>
                  <a:gs pos="0">
                    <a:schemeClr val="tx1"/>
                  </a:gs>
                  <a:gs pos="100000">
                    <a:schemeClr val="tx1"/>
                  </a:gs>
                </a:gsLst>
                <a:lin ang="5400000" scaled="0"/>
              </a:gradFill>
            </a:endParaRPr>
          </a:p>
        </p:txBody>
      </p:sp>
      <p:grpSp>
        <p:nvGrpSpPr>
          <p:cNvPr id="7" name="Group 6"/>
          <p:cNvGrpSpPr/>
          <p:nvPr/>
        </p:nvGrpSpPr>
        <p:grpSpPr>
          <a:xfrm>
            <a:off x="2370683" y="4039032"/>
            <a:ext cx="7676123" cy="2554545"/>
            <a:chOff x="2729224" y="4039032"/>
            <a:chExt cx="7676123" cy="2554545"/>
          </a:xfrm>
        </p:grpSpPr>
        <p:sp>
          <p:nvSpPr>
            <p:cNvPr id="20" name="TextBox 19"/>
            <p:cNvSpPr txBox="1"/>
            <p:nvPr/>
          </p:nvSpPr>
          <p:spPr>
            <a:xfrm>
              <a:off x="2729224" y="5021262"/>
              <a:ext cx="877163"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body</a:t>
              </a:r>
              <a:endParaRPr lang="et-EE" sz="2400" dirty="0" smtClean="0">
                <a:gradFill>
                  <a:gsLst>
                    <a:gs pos="0">
                      <a:schemeClr val="tx1"/>
                    </a:gs>
                    <a:gs pos="100000">
                      <a:schemeClr val="tx1"/>
                    </a:gs>
                  </a:gsLst>
                  <a:lin ang="5400000" scaled="0"/>
                </a:gradFill>
              </a:endParaRPr>
            </a:p>
          </p:txBody>
        </p:sp>
        <p:sp>
          <p:nvSpPr>
            <p:cNvPr id="3" name="Rectangle 2"/>
            <p:cNvSpPr/>
            <p:nvPr/>
          </p:nvSpPr>
          <p:spPr>
            <a:xfrm>
              <a:off x="4188697" y="4039032"/>
              <a:ext cx="6216650" cy="2554545"/>
            </a:xfrm>
            <a:prstGeom prst="rect">
              <a:avLst/>
            </a:prstGeom>
          </p:spPr>
          <p:txBody>
            <a:bodyPr>
              <a:spAutoFit/>
            </a:bodyPr>
            <a:lstStyle/>
            <a:p>
              <a:r>
                <a:rPr lang="en-US" sz="1600" dirty="0">
                  <a:solidFill>
                    <a:srgbClr val="D4D4D4"/>
                  </a:solidFill>
                  <a:latin typeface="Inconsolata-g" panose="020B0609030003000000" pitchFamily="49" charset="0"/>
                </a:rPr>
                <a:t>{</a:t>
              </a:r>
            </a:p>
            <a:p>
              <a:r>
                <a:rPr lang="en-US" sz="1600" dirty="0">
                  <a:solidFill>
                    <a:srgbClr val="9CDCFE"/>
                  </a:solidFill>
                  <a:latin typeface="Inconsolata-g" panose="020B0609030003000000" pitchFamily="49" charset="0"/>
                </a:rPr>
                <a:t>"</a:t>
              </a:r>
              <a:r>
                <a:rPr lang="en-US" sz="1600" dirty="0" err="1">
                  <a:solidFill>
                    <a:srgbClr val="9CDCFE"/>
                  </a:solidFill>
                  <a:latin typeface="Inconsolata-g" panose="020B0609030003000000" pitchFamily="49" charset="0"/>
                </a:rPr>
                <a:t>considerIp</a:t>
              </a:r>
              <a:r>
                <a:rPr lang="en-US" sz="1600" dirty="0">
                  <a:solidFill>
                    <a:srgbClr val="9CDCFE"/>
                  </a:solidFill>
                  <a:latin typeface="Inconsolata-g" panose="020B0609030003000000" pitchFamily="49" charset="0"/>
                </a:rPr>
                <a:t>"</a:t>
              </a:r>
              <a:r>
                <a:rPr lang="en-US" sz="1600" dirty="0">
                  <a:solidFill>
                    <a:srgbClr val="D4D4D4"/>
                  </a:solidFill>
                  <a:latin typeface="Inconsolata-g" panose="020B0609030003000000" pitchFamily="49" charset="0"/>
                </a:rPr>
                <a:t>: </a:t>
              </a:r>
              <a:r>
                <a:rPr lang="en-US" sz="1600" dirty="0">
                  <a:solidFill>
                    <a:srgbClr val="CE9178"/>
                  </a:solidFill>
                  <a:latin typeface="Inconsolata-g" panose="020B0609030003000000" pitchFamily="49" charset="0"/>
                </a:rPr>
                <a:t>"false"</a:t>
              </a:r>
              <a:r>
                <a:rPr lang="en-US" sz="1600" dirty="0">
                  <a:solidFill>
                    <a:srgbClr val="D4D4D4"/>
                  </a:solidFill>
                  <a:latin typeface="Inconsolata-g" panose="020B0609030003000000" pitchFamily="49" charset="0"/>
                </a:rPr>
                <a:t>,</a:t>
              </a:r>
            </a:p>
            <a:p>
              <a:r>
                <a:rPr lang="en-US" sz="1600" dirty="0">
                  <a:solidFill>
                    <a:srgbClr val="9CDCFE"/>
                  </a:solidFill>
                  <a:latin typeface="Inconsolata-g" panose="020B0609030003000000" pitchFamily="49" charset="0"/>
                </a:rPr>
                <a:t>"</a:t>
              </a:r>
              <a:r>
                <a:rPr lang="en-US" sz="1600" dirty="0" err="1">
                  <a:solidFill>
                    <a:srgbClr val="9CDCFE"/>
                  </a:solidFill>
                  <a:latin typeface="Inconsolata-g" panose="020B0609030003000000" pitchFamily="49" charset="0"/>
                </a:rPr>
                <a:t>wifiAccessPoints</a:t>
              </a:r>
              <a:r>
                <a:rPr lang="en-US" sz="1600" dirty="0">
                  <a:solidFill>
                    <a:srgbClr val="9CDCFE"/>
                  </a:solidFill>
                  <a:latin typeface="Inconsolata-g" panose="020B0609030003000000" pitchFamily="49" charset="0"/>
                </a:rPr>
                <a:t>"</a:t>
              </a:r>
              <a:r>
                <a:rPr lang="en-US" sz="1600" dirty="0">
                  <a:solidFill>
                    <a:srgbClr val="D4D4D4"/>
                  </a:solidFill>
                  <a:latin typeface="Inconsolata-g" panose="020B0609030003000000" pitchFamily="49" charset="0"/>
                </a:rPr>
                <a:t>: [</a:t>
              </a:r>
            </a:p>
            <a:p>
              <a:r>
                <a:rPr lang="en-US" sz="1600" dirty="0" smtClean="0">
                  <a:solidFill>
                    <a:srgbClr val="D4D4D4"/>
                  </a:solidFill>
                  <a:latin typeface="Inconsolata-g" panose="020B0609030003000000" pitchFamily="49" charset="0"/>
                </a:rPr>
                <a:t>  {</a:t>
              </a:r>
              <a:endParaRPr lang="en-US" sz="1600" dirty="0">
                <a:solidFill>
                  <a:srgbClr val="D4D4D4"/>
                </a:solidFill>
                <a:latin typeface="Inconsolata-g" panose="020B0609030003000000" pitchFamily="49" charset="0"/>
              </a:endParaRPr>
            </a:p>
            <a:p>
              <a:r>
                <a:rPr lang="en-US" sz="1600" dirty="0" smtClean="0">
                  <a:solidFill>
                    <a:srgbClr val="9CDCFE"/>
                  </a:solidFill>
                  <a:latin typeface="Inconsolata-g" panose="020B0609030003000000" pitchFamily="49" charset="0"/>
                </a:rPr>
                <a:t>    "</a:t>
              </a:r>
              <a:r>
                <a:rPr lang="en-US" sz="1600" dirty="0" err="1">
                  <a:solidFill>
                    <a:srgbClr val="9CDCFE"/>
                  </a:solidFill>
                  <a:latin typeface="Inconsolata-g" panose="020B0609030003000000" pitchFamily="49" charset="0"/>
                </a:rPr>
                <a:t>macAddress</a:t>
              </a:r>
              <a:r>
                <a:rPr lang="en-US" sz="1600" dirty="0">
                  <a:solidFill>
                    <a:srgbClr val="9CDCFE"/>
                  </a:solidFill>
                  <a:latin typeface="Inconsolata-g" panose="020B0609030003000000" pitchFamily="49" charset="0"/>
                </a:rPr>
                <a:t>"</a:t>
              </a:r>
              <a:r>
                <a:rPr lang="en-US" sz="1600" dirty="0">
                  <a:solidFill>
                    <a:srgbClr val="D4D4D4"/>
                  </a:solidFill>
                  <a:latin typeface="Inconsolata-g" panose="020B0609030003000000" pitchFamily="49" charset="0"/>
                </a:rPr>
                <a:t>: </a:t>
              </a:r>
              <a:r>
                <a:rPr lang="en-US" sz="1600" dirty="0">
                  <a:solidFill>
                    <a:srgbClr val="CE9178"/>
                  </a:solidFill>
                  <a:latin typeface="Inconsolata-g" panose="020B0609030003000000" pitchFamily="49" charset="0"/>
                </a:rPr>
                <a:t>"a4:b1:e9:2f:83:ee"</a:t>
              </a:r>
              <a:r>
                <a:rPr lang="en-US" sz="1600" dirty="0">
                  <a:solidFill>
                    <a:srgbClr val="D4D4D4"/>
                  </a:solidFill>
                  <a:latin typeface="Inconsolata-g" panose="020B0609030003000000" pitchFamily="49" charset="0"/>
                </a:rPr>
                <a:t>,</a:t>
              </a:r>
            </a:p>
            <a:p>
              <a:r>
                <a:rPr lang="en-US" sz="1600" dirty="0" smtClean="0">
                  <a:solidFill>
                    <a:srgbClr val="9CDCFE"/>
                  </a:solidFill>
                  <a:latin typeface="Inconsolata-g" panose="020B0609030003000000" pitchFamily="49" charset="0"/>
                </a:rPr>
                <a:t>    "</a:t>
              </a:r>
              <a:r>
                <a:rPr lang="en-US" sz="1600" dirty="0" err="1">
                  <a:solidFill>
                    <a:srgbClr val="9CDCFE"/>
                  </a:solidFill>
                  <a:latin typeface="Inconsolata-g" panose="020B0609030003000000" pitchFamily="49" charset="0"/>
                </a:rPr>
                <a:t>signalStrength</a:t>
              </a:r>
              <a:r>
                <a:rPr lang="en-US" sz="1600" dirty="0">
                  <a:solidFill>
                    <a:srgbClr val="9CDCFE"/>
                  </a:solidFill>
                  <a:latin typeface="Inconsolata-g" panose="020B0609030003000000" pitchFamily="49" charset="0"/>
                </a:rPr>
                <a:t>"</a:t>
              </a:r>
              <a:r>
                <a:rPr lang="en-US" sz="1600" dirty="0">
                  <a:solidFill>
                    <a:srgbClr val="D4D4D4"/>
                  </a:solidFill>
                  <a:latin typeface="Inconsolata-g" panose="020B0609030003000000" pitchFamily="49" charset="0"/>
                </a:rPr>
                <a:t>: </a:t>
              </a:r>
              <a:r>
                <a:rPr lang="en-US" sz="1600" dirty="0">
                  <a:solidFill>
                    <a:srgbClr val="B5CEA8"/>
                  </a:solidFill>
                  <a:latin typeface="Inconsolata-g" panose="020B0609030003000000" pitchFamily="49" charset="0"/>
                </a:rPr>
                <a:t>-40</a:t>
              </a:r>
              <a:r>
                <a:rPr lang="en-US" sz="1600" dirty="0">
                  <a:solidFill>
                    <a:srgbClr val="D4D4D4"/>
                  </a:solidFill>
                  <a:latin typeface="Inconsolata-g" panose="020B0609030003000000" pitchFamily="49" charset="0"/>
                </a:rPr>
                <a:t>,</a:t>
              </a:r>
            </a:p>
            <a:p>
              <a:r>
                <a:rPr lang="en-US" sz="1600" dirty="0" smtClean="0">
                  <a:solidFill>
                    <a:srgbClr val="9CDCFE"/>
                  </a:solidFill>
                  <a:latin typeface="Inconsolata-g" panose="020B0609030003000000" pitchFamily="49" charset="0"/>
                </a:rPr>
                <a:t>    "</a:t>
              </a:r>
              <a:r>
                <a:rPr lang="en-US" sz="1600" dirty="0" err="1">
                  <a:solidFill>
                    <a:srgbClr val="9CDCFE"/>
                  </a:solidFill>
                  <a:latin typeface="Inconsolata-g" panose="020B0609030003000000" pitchFamily="49" charset="0"/>
                </a:rPr>
                <a:t>signalToNoiseRatio</a:t>
              </a:r>
              <a:r>
                <a:rPr lang="en-US" sz="1600" dirty="0">
                  <a:solidFill>
                    <a:srgbClr val="9CDCFE"/>
                  </a:solidFill>
                  <a:latin typeface="Inconsolata-g" panose="020B0609030003000000" pitchFamily="49" charset="0"/>
                </a:rPr>
                <a:t>"</a:t>
              </a:r>
              <a:r>
                <a:rPr lang="en-US" sz="1600" dirty="0">
                  <a:solidFill>
                    <a:srgbClr val="D4D4D4"/>
                  </a:solidFill>
                  <a:latin typeface="Inconsolata-g" panose="020B0609030003000000" pitchFamily="49" charset="0"/>
                </a:rPr>
                <a:t>: </a:t>
              </a:r>
              <a:r>
                <a:rPr lang="en-US" sz="1600" dirty="0">
                  <a:solidFill>
                    <a:srgbClr val="B5CEA8"/>
                  </a:solidFill>
                  <a:latin typeface="Inconsolata-g" panose="020B0609030003000000" pitchFamily="49" charset="0"/>
                </a:rPr>
                <a:t>0</a:t>
              </a:r>
              <a:endParaRPr lang="en-US" sz="1600" dirty="0">
                <a:solidFill>
                  <a:srgbClr val="D4D4D4"/>
                </a:solidFill>
                <a:latin typeface="Inconsolata-g" panose="020B0609030003000000" pitchFamily="49" charset="0"/>
              </a:endParaRPr>
            </a:p>
            <a:p>
              <a:r>
                <a:rPr lang="en-US" sz="1600" dirty="0" smtClean="0">
                  <a:solidFill>
                    <a:srgbClr val="D4D4D4"/>
                  </a:solidFill>
                  <a:latin typeface="Inconsolata-g" panose="020B0609030003000000" pitchFamily="49" charset="0"/>
                </a:rPr>
                <a:t>  },</a:t>
              </a:r>
              <a:endParaRPr lang="en-US" sz="1600" dirty="0">
                <a:solidFill>
                  <a:srgbClr val="D4D4D4"/>
                </a:solidFill>
                <a:latin typeface="Inconsolata-g" panose="020B0609030003000000" pitchFamily="49" charset="0"/>
              </a:endParaRPr>
            </a:p>
            <a:p>
              <a:r>
                <a:rPr lang="en-US" sz="1600" dirty="0" smtClean="0">
                  <a:solidFill>
                    <a:srgbClr val="D4D4D4"/>
                  </a:solidFill>
                  <a:latin typeface="Inconsolata-g" panose="020B0609030003000000" pitchFamily="49" charset="0"/>
                </a:rPr>
                <a:t>  ...</a:t>
              </a:r>
            </a:p>
            <a:p>
              <a:r>
                <a:rPr lang="en-US" sz="1600" dirty="0" smtClean="0">
                  <a:solidFill>
                    <a:srgbClr val="D4D4D4"/>
                  </a:solidFill>
                  <a:latin typeface="Inconsolata-g" panose="020B0609030003000000" pitchFamily="49" charset="0"/>
                </a:rPr>
                <a:t>]}</a:t>
              </a:r>
              <a:endParaRPr lang="en-US" sz="1600" b="0" dirty="0">
                <a:solidFill>
                  <a:srgbClr val="D4D4D4"/>
                </a:solidFill>
                <a:effectLst/>
                <a:latin typeface="Inconsolata-g" panose="020B0609030003000000" pitchFamily="49" charset="0"/>
              </a:endParaRPr>
            </a:p>
          </p:txBody>
        </p:sp>
      </p:grpSp>
      <p:sp>
        <p:nvSpPr>
          <p:cNvPr id="21" name="Right Brace 20"/>
          <p:cNvSpPr/>
          <p:nvPr/>
        </p:nvSpPr>
        <p:spPr>
          <a:xfrm rot="10800000" flipV="1">
            <a:off x="3295730" y="4039031"/>
            <a:ext cx="304800" cy="2554545"/>
          </a:xfrm>
          <a:prstGeom prst="rightBrace">
            <a:avLst/>
          </a:prstGeom>
          <a:ln w="38100">
            <a:solidFill>
              <a:srgbClr val="00BCF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t-EE"/>
          </a:p>
        </p:txBody>
      </p:sp>
    </p:spTree>
    <p:extLst>
      <p:ext uri="{BB962C8B-B14F-4D97-AF65-F5344CB8AC3E}">
        <p14:creationId xmlns:p14="http://schemas.microsoft.com/office/powerpoint/2010/main" val="416591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Making API calls with Postman</a:t>
            </a:r>
            <a:endParaRPr lang="en-GB" dirty="0"/>
          </a:p>
        </p:txBody>
      </p:sp>
      <p:sp>
        <p:nvSpPr>
          <p:cNvPr id="5" name="Content Placeholder 6"/>
          <p:cNvSpPr txBox="1">
            <a:spLocks/>
          </p:cNvSpPr>
          <p:nvPr/>
        </p:nvSpPr>
        <p:spPr>
          <a:xfrm>
            <a:off x="3117056" y="2163762"/>
            <a:ext cx="6202363" cy="2667000"/>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indent="-285750">
              <a:buFont typeface="Arial" panose="020B0604020202020204" pitchFamily="34" charset="0"/>
              <a:buChar char="•"/>
            </a:pPr>
            <a:r>
              <a:rPr lang="en-US" dirty="0" smtClean="0">
                <a:solidFill>
                  <a:schemeClr val="tx1"/>
                </a:solidFill>
                <a:latin typeface="+mj-lt"/>
              </a:rPr>
              <a:t>Open Google Chrome</a:t>
            </a:r>
            <a:endParaRPr lang="en-US" dirty="0">
              <a:solidFill>
                <a:schemeClr val="tx1"/>
              </a:solidFill>
              <a:latin typeface="+mj-lt"/>
            </a:endParaRPr>
          </a:p>
          <a:p>
            <a:pPr marL="285750" lvl="1" indent="-285750">
              <a:buFont typeface="Arial" panose="020B0604020202020204" pitchFamily="34" charset="0"/>
              <a:buChar char="•"/>
            </a:pPr>
            <a:endParaRPr lang="en-US" dirty="0" smtClean="0">
              <a:solidFill>
                <a:schemeClr val="tx1"/>
              </a:solidFill>
              <a:latin typeface="+mj-lt"/>
            </a:endParaRPr>
          </a:p>
          <a:p>
            <a:pPr marL="285750" lvl="1" indent="-285750">
              <a:buFont typeface="Arial" panose="020B0604020202020204" pitchFamily="34" charset="0"/>
              <a:buChar char="•"/>
            </a:pPr>
            <a:r>
              <a:rPr lang="en-US" dirty="0" smtClean="0">
                <a:solidFill>
                  <a:schemeClr val="tx1"/>
                </a:solidFill>
                <a:latin typeface="+mj-lt"/>
              </a:rPr>
              <a:t>Launch Postman app</a:t>
            </a:r>
          </a:p>
          <a:p>
            <a:pPr marL="285750" lvl="1" indent="-285750">
              <a:buFont typeface="Arial" panose="020B0604020202020204" pitchFamily="34" charset="0"/>
              <a:buChar char="•"/>
            </a:pPr>
            <a:endParaRPr lang="en-US" dirty="0" smtClean="0">
              <a:solidFill>
                <a:schemeClr val="tx1"/>
              </a:solidFill>
              <a:latin typeface="+mj-lt"/>
            </a:endParaRPr>
          </a:p>
          <a:p>
            <a:pPr marL="285750" lvl="1" indent="-285750">
              <a:buFont typeface="Arial" panose="020B0604020202020204" pitchFamily="34" charset="0"/>
              <a:buChar char="•"/>
            </a:pPr>
            <a:r>
              <a:rPr lang="en-US" dirty="0" smtClean="0">
                <a:solidFill>
                  <a:schemeClr val="tx1"/>
                </a:solidFill>
                <a:latin typeface="+mj-lt"/>
              </a:rPr>
              <a:t>Choose continue without registering</a:t>
            </a:r>
            <a:endParaRPr lang="en-US" dirty="0" smtClean="0">
              <a:latin typeface="+mj-lt"/>
            </a:endParaRPr>
          </a:p>
          <a:p>
            <a:pPr marL="285750" lvl="1" indent="-285750">
              <a:buFont typeface="Arial" panose="020B0604020202020204" pitchFamily="34" charset="0"/>
              <a:buChar char="•"/>
            </a:pPr>
            <a:endParaRPr lang="en-US" sz="2000" dirty="0" smtClean="0">
              <a:solidFill>
                <a:schemeClr val="tx1"/>
              </a:solidFill>
            </a:endParaRPr>
          </a:p>
        </p:txBody>
      </p:sp>
    </p:spTree>
    <p:extLst>
      <p:ext uri="{BB962C8B-B14F-4D97-AF65-F5344CB8AC3E}">
        <p14:creationId xmlns:p14="http://schemas.microsoft.com/office/powerpoint/2010/main" val="2672764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436475" cy="7090551"/>
          </a:xfrm>
          <a:prstGeom prst="rect">
            <a:avLst/>
          </a:prstGeom>
        </p:spPr>
      </p:pic>
    </p:spTree>
    <p:extLst>
      <p:ext uri="{BB962C8B-B14F-4D97-AF65-F5344CB8AC3E}">
        <p14:creationId xmlns:p14="http://schemas.microsoft.com/office/powerpoint/2010/main" val="249125476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463" y="0"/>
            <a:ext cx="12453938" cy="7445115"/>
          </a:xfrm>
          <a:prstGeom prst="rect">
            <a:avLst/>
          </a:prstGeom>
        </p:spPr>
      </p:pic>
    </p:spTree>
    <p:extLst>
      <p:ext uri="{BB962C8B-B14F-4D97-AF65-F5344CB8AC3E}">
        <p14:creationId xmlns:p14="http://schemas.microsoft.com/office/powerpoint/2010/main" val="94764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436475" cy="7434675"/>
          </a:xfrm>
          <a:prstGeom prst="rect">
            <a:avLst/>
          </a:prstGeom>
        </p:spPr>
      </p:pic>
    </p:spTree>
    <p:extLst>
      <p:ext uri="{BB962C8B-B14F-4D97-AF65-F5344CB8AC3E}">
        <p14:creationId xmlns:p14="http://schemas.microsoft.com/office/powerpoint/2010/main" val="974936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Exercise time!</a:t>
            </a:r>
            <a:endParaRPr lang="en-US" dirty="0">
              <a:solidFill>
                <a:schemeClr val="tx1"/>
              </a:solidFill>
            </a:endParaRPr>
          </a:p>
        </p:txBody>
      </p:sp>
      <p:pic>
        <p:nvPicPr>
          <p:cNvPr id="6" name="Picture 2" descr="C:\Users\tymat.REDMOND\AppData\Local\Microsoft\Windows\Temporary Internet Files\Content.IE5\K4CHYDV0\MC900292594[1].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391927">
            <a:off x="1005269" y="2007959"/>
            <a:ext cx="2819400" cy="3514474"/>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5"/>
          </p:nvPr>
        </p:nvSpPr>
        <p:spPr/>
        <p:txBody>
          <a:bodyPr/>
          <a:lstStyle/>
          <a:p>
            <a:endParaRPr lang="et-EE" dirty="0"/>
          </a:p>
        </p:txBody>
      </p:sp>
    </p:spTree>
    <p:extLst>
      <p:ext uri="{BB962C8B-B14F-4D97-AF65-F5344CB8AC3E}">
        <p14:creationId xmlns:p14="http://schemas.microsoft.com/office/powerpoint/2010/main" val="3035671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reading</a:t>
            </a:r>
            <a:endParaRPr lang="et-EE" dirty="0"/>
          </a:p>
        </p:txBody>
      </p:sp>
      <p:sp>
        <p:nvSpPr>
          <p:cNvPr id="3" name="Text Placeholder 2"/>
          <p:cNvSpPr>
            <a:spLocks noGrp="1"/>
          </p:cNvSpPr>
          <p:nvPr>
            <p:ph type="body" sz="quarter" idx="10"/>
          </p:nvPr>
        </p:nvSpPr>
        <p:spPr>
          <a:xfrm>
            <a:off x="274637" y="1516063"/>
            <a:ext cx="11887200" cy="4800599"/>
          </a:xfrm>
        </p:spPr>
        <p:txBody>
          <a:bodyPr/>
          <a:lstStyle/>
          <a:p>
            <a:pPr fontAlgn="base"/>
            <a:r>
              <a:rPr lang="en-US" sz="3200" dirty="0" smtClean="0"/>
              <a:t>Code </a:t>
            </a:r>
            <a:r>
              <a:rPr lang="en-US" sz="3200" dirty="0"/>
              <a:t>Academy's </a:t>
            </a:r>
            <a:r>
              <a:rPr lang="en-US" sz="3200" dirty="0" smtClean="0"/>
              <a:t>API </a:t>
            </a:r>
            <a:r>
              <a:rPr lang="en-US" sz="3200" dirty="0"/>
              <a:t>tutorials: </a:t>
            </a:r>
            <a:endParaRPr lang="en-US" sz="3200" dirty="0" smtClean="0"/>
          </a:p>
          <a:p>
            <a:pPr fontAlgn="base"/>
            <a:r>
              <a:rPr lang="en-US" sz="3200" dirty="0" smtClean="0">
                <a:hlinkClick r:id="rId2"/>
              </a:rPr>
              <a:t>https</a:t>
            </a:r>
            <a:r>
              <a:rPr lang="en-US" sz="3200" dirty="0">
                <a:hlinkClick r:id="rId2"/>
              </a:rPr>
              <a:t>://www.codecademy.com/apis</a:t>
            </a:r>
            <a:endParaRPr lang="en-US" sz="3200" dirty="0"/>
          </a:p>
          <a:p>
            <a:r>
              <a:rPr lang="en-US" sz="3200" dirty="0"/>
              <a:t/>
            </a:r>
            <a:br>
              <a:rPr lang="en-US" sz="3200" dirty="0"/>
            </a:br>
            <a:r>
              <a:rPr lang="en-US" sz="3200" dirty="0" smtClean="0"/>
              <a:t>Programming Historian lessons:</a:t>
            </a:r>
          </a:p>
          <a:p>
            <a:r>
              <a:rPr lang="et-EE" sz="3200" dirty="0">
                <a:hlinkClick r:id="rId3"/>
              </a:rPr>
              <a:t>https://</a:t>
            </a:r>
            <a:r>
              <a:rPr lang="et-EE" sz="3200" dirty="0" smtClean="0">
                <a:hlinkClick r:id="rId3"/>
              </a:rPr>
              <a:t>programminghistorian.org</a:t>
            </a:r>
            <a:endParaRPr lang="en-GB" sz="3200" dirty="0" smtClean="0"/>
          </a:p>
          <a:p>
            <a:endParaRPr lang="en-GB" sz="3200" dirty="0"/>
          </a:p>
          <a:p>
            <a:r>
              <a:rPr lang="en-GB" sz="3200" dirty="0" smtClean="0"/>
              <a:t>Programmable  Web collection of APIs:</a:t>
            </a:r>
          </a:p>
          <a:p>
            <a:r>
              <a:rPr lang="et-EE" sz="3200" dirty="0">
                <a:hlinkClick r:id="rId4"/>
              </a:rPr>
              <a:t>https://www.programmableweb.com/apis/directory</a:t>
            </a:r>
            <a:endParaRPr lang="et-EE" sz="3200" dirty="0"/>
          </a:p>
        </p:txBody>
      </p:sp>
    </p:spTree>
    <p:extLst>
      <p:ext uri="{BB962C8B-B14F-4D97-AF65-F5344CB8AC3E}">
        <p14:creationId xmlns:p14="http://schemas.microsoft.com/office/powerpoint/2010/main" val="3369406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1996" y="1897062"/>
            <a:ext cx="7892482" cy="1862048"/>
          </a:xfrm>
          <a:prstGeom prst="rect">
            <a:avLst/>
          </a:prstGeom>
          <a:noFill/>
        </p:spPr>
        <p:txBody>
          <a:bodyPr wrap="none" rtlCol="0">
            <a:spAutoFit/>
          </a:bodyPr>
          <a:lstStyle/>
          <a:p>
            <a:r>
              <a:rPr lang="en-GB" sz="11500" b="1" dirty="0" smtClean="0">
                <a:gradFill>
                  <a:gsLst>
                    <a:gs pos="0">
                      <a:schemeClr val="tx1"/>
                    </a:gs>
                    <a:gs pos="100000">
                      <a:schemeClr val="tx1"/>
                    </a:gs>
                  </a:gsLst>
                  <a:lin ang="5400000" scaled="0"/>
                </a:gradFill>
              </a:rPr>
              <a:t>Thank You!</a:t>
            </a:r>
            <a:endParaRPr lang="et-EE" sz="11500" b="1"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912911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 this workshop, you will learn</a:t>
            </a:r>
            <a:endParaRPr lang="en-GB" dirty="0"/>
          </a:p>
        </p:txBody>
      </p:sp>
      <p:sp>
        <p:nvSpPr>
          <p:cNvPr id="7" name="Content Placeholder 6"/>
          <p:cNvSpPr txBox="1">
            <a:spLocks/>
          </p:cNvSpPr>
          <p:nvPr/>
        </p:nvSpPr>
        <p:spPr>
          <a:xfrm>
            <a:off x="3475037" y="1992312"/>
            <a:ext cx="5486400" cy="3009900"/>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smtClean="0"/>
              <a:t>What is </a:t>
            </a:r>
            <a:r>
              <a:rPr lang="en-GB" sz="2800" dirty="0" smtClean="0"/>
              <a:t>an </a:t>
            </a:r>
            <a:r>
              <a:rPr lang="en-GB" sz="2800" dirty="0" smtClean="0"/>
              <a:t>API</a:t>
            </a:r>
            <a:endParaRPr lang="en-GB" sz="2800" dirty="0" smtClean="0"/>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r>
              <a:rPr lang="en-GB" sz="2800" dirty="0" smtClean="0"/>
              <a:t>How to use APIs</a:t>
            </a:r>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r>
              <a:rPr lang="en-GB" sz="2800" dirty="0" smtClean="0"/>
              <a:t>How to get (a lot of) data from repositories</a:t>
            </a:r>
          </a:p>
        </p:txBody>
      </p:sp>
    </p:spTree>
    <p:extLst>
      <p:ext uri="{BB962C8B-B14F-4D97-AF65-F5344CB8AC3E}">
        <p14:creationId xmlns:p14="http://schemas.microsoft.com/office/powerpoint/2010/main" val="94675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 this workshop, you will need</a:t>
            </a:r>
            <a:endParaRPr lang="en-GB" dirty="0"/>
          </a:p>
        </p:txBody>
      </p:sp>
      <p:sp>
        <p:nvSpPr>
          <p:cNvPr id="7" name="Content Placeholder 6"/>
          <p:cNvSpPr txBox="1">
            <a:spLocks/>
          </p:cNvSpPr>
          <p:nvPr/>
        </p:nvSpPr>
        <p:spPr>
          <a:xfrm>
            <a:off x="3475037" y="2192337"/>
            <a:ext cx="5486400" cy="2609850"/>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smtClean="0"/>
              <a:t>Internet access</a:t>
            </a:r>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r>
              <a:rPr lang="en-GB" sz="2800" dirty="0" smtClean="0"/>
              <a:t>Google Chrome browser</a:t>
            </a:r>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r>
              <a:rPr lang="en-GB" sz="2800" dirty="0" smtClean="0">
                <a:hlinkClick r:id="rId2"/>
              </a:rPr>
              <a:t>Postman</a:t>
            </a:r>
            <a:r>
              <a:rPr lang="en-GB" sz="2800" dirty="0" smtClean="0"/>
              <a:t> app</a:t>
            </a:r>
          </a:p>
        </p:txBody>
      </p:sp>
    </p:spTree>
    <p:extLst>
      <p:ext uri="{BB962C8B-B14F-4D97-AF65-F5344CB8AC3E}">
        <p14:creationId xmlns:p14="http://schemas.microsoft.com/office/powerpoint/2010/main" val="170802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What is an API</a:t>
            </a:r>
            <a:endParaRPr lang="et-EE" dirty="0"/>
          </a:p>
        </p:txBody>
      </p:sp>
      <p:sp>
        <p:nvSpPr>
          <p:cNvPr id="6" name="Text Placeholder 5"/>
          <p:cNvSpPr>
            <a:spLocks noGrp="1"/>
          </p:cNvSpPr>
          <p:nvPr>
            <p:ph type="body" sz="quarter" idx="10"/>
          </p:nvPr>
        </p:nvSpPr>
        <p:spPr/>
        <p:txBody>
          <a:bodyPr/>
          <a:lstStyle/>
          <a:p>
            <a:r>
              <a:rPr lang="en-GB" dirty="0" smtClean="0"/>
              <a:t>API = Application Programming Interface = a protocol that programs use to talk to each other</a:t>
            </a:r>
            <a:endParaRPr lang="et-EE" dirty="0"/>
          </a:p>
        </p:txBody>
      </p:sp>
      <p:grpSp>
        <p:nvGrpSpPr>
          <p:cNvPr id="9" name="WindowsPhone"/>
          <p:cNvGrpSpPr/>
          <p:nvPr>
            <p:custDataLst>
              <p:custData r:id="rId1"/>
            </p:custDataLst>
          </p:nvPr>
        </p:nvGrpSpPr>
        <p:grpSpPr>
          <a:xfrm>
            <a:off x="2103437" y="3185940"/>
            <a:ext cx="1270499" cy="2514600"/>
            <a:chOff x="2839503" y="1"/>
            <a:chExt cx="3464995" cy="6857998"/>
          </a:xfrm>
        </p:grpSpPr>
        <p:grpSp>
          <p:nvGrpSpPr>
            <p:cNvPr id="10" name="Group 9"/>
            <p:cNvGrpSpPr/>
            <p:nvPr/>
          </p:nvGrpSpPr>
          <p:grpSpPr>
            <a:xfrm>
              <a:off x="2839503" y="1"/>
              <a:ext cx="3464995" cy="6857998"/>
              <a:chOff x="2839503" y="1"/>
              <a:chExt cx="3464995" cy="6857998"/>
            </a:xfrm>
          </p:grpSpPr>
          <p:grpSp>
            <p:nvGrpSpPr>
              <p:cNvPr id="12" name="Group 11"/>
              <p:cNvGrpSpPr/>
              <p:nvPr/>
            </p:nvGrpSpPr>
            <p:grpSpPr>
              <a:xfrm>
                <a:off x="2839503" y="1"/>
                <a:ext cx="3464995" cy="6857998"/>
                <a:chOff x="2834639" y="1"/>
                <a:chExt cx="3464995" cy="6857998"/>
              </a:xfrm>
            </p:grpSpPr>
            <p:sp>
              <p:nvSpPr>
                <p:cNvPr id="14" name="Rounded Rectangle 13"/>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5" name="Rounded Rectangle 14"/>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smtClean="0">
                    <a:solidFill>
                      <a:prstClr val="black">
                        <a:lumMod val="75000"/>
                        <a:lumOff val="25000"/>
                      </a:prstClr>
                    </a:solidFill>
                    <a:latin typeface="Segoe UI"/>
                  </a:endParaRPr>
                </a:p>
              </p:txBody>
            </p:sp>
            <p:sp>
              <p:nvSpPr>
                <p:cNvPr id="16" name="Rectangle 15"/>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7" name="Left Arrow 16"/>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8" name="Group 17"/>
                <p:cNvGrpSpPr/>
                <p:nvPr/>
              </p:nvGrpSpPr>
              <p:grpSpPr>
                <a:xfrm rot="21384124">
                  <a:off x="4457215" y="6161552"/>
                  <a:ext cx="212326" cy="227346"/>
                  <a:chOff x="4194362" y="5874647"/>
                  <a:chExt cx="252148" cy="269985"/>
                </a:xfrm>
                <a:solidFill>
                  <a:srgbClr val="FFFFFF"/>
                </a:solidFill>
              </p:grpSpPr>
              <p:sp>
                <p:nvSpPr>
                  <p:cNvPr id="20" name="Flowchart: Stored Data 19"/>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21" name="Flowchart: Stored Data 20"/>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22" name="Flowchart: Stored Data 21"/>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23" name="Flowchart: Stored Data 22"/>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9" name="Rounded Rectangle 18"/>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smtClean="0">
                    <a:solidFill>
                      <a:prstClr val="black">
                        <a:lumMod val="75000"/>
                        <a:lumOff val="25000"/>
                      </a:prstClr>
                    </a:solidFill>
                    <a:latin typeface="Segoe UI"/>
                  </a:endParaRPr>
                </a:p>
              </p:txBody>
            </p:sp>
          </p:grpSp>
          <p:sp>
            <p:nvSpPr>
              <p:cNvPr id="13" name="Rectangle 12"/>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endParaRPr kumimoji="0" lang="en-US" sz="1000" i="0" u="none" strike="noStrike" kern="0" cap="none" spc="0" normalizeH="0" baseline="0" noProof="0" dirty="0" smtClean="0">
                  <a:ln>
                    <a:noFill/>
                  </a:ln>
                  <a:solidFill>
                    <a:srgbClr val="FFFFFF"/>
                  </a:solidFill>
                  <a:effectLst/>
                  <a:uLnTx/>
                  <a:uFillTx/>
                  <a:latin typeface="Segoe UI"/>
                  <a:ea typeface="+mn-ea"/>
                  <a:cs typeface="+mn-cs"/>
                </a:endParaRPr>
              </a:p>
            </p:txBody>
          </p:sp>
        </p:grpSp>
        <p:pic>
          <p:nvPicPr>
            <p:cNvPr id="11" name="Picture 2" descr="C:\Users\t-dantay\Documents\WPIcons\appbar.feature.search.rest.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ctangle 26"/>
          <p:cNvSpPr/>
          <p:nvPr/>
        </p:nvSpPr>
        <p:spPr bwMode="auto">
          <a:xfrm>
            <a:off x="4034086" y="3623487"/>
            <a:ext cx="4038600" cy="1600200"/>
          </a:xfrm>
          <a:prstGeom prst="rect">
            <a:avLst/>
          </a:prstGeom>
          <a:solidFill>
            <a:srgbClr val="BBDE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t-EE"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p:cNvSpPr txBox="1"/>
          <p:nvPr/>
        </p:nvSpPr>
        <p:spPr>
          <a:xfrm>
            <a:off x="5451298" y="3961922"/>
            <a:ext cx="1204176" cy="923330"/>
          </a:xfrm>
          <a:prstGeom prst="rect">
            <a:avLst/>
          </a:prstGeom>
          <a:noFill/>
        </p:spPr>
        <p:txBody>
          <a:bodyPr wrap="none" rtlCol="0">
            <a:spAutoFit/>
          </a:bodyPr>
          <a:lstStyle/>
          <a:p>
            <a:pPr algn="ctr" defTabSz="932406"/>
            <a:r>
              <a:rPr lang="en-GB" sz="5400" dirty="0"/>
              <a:t>API</a:t>
            </a:r>
            <a:endParaRPr lang="et-EE"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9" name="Right Arrow 28"/>
          <p:cNvSpPr/>
          <p:nvPr/>
        </p:nvSpPr>
        <p:spPr bwMode="auto">
          <a:xfrm>
            <a:off x="3817581" y="3234317"/>
            <a:ext cx="4782483" cy="820896"/>
          </a:xfrm>
          <a:prstGeom prst="rightArrow">
            <a:avLst/>
          </a:prstGeom>
          <a:solidFill>
            <a:srgbClr val="E2B4A5"/>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t-EE"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5328668" y="3413932"/>
            <a:ext cx="1449436"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REQUEST</a:t>
            </a:r>
            <a:endParaRPr lang="et-EE" sz="2400" dirty="0" smtClean="0">
              <a:gradFill>
                <a:gsLst>
                  <a:gs pos="0">
                    <a:schemeClr val="tx1"/>
                  </a:gs>
                  <a:gs pos="100000">
                    <a:schemeClr val="tx1"/>
                  </a:gs>
                </a:gsLst>
                <a:lin ang="5400000" scaled="0"/>
              </a:gradFill>
            </a:endParaRPr>
          </a:p>
        </p:txBody>
      </p:sp>
      <p:sp>
        <p:nvSpPr>
          <p:cNvPr id="32" name="Right Arrow 31"/>
          <p:cNvSpPr/>
          <p:nvPr/>
        </p:nvSpPr>
        <p:spPr bwMode="auto">
          <a:xfrm flipH="1">
            <a:off x="3500438" y="4771434"/>
            <a:ext cx="4782483" cy="820896"/>
          </a:xfrm>
          <a:prstGeom prst="rightArrow">
            <a:avLst/>
          </a:prstGeom>
          <a:solidFill>
            <a:srgbClr val="E2B4A5"/>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t-EE" sz="1600" spc="-102" dirty="0">
              <a:solidFill>
                <a:srgbClr val="CED0C2"/>
              </a:solidFill>
              <a:ea typeface="Segoe UI" pitchFamily="34" charset="0"/>
              <a:cs typeface="Segoe UI" pitchFamily="34" charset="0"/>
            </a:endParaRPr>
          </a:p>
        </p:txBody>
      </p:sp>
      <p:sp>
        <p:nvSpPr>
          <p:cNvPr id="33" name="TextBox 32"/>
          <p:cNvSpPr txBox="1"/>
          <p:nvPr/>
        </p:nvSpPr>
        <p:spPr>
          <a:xfrm>
            <a:off x="5595094" y="4946343"/>
            <a:ext cx="910314"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DATA</a:t>
            </a:r>
            <a:endParaRPr lang="et-EE" sz="2400" dirty="0" smtClean="0">
              <a:gradFill>
                <a:gsLst>
                  <a:gs pos="0">
                    <a:schemeClr val="tx1"/>
                  </a:gs>
                  <a:gs pos="100000">
                    <a:schemeClr val="tx1"/>
                  </a:gs>
                </a:gsLst>
                <a:lin ang="5400000" scaled="0"/>
              </a:gradFill>
            </a:endParaRPr>
          </a:p>
        </p:txBody>
      </p:sp>
      <p:sp>
        <p:nvSpPr>
          <p:cNvPr id="34" name="TextBox 33"/>
          <p:cNvSpPr txBox="1"/>
          <p:nvPr/>
        </p:nvSpPr>
        <p:spPr>
          <a:xfrm>
            <a:off x="1846473" y="5822626"/>
            <a:ext cx="1791068"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Your </a:t>
            </a:r>
            <a:r>
              <a:rPr lang="en-GB" sz="2400" b="1" dirty="0" smtClean="0">
                <a:gradFill>
                  <a:gsLst>
                    <a:gs pos="0">
                      <a:schemeClr val="tx1"/>
                    </a:gs>
                    <a:gs pos="100000">
                      <a:schemeClr val="tx1"/>
                    </a:gs>
                  </a:gsLst>
                  <a:lin ang="5400000" scaled="0"/>
                </a:gradFill>
              </a:rPr>
              <a:t>Phone</a:t>
            </a:r>
            <a:endParaRPr lang="et-EE" sz="2400" b="1" dirty="0" smtClean="0">
              <a:gradFill>
                <a:gsLst>
                  <a:gs pos="0">
                    <a:schemeClr val="tx1"/>
                  </a:gs>
                  <a:gs pos="100000">
                    <a:schemeClr val="tx1"/>
                  </a:gs>
                </a:gsLst>
                <a:lin ang="5400000" scaled="0"/>
              </a:gradFill>
            </a:endParaRPr>
          </a:p>
        </p:txBody>
      </p:sp>
      <p:sp>
        <p:nvSpPr>
          <p:cNvPr id="35" name="TextBox 34"/>
          <p:cNvSpPr txBox="1"/>
          <p:nvPr/>
        </p:nvSpPr>
        <p:spPr>
          <a:xfrm>
            <a:off x="8834480" y="5822626"/>
            <a:ext cx="2322944" cy="461665"/>
          </a:xfrm>
          <a:prstGeom prst="rect">
            <a:avLst/>
          </a:prstGeom>
          <a:noFill/>
        </p:spPr>
        <p:txBody>
          <a:bodyPr wrap="none" rtlCol="0">
            <a:spAutoFit/>
          </a:bodyPr>
          <a:lstStyle/>
          <a:p>
            <a:r>
              <a:rPr lang="en-GB" sz="2400" dirty="0" smtClean="0">
                <a:gradFill>
                  <a:gsLst>
                    <a:gs pos="0">
                      <a:schemeClr val="tx1"/>
                    </a:gs>
                    <a:gs pos="100000">
                      <a:schemeClr val="tx1"/>
                    </a:gs>
                  </a:gsLst>
                  <a:lin ang="5400000" scaled="0"/>
                </a:gradFill>
              </a:rPr>
              <a:t>Google </a:t>
            </a:r>
            <a:r>
              <a:rPr lang="en-GB" sz="2400" b="1" dirty="0" smtClean="0">
                <a:gradFill>
                  <a:gsLst>
                    <a:gs pos="0">
                      <a:schemeClr val="tx1"/>
                    </a:gs>
                    <a:gs pos="100000">
                      <a:schemeClr val="tx1"/>
                    </a:gs>
                  </a:gsLst>
                  <a:lin ang="5400000" scaled="0"/>
                </a:gradFill>
              </a:rPr>
              <a:t>Servers</a:t>
            </a:r>
            <a:endParaRPr lang="et-EE" sz="2400" b="1" dirty="0" smtClean="0">
              <a:gradFill>
                <a:gsLst>
                  <a:gs pos="0">
                    <a:schemeClr val="tx1"/>
                  </a:gs>
                  <a:gs pos="100000">
                    <a:schemeClr val="tx1"/>
                  </a:gs>
                </a:gsLst>
                <a:lin ang="5400000" scaled="0"/>
              </a:gradFill>
            </a:endParaRPr>
          </a:p>
        </p:txBody>
      </p:sp>
      <p:pic>
        <p:nvPicPr>
          <p:cNvPr id="1028" name="Picture 4" descr="https://png.icons8.com/google-maps/color/16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785" y="3919053"/>
            <a:ext cx="866087" cy="8660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erver, Hardware, Racked, Stacked, Technology, Host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6566" y="3185940"/>
            <a:ext cx="2538773" cy="24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499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Standard request</a:t>
            </a:r>
            <a:endParaRPr lang="en-GB" dirty="0"/>
          </a:p>
        </p:txBody>
      </p:sp>
      <p:sp>
        <p:nvSpPr>
          <p:cNvPr id="5" name="Content Placeholder 6"/>
          <p:cNvSpPr txBox="1">
            <a:spLocks/>
          </p:cNvSpPr>
          <p:nvPr/>
        </p:nvSpPr>
        <p:spPr>
          <a:xfrm>
            <a:off x="2560637" y="2887662"/>
            <a:ext cx="8610600" cy="3500392"/>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indent="-285750">
              <a:buFont typeface="Arial" panose="020B0604020202020204" pitchFamily="34" charset="0"/>
              <a:buChar char="•"/>
            </a:pPr>
            <a:r>
              <a:rPr lang="en-US" dirty="0" smtClean="0">
                <a:solidFill>
                  <a:schemeClr val="tx1"/>
                </a:solidFill>
                <a:latin typeface="+mj-lt"/>
              </a:rPr>
              <a:t>Look up Tartu in Google Maps </a:t>
            </a:r>
            <a:r>
              <a:rPr lang="en-US" dirty="0">
                <a:solidFill>
                  <a:schemeClr val="tx1"/>
                </a:solidFill>
                <a:latin typeface="+mj-lt"/>
                <a:hlinkClick r:id="rId2"/>
              </a:rPr>
              <a:t>https://www.google.com/maps/place/Tartu</a:t>
            </a:r>
            <a:endParaRPr lang="en-US" dirty="0" smtClean="0">
              <a:solidFill>
                <a:schemeClr val="tx1"/>
              </a:solidFill>
              <a:latin typeface="+mj-lt"/>
            </a:endParaRPr>
          </a:p>
          <a:p>
            <a:pPr marL="285750" lvl="1" indent="-285750">
              <a:buFont typeface="Arial" panose="020B0604020202020204" pitchFamily="34" charset="0"/>
              <a:buChar char="•"/>
            </a:pPr>
            <a:endParaRPr lang="en-US" sz="2000" dirty="0" smtClean="0">
              <a:solidFill>
                <a:schemeClr val="tx1"/>
              </a:solidFill>
              <a:latin typeface="+mj-lt"/>
            </a:endParaRPr>
          </a:p>
          <a:p>
            <a:pPr lvl="1"/>
            <a:endParaRPr lang="en-US" sz="2000" dirty="0" smtClean="0">
              <a:solidFill>
                <a:schemeClr val="tx1"/>
              </a:solidFill>
            </a:endParaRPr>
          </a:p>
        </p:txBody>
      </p:sp>
    </p:spTree>
    <p:extLst>
      <p:ext uri="{BB962C8B-B14F-4D97-AF65-F5344CB8AC3E}">
        <p14:creationId xmlns:p14="http://schemas.microsoft.com/office/powerpoint/2010/main" val="3385878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936" y="0"/>
            <a:ext cx="13681205" cy="6994525"/>
          </a:xfrm>
          <a:prstGeom prst="rect">
            <a:avLst/>
          </a:prstGeom>
        </p:spPr>
      </p:pic>
    </p:spTree>
    <p:extLst>
      <p:ext uri="{BB962C8B-B14F-4D97-AF65-F5344CB8AC3E}">
        <p14:creationId xmlns:p14="http://schemas.microsoft.com/office/powerpoint/2010/main" val="1990248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API request</a:t>
            </a:r>
            <a:endParaRPr lang="en-GB" dirty="0"/>
          </a:p>
        </p:txBody>
      </p:sp>
      <p:sp>
        <p:nvSpPr>
          <p:cNvPr id="5" name="Content Placeholder 6"/>
          <p:cNvSpPr txBox="1">
            <a:spLocks/>
          </p:cNvSpPr>
          <p:nvPr/>
        </p:nvSpPr>
        <p:spPr>
          <a:xfrm>
            <a:off x="1912937" y="1973262"/>
            <a:ext cx="8610600" cy="3500392"/>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indent="-285750">
              <a:buFont typeface="Arial" panose="020B0604020202020204" pitchFamily="34" charset="0"/>
              <a:buChar char="•"/>
            </a:pPr>
            <a:endParaRPr lang="en-US" sz="2000" dirty="0" smtClean="0">
              <a:solidFill>
                <a:schemeClr val="tx1"/>
              </a:solidFill>
              <a:latin typeface="+mj-lt"/>
            </a:endParaRPr>
          </a:p>
          <a:p>
            <a:pPr marL="285750" lvl="1" indent="-285750">
              <a:buFont typeface="Arial" panose="020B0604020202020204" pitchFamily="34" charset="0"/>
              <a:buChar char="•"/>
            </a:pPr>
            <a:endParaRPr lang="en-US" sz="2000" dirty="0" smtClean="0">
              <a:solidFill>
                <a:schemeClr val="tx1"/>
              </a:solidFill>
              <a:latin typeface="+mj-lt"/>
            </a:endParaRPr>
          </a:p>
          <a:p>
            <a:pPr marL="285750" lvl="1" indent="-285750">
              <a:buFont typeface="Arial" panose="020B0604020202020204" pitchFamily="34" charset="0"/>
              <a:buChar char="•"/>
            </a:pPr>
            <a:r>
              <a:rPr lang="en-US" dirty="0" smtClean="0">
                <a:solidFill>
                  <a:schemeClr val="tx1"/>
                </a:solidFill>
                <a:latin typeface="+mj-lt"/>
              </a:rPr>
              <a:t>Look up Tartu using Google Maps API </a:t>
            </a:r>
            <a:r>
              <a:rPr lang="en-US" dirty="0" smtClean="0">
                <a:latin typeface="+mj-lt"/>
                <a:hlinkClick r:id="rId2"/>
              </a:rPr>
              <a:t>https://maps.googleapis.com/maps/api/geocode/json?address=tartu</a:t>
            </a:r>
            <a:endParaRPr lang="en-US" dirty="0" smtClean="0">
              <a:latin typeface="+mj-lt"/>
            </a:endParaRPr>
          </a:p>
          <a:p>
            <a:pPr marL="285750" lvl="1" indent="-285750">
              <a:buFont typeface="Arial" panose="020B0604020202020204" pitchFamily="34" charset="0"/>
              <a:buChar char="•"/>
            </a:pPr>
            <a:endParaRPr lang="en-US" sz="2000" dirty="0" smtClean="0">
              <a:solidFill>
                <a:schemeClr val="tx1"/>
              </a:solidFill>
            </a:endParaRPr>
          </a:p>
        </p:txBody>
      </p:sp>
    </p:spTree>
    <p:extLst>
      <p:ext uri="{BB962C8B-B14F-4D97-AF65-F5344CB8AC3E}">
        <p14:creationId xmlns:p14="http://schemas.microsoft.com/office/powerpoint/2010/main" val="1166022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7668875" cy="9191625"/>
          </a:xfrm>
          <a:prstGeom prst="rect">
            <a:avLst/>
          </a:prstGeom>
        </p:spPr>
      </p:pic>
    </p:spTree>
    <p:extLst>
      <p:ext uri="{BB962C8B-B14F-4D97-AF65-F5344CB8AC3E}">
        <p14:creationId xmlns:p14="http://schemas.microsoft.com/office/powerpoint/2010/main" val="1323939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Introducing JSON</a:t>
            </a:r>
            <a:endParaRPr lang="en-GB" dirty="0"/>
          </a:p>
        </p:txBody>
      </p:sp>
      <p:sp>
        <p:nvSpPr>
          <p:cNvPr id="23" name="Rectangle 22"/>
          <p:cNvSpPr/>
          <p:nvPr/>
        </p:nvSpPr>
        <p:spPr>
          <a:xfrm>
            <a:off x="427037" y="982662"/>
            <a:ext cx="6553200" cy="5909310"/>
          </a:xfrm>
          <a:prstGeom prst="rect">
            <a:avLst/>
          </a:prstGeom>
        </p:spPr>
        <p:txBody>
          <a:bodyPr wrap="square">
            <a:spAutoFit/>
          </a:bodyPr>
          <a:lstStyle/>
          <a:p>
            <a:r>
              <a:rPr lang="en-US" dirty="0">
                <a:solidFill>
                  <a:srgbClr val="D4D4D4"/>
                </a:solidFill>
                <a:latin typeface="Inconsolata-g" panose="020B0609030003000000" pitchFamily="49" charset="0"/>
              </a:rPr>
              <a:t>{</a:t>
            </a:r>
          </a:p>
          <a:p>
            <a:r>
              <a:rPr lang="en-US" dirty="0" smtClean="0">
                <a:solidFill>
                  <a:srgbClr val="9CDCFE"/>
                </a:solidFill>
                <a:latin typeface="Inconsolata-g" panose="020B0609030003000000" pitchFamily="49" charset="0"/>
              </a:rPr>
              <a:t>  "</a:t>
            </a:r>
            <a:r>
              <a:rPr lang="en-US" dirty="0" err="1">
                <a:solidFill>
                  <a:srgbClr val="9CDCFE"/>
                </a:solidFill>
                <a:latin typeface="Inconsolata-g" panose="020B0609030003000000" pitchFamily="49" charset="0"/>
              </a:rPr>
              <a:t>firstName</a:t>
            </a:r>
            <a:r>
              <a:rPr lang="en-US" dirty="0">
                <a:solidFill>
                  <a:srgbClr val="9CDCFE"/>
                </a:solidFill>
                <a:latin typeface="Inconsolata-g" panose="020B0609030003000000" pitchFamily="49" charset="0"/>
              </a:rPr>
              <a:t>"</a:t>
            </a:r>
            <a:r>
              <a:rPr lang="en-US" dirty="0">
                <a:solidFill>
                  <a:srgbClr val="D4D4D4"/>
                </a:solidFill>
                <a:latin typeface="Inconsolata-g" panose="020B0609030003000000" pitchFamily="49" charset="0"/>
              </a:rPr>
              <a:t>: </a:t>
            </a:r>
            <a:r>
              <a:rPr lang="en-US" dirty="0">
                <a:solidFill>
                  <a:srgbClr val="CE9178"/>
                </a:solidFill>
                <a:latin typeface="Inconsolata-g" panose="020B0609030003000000" pitchFamily="49" charset="0"/>
              </a:rPr>
              <a:t>"John"</a:t>
            </a:r>
            <a:r>
              <a:rPr lang="en-US" dirty="0">
                <a:solidFill>
                  <a:srgbClr val="D4D4D4"/>
                </a:solidFill>
                <a:latin typeface="Inconsolata-g" panose="020B0609030003000000" pitchFamily="49" charset="0"/>
              </a:rPr>
              <a:t>,</a:t>
            </a:r>
          </a:p>
          <a:p>
            <a:r>
              <a:rPr lang="en-US" dirty="0" smtClean="0">
                <a:solidFill>
                  <a:srgbClr val="9CDCFE"/>
                </a:solidFill>
                <a:latin typeface="Inconsolata-g" panose="020B0609030003000000" pitchFamily="49" charset="0"/>
              </a:rPr>
              <a:t>  "</a:t>
            </a:r>
            <a:r>
              <a:rPr lang="en-US" dirty="0" err="1" smtClean="0">
                <a:solidFill>
                  <a:srgbClr val="9CDCFE"/>
                </a:solidFill>
                <a:latin typeface="Inconsolata-g" panose="020B0609030003000000" pitchFamily="49" charset="0"/>
              </a:rPr>
              <a:t>lastName</a:t>
            </a:r>
            <a:r>
              <a:rPr lang="en-US" dirty="0">
                <a:solidFill>
                  <a:srgbClr val="9CDCFE"/>
                </a:solidFill>
                <a:latin typeface="Inconsolata-g" panose="020B0609030003000000" pitchFamily="49" charset="0"/>
              </a:rPr>
              <a:t>"</a:t>
            </a:r>
            <a:r>
              <a:rPr lang="en-US" dirty="0">
                <a:solidFill>
                  <a:srgbClr val="D4D4D4"/>
                </a:solidFill>
                <a:latin typeface="Inconsolata-g" panose="020B0609030003000000" pitchFamily="49" charset="0"/>
              </a:rPr>
              <a:t>: </a:t>
            </a:r>
            <a:r>
              <a:rPr lang="en-US" dirty="0">
                <a:solidFill>
                  <a:srgbClr val="CE9178"/>
                </a:solidFill>
                <a:latin typeface="Inconsolata-g" panose="020B0609030003000000" pitchFamily="49" charset="0"/>
              </a:rPr>
              <a:t>"Smith"</a:t>
            </a:r>
            <a:r>
              <a:rPr lang="en-US" dirty="0">
                <a:solidFill>
                  <a:srgbClr val="D4D4D4"/>
                </a:solidFill>
                <a:latin typeface="Inconsolata-g" panose="020B0609030003000000" pitchFamily="49" charset="0"/>
              </a:rPr>
              <a:t>,</a:t>
            </a:r>
          </a:p>
          <a:p>
            <a:r>
              <a:rPr lang="en-US" dirty="0" smtClean="0">
                <a:solidFill>
                  <a:srgbClr val="9CDCFE"/>
                </a:solidFill>
                <a:latin typeface="Inconsolata-g" panose="020B0609030003000000" pitchFamily="49" charset="0"/>
              </a:rPr>
              <a:t>  "</a:t>
            </a:r>
            <a:r>
              <a:rPr lang="en-US" dirty="0" err="1">
                <a:solidFill>
                  <a:srgbClr val="9CDCFE"/>
                </a:solidFill>
                <a:latin typeface="Inconsolata-g" panose="020B0609030003000000" pitchFamily="49" charset="0"/>
              </a:rPr>
              <a:t>isAlive</a:t>
            </a:r>
            <a:r>
              <a:rPr lang="en-US" dirty="0">
                <a:solidFill>
                  <a:srgbClr val="9CDCFE"/>
                </a:solidFill>
                <a:latin typeface="Inconsolata-g" panose="020B0609030003000000" pitchFamily="49" charset="0"/>
              </a:rPr>
              <a:t>"</a:t>
            </a:r>
            <a:r>
              <a:rPr lang="en-US" dirty="0">
                <a:solidFill>
                  <a:srgbClr val="D4D4D4"/>
                </a:solidFill>
                <a:latin typeface="Inconsolata-g" panose="020B0609030003000000" pitchFamily="49" charset="0"/>
              </a:rPr>
              <a:t>: </a:t>
            </a:r>
            <a:r>
              <a:rPr lang="en-US" dirty="0">
                <a:solidFill>
                  <a:srgbClr val="569CD6"/>
                </a:solidFill>
                <a:latin typeface="Inconsolata-g" panose="020B0609030003000000" pitchFamily="49" charset="0"/>
              </a:rPr>
              <a:t>true</a:t>
            </a:r>
            <a:r>
              <a:rPr lang="en-US" dirty="0">
                <a:solidFill>
                  <a:srgbClr val="D4D4D4"/>
                </a:solidFill>
                <a:latin typeface="Inconsolata-g" panose="020B0609030003000000" pitchFamily="49" charset="0"/>
              </a:rPr>
              <a:t>,</a:t>
            </a:r>
          </a:p>
          <a:p>
            <a:r>
              <a:rPr lang="en-US" dirty="0" smtClean="0">
                <a:solidFill>
                  <a:srgbClr val="9CDCFE"/>
                </a:solidFill>
                <a:latin typeface="Inconsolata-g" panose="020B0609030003000000" pitchFamily="49" charset="0"/>
              </a:rPr>
              <a:t>  "</a:t>
            </a:r>
            <a:r>
              <a:rPr lang="en-US" dirty="0">
                <a:solidFill>
                  <a:srgbClr val="9CDCFE"/>
                </a:solidFill>
                <a:latin typeface="Inconsolata-g" panose="020B0609030003000000" pitchFamily="49" charset="0"/>
              </a:rPr>
              <a:t>age"</a:t>
            </a:r>
            <a:r>
              <a:rPr lang="en-US" dirty="0">
                <a:solidFill>
                  <a:srgbClr val="D4D4D4"/>
                </a:solidFill>
                <a:latin typeface="Inconsolata-g" panose="020B0609030003000000" pitchFamily="49" charset="0"/>
              </a:rPr>
              <a:t>: </a:t>
            </a:r>
            <a:r>
              <a:rPr lang="en-US" dirty="0">
                <a:solidFill>
                  <a:srgbClr val="B5CEA8"/>
                </a:solidFill>
                <a:latin typeface="Inconsolata-g" panose="020B0609030003000000" pitchFamily="49" charset="0"/>
              </a:rPr>
              <a:t>25</a:t>
            </a:r>
            <a:r>
              <a:rPr lang="en-US" dirty="0">
                <a:solidFill>
                  <a:srgbClr val="D4D4D4"/>
                </a:solidFill>
                <a:latin typeface="Inconsolata-g" panose="020B0609030003000000" pitchFamily="49" charset="0"/>
              </a:rPr>
              <a:t>,</a:t>
            </a:r>
          </a:p>
          <a:p>
            <a:r>
              <a:rPr lang="en-US" dirty="0" smtClean="0">
                <a:solidFill>
                  <a:srgbClr val="9CDCFE"/>
                </a:solidFill>
                <a:latin typeface="Inconsolata-g" panose="020B0609030003000000" pitchFamily="49" charset="0"/>
              </a:rPr>
              <a:t>  "</a:t>
            </a:r>
            <a:r>
              <a:rPr lang="en-US" dirty="0">
                <a:solidFill>
                  <a:srgbClr val="9CDCFE"/>
                </a:solidFill>
                <a:latin typeface="Inconsolata-g" panose="020B0609030003000000" pitchFamily="49" charset="0"/>
              </a:rPr>
              <a:t>address"</a:t>
            </a:r>
            <a:r>
              <a:rPr lang="en-US" dirty="0">
                <a:solidFill>
                  <a:srgbClr val="D4D4D4"/>
                </a:solidFill>
                <a:latin typeface="Inconsolata-g" panose="020B0609030003000000" pitchFamily="49" charset="0"/>
              </a:rPr>
              <a:t>: {</a:t>
            </a:r>
          </a:p>
          <a:p>
            <a:r>
              <a:rPr lang="en-US" dirty="0" smtClean="0">
                <a:solidFill>
                  <a:srgbClr val="9CDCFE"/>
                </a:solidFill>
                <a:latin typeface="Inconsolata-g" panose="020B0609030003000000" pitchFamily="49" charset="0"/>
              </a:rPr>
              <a:t>    "</a:t>
            </a:r>
            <a:r>
              <a:rPr lang="en-US" dirty="0" err="1">
                <a:solidFill>
                  <a:srgbClr val="9CDCFE"/>
                </a:solidFill>
                <a:latin typeface="Inconsolata-g" panose="020B0609030003000000" pitchFamily="49" charset="0"/>
              </a:rPr>
              <a:t>streetAddress</a:t>
            </a:r>
            <a:r>
              <a:rPr lang="en-US" dirty="0">
                <a:solidFill>
                  <a:srgbClr val="9CDCFE"/>
                </a:solidFill>
                <a:latin typeface="Inconsolata-g" panose="020B0609030003000000" pitchFamily="49" charset="0"/>
              </a:rPr>
              <a:t>"</a:t>
            </a:r>
            <a:r>
              <a:rPr lang="en-US" dirty="0">
                <a:solidFill>
                  <a:srgbClr val="D4D4D4"/>
                </a:solidFill>
                <a:latin typeface="Inconsolata-g" panose="020B0609030003000000" pitchFamily="49" charset="0"/>
              </a:rPr>
              <a:t>: </a:t>
            </a:r>
            <a:r>
              <a:rPr lang="en-US" dirty="0">
                <a:solidFill>
                  <a:srgbClr val="CE9178"/>
                </a:solidFill>
                <a:latin typeface="Inconsolata-g" panose="020B0609030003000000" pitchFamily="49" charset="0"/>
              </a:rPr>
              <a:t>"21 2nd Street"</a:t>
            </a:r>
            <a:r>
              <a:rPr lang="en-US" dirty="0">
                <a:solidFill>
                  <a:srgbClr val="D4D4D4"/>
                </a:solidFill>
                <a:latin typeface="Inconsolata-g" panose="020B0609030003000000" pitchFamily="49" charset="0"/>
              </a:rPr>
              <a:t>,</a:t>
            </a:r>
          </a:p>
          <a:p>
            <a:r>
              <a:rPr lang="en-US" dirty="0" smtClean="0">
                <a:solidFill>
                  <a:srgbClr val="9CDCFE"/>
                </a:solidFill>
                <a:latin typeface="Inconsolata-g" panose="020B0609030003000000" pitchFamily="49" charset="0"/>
              </a:rPr>
              <a:t>    "</a:t>
            </a:r>
            <a:r>
              <a:rPr lang="en-US" dirty="0">
                <a:solidFill>
                  <a:srgbClr val="9CDCFE"/>
                </a:solidFill>
                <a:latin typeface="Inconsolata-g" panose="020B0609030003000000" pitchFamily="49" charset="0"/>
              </a:rPr>
              <a:t>city"</a:t>
            </a:r>
            <a:r>
              <a:rPr lang="en-US" dirty="0">
                <a:solidFill>
                  <a:srgbClr val="D4D4D4"/>
                </a:solidFill>
                <a:latin typeface="Inconsolata-g" panose="020B0609030003000000" pitchFamily="49" charset="0"/>
              </a:rPr>
              <a:t>: </a:t>
            </a:r>
            <a:r>
              <a:rPr lang="en-US" dirty="0">
                <a:solidFill>
                  <a:srgbClr val="CE9178"/>
                </a:solidFill>
                <a:latin typeface="Inconsolata-g" panose="020B0609030003000000" pitchFamily="49" charset="0"/>
              </a:rPr>
              <a:t>"New York"</a:t>
            </a:r>
            <a:endParaRPr lang="en-US" dirty="0">
              <a:solidFill>
                <a:srgbClr val="D4D4D4"/>
              </a:solidFill>
              <a:latin typeface="Inconsolata-g" panose="020B0609030003000000" pitchFamily="49" charset="0"/>
            </a:endParaRPr>
          </a:p>
          <a:p>
            <a:r>
              <a:rPr lang="en-US" dirty="0" smtClean="0">
                <a:solidFill>
                  <a:srgbClr val="D4D4D4"/>
                </a:solidFill>
                <a:latin typeface="Inconsolata-g" panose="020B0609030003000000" pitchFamily="49" charset="0"/>
              </a:rPr>
              <a:t>  }, </a:t>
            </a:r>
            <a:endParaRPr lang="en-US" dirty="0">
              <a:solidFill>
                <a:srgbClr val="D4D4D4"/>
              </a:solidFill>
              <a:latin typeface="Inconsolata-g" panose="020B0609030003000000" pitchFamily="49" charset="0"/>
            </a:endParaRPr>
          </a:p>
          <a:p>
            <a:r>
              <a:rPr lang="en-US" dirty="0" smtClean="0">
                <a:solidFill>
                  <a:srgbClr val="9CDCFE"/>
                </a:solidFill>
                <a:latin typeface="Inconsolata-g" panose="020B0609030003000000" pitchFamily="49" charset="0"/>
              </a:rPr>
              <a:t>  "</a:t>
            </a:r>
            <a:r>
              <a:rPr lang="en-US" dirty="0" err="1">
                <a:solidFill>
                  <a:srgbClr val="9CDCFE"/>
                </a:solidFill>
                <a:latin typeface="Inconsolata-g" panose="020B0609030003000000" pitchFamily="49" charset="0"/>
              </a:rPr>
              <a:t>phoneNumbers</a:t>
            </a:r>
            <a:r>
              <a:rPr lang="en-US" dirty="0">
                <a:solidFill>
                  <a:srgbClr val="9CDCFE"/>
                </a:solidFill>
                <a:latin typeface="Inconsolata-g" panose="020B0609030003000000" pitchFamily="49" charset="0"/>
              </a:rPr>
              <a:t>"</a:t>
            </a:r>
            <a:r>
              <a:rPr lang="en-US" dirty="0">
                <a:solidFill>
                  <a:srgbClr val="D4D4D4"/>
                </a:solidFill>
                <a:latin typeface="Inconsolata-g" panose="020B0609030003000000" pitchFamily="49" charset="0"/>
              </a:rPr>
              <a:t>: [</a:t>
            </a:r>
          </a:p>
          <a:p>
            <a:r>
              <a:rPr lang="en-US" dirty="0" smtClean="0">
                <a:solidFill>
                  <a:srgbClr val="D4D4D4"/>
                </a:solidFill>
                <a:latin typeface="Inconsolata-g" panose="020B0609030003000000" pitchFamily="49" charset="0"/>
              </a:rPr>
              <a:t>    {</a:t>
            </a:r>
            <a:endParaRPr lang="en-US" dirty="0">
              <a:solidFill>
                <a:srgbClr val="D4D4D4"/>
              </a:solidFill>
              <a:latin typeface="Inconsolata-g" panose="020B0609030003000000" pitchFamily="49" charset="0"/>
            </a:endParaRPr>
          </a:p>
          <a:p>
            <a:r>
              <a:rPr lang="en-US" dirty="0" smtClean="0">
                <a:solidFill>
                  <a:srgbClr val="9CDCFE"/>
                </a:solidFill>
                <a:latin typeface="Inconsolata-g" panose="020B0609030003000000" pitchFamily="49" charset="0"/>
              </a:rPr>
              <a:t>      "</a:t>
            </a:r>
            <a:r>
              <a:rPr lang="en-US" dirty="0">
                <a:solidFill>
                  <a:srgbClr val="9CDCFE"/>
                </a:solidFill>
                <a:latin typeface="Inconsolata-g" panose="020B0609030003000000" pitchFamily="49" charset="0"/>
              </a:rPr>
              <a:t>type"</a:t>
            </a:r>
            <a:r>
              <a:rPr lang="en-US" dirty="0">
                <a:solidFill>
                  <a:srgbClr val="D4D4D4"/>
                </a:solidFill>
                <a:latin typeface="Inconsolata-g" panose="020B0609030003000000" pitchFamily="49" charset="0"/>
              </a:rPr>
              <a:t>: </a:t>
            </a:r>
            <a:r>
              <a:rPr lang="en-US" dirty="0">
                <a:solidFill>
                  <a:srgbClr val="CE9178"/>
                </a:solidFill>
                <a:latin typeface="Inconsolata-g" panose="020B0609030003000000" pitchFamily="49" charset="0"/>
              </a:rPr>
              <a:t>"home"</a:t>
            </a:r>
            <a:r>
              <a:rPr lang="en-US" dirty="0">
                <a:solidFill>
                  <a:srgbClr val="D4D4D4"/>
                </a:solidFill>
                <a:latin typeface="Inconsolata-g" panose="020B0609030003000000" pitchFamily="49" charset="0"/>
              </a:rPr>
              <a:t>,</a:t>
            </a:r>
          </a:p>
          <a:p>
            <a:r>
              <a:rPr lang="en-US" dirty="0" smtClean="0">
                <a:solidFill>
                  <a:srgbClr val="9CDCFE"/>
                </a:solidFill>
                <a:latin typeface="Inconsolata-g" panose="020B0609030003000000" pitchFamily="49" charset="0"/>
              </a:rPr>
              <a:t>      "</a:t>
            </a:r>
            <a:r>
              <a:rPr lang="en-US" dirty="0">
                <a:solidFill>
                  <a:srgbClr val="9CDCFE"/>
                </a:solidFill>
                <a:latin typeface="Inconsolata-g" panose="020B0609030003000000" pitchFamily="49" charset="0"/>
              </a:rPr>
              <a:t>number"</a:t>
            </a:r>
            <a:r>
              <a:rPr lang="en-US" dirty="0">
                <a:solidFill>
                  <a:srgbClr val="D4D4D4"/>
                </a:solidFill>
                <a:latin typeface="Inconsolata-g" panose="020B0609030003000000" pitchFamily="49" charset="0"/>
              </a:rPr>
              <a:t>: </a:t>
            </a:r>
            <a:r>
              <a:rPr lang="en-US" dirty="0">
                <a:solidFill>
                  <a:srgbClr val="CE9178"/>
                </a:solidFill>
                <a:latin typeface="Inconsolata-g" panose="020B0609030003000000" pitchFamily="49" charset="0"/>
              </a:rPr>
              <a:t>"212 555-1234"</a:t>
            </a:r>
            <a:endParaRPr lang="en-US" dirty="0">
              <a:solidFill>
                <a:srgbClr val="D4D4D4"/>
              </a:solidFill>
              <a:latin typeface="Inconsolata-g" panose="020B0609030003000000" pitchFamily="49" charset="0"/>
            </a:endParaRPr>
          </a:p>
          <a:p>
            <a:r>
              <a:rPr lang="en-US" dirty="0" smtClean="0">
                <a:solidFill>
                  <a:srgbClr val="D4D4D4"/>
                </a:solidFill>
                <a:latin typeface="Inconsolata-g" panose="020B0609030003000000" pitchFamily="49" charset="0"/>
              </a:rPr>
              <a:t>    },</a:t>
            </a:r>
            <a:endParaRPr lang="en-US" dirty="0">
              <a:solidFill>
                <a:srgbClr val="D4D4D4"/>
              </a:solidFill>
              <a:latin typeface="Inconsolata-g" panose="020B0609030003000000" pitchFamily="49" charset="0"/>
            </a:endParaRPr>
          </a:p>
          <a:p>
            <a:r>
              <a:rPr lang="en-US" dirty="0" smtClean="0">
                <a:solidFill>
                  <a:srgbClr val="D4D4D4"/>
                </a:solidFill>
                <a:latin typeface="Inconsolata-g" panose="020B0609030003000000" pitchFamily="49" charset="0"/>
              </a:rPr>
              <a:t>    {</a:t>
            </a:r>
            <a:endParaRPr lang="en-US" dirty="0">
              <a:solidFill>
                <a:srgbClr val="D4D4D4"/>
              </a:solidFill>
              <a:latin typeface="Inconsolata-g" panose="020B0609030003000000" pitchFamily="49" charset="0"/>
            </a:endParaRPr>
          </a:p>
          <a:p>
            <a:r>
              <a:rPr lang="en-US" dirty="0" smtClean="0">
                <a:solidFill>
                  <a:srgbClr val="9CDCFE"/>
                </a:solidFill>
                <a:latin typeface="Inconsolata-g" panose="020B0609030003000000" pitchFamily="49" charset="0"/>
              </a:rPr>
              <a:t>      "</a:t>
            </a:r>
            <a:r>
              <a:rPr lang="en-US" dirty="0">
                <a:solidFill>
                  <a:srgbClr val="9CDCFE"/>
                </a:solidFill>
                <a:latin typeface="Inconsolata-g" panose="020B0609030003000000" pitchFamily="49" charset="0"/>
              </a:rPr>
              <a:t>type"</a:t>
            </a:r>
            <a:r>
              <a:rPr lang="en-US" dirty="0">
                <a:solidFill>
                  <a:srgbClr val="D4D4D4"/>
                </a:solidFill>
                <a:latin typeface="Inconsolata-g" panose="020B0609030003000000" pitchFamily="49" charset="0"/>
              </a:rPr>
              <a:t>: </a:t>
            </a:r>
            <a:r>
              <a:rPr lang="en-US" dirty="0">
                <a:solidFill>
                  <a:srgbClr val="CE9178"/>
                </a:solidFill>
                <a:latin typeface="Inconsolata-g" panose="020B0609030003000000" pitchFamily="49" charset="0"/>
              </a:rPr>
              <a:t>"mobile"</a:t>
            </a:r>
            <a:r>
              <a:rPr lang="en-US" dirty="0">
                <a:solidFill>
                  <a:srgbClr val="D4D4D4"/>
                </a:solidFill>
                <a:latin typeface="Inconsolata-g" panose="020B0609030003000000" pitchFamily="49" charset="0"/>
              </a:rPr>
              <a:t>,</a:t>
            </a:r>
          </a:p>
          <a:p>
            <a:r>
              <a:rPr lang="en-US" dirty="0" smtClean="0">
                <a:solidFill>
                  <a:srgbClr val="9CDCFE"/>
                </a:solidFill>
                <a:latin typeface="Inconsolata-g" panose="020B0609030003000000" pitchFamily="49" charset="0"/>
              </a:rPr>
              <a:t>      "</a:t>
            </a:r>
            <a:r>
              <a:rPr lang="en-US" dirty="0">
                <a:solidFill>
                  <a:srgbClr val="9CDCFE"/>
                </a:solidFill>
                <a:latin typeface="Inconsolata-g" panose="020B0609030003000000" pitchFamily="49" charset="0"/>
              </a:rPr>
              <a:t>number"</a:t>
            </a:r>
            <a:r>
              <a:rPr lang="en-US" dirty="0">
                <a:solidFill>
                  <a:srgbClr val="D4D4D4"/>
                </a:solidFill>
                <a:latin typeface="Inconsolata-g" panose="020B0609030003000000" pitchFamily="49" charset="0"/>
              </a:rPr>
              <a:t>: </a:t>
            </a:r>
            <a:r>
              <a:rPr lang="en-US" dirty="0">
                <a:solidFill>
                  <a:srgbClr val="CE9178"/>
                </a:solidFill>
                <a:latin typeface="Inconsolata-g" panose="020B0609030003000000" pitchFamily="49" charset="0"/>
              </a:rPr>
              <a:t>"123 456-7890"</a:t>
            </a:r>
            <a:endParaRPr lang="en-US" dirty="0">
              <a:solidFill>
                <a:srgbClr val="D4D4D4"/>
              </a:solidFill>
              <a:latin typeface="Inconsolata-g" panose="020B0609030003000000" pitchFamily="49" charset="0"/>
            </a:endParaRPr>
          </a:p>
          <a:p>
            <a:r>
              <a:rPr lang="en-US" dirty="0" smtClean="0">
                <a:solidFill>
                  <a:srgbClr val="D4D4D4"/>
                </a:solidFill>
                <a:latin typeface="Inconsolata-g" panose="020B0609030003000000" pitchFamily="49" charset="0"/>
              </a:rPr>
              <a:t>    }</a:t>
            </a:r>
            <a:endParaRPr lang="en-US" dirty="0">
              <a:solidFill>
                <a:srgbClr val="D4D4D4"/>
              </a:solidFill>
              <a:latin typeface="Inconsolata-g" panose="020B0609030003000000" pitchFamily="49" charset="0"/>
            </a:endParaRPr>
          </a:p>
          <a:p>
            <a:r>
              <a:rPr lang="en-US" dirty="0" smtClean="0">
                <a:solidFill>
                  <a:srgbClr val="D4D4D4"/>
                </a:solidFill>
                <a:latin typeface="Inconsolata-g" panose="020B0609030003000000" pitchFamily="49" charset="0"/>
              </a:rPr>
              <a:t>  ],</a:t>
            </a:r>
            <a:endParaRPr lang="en-US" dirty="0">
              <a:solidFill>
                <a:srgbClr val="D4D4D4"/>
              </a:solidFill>
              <a:latin typeface="Inconsolata-g" panose="020B0609030003000000" pitchFamily="49" charset="0"/>
            </a:endParaRPr>
          </a:p>
          <a:p>
            <a:r>
              <a:rPr lang="en-US" dirty="0" smtClean="0">
                <a:solidFill>
                  <a:srgbClr val="9CDCFE"/>
                </a:solidFill>
                <a:latin typeface="Inconsolata-g" panose="020B0609030003000000" pitchFamily="49" charset="0"/>
              </a:rPr>
              <a:t>  "</a:t>
            </a:r>
            <a:r>
              <a:rPr lang="en-US" dirty="0">
                <a:solidFill>
                  <a:srgbClr val="9CDCFE"/>
                </a:solidFill>
                <a:latin typeface="Inconsolata-g" panose="020B0609030003000000" pitchFamily="49" charset="0"/>
              </a:rPr>
              <a:t>hobbies"</a:t>
            </a:r>
            <a:r>
              <a:rPr lang="en-US" dirty="0">
                <a:solidFill>
                  <a:srgbClr val="D4D4D4"/>
                </a:solidFill>
                <a:latin typeface="Inconsolata-g" panose="020B0609030003000000" pitchFamily="49" charset="0"/>
              </a:rPr>
              <a:t>: [</a:t>
            </a:r>
            <a:r>
              <a:rPr lang="en-US" dirty="0">
                <a:solidFill>
                  <a:srgbClr val="CE9178"/>
                </a:solidFill>
                <a:latin typeface="Inconsolata-g" panose="020B0609030003000000" pitchFamily="49" charset="0"/>
              </a:rPr>
              <a:t>"fishing"</a:t>
            </a:r>
            <a:r>
              <a:rPr lang="en-US" dirty="0">
                <a:solidFill>
                  <a:srgbClr val="D4D4D4"/>
                </a:solidFill>
                <a:latin typeface="Inconsolata-g" panose="020B0609030003000000" pitchFamily="49" charset="0"/>
              </a:rPr>
              <a:t>, </a:t>
            </a:r>
            <a:r>
              <a:rPr lang="en-US" dirty="0">
                <a:solidFill>
                  <a:srgbClr val="CE9178"/>
                </a:solidFill>
                <a:latin typeface="Inconsolata-g" panose="020B0609030003000000" pitchFamily="49" charset="0"/>
              </a:rPr>
              <a:t>"</a:t>
            </a:r>
            <a:r>
              <a:rPr lang="en-US" dirty="0" smtClean="0">
                <a:solidFill>
                  <a:srgbClr val="CE9178"/>
                </a:solidFill>
                <a:latin typeface="Inconsolata-g" panose="020B0609030003000000" pitchFamily="49" charset="0"/>
              </a:rPr>
              <a:t>running"</a:t>
            </a:r>
            <a:r>
              <a:rPr lang="en-US" dirty="0" smtClean="0">
                <a:solidFill>
                  <a:srgbClr val="D4D4D4"/>
                </a:solidFill>
                <a:latin typeface="Inconsolata-g" panose="020B0609030003000000" pitchFamily="49" charset="0"/>
              </a:rPr>
              <a:t>, </a:t>
            </a:r>
            <a:r>
              <a:rPr lang="en-US" dirty="0" smtClean="0">
                <a:solidFill>
                  <a:srgbClr val="CE9178"/>
                </a:solidFill>
                <a:latin typeface="Inconsolata-g" panose="020B0609030003000000" pitchFamily="49" charset="0"/>
              </a:rPr>
              <a:t>"</a:t>
            </a:r>
            <a:r>
              <a:rPr lang="en-US" dirty="0">
                <a:solidFill>
                  <a:srgbClr val="CE9178"/>
                </a:solidFill>
                <a:latin typeface="Inconsolata-g" panose="020B0609030003000000" pitchFamily="49" charset="0"/>
              </a:rPr>
              <a:t>cooking"</a:t>
            </a:r>
            <a:r>
              <a:rPr lang="en-US" dirty="0">
                <a:solidFill>
                  <a:srgbClr val="D4D4D4"/>
                </a:solidFill>
                <a:latin typeface="Inconsolata-g" panose="020B0609030003000000" pitchFamily="49" charset="0"/>
              </a:rPr>
              <a:t>]</a:t>
            </a:r>
          </a:p>
          <a:p>
            <a:r>
              <a:rPr lang="en-US" dirty="0">
                <a:solidFill>
                  <a:srgbClr val="D4D4D4"/>
                </a:solidFill>
                <a:latin typeface="Inconsolata-g" panose="020B0609030003000000" pitchFamily="49" charset="0"/>
              </a:rPr>
              <a:t>}</a:t>
            </a:r>
            <a:endParaRPr lang="en-US" b="0" dirty="0">
              <a:solidFill>
                <a:srgbClr val="D4D4D4"/>
              </a:solidFill>
              <a:effectLst/>
              <a:latin typeface="Inconsolata-g" panose="020B0609030003000000" pitchFamily="49" charset="0"/>
            </a:endParaRPr>
          </a:p>
        </p:txBody>
      </p:sp>
      <p:sp>
        <p:nvSpPr>
          <p:cNvPr id="24" name="Content Placeholder 6"/>
          <p:cNvSpPr txBox="1">
            <a:spLocks/>
          </p:cNvSpPr>
          <p:nvPr/>
        </p:nvSpPr>
        <p:spPr>
          <a:xfrm>
            <a:off x="6945312" y="677862"/>
            <a:ext cx="5486400" cy="5105400"/>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smtClean="0"/>
              <a:t>Keys:</a:t>
            </a:r>
          </a:p>
          <a:p>
            <a:r>
              <a:rPr lang="en-US" sz="2800" dirty="0" smtClean="0"/>
              <a:t>  double quoted sequence of</a:t>
            </a:r>
          </a:p>
          <a:p>
            <a:r>
              <a:rPr lang="en-US" sz="2800" dirty="0"/>
              <a:t> </a:t>
            </a:r>
            <a:r>
              <a:rPr lang="en-US" sz="2800" dirty="0" smtClean="0"/>
              <a:t> characters (string)</a:t>
            </a:r>
          </a:p>
          <a:p>
            <a:endParaRPr lang="en-US" sz="2800" dirty="0" smtClean="0"/>
          </a:p>
          <a:p>
            <a:r>
              <a:rPr lang="en-US" sz="2800" b="1" dirty="0" smtClean="0"/>
              <a:t>Values:</a:t>
            </a:r>
          </a:p>
          <a:p>
            <a:pPr marL="457200" indent="-457200">
              <a:buFont typeface="Segoe UI Light" panose="020B0502040204020203" pitchFamily="34" charset="0"/>
              <a:buChar char="–"/>
            </a:pPr>
            <a:r>
              <a:rPr lang="en-US" sz="2800" dirty="0" smtClean="0"/>
              <a:t>number</a:t>
            </a:r>
          </a:p>
          <a:p>
            <a:pPr marL="457200" indent="-457200">
              <a:buFont typeface="Segoe UI Light" panose="020B0502040204020203" pitchFamily="34" charset="0"/>
              <a:buChar char="–"/>
            </a:pPr>
            <a:r>
              <a:rPr lang="en-US" sz="2800" dirty="0" smtClean="0"/>
              <a:t>string</a:t>
            </a:r>
          </a:p>
          <a:p>
            <a:pPr marL="457200" indent="-457200">
              <a:buFont typeface="Segoe UI Light" panose="020B0502040204020203" pitchFamily="34" charset="0"/>
              <a:buChar char="–"/>
            </a:pPr>
            <a:r>
              <a:rPr lang="en-US" sz="2800" dirty="0" err="1" smtClean="0"/>
              <a:t>boolean</a:t>
            </a:r>
            <a:endParaRPr lang="en-US" sz="2800" dirty="0" smtClean="0"/>
          </a:p>
          <a:p>
            <a:pPr marL="457200" indent="-457200">
              <a:buFont typeface="Segoe UI Light" panose="020B0502040204020203" pitchFamily="34" charset="0"/>
              <a:buChar char="–"/>
            </a:pPr>
            <a:r>
              <a:rPr lang="en-US" sz="2800" dirty="0"/>
              <a:t>array (list of values)</a:t>
            </a:r>
          </a:p>
          <a:p>
            <a:pPr marL="457200" indent="-457200">
              <a:buFont typeface="Segoe UI Light" panose="020B0502040204020203" pitchFamily="34" charset="0"/>
              <a:buChar char="–"/>
            </a:pPr>
            <a:r>
              <a:rPr lang="en-US" sz="2800" dirty="0" smtClean="0"/>
              <a:t>object, collection of key-value pairs  surrounded by { }</a:t>
            </a:r>
            <a:endParaRPr lang="en-US" sz="2800" dirty="0"/>
          </a:p>
        </p:txBody>
      </p:sp>
    </p:spTree>
    <p:extLst>
      <p:ext uri="{BB962C8B-B14F-4D97-AF65-F5344CB8AC3E}">
        <p14:creationId xmlns:p14="http://schemas.microsoft.com/office/powerpoint/2010/main" val="148042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Rey Bango, Tyson Matanich</External_x0020_Speaker>
    <Session_x0020_Code xmlns="2295e2e7-0eeb-498e-8716-217bb2ee6ee3">3-136</Session_x0020_Code>
    <ProductTaxHTField0 xmlns="2295e2e7-0eeb-498e-8716-217bb2ee6ee3">
      <Terms xmlns="http://schemas.microsoft.com/office/infopath/2007/PartnerControls"/>
    </ProductTaxHTField0>
    <Presentation_x0020_Date xmlns="2295e2e7-0eeb-498e-8716-217bb2ee6ee3">2012-10-30T00:00:00-07:00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Backgrounds.WindowsPhone" Revision="1" Stencil="System.Storyboarding.Backgrounds" StencilVersion="0.1"/>
</Control>
</file>

<file path=customXml/itemProps1.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230e9df3-be65-4c73-a93b-d1236ebd677e"/>
    <ds:schemaRef ds:uri="http://purl.org/dc/elements/1.1/"/>
    <ds:schemaRef ds:uri="http://schemas.openxmlformats.org/package/2006/metadata/core-properties"/>
    <ds:schemaRef ds:uri="8b529f77-48ab-4581-b468-93f09345b8aa"/>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B5E9CD31-70E4-4FC9-A8F0-1E2E3964FB7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Build_Template_16x9</Template>
  <TotalTime>7076</TotalTime>
  <Words>470</Words>
  <Application>Microsoft Office PowerPoint</Application>
  <PresentationFormat>Custom</PresentationFormat>
  <Paragraphs>107</Paragraphs>
  <Slides>18</Slides>
  <Notes>2</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18</vt:i4>
      </vt:variant>
    </vt:vector>
  </HeadingPairs>
  <TitlesOfParts>
    <vt:vector size="32" baseType="lpstr">
      <vt:lpstr>ＭＳ Ｐゴシック</vt:lpstr>
      <vt:lpstr>Arial</vt:lpstr>
      <vt:lpstr>Avenir LT Pro 45 Book</vt:lpstr>
      <vt:lpstr>Calibri</vt:lpstr>
      <vt:lpstr>Consolas</vt:lpstr>
      <vt:lpstr>Gill Sans</vt:lpstr>
      <vt:lpstr>Inconsolata-g</vt:lpstr>
      <vt:lpstr>Segoe UI</vt:lpstr>
      <vt:lpstr>Segoe UI Light</vt: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Repositories &amp; API</vt:lpstr>
      <vt:lpstr>In this workshop, you will learn</vt:lpstr>
      <vt:lpstr>In this workshop, you will need</vt:lpstr>
      <vt:lpstr>What is an API</vt:lpstr>
      <vt:lpstr>Standard request</vt:lpstr>
      <vt:lpstr>PowerPoint Presentation</vt:lpstr>
      <vt:lpstr>API request</vt:lpstr>
      <vt:lpstr>PowerPoint Presentation</vt:lpstr>
      <vt:lpstr>Introducing JSON</vt:lpstr>
      <vt:lpstr>Anatomy of API call – GET request</vt:lpstr>
      <vt:lpstr>Anatomy of API call – POST request</vt:lpstr>
      <vt:lpstr>Making API calls with Postman</vt:lpstr>
      <vt:lpstr>PowerPoint Presentation</vt:lpstr>
      <vt:lpstr>PowerPoint Presentation</vt:lpstr>
      <vt:lpstr>PowerPoint Presentation</vt:lpstr>
      <vt:lpstr>Exercise time!</vt:lpstr>
      <vt:lpstr>Further reading</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break the web</dc:title>
  <dc:subject>Build 2012</dc:subject>
  <dc:creator>Shows</dc:creator>
  <cp:keywords>Build 2012</cp:keywords>
  <dc:description>Template: Mitchell Derrey, Silver Fox Productions
Formatting: 
Date: October 29th - November 2nd, 2012
Location: MSCC, Redmond, WA
Audience Type: Internal</dc:description>
  <cp:lastModifiedBy>Maksim Mišin</cp:lastModifiedBy>
  <cp:revision>41</cp:revision>
  <dcterms:created xsi:type="dcterms:W3CDTF">2012-10-31T18:46:57Z</dcterms:created>
  <dcterms:modified xsi:type="dcterms:W3CDTF">2017-10-26T12:12:28Z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y fmtid="{D5CDD505-2E9C-101B-9397-08002B2CF9AE}" pid="10" name="Tfs.IsStoryboard">
    <vt:bool>true</vt:bool>
  </property>
</Properties>
</file>