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6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D7353-B796-4D40-8FFE-20270D354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0F46D3-7691-4000-BF51-832BFE849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6E37D2-42C5-4FFA-922E-DA25EA96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D94646-3FD2-4D16-BC52-FA6E7C4E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E90AA0-0B1F-49F9-B629-105288EF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0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C7ADA-FF9C-48F5-84D3-81BDDF21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934B5D-B28A-4328-B496-30EFA2197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C6DB9D-9FF0-4C9B-BDA1-6FB35DFC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ADAFEF-278D-4DE4-912C-EF489D59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A09C3A-25BC-4A00-911F-6ADA612D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2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352A984-3FE5-414E-96A8-DBD8EBA7A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9882BC-5332-417B-A75A-771E9465F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EA4AD1-C203-4458-BD2D-31C58AF8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5DC92C-6D50-4C2A-9B4B-D36B9F51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B9060D-8FE1-4A48-AEB8-05A16642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15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AD57A-FE9B-461C-8C8D-012C35CA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D6D22-5447-43F3-917B-AE0BCA4B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D8BCAD-D16A-40EF-9433-AF4C9460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81D2D8-8811-4542-96C7-FD9BEC27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F7502F-31B5-48B8-A9F2-9F14910A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63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D6C16-8D4A-4F9A-A88E-95AC8BD6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9777EF-6162-48EE-8EEE-D1560B88E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45D225-7927-4BD0-9881-F85DED01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78D265-CDEF-4F35-8365-B6D490AE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DC256-587B-48E4-92B9-C06886AC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74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5FC7D-BFD1-4522-9646-96C5D3AF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453CCD-E28C-4CC3-A49A-90F4FDA35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DDAE0B-66CD-45CF-9F8E-E35615196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238A96-2A48-4CC3-B6C6-E4538197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0F6581-1565-4EB6-B291-59B957D2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B3B520-73F1-4C0E-9EF5-CD12F6C6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93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A17AC-CFFB-4381-B657-DFCF0824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C7DE3F-FA04-4796-95DB-F7DC18AB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1F9CF5-C089-4C35-9729-AE8D69D95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832F30-DAF6-4B01-865A-EDE445A1C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DB3792-523C-4BCD-9AF3-C7844DE0E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50C230-02F1-48CF-A16C-056A65F8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B4DC3A-9850-49F7-A49D-3C919246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299DED-EF4F-4873-BAAF-AD39C0FA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57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D9036-FD85-4042-9C4D-D57A75FA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2BC097D-D79E-4F79-9C59-DCEB95CB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A7F7DB-B4B4-4CE3-AE45-67DFFD3C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E26261-7774-4758-B231-68D1029C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76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98DEA5-0544-49AB-AB97-499F745D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B41481D-E4EC-4390-A218-432D82A1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2959D8-81BF-4B87-B60C-01EE7CA9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45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A2521-38D2-48F5-BCE5-1FEA03CB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E9B585-D86C-4129-BF61-A2E0A9DF8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11FBFA-1698-4A16-951C-313125CF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7B3A0C-639A-4F4D-9515-C134714D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9C9AAE-C765-4224-8086-74E37B97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0C49A1-2E7D-44B4-893E-1B673BDD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29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0D43B-76B7-4605-90A8-FA43D26B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FAEB8C0-B9F6-4D4D-88DA-607696A3A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523C12-2367-40FB-9DB5-F2A8B62C0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7FB6B4-734B-4E6F-8299-27927AF4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24E62D-E185-4C03-AAE1-8C705359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FD51CB-BC7F-4A5F-BE36-9C6FE942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33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B7B25-2D90-4AF0-8F0F-7FC384576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D1BD15-94CC-4904-85E0-839122B13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9933B9-E981-4963-BA43-35E50D586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FD98-37A5-49A6-AC49-A690E05C0ADE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9F292D-072A-4460-B0A4-F324EBCD9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F87A12-4391-46F6-98C9-901177A64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59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maps.tpu.ru/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booking-classroom.mysibsau.ru/" TargetMode="External"/><Relationship Id="rId4" Type="http://schemas.openxmlformats.org/officeDocument/2006/relationships/hyperlink" Target="https://studsupport.hse.ru/zakaz_auditorii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5B9793-7E83-45EB-86AB-20B0C279A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83" y="2560350"/>
            <a:ext cx="8550234" cy="1737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A0336-9B45-4175-ACC4-7C935253F381}"/>
              </a:ext>
            </a:extLst>
          </p:cNvPr>
          <p:cNvSpPr txBox="1"/>
          <p:nvPr/>
        </p:nvSpPr>
        <p:spPr>
          <a:xfrm>
            <a:off x="3149356" y="4305238"/>
            <a:ext cx="5677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Единая цифровая экосистема ВУЗов</a:t>
            </a:r>
          </a:p>
        </p:txBody>
      </p:sp>
    </p:spTree>
    <p:extLst>
      <p:ext uri="{BB962C8B-B14F-4D97-AF65-F5344CB8AC3E}">
        <p14:creationId xmlns:p14="http://schemas.microsoft.com/office/powerpoint/2010/main" val="26494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C2BC599-EBF0-4DC6-A553-10E9BDF77C31}"/>
              </a:ext>
            </a:extLst>
          </p:cNvPr>
          <p:cNvGrpSpPr/>
          <p:nvPr/>
        </p:nvGrpSpPr>
        <p:grpSpPr>
          <a:xfrm>
            <a:off x="11742000" y="0"/>
            <a:ext cx="450000" cy="6858000"/>
            <a:chOff x="11742000" y="0"/>
            <a:chExt cx="450000" cy="685800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80464206-636A-47E7-972B-B1E39D7A71BA}"/>
                </a:ext>
              </a:extLst>
            </p:cNvPr>
            <p:cNvSpPr/>
            <p:nvPr/>
          </p:nvSpPr>
          <p:spPr>
            <a:xfrm>
              <a:off x="11742000" y="0"/>
              <a:ext cx="450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dirty="0">
                  <a:latin typeface="Gill Sans MT" panose="020B0502020104020203" pitchFamily="34" charset="0"/>
                </a:rPr>
                <a:t>2</a:t>
              </a:r>
              <a:endParaRPr lang="ru-RU" dirty="0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A0B0191D-93E4-4CE2-A84A-464377239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81117" y="795233"/>
              <a:ext cx="1771766" cy="36000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9F86F6B-8A5F-4C80-8B66-869FA72343C4}"/>
              </a:ext>
            </a:extLst>
          </p:cNvPr>
          <p:cNvSpPr txBox="1"/>
          <p:nvPr/>
        </p:nvSpPr>
        <p:spPr>
          <a:xfrm>
            <a:off x="5323453" y="380383"/>
            <a:ext cx="6099810" cy="628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Фёдор Мальцев:</a:t>
            </a:r>
          </a:p>
          <a:p>
            <a:pPr>
              <a:lnSpc>
                <a:spcPct val="150000"/>
              </a:lnSpc>
            </a:pPr>
            <a:r>
              <a:rPr lang="ru-RU" dirty="0"/>
              <a:t>— еще раз провести аналитику актуальности проблемы отсутствия системы бронирования и навигации по корпусам;</a:t>
            </a:r>
          </a:p>
          <a:p>
            <a:pPr>
              <a:lnSpc>
                <a:spcPct val="150000"/>
              </a:lnSpc>
            </a:pPr>
            <a:r>
              <a:rPr lang="ru-RU" b="1" dirty="0"/>
              <a:t>Александр Лупанов:</a:t>
            </a:r>
          </a:p>
          <a:p>
            <a:pPr>
              <a:lnSpc>
                <a:spcPct val="150000"/>
              </a:lnSpc>
            </a:pPr>
            <a:r>
              <a:rPr lang="ru-RU" dirty="0"/>
              <a:t>— поиск подобных конкурентно-способных решений в других ВУЗах, </a:t>
            </a:r>
            <a:r>
              <a:rPr lang="ru-RU" dirty="0" err="1"/>
              <a:t>СУЗах</a:t>
            </a:r>
            <a:r>
              <a:rPr lang="ru-RU" dirty="0"/>
              <a:t>;</a:t>
            </a:r>
          </a:p>
          <a:p>
            <a:pPr>
              <a:lnSpc>
                <a:spcPct val="150000"/>
              </a:lnSpc>
            </a:pPr>
            <a:r>
              <a:rPr lang="ru-RU" b="1" dirty="0"/>
              <a:t>Игорь </a:t>
            </a:r>
            <a:r>
              <a:rPr lang="ru-RU" b="1" dirty="0" err="1"/>
              <a:t>Стоев</a:t>
            </a:r>
            <a:r>
              <a:rPr lang="ru-RU" b="1" dirty="0"/>
              <a:t>, Кирилл </a:t>
            </a:r>
            <a:r>
              <a:rPr lang="ru-RU" b="1" dirty="0" err="1"/>
              <a:t>Фроликов</a:t>
            </a:r>
            <a:r>
              <a:rPr lang="ru-RU" b="1" dirty="0"/>
              <a:t>:</a:t>
            </a:r>
          </a:p>
          <a:p>
            <a:pPr>
              <a:lnSpc>
                <a:spcPct val="150000"/>
              </a:lnSpc>
            </a:pPr>
            <a:r>
              <a:rPr lang="ru-RU" dirty="0"/>
              <a:t>— Проанализировать </a:t>
            </a:r>
            <a:r>
              <a:rPr lang="en-US" dirty="0"/>
              <a:t>ERD-</a:t>
            </a:r>
            <a:r>
              <a:rPr lang="ru-RU" dirty="0"/>
              <a:t>диаграмму, которая создавалась на этапе проектирования всей экосистемы;</a:t>
            </a:r>
          </a:p>
          <a:p>
            <a:pPr>
              <a:lnSpc>
                <a:spcPct val="150000"/>
              </a:lnSpc>
            </a:pPr>
            <a:r>
              <a:rPr lang="ru-RU" dirty="0"/>
              <a:t>— посмотреть протоколы </a:t>
            </a:r>
            <a:r>
              <a:rPr lang="ru-RU" dirty="0" err="1"/>
              <a:t>парсинга</a:t>
            </a:r>
            <a:r>
              <a:rPr lang="ru-RU" dirty="0"/>
              <a:t> из БД, чтобы соответствовали принципам ИБ;</a:t>
            </a:r>
          </a:p>
          <a:p>
            <a:pPr>
              <a:lnSpc>
                <a:spcPct val="150000"/>
              </a:lnSpc>
            </a:pPr>
            <a:r>
              <a:rPr lang="ru-RU" b="1" dirty="0"/>
              <a:t>Дмитрий </a:t>
            </a:r>
            <a:r>
              <a:rPr lang="ru-RU" b="1" dirty="0" err="1"/>
              <a:t>Ноздриватых</a:t>
            </a:r>
            <a:r>
              <a:rPr lang="ru-RU" b="1" dirty="0"/>
              <a:t>:</a:t>
            </a:r>
          </a:p>
          <a:p>
            <a:pPr>
              <a:lnSpc>
                <a:spcPct val="150000"/>
              </a:lnSpc>
            </a:pPr>
            <a:r>
              <a:rPr lang="ru-RU" dirty="0"/>
              <a:t>— Разработка палитры системы бронирования.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B9AF93-B29A-44F7-ACAB-B5A2FDF31656}"/>
              </a:ext>
            </a:extLst>
          </p:cNvPr>
          <p:cNvSpPr txBox="1"/>
          <p:nvPr/>
        </p:nvSpPr>
        <p:spPr>
          <a:xfrm>
            <a:off x="-656426" y="4658389"/>
            <a:ext cx="60998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Пул полученных заданий </a:t>
            </a:r>
          </a:p>
        </p:txBody>
      </p:sp>
      <p:pic>
        <p:nvPicPr>
          <p:cNvPr id="1026" name="Picture 2" descr="Task actions icon">
            <a:extLst>
              <a:ext uri="{FF2B5EF4-FFF2-40B4-BE49-F238E27FC236}">
                <a16:creationId xmlns:a16="http://schemas.microsoft.com/office/drawing/2014/main" id="{BD108144-3DC5-428C-94C7-B3BC2849A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50" y="875586"/>
            <a:ext cx="3173194" cy="317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24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C2BC599-EBF0-4DC6-A553-10E9BDF77C31}"/>
              </a:ext>
            </a:extLst>
          </p:cNvPr>
          <p:cNvGrpSpPr/>
          <p:nvPr/>
        </p:nvGrpSpPr>
        <p:grpSpPr>
          <a:xfrm>
            <a:off x="11742000" y="0"/>
            <a:ext cx="450000" cy="6858000"/>
            <a:chOff x="11742000" y="0"/>
            <a:chExt cx="450000" cy="685800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80464206-636A-47E7-972B-B1E39D7A71BA}"/>
                </a:ext>
              </a:extLst>
            </p:cNvPr>
            <p:cNvSpPr/>
            <p:nvPr/>
          </p:nvSpPr>
          <p:spPr>
            <a:xfrm>
              <a:off x="11742000" y="0"/>
              <a:ext cx="450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dirty="0">
                  <a:latin typeface="Gill Sans MT" panose="020B0502020104020203" pitchFamily="34" charset="0"/>
                </a:rPr>
                <a:t>3</a:t>
              </a:r>
              <a:endParaRPr lang="ru-RU" dirty="0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A0B0191D-93E4-4CE2-A84A-464377239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81117" y="795233"/>
              <a:ext cx="1771766" cy="3600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044E681-70B2-45C4-A614-35F1878C72A3}"/>
              </a:ext>
            </a:extLst>
          </p:cNvPr>
          <p:cNvSpPr txBox="1"/>
          <p:nvPr/>
        </p:nvSpPr>
        <p:spPr>
          <a:xfrm>
            <a:off x="359567" y="266079"/>
            <a:ext cx="6099810" cy="5866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Проведение анализа актуальности (Фёдор Мальцев):</a:t>
            </a:r>
          </a:p>
          <a:p>
            <a:pPr indent="450000" algn="just">
              <a:lnSpc>
                <a:spcPct val="150000"/>
              </a:lnSpc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b="1" u="sng" dirty="0">
                <a:solidFill>
                  <a:srgbClr val="3C388D"/>
                </a:solidFill>
              </a:rPr>
              <a:t>Потеря времени и ресурсов:</a:t>
            </a:r>
            <a:r>
              <a:rPr lang="en-US" dirty="0">
                <a:solidFill>
                  <a:srgbClr val="3C388D"/>
                </a:solidFill>
              </a:rPr>
              <a:t> </a:t>
            </a:r>
            <a:r>
              <a:rPr lang="ru-RU" dirty="0"/>
              <a:t>Студенты тратят лишнее время на поиск подходящего места, где они могли бы провести какое-то мероприятие, реализовать проект, и т.д.;</a:t>
            </a:r>
          </a:p>
          <a:p>
            <a:pPr indent="450000" algn="just">
              <a:lnSpc>
                <a:spcPct val="150000"/>
              </a:lnSpc>
              <a:buClr>
                <a:srgbClr val="3C388D"/>
              </a:buClr>
              <a:buFont typeface="Arial" panose="020B0604020202020204" pitchFamily="34" charset="0"/>
              <a:buChar char="•"/>
            </a:pPr>
            <a:endParaRPr lang="ru-RU" dirty="0"/>
          </a:p>
          <a:p>
            <a:pPr algn="just">
              <a:lnSpc>
                <a:spcPct val="150000"/>
              </a:lnSpc>
              <a:buClr>
                <a:srgbClr val="3C388D"/>
              </a:buClr>
            </a:pPr>
            <a:endParaRPr lang="en-US" dirty="0"/>
          </a:p>
          <a:p>
            <a:pPr algn="just">
              <a:lnSpc>
                <a:spcPct val="150000"/>
              </a:lnSpc>
              <a:buClr>
                <a:srgbClr val="3C388D"/>
              </a:buClr>
            </a:pPr>
            <a:endParaRPr lang="en-US" dirty="0"/>
          </a:p>
          <a:p>
            <a:pPr algn="just">
              <a:lnSpc>
                <a:spcPct val="150000"/>
              </a:lnSpc>
              <a:buClr>
                <a:srgbClr val="3C388D"/>
              </a:buClr>
            </a:pPr>
            <a:endParaRPr lang="ru-RU" dirty="0"/>
          </a:p>
          <a:p>
            <a:pPr algn="just">
              <a:lnSpc>
                <a:spcPct val="150000"/>
              </a:lnSpc>
              <a:buClr>
                <a:srgbClr val="3C388D"/>
              </a:buClr>
            </a:pPr>
            <a:endParaRPr lang="ru-RU" dirty="0"/>
          </a:p>
          <a:p>
            <a:pPr indent="450000" algn="just">
              <a:lnSpc>
                <a:spcPct val="150000"/>
              </a:lnSpc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b="1" u="sng" dirty="0">
                <a:solidFill>
                  <a:srgbClr val="3C388D"/>
                </a:solidFill>
              </a:rPr>
              <a:t>Навигация по корпусам:</a:t>
            </a:r>
            <a:r>
              <a:rPr lang="en-US" dirty="0">
                <a:solidFill>
                  <a:srgbClr val="3C388D"/>
                </a:solidFill>
              </a:rPr>
              <a:t> </a:t>
            </a:r>
          </a:p>
          <a:p>
            <a:pPr algn="just">
              <a:lnSpc>
                <a:spcPct val="150000"/>
              </a:lnSpc>
              <a:buClr>
                <a:srgbClr val="3C388D"/>
              </a:buClr>
            </a:pPr>
            <a:r>
              <a:rPr lang="ru-RU" dirty="0"/>
              <a:t>Отсутствие системы навигации в университетских корпусах; </a:t>
            </a:r>
            <a:r>
              <a:rPr lang="ru-RU" b="1" u="sng" dirty="0"/>
              <a:t>Особенно это будет актуально для лиц с ОВЗ;</a:t>
            </a:r>
          </a:p>
          <a:p>
            <a:pPr algn="just">
              <a:lnSpc>
                <a:spcPct val="150000"/>
              </a:lnSpc>
              <a:buClr>
                <a:srgbClr val="3C388D"/>
              </a:buClr>
            </a:pPr>
            <a:r>
              <a:rPr lang="ru-RU" dirty="0"/>
              <a:t>Замедление движения внутри университета и увеличение времени на поиск необходимых помещений. </a:t>
            </a:r>
          </a:p>
        </p:txBody>
      </p:sp>
      <p:pic>
        <p:nvPicPr>
          <p:cNvPr id="2050" name="Picture 2" descr="Hourglass icon">
            <a:extLst>
              <a:ext uri="{FF2B5EF4-FFF2-40B4-BE49-F238E27FC236}">
                <a16:creationId xmlns:a16="http://schemas.microsoft.com/office/drawing/2014/main" id="{01FE51B4-9776-4213-932F-1B648E4D9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088" y="59292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41A6173-9297-40A6-A247-1778603DE63B}"/>
              </a:ext>
            </a:extLst>
          </p:cNvPr>
          <p:cNvSpPr txBox="1"/>
          <p:nvPr/>
        </p:nvSpPr>
        <p:spPr>
          <a:xfrm>
            <a:off x="5437646" y="2332031"/>
            <a:ext cx="6106884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b="1" u="sng" dirty="0">
                <a:solidFill>
                  <a:srgbClr val="3C388D"/>
                </a:solidFill>
              </a:rPr>
              <a:t>Неоптимальное использование ресурсов: </a:t>
            </a:r>
            <a:r>
              <a:rPr lang="ru-RU" dirty="0"/>
              <a:t>Бронирование аудиторий позволило бы университету более эффективно использовать свои аудитории;</a:t>
            </a:r>
          </a:p>
        </p:txBody>
      </p:sp>
      <p:pic>
        <p:nvPicPr>
          <p:cNvPr id="5" name="Picture 4" descr="Bar graph icon">
            <a:extLst>
              <a:ext uri="{FF2B5EF4-FFF2-40B4-BE49-F238E27FC236}">
                <a16:creationId xmlns:a16="http://schemas.microsoft.com/office/drawing/2014/main" id="{0BE99975-AC0F-4B59-9CEA-312E1F69E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285" y="2144490"/>
            <a:ext cx="1464129" cy="146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stination icon">
            <a:extLst>
              <a:ext uri="{FF2B5EF4-FFF2-40B4-BE49-F238E27FC236}">
                <a16:creationId xmlns:a16="http://schemas.microsoft.com/office/drawing/2014/main" id="{9D3114F2-EC54-4D3F-8E03-A9A042A12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9" y="4213391"/>
            <a:ext cx="1806749" cy="180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50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C2BC599-EBF0-4DC6-A553-10E9BDF77C31}"/>
              </a:ext>
            </a:extLst>
          </p:cNvPr>
          <p:cNvGrpSpPr/>
          <p:nvPr/>
        </p:nvGrpSpPr>
        <p:grpSpPr>
          <a:xfrm>
            <a:off x="11742000" y="0"/>
            <a:ext cx="450000" cy="6858000"/>
            <a:chOff x="11742000" y="0"/>
            <a:chExt cx="450000" cy="685800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80464206-636A-47E7-972B-B1E39D7A71BA}"/>
                </a:ext>
              </a:extLst>
            </p:cNvPr>
            <p:cNvSpPr/>
            <p:nvPr/>
          </p:nvSpPr>
          <p:spPr>
            <a:xfrm>
              <a:off x="11742000" y="0"/>
              <a:ext cx="450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dirty="0">
                  <a:latin typeface="Gill Sans MT" panose="020B0502020104020203" pitchFamily="34" charset="0"/>
                </a:rPr>
                <a:t>4</a:t>
              </a:r>
              <a:endParaRPr lang="ru-RU" dirty="0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A0B0191D-93E4-4CE2-A84A-464377239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81117" y="795233"/>
              <a:ext cx="1771766" cy="360000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AB0374F-9A45-4578-A43B-B25DB1388B86}"/>
              </a:ext>
            </a:extLst>
          </p:cNvPr>
          <p:cNvSpPr txBox="1"/>
          <p:nvPr/>
        </p:nvSpPr>
        <p:spPr>
          <a:xfrm>
            <a:off x="5470419" y="462024"/>
            <a:ext cx="6099810" cy="5866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Резюме проведенного анализа:</a:t>
            </a:r>
          </a:p>
          <a:p>
            <a:pPr indent="450000" algn="just">
              <a:lnSpc>
                <a:spcPct val="150000"/>
              </a:lnSpc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b="1" u="sng" dirty="0">
                <a:solidFill>
                  <a:srgbClr val="3C388D"/>
                </a:solidFill>
              </a:rPr>
              <a:t>Конкурентоспособность университета</a:t>
            </a:r>
            <a:r>
              <a:rPr lang="ru-RU" dirty="0"/>
              <a:t>: Университет с современными системами бронирования аудиторий и навигации могут привлечь больше абитуриентов и преподавателей;</a:t>
            </a:r>
            <a:endParaRPr lang="en-US" dirty="0"/>
          </a:p>
          <a:p>
            <a:pPr algn="just">
              <a:lnSpc>
                <a:spcPct val="150000"/>
              </a:lnSpc>
              <a:buClr>
                <a:srgbClr val="3C388D"/>
              </a:buClr>
            </a:pPr>
            <a:endParaRPr lang="en-US" dirty="0"/>
          </a:p>
          <a:p>
            <a:pPr algn="just">
              <a:lnSpc>
                <a:spcPct val="150000"/>
              </a:lnSpc>
              <a:buClr>
                <a:srgbClr val="3C388D"/>
              </a:buClr>
            </a:pPr>
            <a:endParaRPr lang="ru-RU" dirty="0"/>
          </a:p>
          <a:p>
            <a:pPr algn="just">
              <a:lnSpc>
                <a:spcPct val="150000"/>
              </a:lnSpc>
              <a:buClr>
                <a:srgbClr val="3C388D"/>
              </a:buClr>
            </a:pPr>
            <a:endParaRPr lang="ru-RU" dirty="0"/>
          </a:p>
          <a:p>
            <a:pPr indent="450000" algn="just">
              <a:lnSpc>
                <a:spcPct val="150000"/>
              </a:lnSpc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b="1" u="sng" dirty="0">
                <a:solidFill>
                  <a:srgbClr val="3C388D"/>
                </a:solidFill>
              </a:rPr>
              <a:t>Взгляд в перспективе:</a:t>
            </a:r>
            <a:r>
              <a:rPr lang="en-US" dirty="0">
                <a:solidFill>
                  <a:srgbClr val="3C388D"/>
                </a:solidFill>
              </a:rPr>
              <a:t> </a:t>
            </a:r>
          </a:p>
          <a:p>
            <a:pPr algn="just">
              <a:lnSpc>
                <a:spcPct val="150000"/>
              </a:lnSpc>
              <a:buClr>
                <a:srgbClr val="3C388D"/>
              </a:buClr>
            </a:pPr>
            <a:r>
              <a:rPr lang="ru-RU" dirty="0"/>
              <a:t>Автоматизация привела бы к значительному приросту эффективности использования аудиторного фонда; </a:t>
            </a:r>
          </a:p>
          <a:p>
            <a:pPr algn="just">
              <a:lnSpc>
                <a:spcPct val="150000"/>
              </a:lnSpc>
              <a:buClr>
                <a:srgbClr val="3C388D"/>
              </a:buClr>
            </a:pPr>
            <a:r>
              <a:rPr lang="ru-RU" dirty="0"/>
              <a:t>Был бы удовлетворён спрос студентов на аудитории для коворкинга;</a:t>
            </a:r>
          </a:p>
          <a:p>
            <a:pPr algn="just">
              <a:lnSpc>
                <a:spcPct val="150000"/>
              </a:lnSpc>
              <a:buClr>
                <a:srgbClr val="3C388D"/>
              </a:buClr>
            </a:pPr>
            <a:r>
              <a:rPr lang="ru-RU" dirty="0"/>
              <a:t>Была быстрая ориентация внутри корпусов.</a:t>
            </a:r>
          </a:p>
        </p:txBody>
      </p:sp>
      <p:pic>
        <p:nvPicPr>
          <p:cNvPr id="3074" name="Picture 2" descr="Free vector navigation concept illustration">
            <a:extLst>
              <a:ext uri="{FF2B5EF4-FFF2-40B4-BE49-F238E27FC236}">
                <a16:creationId xmlns:a16="http://schemas.microsoft.com/office/drawing/2014/main" id="{D468B8B5-7460-4363-AEF6-EB7BE3CCD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37" y="1037544"/>
            <a:ext cx="4782911" cy="478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73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C2BC599-EBF0-4DC6-A553-10E9BDF77C31}"/>
              </a:ext>
            </a:extLst>
          </p:cNvPr>
          <p:cNvGrpSpPr/>
          <p:nvPr/>
        </p:nvGrpSpPr>
        <p:grpSpPr>
          <a:xfrm>
            <a:off x="11742000" y="0"/>
            <a:ext cx="450000" cy="6858000"/>
            <a:chOff x="11742000" y="0"/>
            <a:chExt cx="450000" cy="685800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80464206-636A-47E7-972B-B1E39D7A71BA}"/>
                </a:ext>
              </a:extLst>
            </p:cNvPr>
            <p:cNvSpPr/>
            <p:nvPr/>
          </p:nvSpPr>
          <p:spPr>
            <a:xfrm>
              <a:off x="11742000" y="0"/>
              <a:ext cx="450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dirty="0"/>
                <a:t>5</a:t>
              </a:r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A0B0191D-93E4-4CE2-A84A-464377239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81117" y="795233"/>
              <a:ext cx="1771766" cy="3600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B7C973-1C7E-478E-8295-A92B9151260A}"/>
              </a:ext>
            </a:extLst>
          </p:cNvPr>
          <p:cNvSpPr txBox="1"/>
          <p:nvPr/>
        </p:nvSpPr>
        <p:spPr>
          <a:xfrm>
            <a:off x="261251" y="381520"/>
            <a:ext cx="6106884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Поиск подобных решений (Александр Лупанов):</a:t>
            </a:r>
          </a:p>
          <a:p>
            <a:pPr algn="just">
              <a:lnSpc>
                <a:spcPct val="150000"/>
              </a:lnSpc>
              <a:buClr>
                <a:srgbClr val="3C388D"/>
              </a:buClr>
            </a:pPr>
            <a:r>
              <a:rPr lang="ru-RU" dirty="0"/>
              <a:t>В ходе анализа были найдены перспективные аналоги, которые успешно работают в других ВУЗах:</a:t>
            </a:r>
          </a:p>
          <a:p>
            <a:pPr algn="just">
              <a:lnSpc>
                <a:spcPct val="150000"/>
              </a:lnSpc>
              <a:buClr>
                <a:srgbClr val="3C388D"/>
              </a:buClr>
            </a:pPr>
            <a:endParaRPr lang="ru-RU" dirty="0"/>
          </a:p>
          <a:p>
            <a:pPr marL="285750" indent="-285750" algn="just">
              <a:lnSpc>
                <a:spcPct val="150000"/>
              </a:lnSpc>
              <a:buClr>
                <a:srgbClr val="3C388D"/>
              </a:buClr>
              <a:buFontTx/>
              <a:buChar char="-"/>
            </a:pPr>
            <a:r>
              <a:rPr lang="ru-RU" dirty="0"/>
              <a:t>Томский политехнический университет (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https://maps.tpu.ru/</a:t>
            </a:r>
            <a:r>
              <a:rPr lang="ru-RU" dirty="0"/>
              <a:t>);</a:t>
            </a:r>
          </a:p>
          <a:p>
            <a:pPr marL="285750" indent="-285750" algn="just">
              <a:lnSpc>
                <a:spcPct val="150000"/>
              </a:lnSpc>
              <a:buClr>
                <a:srgbClr val="3C388D"/>
              </a:buClr>
              <a:buFontTx/>
              <a:buChar char="-"/>
            </a:pPr>
            <a:r>
              <a:rPr lang="ru-RU" dirty="0"/>
              <a:t>НИУ ВШЭ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https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://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studsupport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hse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ru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zakaz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_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auditorii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/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);</a:t>
            </a:r>
          </a:p>
          <a:p>
            <a:pPr marL="285750" indent="-285750" algn="just">
              <a:lnSpc>
                <a:spcPct val="150000"/>
              </a:lnSpc>
              <a:buClr>
                <a:srgbClr val="3C388D"/>
              </a:buClr>
              <a:buFontTx/>
              <a:buChar char="-"/>
            </a:pP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СибГУ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5"/>
              </a:rPr>
              <a:t>https://booking-classroom.mysibsau.ru/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);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3C388D"/>
              </a:buClr>
              <a:buFontTx/>
              <a:buChar char="-"/>
            </a:pPr>
            <a:r>
              <a:rPr lang="ru-RU" dirty="0"/>
              <a:t>ИТМО (сервис полностью закрыт)</a:t>
            </a:r>
          </a:p>
          <a:p>
            <a:pPr algn="just">
              <a:lnSpc>
                <a:spcPct val="150000"/>
              </a:lnSpc>
              <a:buClr>
                <a:srgbClr val="3C388D"/>
              </a:buClr>
            </a:pP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0FB9E32-596F-4D68-BB6A-4A0F0271087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644676" y="798193"/>
            <a:ext cx="4820783" cy="290961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7E24ACF-DA91-430A-9F7C-6036A8952E1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90814" y="4193766"/>
            <a:ext cx="4647758" cy="239854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27916D-9595-48B0-A7C5-28CE401259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534" y="3928073"/>
            <a:ext cx="2929925" cy="292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1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C2BC599-EBF0-4DC6-A553-10E9BDF77C31}"/>
              </a:ext>
            </a:extLst>
          </p:cNvPr>
          <p:cNvGrpSpPr/>
          <p:nvPr/>
        </p:nvGrpSpPr>
        <p:grpSpPr>
          <a:xfrm>
            <a:off x="11742000" y="0"/>
            <a:ext cx="450000" cy="6858000"/>
            <a:chOff x="11742000" y="0"/>
            <a:chExt cx="450000" cy="685800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80464206-636A-47E7-972B-B1E39D7A71BA}"/>
                </a:ext>
              </a:extLst>
            </p:cNvPr>
            <p:cNvSpPr/>
            <p:nvPr/>
          </p:nvSpPr>
          <p:spPr>
            <a:xfrm>
              <a:off x="11742000" y="0"/>
              <a:ext cx="450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dirty="0"/>
                <a:t>6</a:t>
              </a:r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A0B0191D-93E4-4CE2-A84A-464377239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81117" y="795233"/>
              <a:ext cx="1771766" cy="36000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9BE9CB3-11FB-423E-963E-D0F03CDDEDF5}"/>
              </a:ext>
            </a:extLst>
          </p:cNvPr>
          <p:cNvSpPr txBox="1"/>
          <p:nvPr/>
        </p:nvSpPr>
        <p:spPr>
          <a:xfrm>
            <a:off x="261251" y="381520"/>
            <a:ext cx="6106884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Выбор метода хранения данных и передачи ее конечному пользователю (Игорь </a:t>
            </a:r>
            <a:r>
              <a:rPr lang="ru-RU" b="1" dirty="0" err="1"/>
              <a:t>Стоев</a:t>
            </a:r>
            <a:r>
              <a:rPr lang="ru-RU" b="1" dirty="0"/>
              <a:t> и Кирилл </a:t>
            </a:r>
            <a:r>
              <a:rPr lang="ru-RU" b="1" dirty="0" err="1"/>
              <a:t>Фроликов</a:t>
            </a:r>
            <a:r>
              <a:rPr lang="ru-RU" b="1" dirty="0"/>
              <a:t>):</a:t>
            </a:r>
          </a:p>
          <a:p>
            <a:pPr>
              <a:lnSpc>
                <a:spcPct val="150000"/>
              </a:lnSpc>
            </a:pPr>
            <a:endParaRPr lang="ru-RU" b="1" dirty="0"/>
          </a:p>
          <a:p>
            <a:pPr algn="just">
              <a:lnSpc>
                <a:spcPct val="150000"/>
              </a:lnSpc>
              <a:buClr>
                <a:srgbClr val="3C388D"/>
              </a:buClr>
            </a:pPr>
            <a:r>
              <a:rPr lang="ru-RU" dirty="0"/>
              <a:t>В ходе анализа и работы с источниками информации в интернете были выдвинуты следующие тезисы:</a:t>
            </a:r>
          </a:p>
          <a:p>
            <a:pPr indent="450000" algn="just">
              <a:lnSpc>
                <a:spcPct val="150000"/>
              </a:lnSpc>
              <a:buClr>
                <a:srgbClr val="3C388D"/>
              </a:buClr>
              <a:buFontTx/>
              <a:buChar char="-"/>
            </a:pPr>
            <a:r>
              <a:rPr lang="ru-RU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нашем случае будет использован </a:t>
            </a:r>
            <a:r>
              <a:rPr lang="en-US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SQL</a:t>
            </a:r>
            <a:r>
              <a:rPr lang="ru-RU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indent="450000" algn="just">
              <a:lnSpc>
                <a:spcPct val="150000"/>
              </a:lnSpc>
              <a:buClr>
                <a:srgbClr val="3C388D"/>
              </a:buClr>
              <a:buFontTx/>
              <a:buChar char="-"/>
            </a:pPr>
            <a:r>
              <a:rPr lang="ru-RU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нашем случае соблюдаются все необходимые принципы ИБ, следовательно не возникнет случаев проблем с информационной безопасностью;</a:t>
            </a:r>
          </a:p>
          <a:p>
            <a:pPr indent="450000" algn="just">
              <a:lnSpc>
                <a:spcPct val="150000"/>
              </a:lnSpc>
              <a:buClr>
                <a:srgbClr val="3C388D"/>
              </a:buClr>
              <a:buFontTx/>
              <a:buChar char="-"/>
            </a:pPr>
            <a:r>
              <a:rPr lang="ru-RU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Всю необходимую информацию можно посмотреть, перейдя по </a:t>
            </a:r>
            <a:r>
              <a:rPr lang="en-US" kern="15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QR</a:t>
            </a:r>
            <a:r>
              <a:rPr lang="ru-RU" kern="150" dirty="0">
                <a:latin typeface="Times New Roman" panose="02020603050405020304" pitchFamily="18" charset="0"/>
                <a:ea typeface="Calibri" panose="020F0502020204030204" pitchFamily="34" charset="0"/>
              </a:rPr>
              <a:t>-коду.</a:t>
            </a:r>
            <a:endParaRPr lang="ru-RU" kern="15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Clr>
                <a:srgbClr val="3C388D"/>
              </a:buClr>
            </a:pPr>
            <a:endParaRPr lang="ru-RU" dirty="0"/>
          </a:p>
        </p:txBody>
      </p:sp>
      <p:pic>
        <p:nvPicPr>
          <p:cNvPr id="4098" name="Picture 2" descr="Sql server icon">
            <a:extLst>
              <a:ext uri="{FF2B5EF4-FFF2-40B4-BE49-F238E27FC236}">
                <a16:creationId xmlns:a16="http://schemas.microsoft.com/office/drawing/2014/main" id="{F66A193D-207C-4976-97EF-997774B16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344" y="2020262"/>
            <a:ext cx="2155372" cy="215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curity icon">
            <a:extLst>
              <a:ext uri="{FF2B5EF4-FFF2-40B4-BE49-F238E27FC236}">
                <a16:creationId xmlns:a16="http://schemas.microsoft.com/office/drawing/2014/main" id="{AEC132B2-36BF-4491-8A49-BE60131BB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749" y="4339187"/>
            <a:ext cx="2155371" cy="215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A11A19-6A18-40E2-8578-CFA964D2E3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893" y="89350"/>
            <a:ext cx="2680607" cy="268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6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C2BC599-EBF0-4DC6-A553-10E9BDF77C31}"/>
              </a:ext>
            </a:extLst>
          </p:cNvPr>
          <p:cNvGrpSpPr/>
          <p:nvPr/>
        </p:nvGrpSpPr>
        <p:grpSpPr>
          <a:xfrm>
            <a:off x="11742000" y="0"/>
            <a:ext cx="450000" cy="6858000"/>
            <a:chOff x="11742000" y="0"/>
            <a:chExt cx="450000" cy="685800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80464206-636A-47E7-972B-B1E39D7A71BA}"/>
                </a:ext>
              </a:extLst>
            </p:cNvPr>
            <p:cNvSpPr/>
            <p:nvPr/>
          </p:nvSpPr>
          <p:spPr>
            <a:xfrm>
              <a:off x="11742000" y="0"/>
              <a:ext cx="450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dirty="0"/>
                <a:t>7</a:t>
              </a:r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A0B0191D-93E4-4CE2-A84A-464377239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81117" y="795233"/>
              <a:ext cx="1771766" cy="360000"/>
            </a:xfrm>
            <a:prstGeom prst="rect">
              <a:avLst/>
            </a:prstGeom>
          </p:spPr>
        </p:pic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B32557-530C-42EE-9E2D-04EB2E51D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765" y="0"/>
            <a:ext cx="6213364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D68CE6-AA09-418E-BA98-9343036A6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51781"/>
            <a:ext cx="5482141" cy="27898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372DDE-BB52-4E11-9497-54E543618DF1}"/>
              </a:ext>
            </a:extLst>
          </p:cNvPr>
          <p:cNvSpPr txBox="1"/>
          <p:nvPr/>
        </p:nvSpPr>
        <p:spPr>
          <a:xfrm>
            <a:off x="58607" y="176660"/>
            <a:ext cx="5337986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b="1" u="sng" dirty="0">
                <a:solidFill>
                  <a:srgbClr val="3C388D"/>
                </a:solidFill>
              </a:rPr>
              <a:t>Дизайн интерфейса</a:t>
            </a:r>
            <a:r>
              <a:rPr lang="ru-RU" dirty="0">
                <a:solidFill>
                  <a:srgbClr val="3C388D"/>
                </a:solidFill>
              </a:rPr>
              <a:t> </a:t>
            </a:r>
            <a:r>
              <a:rPr lang="ru-RU" dirty="0"/>
              <a:t>– неотъемлемая часть любой системы, именно с ней пользователь взаимодействует в 100% случаев работы с любым приложением, системой, экосистемой</a:t>
            </a:r>
          </a:p>
        </p:txBody>
      </p:sp>
    </p:spTree>
    <p:extLst>
      <p:ext uri="{BB962C8B-B14F-4D97-AF65-F5344CB8AC3E}">
        <p14:creationId xmlns:p14="http://schemas.microsoft.com/office/powerpoint/2010/main" val="141359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C2BC599-EBF0-4DC6-A553-10E9BDF77C31}"/>
              </a:ext>
            </a:extLst>
          </p:cNvPr>
          <p:cNvGrpSpPr/>
          <p:nvPr/>
        </p:nvGrpSpPr>
        <p:grpSpPr>
          <a:xfrm>
            <a:off x="11742000" y="0"/>
            <a:ext cx="450000" cy="6858000"/>
            <a:chOff x="11742000" y="0"/>
            <a:chExt cx="450000" cy="685800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80464206-636A-47E7-972B-B1E39D7A71BA}"/>
                </a:ext>
              </a:extLst>
            </p:cNvPr>
            <p:cNvSpPr/>
            <p:nvPr/>
          </p:nvSpPr>
          <p:spPr>
            <a:xfrm>
              <a:off x="11742000" y="0"/>
              <a:ext cx="450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dirty="0"/>
                <a:t>10</a:t>
              </a:r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A0B0191D-93E4-4CE2-A84A-464377239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81117" y="795233"/>
              <a:ext cx="1771766" cy="360000"/>
            </a:xfrm>
            <a:prstGeom prst="rect">
              <a:avLst/>
            </a:prstGeom>
          </p:spPr>
        </p:pic>
      </p:grp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F1E0605-10CE-4124-8A95-570A647E8904}"/>
              </a:ext>
            </a:extLst>
          </p:cNvPr>
          <p:cNvSpPr txBox="1">
            <a:spLocks/>
          </p:cNvSpPr>
          <p:nvPr/>
        </p:nvSpPr>
        <p:spPr>
          <a:xfrm>
            <a:off x="371571" y="387414"/>
            <a:ext cx="8298900" cy="754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Итоги работы по поставленным задачам </a:t>
            </a:r>
          </a:p>
          <a:p>
            <a:endParaRPr lang="ru-RU" sz="2800" dirty="0">
              <a:solidFill>
                <a:srgbClr val="3C388D"/>
              </a:solidFill>
              <a:latin typeface="Nekst Bold" panose="00000800000000000000" pitchFamily="2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A37FF51-5FFA-44A9-A1F9-2CBA487732FF}"/>
              </a:ext>
            </a:extLst>
          </p:cNvPr>
          <p:cNvSpPr/>
          <p:nvPr/>
        </p:nvSpPr>
        <p:spPr>
          <a:xfrm>
            <a:off x="355243" y="823946"/>
            <a:ext cx="1107747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Артём Журиков (студент </a:t>
            </a:r>
            <a:r>
              <a:rPr lang="ru-RU" sz="2400" dirty="0" err="1"/>
              <a:t>СПбПУ</a:t>
            </a:r>
            <a:r>
              <a:rPr lang="ru-RU" sz="2400" dirty="0"/>
              <a:t> Петра Великого (Политех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) –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teamlead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 проекта, координация проекта в режиме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outsource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София Балачкова – координация участников проекта для решения задач, систематизация и дополнение собранной информации, создание презентации;</a:t>
            </a:r>
            <a:b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Александр Лупанов – поиск подобных решений;</a:t>
            </a:r>
            <a:b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Фёдор Мальцев –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сбор информации по поводу актуальности;</a:t>
            </a:r>
            <a:b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Дмитрий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Ноздриватых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 – разработка цветовой палитры;</a:t>
            </a:r>
            <a:b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Игорь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Стоев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 – анализ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 и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парсинг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 возможностей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b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Кирилл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Фроликов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 – анализ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 и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парсинг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 возможностей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1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5B9793-7E83-45EB-86AB-20B0C279A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83" y="2560350"/>
            <a:ext cx="8550234" cy="1737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A0336-9B45-4175-ACC4-7C935253F381}"/>
              </a:ext>
            </a:extLst>
          </p:cNvPr>
          <p:cNvSpPr txBox="1"/>
          <p:nvPr/>
        </p:nvSpPr>
        <p:spPr>
          <a:xfrm>
            <a:off x="3108533" y="4305238"/>
            <a:ext cx="5677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Единая цифровая экосистема ВУЗов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6974D0-0112-DDC7-21F2-245853771B19}"/>
              </a:ext>
            </a:extLst>
          </p:cNvPr>
          <p:cNvSpPr txBox="1"/>
          <p:nvPr/>
        </p:nvSpPr>
        <p:spPr>
          <a:xfrm>
            <a:off x="4934496" y="4836047"/>
            <a:ext cx="2323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Universityid.ru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273702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477</Words>
  <Application>Microsoft Office PowerPoint</Application>
  <PresentationFormat>Широкоэкранный</PresentationFormat>
  <Paragraphs>63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Nekst Bold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Журиков Артём</dc:creator>
  <cp:lastModifiedBy>София Балачкова</cp:lastModifiedBy>
  <cp:revision>39</cp:revision>
  <dcterms:created xsi:type="dcterms:W3CDTF">2023-04-27T22:56:31Z</dcterms:created>
  <dcterms:modified xsi:type="dcterms:W3CDTF">2023-09-28T06:59:25Z</dcterms:modified>
</cp:coreProperties>
</file>