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0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D7353-B796-4D40-8FFE-20270D354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0F46D3-7691-4000-BF51-832BFE84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E37D2-42C5-4FFA-922E-DA25EA96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94646-3FD2-4D16-BC52-FA6E7C4E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90AA0-0B1F-49F9-B629-105288EF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7ADA-FF9C-48F5-84D3-81BDDF21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934B5D-B28A-4328-B496-30EFA219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C6DB9D-9FF0-4C9B-BDA1-6FB35DF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DAFEF-278D-4DE4-912C-EF489D59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09C3A-25BC-4A00-911F-6ADA612D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52A984-3FE5-414E-96A8-DBD8EBA7A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9882BC-5332-417B-A75A-771E9465F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A4AD1-C203-4458-BD2D-31C58AF8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DC92C-6D50-4C2A-9B4B-D36B9F51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9060D-8FE1-4A48-AEB8-05A16642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5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AD57A-FE9B-461C-8C8D-012C35C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D6D22-5447-43F3-917B-AE0BCA4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8BCAD-D16A-40EF-9433-AF4C9460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1D2D8-8811-4542-96C7-FD9BEC27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7502F-31B5-48B8-A9F2-9F14910A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3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D6C16-8D4A-4F9A-A88E-95AC8BD6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777EF-6162-48EE-8EEE-D1560B88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5D225-7927-4BD0-9881-F85DED01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8D265-CDEF-4F35-8365-B6D490AE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DC256-587B-48E4-92B9-C06886AC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FC7D-BFD1-4522-9646-96C5D3A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53CCD-E28C-4CC3-A49A-90F4FDA35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DAE0B-66CD-45CF-9F8E-E35615196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238A96-2A48-4CC3-B6C6-E4538197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0F6581-1565-4EB6-B291-59B957D2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B3B520-73F1-4C0E-9EF5-CD12F6C6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3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A17AC-CFFB-4381-B657-DFCF0824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C7DE3F-FA04-4796-95DB-F7DC18AB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1F9CF5-C089-4C35-9729-AE8D69D9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832F30-DAF6-4B01-865A-EDE445A1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DB3792-523C-4BCD-9AF3-C7844DE0E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50C230-02F1-48CF-A16C-056A65F8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B4DC3A-9850-49F7-A49D-3C919246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299DED-EF4F-4873-BAAF-AD39C0FA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D9036-FD85-4042-9C4D-D57A75FA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BC097D-D79E-4F79-9C59-DCEB95CB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A7F7DB-B4B4-4CE3-AE45-67DFFD3C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E26261-7774-4758-B231-68D1029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98DEA5-0544-49AB-AB97-499F745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41481D-E4EC-4390-A218-432D82A1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2959D8-81BF-4B87-B60C-01EE7CA9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2521-38D2-48F5-BCE5-1FEA03CB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9B585-D86C-4129-BF61-A2E0A9DF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11FBFA-1698-4A16-951C-313125CF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7B3A0C-639A-4F4D-9515-C134714D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9C9AAE-C765-4224-8086-74E37B97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0C49A1-2E7D-44B4-893E-1B673BD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29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D43B-76B7-4605-90A8-FA43D26B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AEB8C0-B9F6-4D4D-88DA-607696A3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23C12-2367-40FB-9DB5-F2A8B62C0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FB6B4-734B-4E6F-8299-27927AF4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24E62D-E185-4C03-AAE1-8C705359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FD51CB-BC7F-4A5F-BE36-9C6FE942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3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B7B25-2D90-4AF0-8F0F-7FC38457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D1BD15-94CC-4904-85E0-839122B1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933B9-E981-4963-BA43-35E50D586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D98-37A5-49A6-AC49-A690E05C0ADE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9F292D-072A-4460-B0A4-F324EBCD9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87A12-4391-46F6-98C9-901177A6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5B9793-7E83-45EB-86AB-20B0C279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83" y="2560350"/>
            <a:ext cx="8550234" cy="1737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A0336-9B45-4175-ACC4-7C935253F381}"/>
              </a:ext>
            </a:extLst>
          </p:cNvPr>
          <p:cNvSpPr txBox="1"/>
          <p:nvPr/>
        </p:nvSpPr>
        <p:spPr>
          <a:xfrm>
            <a:off x="3149356" y="4305238"/>
            <a:ext cx="5677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Единая цифровая экосистема ВУЗов</a:t>
            </a:r>
          </a:p>
        </p:txBody>
      </p:sp>
    </p:spTree>
    <p:extLst>
      <p:ext uri="{BB962C8B-B14F-4D97-AF65-F5344CB8AC3E}">
        <p14:creationId xmlns:p14="http://schemas.microsoft.com/office/powerpoint/2010/main" val="26494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5B9793-7E83-45EB-86AB-20B0C279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83" y="2560350"/>
            <a:ext cx="8550234" cy="17372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A0336-9B45-4175-ACC4-7C935253F381}"/>
              </a:ext>
            </a:extLst>
          </p:cNvPr>
          <p:cNvSpPr txBox="1"/>
          <p:nvPr/>
        </p:nvSpPr>
        <p:spPr>
          <a:xfrm>
            <a:off x="3108533" y="4305238"/>
            <a:ext cx="5677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Единая цифровая экосистема ВУЗов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974D0-0112-DDC7-21F2-245853771B19}"/>
              </a:ext>
            </a:extLst>
          </p:cNvPr>
          <p:cNvSpPr txBox="1"/>
          <p:nvPr/>
        </p:nvSpPr>
        <p:spPr>
          <a:xfrm>
            <a:off x="4934496" y="4836047"/>
            <a:ext cx="232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Universityid.ru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2737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2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9F86F6B-8A5F-4C80-8B66-869FA72343C4}"/>
              </a:ext>
            </a:extLst>
          </p:cNvPr>
          <p:cNvSpPr txBox="1"/>
          <p:nvPr/>
        </p:nvSpPr>
        <p:spPr>
          <a:xfrm>
            <a:off x="245258" y="1131499"/>
            <a:ext cx="609981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Фёдор Мальцев, Александр Лупанов, Игорь </a:t>
            </a:r>
            <a:r>
              <a:rPr lang="ru-RU" b="1" dirty="0" err="1"/>
              <a:t>Стоев</a:t>
            </a:r>
            <a:r>
              <a:rPr lang="ru-RU" b="1" dirty="0"/>
              <a:t>, Кирилл </a:t>
            </a:r>
            <a:r>
              <a:rPr lang="ru-RU" b="1" dirty="0" err="1"/>
              <a:t>Фроликов</a:t>
            </a:r>
            <a:r>
              <a:rPr lang="ru-RU" b="1" dirty="0"/>
              <a:t>:</a:t>
            </a:r>
          </a:p>
          <a:p>
            <a:pPr>
              <a:lnSpc>
                <a:spcPct val="150000"/>
              </a:lnSpc>
            </a:pPr>
            <a:r>
              <a:rPr lang="ru-RU" dirty="0"/>
              <a:t>— Поиск документации о подобных решениях, реализуемых в  других университетах;</a:t>
            </a:r>
          </a:p>
          <a:p>
            <a:pPr>
              <a:lnSpc>
                <a:spcPct val="150000"/>
              </a:lnSpc>
            </a:pPr>
            <a:r>
              <a:rPr lang="ru-RU" b="1" dirty="0"/>
              <a:t>Дмитрий </a:t>
            </a:r>
            <a:r>
              <a:rPr lang="ru-RU" b="1" dirty="0" err="1"/>
              <a:t>Ноздриватых</a:t>
            </a:r>
            <a:r>
              <a:rPr lang="ru-RU" b="1" dirty="0"/>
              <a:t>:</a:t>
            </a:r>
          </a:p>
          <a:p>
            <a:pPr>
              <a:lnSpc>
                <a:spcPct val="150000"/>
              </a:lnSpc>
            </a:pPr>
            <a:r>
              <a:rPr lang="ru-RU" dirty="0"/>
              <a:t>— Проработка карты для навигации;</a:t>
            </a:r>
          </a:p>
          <a:p>
            <a:pPr>
              <a:lnSpc>
                <a:spcPct val="150000"/>
              </a:lnSpc>
            </a:pPr>
            <a:r>
              <a:rPr lang="ru-RU" b="1" dirty="0"/>
              <a:t>София Балачкова:</a:t>
            </a:r>
          </a:p>
          <a:p>
            <a:pPr>
              <a:lnSpc>
                <a:spcPct val="150000"/>
              </a:lnSpc>
            </a:pPr>
            <a:r>
              <a:rPr lang="ru-RU" dirty="0"/>
              <a:t>— Предоставить </a:t>
            </a:r>
            <a:r>
              <a:rPr lang="en-US" dirty="0"/>
              <a:t>ERD</a:t>
            </a:r>
            <a:r>
              <a:rPr lang="ru-RU" dirty="0"/>
              <a:t>-диаграмму, отражающую объекты и сущности системы;</a:t>
            </a:r>
          </a:p>
          <a:p>
            <a:pPr>
              <a:lnSpc>
                <a:spcPct val="150000"/>
              </a:lnSpc>
            </a:pPr>
            <a:r>
              <a:rPr lang="ru-RU" dirty="0"/>
              <a:t>— Разобраться с системой взаимодействия с 1С в университете.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B9AF93-B29A-44F7-ACAB-B5A2FDF31656}"/>
              </a:ext>
            </a:extLst>
          </p:cNvPr>
          <p:cNvSpPr txBox="1"/>
          <p:nvPr/>
        </p:nvSpPr>
        <p:spPr>
          <a:xfrm>
            <a:off x="245258" y="250726"/>
            <a:ext cx="6099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u="sng" dirty="0">
                <a:solidFill>
                  <a:srgbClr val="3C388D"/>
                </a:solidFill>
              </a:rPr>
              <a:t>Пул полученных заданий: </a:t>
            </a:r>
          </a:p>
        </p:txBody>
      </p:sp>
      <p:pic>
        <p:nvPicPr>
          <p:cNvPr id="2" name="Picture 2" descr="To do list icon">
            <a:extLst>
              <a:ext uri="{FF2B5EF4-FFF2-40B4-BE49-F238E27FC236}">
                <a16:creationId xmlns:a16="http://schemas.microsoft.com/office/drawing/2014/main" id="{D6D5F1B7-BE86-488C-ACAB-3ECF60C2A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944" y="1131499"/>
            <a:ext cx="4091968" cy="409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3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044E681-70B2-45C4-A614-35F1878C72A3}"/>
              </a:ext>
            </a:extLst>
          </p:cNvPr>
          <p:cNvSpPr txBox="1"/>
          <p:nvPr/>
        </p:nvSpPr>
        <p:spPr>
          <a:xfrm>
            <a:off x="359567" y="266079"/>
            <a:ext cx="609981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u="sng" dirty="0">
                <a:solidFill>
                  <a:srgbClr val="3C388D"/>
                </a:solidFill>
              </a:rPr>
              <a:t>Как реализованы подобные решения (ИТМО):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19B017B-8190-403B-BAAE-753BE3EF5176}"/>
              </a:ext>
            </a:extLst>
          </p:cNvPr>
          <p:cNvPicPr/>
          <p:nvPr/>
        </p:nvPicPr>
        <p:blipFill rotWithShape="1">
          <a:blip r:embed="rId3"/>
          <a:srcRect l="2280" r="1943"/>
          <a:stretch/>
        </p:blipFill>
        <p:spPr>
          <a:xfrm>
            <a:off x="409203" y="690130"/>
            <a:ext cx="5689519" cy="20942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57D905-795A-4A0B-B716-9DF4B23C5F0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28751" y="2726872"/>
            <a:ext cx="4093029" cy="37163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FFBEFF4-750C-402A-AD1B-CC5DC436E0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50241" y="514531"/>
            <a:ext cx="4358005" cy="582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3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044E681-70B2-45C4-A614-35F1878C72A3}"/>
              </a:ext>
            </a:extLst>
          </p:cNvPr>
          <p:cNvSpPr txBox="1"/>
          <p:nvPr/>
        </p:nvSpPr>
        <p:spPr>
          <a:xfrm>
            <a:off x="359567" y="266079"/>
            <a:ext cx="6099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>
                <a:solidFill>
                  <a:srgbClr val="3C388D"/>
                </a:solidFill>
              </a:rPr>
              <a:t>Как реализованы подобные решения (СПбГУ «ЛЭТИ» им. В.И. Ульянова (В.И. Ленина)):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FE537C-B276-4F78-B756-C85FC259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3" y="1373224"/>
            <a:ext cx="7559439" cy="402671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D664457-11D6-447E-A5D2-5AA235734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015" y="132394"/>
            <a:ext cx="4408994" cy="6459527"/>
          </a:xfrm>
          <a:prstGeom prst="rect">
            <a:avLst/>
          </a:prstGeom>
        </p:spPr>
      </p:pic>
      <p:sp>
        <p:nvSpPr>
          <p:cNvPr id="20" name="Овал 19">
            <a:extLst>
              <a:ext uri="{FF2B5EF4-FFF2-40B4-BE49-F238E27FC236}">
                <a16:creationId xmlns:a16="http://schemas.microsoft.com/office/drawing/2014/main" id="{435BA422-8B66-44AE-B95D-6DB6152F2E8F}"/>
              </a:ext>
            </a:extLst>
          </p:cNvPr>
          <p:cNvSpPr/>
          <p:nvPr/>
        </p:nvSpPr>
        <p:spPr>
          <a:xfrm>
            <a:off x="6874328" y="3020784"/>
            <a:ext cx="4408994" cy="97971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8622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4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B0374F-9A45-4578-A43B-B25DB1388B86}"/>
              </a:ext>
            </a:extLst>
          </p:cNvPr>
          <p:cNvSpPr txBox="1"/>
          <p:nvPr/>
        </p:nvSpPr>
        <p:spPr>
          <a:xfrm>
            <a:off x="5470419" y="282412"/>
            <a:ext cx="6099810" cy="6291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u="sng" dirty="0">
                <a:solidFill>
                  <a:srgbClr val="3C388D"/>
                </a:solidFill>
              </a:rPr>
              <a:t>Создан план действий: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400" dirty="0"/>
              <a:t>Анализ требований;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400" dirty="0"/>
              <a:t>Выбор технологической платформы;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400" dirty="0"/>
              <a:t>Разработка системы;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Создайте базу данных для хранения информации о помещениях, бронированиях, пользователях и других необходимых данных.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Разработайте пользовательский интерфейс, который позволит пользователям бронировать помещения.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Создайте систему аутентификации и авторизации пользователей.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Реализуйте логику бронирования, включая проверку доступности помещений в заданные даты и время.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Добавьте функции уведомления (например, по электронной почте или SMS) для подтверждения бронирования и напоминаний о предстоящих мероприятиях.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400" dirty="0"/>
              <a:t>Интеграция;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400" dirty="0"/>
              <a:t>Тестирование и отладка;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400" dirty="0"/>
              <a:t>Обучение пользователей;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400" dirty="0"/>
              <a:t>Запуск и поддержка;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400" dirty="0"/>
              <a:t>Мониторинг и оптимизация.</a:t>
            </a:r>
          </a:p>
        </p:txBody>
      </p:sp>
      <p:pic>
        <p:nvPicPr>
          <p:cNvPr id="3074" name="Picture 2" descr="Free vector navigation concept illustration">
            <a:extLst>
              <a:ext uri="{FF2B5EF4-FFF2-40B4-BE49-F238E27FC236}">
                <a16:creationId xmlns:a16="http://schemas.microsoft.com/office/drawing/2014/main" id="{D468B8B5-7460-4363-AEF6-EB7BE3CC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7" y="1037544"/>
            <a:ext cx="4782911" cy="478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3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5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B7C973-1C7E-478E-8295-A92B9151260A}"/>
              </a:ext>
            </a:extLst>
          </p:cNvPr>
          <p:cNvSpPr txBox="1"/>
          <p:nvPr/>
        </p:nvSpPr>
        <p:spPr>
          <a:xfrm>
            <a:off x="261251" y="381520"/>
            <a:ext cx="610688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u="sng" dirty="0">
                <a:solidFill>
                  <a:srgbClr val="3C388D"/>
                </a:solidFill>
              </a:rPr>
              <a:t>Представление структуры БД при помощи </a:t>
            </a:r>
            <a:r>
              <a:rPr lang="en-US" b="1" u="sng" dirty="0">
                <a:solidFill>
                  <a:srgbClr val="3C388D"/>
                </a:solidFill>
              </a:rPr>
              <a:t>ERD-</a:t>
            </a:r>
            <a:r>
              <a:rPr lang="ru-RU" b="1" u="sng" dirty="0">
                <a:solidFill>
                  <a:srgbClr val="3C388D"/>
                </a:solidFill>
              </a:rPr>
              <a:t>диаграммы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E59BC8-C7D1-4EDA-9F50-F8D17291C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2" y="1228949"/>
            <a:ext cx="5176818" cy="3985441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0266C757-D1EE-454F-AADF-993CA48D8BF8}"/>
              </a:ext>
            </a:extLst>
          </p:cNvPr>
          <p:cNvSpPr/>
          <p:nvPr/>
        </p:nvSpPr>
        <p:spPr>
          <a:xfrm>
            <a:off x="3657315" y="959527"/>
            <a:ext cx="1747435" cy="20857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3544DC-E7C0-45BB-A8DA-B5694DD0D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6" y="823436"/>
            <a:ext cx="5609945" cy="5653044"/>
          </a:xfrm>
          <a:prstGeom prst="rect">
            <a:avLst/>
          </a:prstGeom>
          <a:ln w="38100">
            <a:solidFill>
              <a:srgbClr val="3C388D"/>
            </a:solidFill>
          </a:ln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A2C9F31-EC23-45F3-8BE4-D7A542F19305}"/>
              </a:ext>
            </a:extLst>
          </p:cNvPr>
          <p:cNvCxnSpPr/>
          <p:nvPr/>
        </p:nvCxnSpPr>
        <p:spPr>
          <a:xfrm>
            <a:off x="4661807" y="3045278"/>
            <a:ext cx="1134836" cy="2169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1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6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9BE9CB3-11FB-423E-963E-D0F03CDDEDF5}"/>
              </a:ext>
            </a:extLst>
          </p:cNvPr>
          <p:cNvSpPr txBox="1"/>
          <p:nvPr/>
        </p:nvSpPr>
        <p:spPr>
          <a:xfrm>
            <a:off x="261251" y="381520"/>
            <a:ext cx="610688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u="sng" dirty="0">
                <a:solidFill>
                  <a:srgbClr val="3C388D"/>
                </a:solidFill>
              </a:rPr>
              <a:t>Схематический макет дизайна системы: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CE9C43-17FA-41A0-BC13-E9BAAC14CF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"/>
          <a:stretch/>
        </p:blipFill>
        <p:spPr>
          <a:xfrm>
            <a:off x="1608358" y="791936"/>
            <a:ext cx="6769471" cy="48763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8E336A-D399-4839-AF42-D5F948437DEC}"/>
              </a:ext>
            </a:extLst>
          </p:cNvPr>
          <p:cNvSpPr txBox="1"/>
          <p:nvPr/>
        </p:nvSpPr>
        <p:spPr>
          <a:xfrm>
            <a:off x="6096000" y="4857409"/>
            <a:ext cx="5337986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b="1" u="sng" dirty="0">
                <a:solidFill>
                  <a:srgbClr val="3C388D"/>
                </a:solidFill>
              </a:rPr>
              <a:t>Легенда карты</a:t>
            </a:r>
            <a:r>
              <a:rPr lang="ru-RU" dirty="0">
                <a:solidFill>
                  <a:srgbClr val="3C388D"/>
                </a:solidFill>
              </a:rPr>
              <a:t> </a:t>
            </a:r>
            <a:r>
              <a:rPr lang="ru-RU" dirty="0"/>
              <a:t>– будет находиться сбоку, кратко объясняя, как работать с картой;</a:t>
            </a:r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b="1" u="sng" dirty="0">
                <a:solidFill>
                  <a:srgbClr val="3C388D"/>
                </a:solidFill>
              </a:rPr>
              <a:t>Фильтр</a:t>
            </a:r>
            <a:r>
              <a:rPr lang="ru-RU" b="1" dirty="0">
                <a:solidFill>
                  <a:srgbClr val="3C388D"/>
                </a:solidFill>
              </a:rPr>
              <a:t> </a:t>
            </a:r>
            <a:r>
              <a:rPr lang="ru-RU" dirty="0"/>
              <a:t>– при помощи фильтра идёт упрощение в поиске нужной аудитории по ряду характеристик.</a:t>
            </a:r>
          </a:p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576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7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B32557-530C-42EE-9E2D-04EB2E51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765" y="0"/>
            <a:ext cx="6213364" cy="6858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D68CE6-AA09-418E-BA98-9343036A6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1781"/>
            <a:ext cx="5482141" cy="27898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72DDE-BB52-4E11-9497-54E543618DF1}"/>
              </a:ext>
            </a:extLst>
          </p:cNvPr>
          <p:cNvSpPr txBox="1"/>
          <p:nvPr/>
        </p:nvSpPr>
        <p:spPr>
          <a:xfrm>
            <a:off x="58607" y="176660"/>
            <a:ext cx="533798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b="1" u="sng" dirty="0">
                <a:solidFill>
                  <a:srgbClr val="3C388D"/>
                </a:solidFill>
              </a:rPr>
              <a:t>Дизайн интерфейса</a:t>
            </a:r>
            <a:r>
              <a:rPr lang="ru-RU" dirty="0">
                <a:solidFill>
                  <a:srgbClr val="3C388D"/>
                </a:solidFill>
              </a:rPr>
              <a:t> </a:t>
            </a:r>
            <a:r>
              <a:rPr lang="ru-RU" dirty="0"/>
              <a:t>– неотъемлемая часть любой системы, именно с ней пользователь взаимодействует в 100% случаев работы с любым приложением, системой, экосистемой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141359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/>
                <a:t>10</a:t>
              </a: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F1E0605-10CE-4124-8A95-570A647E8904}"/>
              </a:ext>
            </a:extLst>
          </p:cNvPr>
          <p:cNvSpPr txBox="1">
            <a:spLocks/>
          </p:cNvSpPr>
          <p:nvPr/>
        </p:nvSpPr>
        <p:spPr>
          <a:xfrm>
            <a:off x="371571" y="387414"/>
            <a:ext cx="8298900" cy="754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Итоги работы по поставленным задачам </a:t>
            </a:r>
          </a:p>
          <a:p>
            <a:endParaRPr lang="ru-RU" sz="28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A37FF51-5FFA-44A9-A1F9-2CBA487732FF}"/>
              </a:ext>
            </a:extLst>
          </p:cNvPr>
          <p:cNvSpPr/>
          <p:nvPr/>
        </p:nvSpPr>
        <p:spPr>
          <a:xfrm>
            <a:off x="355243" y="1117858"/>
            <a:ext cx="110774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Была проделана работа над недочетами , которые были выявлены в ходе предыдущей защиты в рамках дисциплины ОПД-3;</a:t>
            </a:r>
          </a:p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Проводится консультация с разработчиками 1С для дальнейшего присоединения нашей системы в систему расписания и систему УУ, где и происходит процесс резервации аудиторий.</a:t>
            </a:r>
          </a:p>
        </p:txBody>
      </p:sp>
      <p:pic>
        <p:nvPicPr>
          <p:cNvPr id="2050" name="Picture 2" descr="Check icon">
            <a:extLst>
              <a:ext uri="{FF2B5EF4-FFF2-40B4-BE49-F238E27FC236}">
                <a16:creationId xmlns:a16="http://schemas.microsoft.com/office/drawing/2014/main" id="{BD410018-2D01-4C9A-A40C-65BA92F7D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65" y="4128401"/>
            <a:ext cx="2013857" cy="20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heck icon">
            <a:extLst>
              <a:ext uri="{FF2B5EF4-FFF2-40B4-BE49-F238E27FC236}">
                <a16:creationId xmlns:a16="http://schemas.microsoft.com/office/drawing/2014/main" id="{C2FEDBC4-6213-4B3A-BC22-F3CCA331D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193" y="4128400"/>
            <a:ext cx="2013857" cy="20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heck icon">
            <a:extLst>
              <a:ext uri="{FF2B5EF4-FFF2-40B4-BE49-F238E27FC236}">
                <a16:creationId xmlns:a16="http://schemas.microsoft.com/office/drawing/2014/main" id="{71B41CE2-C724-485C-96E5-BD4C693B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697" y="4128400"/>
            <a:ext cx="2013857" cy="20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210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324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Nekst Bold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Журиков Артём</dc:creator>
  <cp:lastModifiedBy>София Балачкова</cp:lastModifiedBy>
  <cp:revision>48</cp:revision>
  <dcterms:created xsi:type="dcterms:W3CDTF">2023-04-27T22:56:31Z</dcterms:created>
  <dcterms:modified xsi:type="dcterms:W3CDTF">2023-10-05T09:12:30Z</dcterms:modified>
</cp:coreProperties>
</file>