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6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78D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D7353-B796-4D40-8FFE-20270D354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0F46D3-7691-4000-BF51-832BFE849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6E37D2-42C5-4FFA-922E-DA25EA96E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D94646-3FD2-4D16-BC52-FA6E7C4E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E90AA0-0B1F-49F9-B629-105288EF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0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C7ADA-FF9C-48F5-84D3-81BDDF21D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934B5D-B28A-4328-B496-30EFA2197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C6DB9D-9FF0-4C9B-BDA1-6FB35DFC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ADAFEF-278D-4DE4-912C-EF489D59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09C3A-25BC-4A00-911F-6ADA612D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352A984-3FE5-414E-96A8-DBD8EBA7A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9882BC-5332-417B-A75A-771E9465F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A4AD1-C203-4458-BD2D-31C58AF84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5DC92C-6D50-4C2A-9B4B-D36B9F51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B9060D-8FE1-4A48-AEB8-05A16642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5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AD57A-FE9B-461C-8C8D-012C35CA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D6D22-5447-43F3-917B-AE0BCA4B0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8BCAD-D16A-40EF-9433-AF4C9460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1D2D8-8811-4542-96C7-FD9BEC279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F7502F-31B5-48B8-A9F2-9F14910A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3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D6C16-8D4A-4F9A-A88E-95AC8BD6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9777EF-6162-48EE-8EEE-D1560B88E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45D225-7927-4BD0-9881-F85DED01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8D265-CDEF-4F35-8365-B6D490AE0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5DC256-587B-48E4-92B9-C06886AC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74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B5FC7D-BFD1-4522-9646-96C5D3AF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53CCD-E28C-4CC3-A49A-90F4FDA35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DDAE0B-66CD-45CF-9F8E-E35615196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238A96-2A48-4CC3-B6C6-E45381975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0F6581-1565-4EB6-B291-59B957D2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B3B520-73F1-4C0E-9EF5-CD12F6C6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935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A17AC-CFFB-4381-B657-DFCF0824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C7DE3F-FA04-4796-95DB-F7DC18AB0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51F9CF5-C089-4C35-9729-AE8D69D95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E832F30-DAF6-4B01-865A-EDE445A1C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DB3792-523C-4BCD-9AF3-C7844DE0E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50C230-02F1-48CF-A16C-056A65F8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B4DC3A-9850-49F7-A49D-3C919246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299DED-EF4F-4873-BAAF-AD39C0FA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570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D9036-FD85-4042-9C4D-D57A75FAA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2BC097D-D79E-4F79-9C59-DCEB95CB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A7F7DB-B4B4-4CE3-AE45-67DFFD3C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E26261-7774-4758-B231-68D1029C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76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B98DEA5-0544-49AB-AB97-499F745D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41481D-E4EC-4390-A218-432D82A1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2959D8-81BF-4B87-B60C-01EE7CA9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45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2521-38D2-48F5-BCE5-1FEA03CB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E9B585-D86C-4129-BF61-A2E0A9DF8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11FBFA-1698-4A16-951C-313125CF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7B3A0C-639A-4F4D-9515-C134714D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9C9AAE-C765-4224-8086-74E37B97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0C49A1-2E7D-44B4-893E-1B673BDD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296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D43B-76B7-4605-90A8-FA43D26B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AEB8C0-B9F6-4D4D-88DA-607696A3A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523C12-2367-40FB-9DB5-F2A8B62C0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7FB6B4-734B-4E6F-8299-27927AF4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EFD98-37A5-49A6-AC49-A690E05C0ADE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24E62D-E185-4C03-AAE1-8C705359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FD51CB-BC7F-4A5F-BE36-9C6FE942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3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B7B25-2D90-4AF0-8F0F-7FC384576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D1BD15-94CC-4904-85E0-839122B13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9933B9-E981-4963-BA43-35E50D586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EFD98-37A5-49A6-AC49-A690E05C0ADE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9F292D-072A-4460-B0A4-F324EBCD9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87A12-4391-46F6-98C9-901177A6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2DC76-569A-4FF4-8B43-6D954BC0BD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759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5B9793-7E83-45EB-86AB-20B0C279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83" y="2560350"/>
            <a:ext cx="8550234" cy="1737299"/>
          </a:xfrm>
          <a:prstGeom prst="rect">
            <a:avLst/>
          </a:prstGeom>
          <a:solidFill>
            <a:srgbClr val="3B378D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4A0336-9B45-4175-ACC4-7C935253F381}"/>
              </a:ext>
            </a:extLst>
          </p:cNvPr>
          <p:cNvSpPr txBox="1"/>
          <p:nvPr/>
        </p:nvSpPr>
        <p:spPr>
          <a:xfrm>
            <a:off x="3737181" y="4305238"/>
            <a:ext cx="471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Цифровая экосистема ТУСУРа</a:t>
            </a:r>
          </a:p>
        </p:txBody>
      </p:sp>
    </p:spTree>
    <p:extLst>
      <p:ext uri="{BB962C8B-B14F-4D97-AF65-F5344CB8AC3E}">
        <p14:creationId xmlns:p14="http://schemas.microsoft.com/office/powerpoint/2010/main" val="26494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2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87EB78DC-0055-448A-9F4D-B4F54EDFC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872944"/>
              </p:ext>
            </p:extLst>
          </p:nvPr>
        </p:nvGraphicFramePr>
        <p:xfrm>
          <a:off x="0" y="-5337"/>
          <a:ext cx="11787001" cy="6891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500">
                  <a:extLst>
                    <a:ext uri="{9D8B030D-6E8A-4147-A177-3AD203B41FA5}">
                      <a16:colId xmlns:a16="http://schemas.microsoft.com/office/drawing/2014/main" val="2673591610"/>
                    </a:ext>
                  </a:extLst>
                </a:gridCol>
                <a:gridCol w="1964500">
                  <a:extLst>
                    <a:ext uri="{9D8B030D-6E8A-4147-A177-3AD203B41FA5}">
                      <a16:colId xmlns:a16="http://schemas.microsoft.com/office/drawing/2014/main" val="3986191751"/>
                    </a:ext>
                  </a:extLst>
                </a:gridCol>
                <a:gridCol w="3736042">
                  <a:extLst>
                    <a:ext uri="{9D8B030D-6E8A-4147-A177-3AD203B41FA5}">
                      <a16:colId xmlns:a16="http://schemas.microsoft.com/office/drawing/2014/main" val="2150760593"/>
                    </a:ext>
                  </a:extLst>
                </a:gridCol>
                <a:gridCol w="1493744">
                  <a:extLst>
                    <a:ext uri="{9D8B030D-6E8A-4147-A177-3AD203B41FA5}">
                      <a16:colId xmlns:a16="http://schemas.microsoft.com/office/drawing/2014/main" val="3313854736"/>
                    </a:ext>
                  </a:extLst>
                </a:gridCol>
                <a:gridCol w="1425458">
                  <a:extLst>
                    <a:ext uri="{9D8B030D-6E8A-4147-A177-3AD203B41FA5}">
                      <a16:colId xmlns:a16="http://schemas.microsoft.com/office/drawing/2014/main" val="2757416904"/>
                    </a:ext>
                  </a:extLst>
                </a:gridCol>
                <a:gridCol w="1202757">
                  <a:extLst>
                    <a:ext uri="{9D8B030D-6E8A-4147-A177-3AD203B41FA5}">
                      <a16:colId xmlns:a16="http://schemas.microsoft.com/office/drawing/2014/main" val="2070387104"/>
                    </a:ext>
                  </a:extLst>
                </a:gridCol>
              </a:tblGrid>
              <a:tr h="118309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Есть возможность брони?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Есть навигация?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Есть карты корпусов (внутри)?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Нужно ли вводить бронирование?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Нужно ли вводить навигацию?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983591"/>
                  </a:ext>
                </a:extLst>
              </a:tr>
              <a:tr h="85687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ТУСУР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37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м/у корпусами</a:t>
                      </a:r>
                      <a:br>
                        <a:rPr lang="ru-RU" dirty="0"/>
                      </a:br>
                      <a:r>
                        <a:rPr lang="en-US" dirty="0"/>
                        <a:t>API </a:t>
                      </a:r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923476"/>
                  </a:ext>
                </a:extLst>
              </a:tr>
              <a:tr h="910071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ТГУ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м/у корпусами</a:t>
                      </a:r>
                      <a:br>
                        <a:rPr lang="ru-RU" dirty="0"/>
                      </a:br>
                      <a:r>
                        <a:rPr lang="en-US" dirty="0"/>
                        <a:t>API </a:t>
                      </a:r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587560"/>
                  </a:ext>
                </a:extLst>
              </a:tr>
              <a:tr h="1183092"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  <a:p>
                      <a:pPr algn="ctr"/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ТПУ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Коворкинг очно</a:t>
                      </a:r>
                      <a:br>
                        <a:rPr lang="ru-RU" dirty="0"/>
                      </a:br>
                      <a:r>
                        <a:rPr lang="ru-RU" dirty="0"/>
                        <a:t>Онлайн привилегированные лица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м/у корпусами</a:t>
                      </a:r>
                      <a:br>
                        <a:rPr lang="ru-RU" dirty="0"/>
                      </a:br>
                      <a:r>
                        <a:rPr lang="en-US" dirty="0"/>
                        <a:t>API </a:t>
                      </a:r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 (по переходу через</a:t>
                      </a:r>
                      <a:r>
                        <a:rPr lang="en-US" dirty="0"/>
                        <a:t> QR</a:t>
                      </a:r>
                      <a:r>
                        <a:rPr lang="ru-RU" dirty="0"/>
                        <a:t>-коды)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847593"/>
                  </a:ext>
                </a:extLst>
              </a:tr>
              <a:tr h="910071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ТГАСУ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002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м/у корпусами</a:t>
                      </a:r>
                      <a:br>
                        <a:rPr lang="ru-RU" dirty="0"/>
                      </a:br>
                      <a:r>
                        <a:rPr lang="en-US" dirty="0"/>
                        <a:t>API </a:t>
                      </a:r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749239"/>
                  </a:ext>
                </a:extLst>
              </a:tr>
              <a:tr h="91007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ru-RU" dirty="0">
                          <a:solidFill>
                            <a:schemeClr val="bg2"/>
                          </a:solidFill>
                        </a:rPr>
                        <a:t>ТГПУ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м/у корпусами</a:t>
                      </a:r>
                      <a:br>
                        <a:rPr lang="ru-RU" dirty="0"/>
                      </a:br>
                      <a:r>
                        <a:rPr lang="en-US" dirty="0"/>
                        <a:t>API </a:t>
                      </a:r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152275"/>
                  </a:ext>
                </a:extLst>
              </a:tr>
              <a:tr h="910071">
                <a:tc>
                  <a:txBody>
                    <a:bodyPr/>
                    <a:lstStyle/>
                    <a:p>
                      <a:pPr algn="ctr"/>
                      <a:endParaRPr lang="ru-RU" dirty="0">
                        <a:solidFill>
                          <a:schemeClr val="bg2"/>
                        </a:solidFill>
                      </a:endParaRPr>
                    </a:p>
                    <a:p>
                      <a:pPr algn="ctr"/>
                      <a:r>
                        <a:rPr lang="ru-RU" dirty="0" err="1">
                          <a:solidFill>
                            <a:schemeClr val="bg2"/>
                          </a:solidFill>
                        </a:rPr>
                        <a:t>СибГМУ</a:t>
                      </a:r>
                      <a:endParaRPr lang="ru-RU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м/у корпусами</a:t>
                      </a:r>
                      <a:br>
                        <a:rPr lang="ru-RU" dirty="0"/>
                      </a:br>
                      <a:r>
                        <a:rPr lang="en-US" dirty="0"/>
                        <a:t>API </a:t>
                      </a:r>
                      <a:r>
                        <a:rPr lang="ru-RU" dirty="0" err="1"/>
                        <a:t>Яндекс.Карты</a:t>
                      </a:r>
                      <a:endParaRPr lang="ru-RU" dirty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Да</a:t>
                      </a:r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62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3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sp>
        <p:nvSpPr>
          <p:cNvPr id="6" name="AutoShape 8" descr="Пресс-служба :: Министерство цифрового развития, связи и массовых  коммуникаций Российской Федерации">
            <a:extLst>
              <a:ext uri="{FF2B5EF4-FFF2-40B4-BE49-F238E27FC236}">
                <a16:creationId xmlns:a16="http://schemas.microsoft.com/office/drawing/2014/main" id="{7DA1BF97-F0EB-43E0-8D19-ABDB24B9C1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79420" cy="297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E292FC-4471-492F-876E-10DDF943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476" y="2923037"/>
            <a:ext cx="6841924" cy="39349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0EB7F6-E5F8-4296-93F1-2D0B90915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447367" cy="305108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61196D0-CC77-462D-8FE3-C6118C2F8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3343" y="1921954"/>
            <a:ext cx="6522238" cy="34071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1AFF97E-0CFF-475B-B30F-5DF9A6C3DFE3}"/>
              </a:ext>
            </a:extLst>
          </p:cNvPr>
          <p:cNvSpPr txBox="1"/>
          <p:nvPr/>
        </p:nvSpPr>
        <p:spPr>
          <a:xfrm>
            <a:off x="6689547" y="478225"/>
            <a:ext cx="119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 ТУСУР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68A969C-273B-4ECE-8555-C72B653C13A5}"/>
              </a:ext>
            </a:extLst>
          </p:cNvPr>
          <p:cNvCxnSpPr/>
          <p:nvPr/>
        </p:nvCxnSpPr>
        <p:spPr>
          <a:xfrm flipH="1">
            <a:off x="6447367" y="1159328"/>
            <a:ext cx="1676097" cy="0"/>
          </a:xfrm>
          <a:prstGeom prst="straightConnector1">
            <a:avLst/>
          </a:prstGeom>
          <a:ln w="57150">
            <a:solidFill>
              <a:srgbClr val="3B37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1310ED-9E49-4CF4-B78F-B70409566E23}"/>
              </a:ext>
            </a:extLst>
          </p:cNvPr>
          <p:cNvSpPr txBox="1"/>
          <p:nvPr/>
        </p:nvSpPr>
        <p:spPr>
          <a:xfrm>
            <a:off x="3096572" y="5596725"/>
            <a:ext cx="114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 ТГАСУ</a:t>
            </a: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BCB46EAC-E41D-409A-8002-7EB2A073F1BB}"/>
              </a:ext>
            </a:extLst>
          </p:cNvPr>
          <p:cNvCxnSpPr>
            <a:cxnSpLocks/>
          </p:cNvCxnSpPr>
          <p:nvPr/>
        </p:nvCxnSpPr>
        <p:spPr>
          <a:xfrm>
            <a:off x="2930290" y="6119945"/>
            <a:ext cx="1707024" cy="0"/>
          </a:xfrm>
          <a:prstGeom prst="straightConnector1">
            <a:avLst/>
          </a:prstGeom>
          <a:ln w="5715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EBB2AF0-CCBB-4485-86D1-3B78C60C0C37}"/>
              </a:ext>
            </a:extLst>
          </p:cNvPr>
          <p:cNvSpPr txBox="1"/>
          <p:nvPr/>
        </p:nvSpPr>
        <p:spPr>
          <a:xfrm>
            <a:off x="9312752" y="1919672"/>
            <a:ext cx="784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 ТГУ</a:t>
            </a:r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45122ECE-8BA1-44E1-80C8-185960AE6D78}"/>
              </a:ext>
            </a:extLst>
          </p:cNvPr>
          <p:cNvCxnSpPr/>
          <p:nvPr/>
        </p:nvCxnSpPr>
        <p:spPr>
          <a:xfrm flipH="1">
            <a:off x="8831724" y="2472076"/>
            <a:ext cx="1676097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50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C2BC599-EBF0-4DC6-A553-10E9BDF77C31}"/>
              </a:ext>
            </a:extLst>
          </p:cNvPr>
          <p:cNvGrpSpPr/>
          <p:nvPr/>
        </p:nvGrpSpPr>
        <p:grpSpPr>
          <a:xfrm>
            <a:off x="11742000" y="0"/>
            <a:ext cx="450000" cy="6858000"/>
            <a:chOff x="11742000" y="0"/>
            <a:chExt cx="450000" cy="6858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0464206-636A-47E7-972B-B1E39D7A71BA}"/>
                </a:ext>
              </a:extLst>
            </p:cNvPr>
            <p:cNvSpPr/>
            <p:nvPr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ru-RU" dirty="0">
                  <a:latin typeface="Gill Sans MT" panose="020B0502020104020203" pitchFamily="34" charset="0"/>
                </a:rPr>
                <a:t>4</a:t>
              </a:r>
              <a:endParaRPr lang="ru-RU" dirty="0"/>
            </a:p>
          </p:txBody>
        </p:sp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A0B0191D-93E4-4CE2-A84A-464377239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081117" y="795233"/>
              <a:ext cx="1771766" cy="360000"/>
            </a:xfrm>
            <a:prstGeom prst="rect">
              <a:avLst/>
            </a:prstGeom>
          </p:spPr>
        </p:pic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2F8560A-DF94-4FFE-836F-1A774154F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0" y="1443716"/>
            <a:ext cx="10534801" cy="485588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226E187-2F4D-4ED8-88C6-18A598A94C81}"/>
              </a:ext>
            </a:extLst>
          </p:cNvPr>
          <p:cNvSpPr txBox="1"/>
          <p:nvPr/>
        </p:nvSpPr>
        <p:spPr>
          <a:xfrm>
            <a:off x="810660" y="452013"/>
            <a:ext cx="2531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>
                <a:solidFill>
                  <a:srgbClr val="3B378D"/>
                </a:solidFill>
                <a:latin typeface="Ink Free" panose="03080402000500000000" pitchFamily="66" charset="0"/>
              </a:rPr>
              <a:t>Наше решение</a:t>
            </a:r>
          </a:p>
        </p:txBody>
      </p:sp>
    </p:spTree>
    <p:extLst>
      <p:ext uri="{BB962C8B-B14F-4D97-AF65-F5344CB8AC3E}">
        <p14:creationId xmlns:p14="http://schemas.microsoft.com/office/powerpoint/2010/main" val="3384738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3FEB8-DB52-4D07-878A-B690953756BD}"/>
              </a:ext>
            </a:extLst>
          </p:cNvPr>
          <p:cNvSpPr txBox="1"/>
          <p:nvPr/>
        </p:nvSpPr>
        <p:spPr>
          <a:xfrm>
            <a:off x="810660" y="452013"/>
            <a:ext cx="2743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>
                <a:solidFill>
                  <a:srgbClr val="3B378D"/>
                </a:solidFill>
                <a:latin typeface="Ink Free" panose="03080402000500000000" pitchFamily="66" charset="0"/>
              </a:rPr>
              <a:t>Поиск аудитории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2A514C-BC3D-430C-896E-A04AE4253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0" y="1448240"/>
            <a:ext cx="10539148" cy="4841421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C1CBB0-B49A-4659-B52B-E29D5143CC96}"/>
              </a:ext>
            </a:extLst>
          </p:cNvPr>
          <p:cNvSpPr/>
          <p:nvPr/>
        </p:nvSpPr>
        <p:spPr>
          <a:xfrm>
            <a:off x="11742000" y="0"/>
            <a:ext cx="450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dirty="0"/>
              <a:t>5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DD1632-964E-4443-9DB2-ECF9BE630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1117" y="795233"/>
            <a:ext cx="177176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1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AC8ADA-19B9-410E-81C8-DC3730C4E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0" y="1399371"/>
            <a:ext cx="10534801" cy="48394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B988B-D0D9-4F36-8AB4-2289C97ED366}"/>
              </a:ext>
            </a:extLst>
          </p:cNvPr>
          <p:cNvSpPr txBox="1"/>
          <p:nvPr/>
        </p:nvSpPr>
        <p:spPr>
          <a:xfrm>
            <a:off x="810660" y="452013"/>
            <a:ext cx="5634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>
                <a:solidFill>
                  <a:srgbClr val="3B378D"/>
                </a:solidFill>
                <a:latin typeface="Ink Free" panose="03080402000500000000" pitchFamily="66" charset="0"/>
              </a:rPr>
              <a:t>Краткая информация об аудитории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4497A94-D0FA-4CB7-A44C-46D8E7F3C629}"/>
              </a:ext>
            </a:extLst>
          </p:cNvPr>
          <p:cNvSpPr/>
          <p:nvPr/>
        </p:nvSpPr>
        <p:spPr>
          <a:xfrm>
            <a:off x="11742000" y="0"/>
            <a:ext cx="450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dirty="0"/>
              <a:t>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2C8B00-63A4-454A-960B-29CA1B5B3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1117" y="795233"/>
            <a:ext cx="177176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2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05DBB-076C-4774-984F-98B3B75A49BC}"/>
              </a:ext>
            </a:extLst>
          </p:cNvPr>
          <p:cNvSpPr txBox="1"/>
          <p:nvPr/>
        </p:nvSpPr>
        <p:spPr>
          <a:xfrm>
            <a:off x="810660" y="452013"/>
            <a:ext cx="6346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>
                <a:solidFill>
                  <a:srgbClr val="3B378D"/>
                </a:solidFill>
                <a:latin typeface="Ink Free" panose="03080402000500000000" pitchFamily="66" charset="0"/>
              </a:rPr>
              <a:t>Аудиторию нашли, а как в неё попасть?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4DA201-7FA7-4912-9F04-37A69E62C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0" y="1484539"/>
            <a:ext cx="10243614" cy="472166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97F32FF-3D66-4AED-B60C-6D7381EDD1B8}"/>
              </a:ext>
            </a:extLst>
          </p:cNvPr>
          <p:cNvSpPr/>
          <p:nvPr/>
        </p:nvSpPr>
        <p:spPr>
          <a:xfrm>
            <a:off x="11742000" y="0"/>
            <a:ext cx="450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dirty="0"/>
              <a:t>7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90DF46-F100-48E3-B009-685E1521F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1117" y="795233"/>
            <a:ext cx="1771766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81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05DBB-076C-4774-984F-98B3B75A49BC}"/>
              </a:ext>
            </a:extLst>
          </p:cNvPr>
          <p:cNvSpPr txBox="1"/>
          <p:nvPr/>
        </p:nvSpPr>
        <p:spPr>
          <a:xfrm>
            <a:off x="810660" y="452013"/>
            <a:ext cx="8467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u="sng" dirty="0">
                <a:solidFill>
                  <a:srgbClr val="3B378D"/>
                </a:solidFill>
                <a:latin typeface="Ink Free" panose="03080402000500000000" pitchFamily="66" charset="0"/>
              </a:rPr>
              <a:t>По каким критериям мы можем выбирать аудиторию?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97F32FF-3D66-4AED-B60C-6D7381EDD1B8}"/>
              </a:ext>
            </a:extLst>
          </p:cNvPr>
          <p:cNvSpPr/>
          <p:nvPr/>
        </p:nvSpPr>
        <p:spPr>
          <a:xfrm>
            <a:off x="11742000" y="0"/>
            <a:ext cx="450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dirty="0"/>
              <a:t>7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90DF46-F100-48E3-B009-685E1521F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081117" y="795233"/>
            <a:ext cx="1771766" cy="36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E630C2-F83C-46F5-AE88-129B27DD238A}"/>
              </a:ext>
            </a:extLst>
          </p:cNvPr>
          <p:cNvSpPr txBox="1"/>
          <p:nvPr/>
        </p:nvSpPr>
        <p:spPr>
          <a:xfrm>
            <a:off x="500417" y="1126676"/>
            <a:ext cx="1074177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b="1" u="sng" dirty="0">
                <a:solidFill>
                  <a:srgbClr val="3B378D"/>
                </a:solidFill>
                <a:latin typeface="Ink Free" panose="03080402000500000000" pitchFamily="66" charset="0"/>
              </a:rPr>
              <a:t>Номер аудитории: </a:t>
            </a:r>
          </a:p>
          <a:p>
            <a:r>
              <a:rPr lang="ru-RU" sz="1800" b="1" dirty="0">
                <a:latin typeface="Ink Free" panose="03080402000500000000" pitchFamily="66" charset="0"/>
              </a:rPr>
              <a:t>Уникальный идентификатор каждой аудитории для удобства поиска и бронирования. </a:t>
            </a:r>
          </a:p>
          <a:p>
            <a:r>
              <a:rPr lang="ru-RU" sz="1800" b="1" dirty="0">
                <a:latin typeface="Ink Free" panose="03080402000500000000" pitchFamily="66" charset="0"/>
              </a:rPr>
              <a:t> </a:t>
            </a:r>
          </a:p>
          <a:p>
            <a:r>
              <a:rPr lang="ru-RU" sz="1800" b="1" u="sng" dirty="0">
                <a:solidFill>
                  <a:srgbClr val="3B378D"/>
                </a:solidFill>
                <a:latin typeface="Ink Free" panose="03080402000500000000" pitchFamily="66" charset="0"/>
              </a:rPr>
              <a:t>Вместимость: </a:t>
            </a:r>
          </a:p>
          <a:p>
            <a:r>
              <a:rPr lang="ru-RU" sz="1800" b="1" dirty="0">
                <a:latin typeface="Ink Free" panose="03080402000500000000" pitchFamily="66" charset="0"/>
              </a:rPr>
              <a:t>Количество мест в аудитории, чтобы студенты могли выбирать подходящее помещение в зависимости от количества человек в группе. </a:t>
            </a:r>
          </a:p>
          <a:p>
            <a:r>
              <a:rPr lang="ru-RU" sz="1800" b="1" dirty="0">
                <a:latin typeface="Ink Free" panose="03080402000500000000" pitchFamily="66" charset="0"/>
              </a:rPr>
              <a:t> </a:t>
            </a:r>
          </a:p>
          <a:p>
            <a:r>
              <a:rPr lang="ru-RU" sz="1800" b="1" u="sng" dirty="0">
                <a:solidFill>
                  <a:srgbClr val="3B378D"/>
                </a:solidFill>
                <a:latin typeface="Ink Free" panose="03080402000500000000" pitchFamily="66" charset="0"/>
              </a:rPr>
              <a:t>Оборудование: </a:t>
            </a:r>
          </a:p>
          <a:p>
            <a:r>
              <a:rPr lang="ru-RU" sz="1800" b="1" dirty="0">
                <a:latin typeface="Ink Free" panose="03080402000500000000" pitchFamily="66" charset="0"/>
              </a:rPr>
              <a:t>Список технического оборудования (проектор, доска, аудиосистема и т.д.), доступного в аудитории. </a:t>
            </a:r>
          </a:p>
          <a:p>
            <a:r>
              <a:rPr lang="ru-RU" sz="1800" b="1" dirty="0">
                <a:latin typeface="Ink Free" panose="03080402000500000000" pitchFamily="66" charset="0"/>
              </a:rPr>
              <a:t> </a:t>
            </a:r>
          </a:p>
          <a:p>
            <a:r>
              <a:rPr lang="ru-RU" sz="1800" b="1" u="sng" dirty="0">
                <a:solidFill>
                  <a:srgbClr val="3B378D"/>
                </a:solidFill>
                <a:latin typeface="Ink Free" panose="03080402000500000000" pitchFamily="66" charset="0"/>
              </a:rPr>
              <a:t>Тип помещения: </a:t>
            </a:r>
          </a:p>
          <a:p>
            <a:r>
              <a:rPr lang="ru-RU" sz="1800" b="1" dirty="0">
                <a:latin typeface="Ink Free" panose="03080402000500000000" pitchFamily="66" charset="0"/>
              </a:rPr>
              <a:t>Лекционная, семинарская, компьютерная лаборатория и так далее. </a:t>
            </a:r>
          </a:p>
          <a:p>
            <a:r>
              <a:rPr lang="ru-RU" sz="1800" b="1" dirty="0">
                <a:latin typeface="Ink Free" panose="03080402000500000000" pitchFamily="66" charset="0"/>
              </a:rPr>
              <a:t> </a:t>
            </a:r>
          </a:p>
          <a:p>
            <a:r>
              <a:rPr lang="ru-RU" sz="1800" b="1" u="sng" dirty="0">
                <a:solidFill>
                  <a:srgbClr val="3B378D"/>
                </a:solidFill>
                <a:latin typeface="Ink Free" panose="03080402000500000000" pitchFamily="66" charset="0"/>
              </a:rPr>
              <a:t>Доступность для лиц с ОВЗ: </a:t>
            </a:r>
          </a:p>
          <a:p>
            <a:r>
              <a:rPr lang="ru-RU" sz="1800" b="1" dirty="0">
                <a:latin typeface="Ink Free" panose="03080402000500000000" pitchFamily="66" charset="0"/>
              </a:rPr>
              <a:t>Информация о том, обеспечивает ли аудитория удобства для людей с ограниченными возможностями здоровья. </a:t>
            </a:r>
          </a:p>
          <a:p>
            <a:r>
              <a:rPr lang="ru-RU" sz="1800" b="1" dirty="0">
                <a:latin typeface="Ink Free" panose="03080402000500000000" pitchFamily="66" charset="0"/>
              </a:rPr>
              <a:t> </a:t>
            </a:r>
          </a:p>
          <a:p>
            <a:r>
              <a:rPr lang="ru-RU" sz="1800" b="1" u="sng" dirty="0">
                <a:solidFill>
                  <a:srgbClr val="3B378D"/>
                </a:solidFill>
                <a:latin typeface="Ink Free" panose="03080402000500000000" pitchFamily="66" charset="0"/>
              </a:rPr>
              <a:t>Расположение: </a:t>
            </a:r>
          </a:p>
          <a:p>
            <a:r>
              <a:rPr lang="ru-RU" sz="1800" b="1" dirty="0">
                <a:latin typeface="Ink Free" panose="03080402000500000000" pitchFamily="66" charset="0"/>
              </a:rPr>
              <a:t>Этаж, корпус, номер на схеме здания для быстрой навигации.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1690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5B9793-7E83-45EB-86AB-20B0C279A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883" y="2560350"/>
            <a:ext cx="8550234" cy="1737299"/>
          </a:xfrm>
          <a:prstGeom prst="rect">
            <a:avLst/>
          </a:prstGeom>
          <a:solidFill>
            <a:srgbClr val="3B378D"/>
          </a:solidFill>
        </p:spPr>
      </p:pic>
    </p:spTree>
    <p:extLst>
      <p:ext uri="{BB962C8B-B14F-4D97-AF65-F5344CB8AC3E}">
        <p14:creationId xmlns:p14="http://schemas.microsoft.com/office/powerpoint/2010/main" val="11335850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267</Words>
  <Application>Microsoft Office PowerPoint</Application>
  <PresentationFormat>Широкоэкранный</PresentationFormat>
  <Paragraphs>79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Ink Free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Журиков Артём</dc:creator>
  <cp:lastModifiedBy>София Балачкова</cp:lastModifiedBy>
  <cp:revision>25</cp:revision>
  <dcterms:created xsi:type="dcterms:W3CDTF">2023-04-27T22:56:31Z</dcterms:created>
  <dcterms:modified xsi:type="dcterms:W3CDTF">2023-10-12T06:31:48Z</dcterms:modified>
</cp:coreProperties>
</file>