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94" r:id="rId4"/>
    <p:sldId id="303" r:id="rId5"/>
    <p:sldId id="306" r:id="rId6"/>
    <p:sldId id="304" r:id="rId7"/>
    <p:sldId id="305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 Pham" initials="TP" lastIdx="3" clrIdx="0">
    <p:extLst>
      <p:ext uri="{19B8F6BF-5375-455C-9EA6-DF929625EA0E}">
        <p15:presenceInfo xmlns="" xmlns:p15="http://schemas.microsoft.com/office/powerpoint/2012/main" userId="59a13301e9d760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79247" autoAdjust="0"/>
  </p:normalViewPr>
  <p:slideViewPr>
    <p:cSldViewPr snapToGrid="0">
      <p:cViewPr>
        <p:scale>
          <a:sx n="84" d="100"/>
          <a:sy n="84" d="100"/>
        </p:scale>
        <p:origin x="-1344" y="-7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04EE-4B2D-4D5F-94B5-665F191DC93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878D1-4022-408F-A348-5B609B2268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6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morning, Professor Trick and everyone. Today, I am going to introduce to you about Service Layer Core Protocol. </a:t>
            </a:r>
          </a:p>
          <a:p>
            <a:r>
              <a:rPr lang="en-US" baseline="0" dirty="0" smtClean="0"/>
              <a:t> 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878D1-4022-408F-A348-5B609B2268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my presentation, I will follow this agenda. Firstly, the brief definition and the goal of Service Layer is shown. In the next part, the architectural of Service Layer is explained in details. </a:t>
            </a:r>
          </a:p>
          <a:p>
            <a:r>
              <a:rPr lang="en-US" baseline="0" dirty="0" smtClean="0"/>
              <a:t>And then principles and functions are mentioned. Finally is the reference.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878D1-4022-408F-A348-5B609B2268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9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878D1-4022-408F-A348-5B609B2268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7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4961-FF9D-469C-8EE9-5567999B4E40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2AFB-5AE3-4A63-BDBD-C1E150B42C4F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E5B-6BB7-4CC6-A4F1-195E8456E825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4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C6AB-77EA-45F3-84DA-77F2B14AC545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4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9CB4-88A4-4B22-BA1B-73C075A3E012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5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1607-A455-4D64-98FE-69A2A848B27A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6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7641-0463-4768-80A8-CF24A60E392A}" type="datetime1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3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9EE9-8715-4A09-8BB5-6363817A504A}" type="datetime1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2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8F82-0502-4E25-8FBB-25918D1AE1AF}" type="datetime1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4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D40B-D4B3-49EE-9A85-0BAFDD171EDB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9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094A-7E36-4593-8F11-F1D3153F8A22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F769-FD19-4A19-833A-03277A1DEEC8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D989F-99AA-4CFF-8FB2-A57B66139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9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346" y="4753154"/>
            <a:ext cx="9661585" cy="1602490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/>
              <a:t>Lecturer</a:t>
            </a:r>
            <a:r>
              <a:rPr lang="de-DE" dirty="0" smtClean="0"/>
              <a:t>: </a:t>
            </a:r>
            <a:r>
              <a:rPr lang="de-DE" dirty="0" smtClean="0"/>
              <a:t>Mr. Damir Dobric</a:t>
            </a:r>
            <a:r>
              <a:rPr lang="de-DE" sz="4000" dirty="0" smtClean="0"/>
              <a:t>               </a:t>
            </a:r>
            <a:r>
              <a:rPr lang="de-DE" dirty="0" smtClean="0"/>
              <a:t>Student: Sven Eisenbach </a:t>
            </a:r>
            <a:br>
              <a:rPr lang="de-DE" dirty="0" smtClean="0"/>
            </a:br>
            <a:r>
              <a:rPr lang="de-DE" dirty="0" smtClean="0"/>
              <a:t>Professor: Prof. Dr. Andreas Pech	       </a:t>
            </a:r>
            <a:r>
              <a:rPr lang="de-DE" dirty="0" err="1" smtClean="0"/>
              <a:t>Matr</a:t>
            </a:r>
            <a:r>
              <a:rPr lang="de-DE" dirty="0" smtClean="0"/>
              <a:t>. </a:t>
            </a:r>
            <a:r>
              <a:rPr lang="de-DE" dirty="0" err="1" smtClean="0"/>
              <a:t>Nr</a:t>
            </a:r>
            <a:r>
              <a:rPr lang="de-DE" dirty="0" smtClean="0"/>
              <a:t>: 1092541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2079198"/>
            <a:ext cx="12192000" cy="733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Software Engineering WS 18/19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0" y="2288042"/>
            <a:ext cx="12192000" cy="2164544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Implementation of an Euclidean Color Filter </a:t>
            </a:r>
            <a:br>
              <a:rPr lang="en-US" sz="4400" b="1" dirty="0">
                <a:latin typeface="+mn-lt"/>
              </a:rPr>
            </a:br>
            <a:r>
              <a:rPr lang="en-US" sz="3200" b="1" dirty="0">
                <a:latin typeface="+mn-lt"/>
              </a:rPr>
              <a:t>in </a:t>
            </a:r>
            <a:r>
              <a:rPr lang="en-US" sz="3200" b="1" dirty="0" err="1">
                <a:latin typeface="+mn-lt"/>
              </a:rPr>
              <a:t>.Net</a:t>
            </a:r>
            <a:r>
              <a:rPr lang="en-US" sz="3200" b="1" dirty="0">
                <a:latin typeface="+mn-lt"/>
              </a:rPr>
              <a:t> Standard2.0</a:t>
            </a:r>
            <a:endParaRPr lang="de-DE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92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01073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Euclidean color </a:t>
            </a:r>
            <a:r>
              <a:rPr lang="en-US" sz="2400" b="1" dirty="0"/>
              <a:t>f</a:t>
            </a:r>
            <a:r>
              <a:rPr lang="en-US" sz="2400" b="1" dirty="0" smtClean="0"/>
              <a:t>ilter </a:t>
            </a:r>
            <a:r>
              <a:rPr lang="en-US" sz="2400" b="1" dirty="0" smtClean="0"/>
              <a:t>overview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	RGB-Colors and Euclidean </a:t>
            </a:r>
            <a:r>
              <a:rPr lang="en-US" sz="2000" dirty="0" smtClean="0"/>
              <a:t>distance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	What does the Euclidean filter do?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/>
              <a:t>2.   Architecture of the Project</a:t>
            </a:r>
            <a:endParaRPr lang="en-US" sz="2400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 smtClean="0"/>
              <a:t>3.   Implementation</a:t>
            </a:r>
            <a:endParaRPr lang="en-US" sz="2400" b="1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Euclidean color filter </a:t>
            </a:r>
            <a:r>
              <a:rPr lang="en-US" sz="4000" b="1" dirty="0" smtClean="0"/>
              <a:t>overview</a:t>
            </a:r>
            <a:br>
              <a:rPr lang="en-US" sz="4000" b="1" dirty="0" smtClean="0"/>
            </a:br>
            <a:r>
              <a:rPr lang="en-US" sz="3200" dirty="0" smtClean="0"/>
              <a:t>RGB-Colors </a:t>
            </a:r>
            <a:r>
              <a:rPr lang="en-US" sz="3200" dirty="0"/>
              <a:t>and Euclidean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/>
              <p:cNvSpPr txBox="1">
                <a:spLocks/>
              </p:cNvSpPr>
              <p:nvPr/>
            </p:nvSpPr>
            <p:spPr>
              <a:xfrm>
                <a:off x="259324" y="1897063"/>
                <a:ext cx="9661585" cy="44472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:r>
                  <a:rPr lang="de-DE" sz="2000" dirty="0" smtClean="0"/>
                  <a:t>RGB </a:t>
                </a:r>
                <a:r>
                  <a:rPr lang="de-DE" sz="2000" dirty="0" err="1" smtClean="0"/>
                  <a:t>color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space</a:t>
                </a:r>
                <a:r>
                  <a:rPr lang="de-DE" sz="2000" dirty="0" smtClean="0"/>
                  <a:t> </a:t>
                </a:r>
                <a:r>
                  <a:rPr lang="de-DE" sz="2000" dirty="0" smtClean="0">
                    <a:sym typeface="Wingdings" pitchFamily="2" charset="2"/>
                  </a:rPr>
                  <a:t>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mixed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portions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red</a:t>
                </a:r>
                <a:r>
                  <a:rPr lang="de-DE" sz="2000" dirty="0" smtClean="0"/>
                  <a:t>, </a:t>
                </a:r>
                <a:r>
                  <a:rPr lang="de-DE" sz="2000" dirty="0" err="1" smtClean="0"/>
                  <a:t>green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and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blue</a:t>
                </a:r>
                <a:endParaRPr lang="de-DE" sz="2000" dirty="0" smtClean="0"/>
              </a:p>
              <a:p>
                <a:pPr>
                  <a:buFontTx/>
                  <a:buChar char="-"/>
                </a:pPr>
                <a:r>
                  <a:rPr lang="de-DE" sz="2000" dirty="0" smtClean="0"/>
                  <a:t>The RGB </a:t>
                </a:r>
                <a:r>
                  <a:rPr lang="de-DE" sz="2000" dirty="0" err="1" smtClean="0"/>
                  <a:t>value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represented</a:t>
                </a:r>
                <a:r>
                  <a:rPr lang="de-DE" sz="2000" dirty="0" smtClean="0"/>
                  <a:t> 3 dimensional</a:t>
                </a:r>
              </a:p>
              <a:p>
                <a:pPr>
                  <a:buFontTx/>
                  <a:buChar char="-"/>
                </a:pPr>
                <a:r>
                  <a:rPr lang="de-DE" sz="2000" dirty="0" smtClean="0"/>
                  <a:t>VS </a:t>
                </a:r>
                <a:r>
                  <a:rPr lang="de-DE" sz="2000" dirty="0" err="1" smtClean="0"/>
                  <a:t>use</a:t>
                </a:r>
                <a:r>
                  <a:rPr lang="de-DE" sz="2000" dirty="0" smtClean="0"/>
                  <a:t> 8 </a:t>
                </a:r>
                <a:r>
                  <a:rPr lang="de-DE" sz="2000" dirty="0" err="1" smtClean="0"/>
                  <a:t>bits</a:t>
                </a:r>
                <a:r>
                  <a:rPr lang="de-DE" sz="2000" dirty="0" smtClean="0"/>
                  <a:t> per </a:t>
                </a:r>
                <a:r>
                  <a:rPr lang="de-DE" sz="2000" dirty="0" err="1" smtClean="0"/>
                  <a:t>color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channel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default</a:t>
                </a:r>
                <a:endParaRPr lang="de-DE" sz="2000" dirty="0" smtClean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/>
                        </m:ctrlPr>
                      </m:sSupPr>
                      <m:e>
                        <m:r>
                          <a:rPr lang="en-US" sz="2000" i="1"/>
                          <m:t>2</m:t>
                        </m:r>
                      </m:e>
                      <m:sup>
                        <m:r>
                          <a:rPr lang="en-US" sz="2000" i="1"/>
                          <m:t>8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bit </a:t>
                </a:r>
                <a:r>
                  <a:rPr lang="en-US" sz="2000" dirty="0" smtClean="0">
                    <a:sym typeface="Wingdings" pitchFamily="2" charset="2"/>
                  </a:rPr>
                  <a:t> each value ranges from 0 .. 255  </a:t>
                </a:r>
              </a:p>
              <a:p>
                <a:pPr>
                  <a:buFontTx/>
                  <a:buChar char="-"/>
                </a:pPr>
                <a:r>
                  <a:rPr lang="en-US" sz="2000" dirty="0" smtClean="0">
                    <a:sym typeface="Wingdings" pitchFamily="2" charset="2"/>
                  </a:rPr>
                  <a:t>White  255,255,255; Black  0,0,0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>
                  <a:buFontTx/>
                  <a:buChar char="-"/>
                </a:pPr>
                <a:r>
                  <a:rPr lang="en-US" sz="2000" dirty="0" smtClean="0">
                    <a:sym typeface="Wingdings" pitchFamily="2" charset="2"/>
                  </a:rPr>
                  <a:t>Euclidean distance describes the distance between two Points </a:t>
                </a:r>
              </a:p>
              <a:p>
                <a:pPr>
                  <a:buFontTx/>
                  <a:buChar char="-"/>
                </a:pPr>
                <a:r>
                  <a:rPr lang="en-US" sz="2000" dirty="0" smtClean="0">
                    <a:sym typeface="Wingdings" pitchFamily="2" charset="2"/>
                  </a:rPr>
                  <a:t>Since the RGB-values are 3 dimensional 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/>
                        <m:t>𝑑</m:t>
                      </m:r>
                      <m:r>
                        <a:rPr lang="en-US" sz="1600" i="1"/>
                        <m:t>(</m:t>
                      </m:r>
                      <m:r>
                        <a:rPr lang="de-DE" sz="1600" i="1"/>
                        <m:t>𝑝</m:t>
                      </m:r>
                      <m:r>
                        <a:rPr lang="en-US" sz="1600" i="1"/>
                        <m:t>,</m:t>
                      </m:r>
                      <m:r>
                        <a:rPr lang="de-DE" sz="1600" i="1"/>
                        <m:t>𝑞</m:t>
                      </m:r>
                      <m:r>
                        <a:rPr lang="en-US" sz="1600" i="1"/>
                        <m:t>)= </m:t>
                      </m:r>
                      <m:rad>
                        <m:radPr>
                          <m:degHide m:val="on"/>
                          <m:ctrlPr>
                            <a:rPr lang="de-DE" sz="1600" i="1"/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sz="160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6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/>
                                      </m:ctrlPr>
                                    </m:sSubPr>
                                    <m:e>
                                      <m:r>
                                        <a:rPr lang="de-DE" sz="1600" i="1"/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i="1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1600" i="1"/>
                                      </m:ctrlPr>
                                    </m:sSubPr>
                                    <m:e>
                                      <m:r>
                                        <a:rPr lang="de-DE" sz="1600" i="1"/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i="1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/>
                                <m:t>2</m:t>
                              </m:r>
                            </m:sup>
                          </m:sSup>
                          <m:r>
                            <a:rPr lang="en-US" sz="1600" i="1"/>
                            <m:t>+ </m:t>
                          </m:r>
                          <m:sSup>
                            <m:sSupPr>
                              <m:ctrlPr>
                                <a:rPr lang="de-DE" sz="160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6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/>
                                      </m:ctrlPr>
                                    </m:sSubPr>
                                    <m:e>
                                      <m:r>
                                        <a:rPr lang="de-DE" sz="1600" i="1"/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i="1"/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1600" i="1"/>
                                      </m:ctrlPr>
                                    </m:sSubPr>
                                    <m:e>
                                      <m:r>
                                        <a:rPr lang="de-DE" sz="1600" i="1"/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i="1"/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/>
                                <m:t>2</m:t>
                              </m:r>
                            </m:sup>
                          </m:sSup>
                          <m:r>
                            <a:rPr lang="en-US" sz="1600" i="1"/>
                            <m:t>+(</m:t>
                          </m:r>
                          <m:sSub>
                            <m:sSubPr>
                              <m:ctrlPr>
                                <a:rPr lang="de-DE" sz="1600" i="1"/>
                              </m:ctrlPr>
                            </m:sSubPr>
                            <m:e>
                              <m:r>
                                <a:rPr lang="de-DE" sz="1600" i="1"/>
                                <m:t>𝑞</m:t>
                              </m:r>
                            </m:e>
                            <m:sub>
                              <m:r>
                                <a:rPr lang="en-US" sz="1600" i="1"/>
                                <m:t>3</m:t>
                              </m:r>
                            </m:sub>
                          </m:sSub>
                          <m:r>
                            <a:rPr lang="en-US" sz="1600" i="1"/>
                            <m:t>− </m:t>
                          </m:r>
                          <m:sSub>
                            <m:sSubPr>
                              <m:ctrlPr>
                                <a:rPr lang="de-DE" sz="1600" i="1"/>
                              </m:ctrlPr>
                            </m:sSubPr>
                            <m:e>
                              <m:r>
                                <a:rPr lang="de-DE" sz="1600" i="1"/>
                                <m:t>𝑝</m:t>
                              </m:r>
                            </m:e>
                            <m:sub>
                              <m:r>
                                <a:rPr lang="en-US" sz="1600" i="1"/>
                                <m:t>3</m:t>
                              </m:r>
                            </m:sub>
                          </m:sSub>
                          <m:r>
                            <a:rPr lang="en-US" sz="1600" i="1"/>
                            <m:t>)²</m:t>
                          </m:r>
                        </m:e>
                      </m:rad>
                    </m:oMath>
                  </m:oMathPara>
                </a14:m>
                <a:endParaRPr lang="en-US" sz="2000" dirty="0" smtClean="0">
                  <a:sym typeface="Wingdings" pitchFamily="2" charset="2"/>
                </a:endParaRPr>
              </a:p>
              <a:p>
                <a:pPr>
                  <a:buFontTx/>
                  <a:buChar char="-"/>
                </a:pPr>
                <a:r>
                  <a:rPr lang="en-US" sz="2000" dirty="0" smtClean="0">
                    <a:sym typeface="Wingdings" pitchFamily="2" charset="2"/>
                  </a:rPr>
                  <a:t>Example:  </a:t>
                </a:r>
                <a14:m>
                  <m:oMath xmlns:m="http://schemas.openxmlformats.org/officeDocument/2006/math">
                    <m:r>
                      <a:rPr lang="de-DE" sz="1800" i="1"/>
                      <m:t>𝑑</m:t>
                    </m:r>
                    <m:r>
                      <a:rPr lang="en-US" sz="1800" i="1"/>
                      <m:t>= </m:t>
                    </m:r>
                    <m:rad>
                      <m:radPr>
                        <m:degHide m:val="on"/>
                        <m:ctrlPr>
                          <a:rPr lang="de-DE" sz="1800" i="1"/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8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800" i="1"/>
                                </m:ctrlPr>
                              </m:dPr>
                              <m:e>
                                <m:r>
                                  <a:rPr lang="de-DE" sz="1800" i="1"/>
                                  <m:t>101−220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/>
                              <m:t>2</m:t>
                            </m:r>
                          </m:sup>
                        </m:sSup>
                        <m:r>
                          <a:rPr lang="en-US" sz="1800" i="1"/>
                          <m:t>+</m:t>
                        </m:r>
                        <m:sSup>
                          <m:sSupPr>
                            <m:ctrlPr>
                              <a:rPr lang="de-DE" sz="18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800" i="1"/>
                                </m:ctrlPr>
                              </m:dPr>
                              <m:e>
                                <m:r>
                                  <a:rPr lang="de-DE" sz="1800" i="1"/>
                                  <m:t>90−200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/>
                              <m:t>2</m:t>
                            </m:r>
                          </m:sup>
                        </m:sSup>
                        <m:r>
                          <a:rPr lang="en-US" sz="1800" i="1"/>
                          <m:t>+</m:t>
                        </m:r>
                        <m:sSup>
                          <m:sSupPr>
                            <m:ctrlPr>
                              <a:rPr lang="de-DE" sz="18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800" i="1"/>
                                </m:ctrlPr>
                              </m:dPr>
                              <m:e>
                                <m:r>
                                  <a:rPr lang="de-DE" sz="1800" i="1"/>
                                  <m:t>58−51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/>
                              <m:t>2</m:t>
                            </m:r>
                          </m:sup>
                        </m:sSup>
                      </m:e>
                    </m:rad>
                    <m:r>
                      <a:rPr lang="de-DE" sz="1800" i="1"/>
                      <m:t>= </m:t>
                    </m:r>
                    <m:r>
                      <a:rPr lang="en-US" sz="1800" i="1"/>
                      <m:t>162,2</m:t>
                    </m:r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-</a:t>
                </a:r>
                <a:r>
                  <a:rPr lang="de-DE" sz="2000" dirty="0" smtClean="0">
                    <a:sym typeface="Wingdings" pitchFamily="2" charset="2"/>
                  </a:rPr>
                  <a:t>   Special </a:t>
                </a:r>
                <a:r>
                  <a:rPr lang="de-DE" sz="2000" dirty="0" err="1" smtClean="0">
                    <a:sym typeface="Wingdings" pitchFamily="2" charset="2"/>
                  </a:rPr>
                  <a:t>cases</a:t>
                </a:r>
                <a:r>
                  <a:rPr lang="de-DE" sz="2000" dirty="0">
                    <a:sym typeface="Wingdings" pitchFamily="2" charset="2"/>
                  </a:rPr>
                  <a:t> </a:t>
                </a:r>
                <a:r>
                  <a:rPr lang="de-DE" sz="2000" dirty="0" err="1" smtClean="0">
                    <a:sym typeface="Wingdings" pitchFamily="2" charset="2"/>
                  </a:rPr>
                  <a:t>of</a:t>
                </a:r>
                <a:r>
                  <a:rPr lang="de-DE" sz="2000" dirty="0" smtClean="0">
                    <a:sym typeface="Wingdings" pitchFamily="2" charset="2"/>
                  </a:rPr>
                  <a:t> </a:t>
                </a:r>
                <a:r>
                  <a:rPr lang="de-DE" sz="2000" dirty="0" err="1" smtClean="0">
                    <a:sym typeface="Wingdings" pitchFamily="2" charset="2"/>
                  </a:rPr>
                  <a:t>points</a:t>
                </a:r>
                <a:endParaRPr lang="en-US" sz="2000" dirty="0" smtClean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24" y="1897063"/>
                <a:ext cx="9661585" cy="4447291"/>
              </a:xfrm>
              <a:prstGeom prst="rect">
                <a:avLst/>
              </a:prstGeom>
              <a:blipFill rotWithShape="1">
                <a:blip r:embed="rId3"/>
                <a:stretch>
                  <a:fillRect l="-694" t="-20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/>
          <p:cNvPicPr/>
          <p:nvPr/>
        </p:nvPicPr>
        <p:blipFill>
          <a:blip r:embed="rId4"/>
          <a:stretch>
            <a:fillRect/>
          </a:stretch>
        </p:blipFill>
        <p:spPr>
          <a:xfrm>
            <a:off x="7128989" y="1795463"/>
            <a:ext cx="2394689" cy="20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Euclidean color filter </a:t>
            </a:r>
            <a:r>
              <a:rPr lang="en-US" sz="4000" b="1" dirty="0" smtClean="0"/>
              <a:t>overview</a:t>
            </a:r>
            <a:br>
              <a:rPr lang="en-US" sz="4000" b="1" dirty="0" smtClean="0"/>
            </a:br>
            <a:r>
              <a:rPr lang="en-US" sz="3200" dirty="0" smtClean="0"/>
              <a:t>What does the Euclidean Filter do?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9324" y="1897063"/>
            <a:ext cx="9661585" cy="4447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DE" sz="2000" dirty="0" err="1" smtClean="0"/>
              <a:t>Two</a:t>
            </a:r>
            <a:r>
              <a:rPr lang="de-DE" sz="2000" dirty="0" smtClean="0"/>
              <a:t> </a:t>
            </a:r>
            <a:r>
              <a:rPr lang="de-DE" sz="2000" dirty="0" err="1" smtClean="0"/>
              <a:t>parameters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specify</a:t>
            </a:r>
            <a:r>
              <a:rPr lang="de-DE" sz="2000" dirty="0" smtClean="0"/>
              <a:t>: Color </a:t>
            </a:r>
            <a:r>
              <a:rPr lang="de-DE" sz="2000" dirty="0" err="1" smtClean="0"/>
              <a:t>center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float</a:t>
            </a:r>
            <a:r>
              <a:rPr lang="de-DE" sz="2000" dirty="0" smtClean="0"/>
              <a:t> </a:t>
            </a:r>
            <a:r>
              <a:rPr lang="de-DE" sz="2000" dirty="0" err="1" smtClean="0"/>
              <a:t>radius</a:t>
            </a:r>
            <a:endParaRPr lang="de-DE" sz="2000" dirty="0" smtClean="0"/>
          </a:p>
          <a:p>
            <a:pPr>
              <a:buFontTx/>
              <a:buChar char="-"/>
            </a:pPr>
            <a:r>
              <a:rPr lang="de-DE" sz="2000" dirty="0" smtClean="0"/>
              <a:t>Loops </a:t>
            </a:r>
            <a:r>
              <a:rPr lang="de-DE" sz="2000" dirty="0" err="1" smtClean="0"/>
              <a:t>through</a:t>
            </a:r>
            <a:r>
              <a:rPr lang="de-DE" sz="2000" dirty="0" smtClean="0"/>
              <a:t> all </a:t>
            </a:r>
            <a:r>
              <a:rPr lang="de-DE" sz="2000" dirty="0" err="1" smtClean="0"/>
              <a:t>pixel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an </a:t>
            </a:r>
            <a:r>
              <a:rPr lang="de-DE" sz="2000" dirty="0" err="1" smtClean="0"/>
              <a:t>image</a:t>
            </a:r>
            <a:endParaRPr lang="de-DE" sz="2000" dirty="0" smtClean="0"/>
          </a:p>
          <a:p>
            <a:pPr>
              <a:buFontTx/>
              <a:buChar char="-"/>
            </a:pPr>
            <a:r>
              <a:rPr lang="de-DE" sz="2000" dirty="0" err="1" smtClean="0"/>
              <a:t>Calculates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Euclidean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between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/>
              <a:t> </a:t>
            </a:r>
            <a:r>
              <a:rPr lang="de-DE" sz="2000" dirty="0" smtClean="0"/>
              <a:t>RGB </a:t>
            </a:r>
            <a:r>
              <a:rPr lang="de-DE" sz="2000" dirty="0" err="1" smtClean="0"/>
              <a:t>value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pixel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specified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 </a:t>
            </a:r>
            <a:r>
              <a:rPr lang="de-DE" sz="2000" dirty="0" err="1" smtClean="0"/>
              <a:t>value</a:t>
            </a:r>
            <a:endParaRPr lang="de-DE" sz="2000" dirty="0" smtClean="0"/>
          </a:p>
          <a:p>
            <a:pPr>
              <a:buFontTx/>
              <a:buChar char="-"/>
            </a:pP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Euclidean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within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radius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 smtClean="0">
                <a:sym typeface="Wingdings" pitchFamily="2" charset="2"/>
              </a:rPr>
              <a:t>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smtClean="0">
                <a:sym typeface="Wingdings" pitchFamily="2" charset="2"/>
              </a:rPr>
              <a:t>Pixel </a:t>
            </a:r>
            <a:r>
              <a:rPr lang="de-DE" sz="2000" dirty="0" err="1" smtClean="0">
                <a:sym typeface="Wingdings" pitchFamily="2" charset="2"/>
              </a:rPr>
              <a:t>keeps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its</a:t>
            </a:r>
            <a:r>
              <a:rPr lang="de-DE" sz="2000" dirty="0" smtClean="0">
                <a:sym typeface="Wingdings" pitchFamily="2" charset="2"/>
              </a:rPr>
              <a:t> RGB </a:t>
            </a:r>
            <a:r>
              <a:rPr lang="de-DE" sz="2000" dirty="0" err="1" smtClean="0">
                <a:sym typeface="Wingdings" pitchFamily="2" charset="2"/>
              </a:rPr>
              <a:t>value</a:t>
            </a:r>
            <a:endParaRPr lang="de-DE" sz="2000" dirty="0" smtClean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Euclidean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bigger</a:t>
            </a:r>
            <a:r>
              <a:rPr lang="de-DE" sz="2000" dirty="0" smtClean="0"/>
              <a:t> </a:t>
            </a:r>
            <a:r>
              <a:rPr lang="de-DE" sz="2000" dirty="0" err="1" smtClean="0"/>
              <a:t>than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radius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>
                <a:sym typeface="Wingdings" pitchFamily="2" charset="2"/>
              </a:rPr>
              <a:t> Pixel </a:t>
            </a:r>
            <a:r>
              <a:rPr lang="de-DE" sz="2000" dirty="0" err="1" smtClean="0">
                <a:sym typeface="Wingdings" pitchFamily="2" charset="2"/>
              </a:rPr>
              <a:t>is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set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to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color</a:t>
            </a:r>
            <a:r>
              <a:rPr lang="de-DE" sz="2000" dirty="0" smtClean="0">
                <a:sym typeface="Wingdings" pitchFamily="2" charset="2"/>
              </a:rPr>
              <a:t> Black.</a:t>
            </a:r>
            <a:endParaRPr lang="de-DE" sz="2000" dirty="0" smtClean="0"/>
          </a:p>
        </p:txBody>
      </p:sp>
      <p:pic>
        <p:nvPicPr>
          <p:cNvPr id="7" name="Grafik 6"/>
          <p:cNvPicPr/>
          <p:nvPr/>
        </p:nvPicPr>
        <p:blipFill>
          <a:blip r:embed="rId3"/>
          <a:stretch>
            <a:fillRect/>
          </a:stretch>
        </p:blipFill>
        <p:spPr>
          <a:xfrm>
            <a:off x="6829778" y="3680178"/>
            <a:ext cx="5159020" cy="2348090"/>
          </a:xfrm>
          <a:prstGeom prst="rect">
            <a:avLst/>
          </a:prstGeom>
        </p:spPr>
      </p:pic>
      <p:sp>
        <p:nvSpPr>
          <p:cNvPr id="8" name="TextBox 18"/>
          <p:cNvSpPr txBox="1"/>
          <p:nvPr/>
        </p:nvSpPr>
        <p:spPr>
          <a:xfrm>
            <a:off x="6829778" y="6047457"/>
            <a:ext cx="288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If/else statement for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Euclidean color filter </a:t>
            </a:r>
            <a:r>
              <a:rPr lang="en-US" sz="4000" b="1" dirty="0" smtClean="0"/>
              <a:t>overview</a:t>
            </a:r>
            <a:br>
              <a:rPr lang="en-US" sz="4000" b="1" dirty="0" smtClean="0"/>
            </a:br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pic>
        <p:nvPicPr>
          <p:cNvPr id="9" name="Grafik 8"/>
          <p:cNvPicPr/>
          <p:nvPr/>
        </p:nvPicPr>
        <p:blipFill>
          <a:blip r:embed="rId3"/>
          <a:stretch>
            <a:fillRect/>
          </a:stretch>
        </p:blipFill>
        <p:spPr>
          <a:xfrm>
            <a:off x="640044" y="1928036"/>
            <a:ext cx="5004400" cy="3727697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640044" y="5739178"/>
            <a:ext cx="446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Original image (before running the algorithm)</a:t>
            </a:r>
            <a:endParaRPr lang="de-DE" dirty="0"/>
          </a:p>
        </p:txBody>
      </p:sp>
      <p:pic>
        <p:nvPicPr>
          <p:cNvPr id="10" name="Grafik 9"/>
          <p:cNvPicPr/>
          <p:nvPr/>
        </p:nvPicPr>
        <p:blipFill>
          <a:blip r:embed="rId4"/>
          <a:stretch>
            <a:fillRect/>
          </a:stretch>
        </p:blipFill>
        <p:spPr>
          <a:xfrm>
            <a:off x="6319184" y="1928034"/>
            <a:ext cx="4969705" cy="3727697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319184" y="5739178"/>
            <a:ext cx="427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Filtered image (after running the algorithm)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2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Architecture of the </a:t>
            </a:r>
            <a:r>
              <a:rPr lang="en-US" sz="4000" b="1" dirty="0" smtClean="0"/>
              <a:t>Project</a:t>
            </a:r>
            <a:br>
              <a:rPr lang="en-US" sz="4000" b="1" dirty="0" smtClean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pic>
        <p:nvPicPr>
          <p:cNvPr id="6" name="Grafik 5"/>
          <p:cNvPicPr/>
          <p:nvPr/>
        </p:nvPicPr>
        <p:blipFill>
          <a:blip r:embed="rId3"/>
          <a:stretch>
            <a:fillRect/>
          </a:stretch>
        </p:blipFill>
        <p:spPr>
          <a:xfrm>
            <a:off x="546205" y="1383102"/>
            <a:ext cx="4477350" cy="4532275"/>
          </a:xfrm>
          <a:prstGeom prst="rect">
            <a:avLst/>
          </a:prstGeom>
        </p:spPr>
      </p:pic>
      <p:sp>
        <p:nvSpPr>
          <p:cNvPr id="7" name="TextBox 18"/>
          <p:cNvSpPr txBox="1"/>
          <p:nvPr/>
        </p:nvSpPr>
        <p:spPr>
          <a:xfrm>
            <a:off x="928314" y="6066084"/>
            <a:ext cx="383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main architecture of the </a:t>
            </a:r>
            <a:r>
              <a:rPr lang="en-US" dirty="0" err="1" smtClean="0"/>
              <a:t>progream</a:t>
            </a:r>
            <a:endParaRPr lang="en-US" dirty="0"/>
          </a:p>
        </p:txBody>
      </p:sp>
      <p:pic>
        <p:nvPicPr>
          <p:cNvPr id="8" name="Grafik 7"/>
          <p:cNvPicPr/>
          <p:nvPr/>
        </p:nvPicPr>
        <p:blipFill>
          <a:blip r:embed="rId4"/>
          <a:stretch>
            <a:fillRect/>
          </a:stretch>
        </p:blipFill>
        <p:spPr>
          <a:xfrm>
            <a:off x="6554328" y="2244723"/>
            <a:ext cx="4339450" cy="2519187"/>
          </a:xfrm>
          <a:prstGeom prst="rect">
            <a:avLst/>
          </a:prstGeom>
        </p:spPr>
      </p:pic>
      <p:sp>
        <p:nvSpPr>
          <p:cNvPr id="9" name="TextBox 18"/>
          <p:cNvSpPr txBox="1"/>
          <p:nvPr/>
        </p:nvSpPr>
        <p:spPr>
          <a:xfrm>
            <a:off x="5975665" y="4907280"/>
            <a:ext cx="559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Overview of the classes which </a:t>
            </a:r>
            <a:r>
              <a:rPr lang="en-US" dirty="0"/>
              <a:t>are </a:t>
            </a:r>
            <a:r>
              <a:rPr lang="en-US" dirty="0" smtClean="0"/>
              <a:t>necessary for the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Implementation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0" y="2828735"/>
            <a:ext cx="104500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/>
              <a:t>Code explanation…</a:t>
            </a:r>
          </a:p>
        </p:txBody>
      </p:sp>
    </p:spTree>
    <p:extLst>
      <p:ext uri="{BB962C8B-B14F-4D97-AF65-F5344CB8AC3E}">
        <p14:creationId xmlns:p14="http://schemas.microsoft.com/office/powerpoint/2010/main" val="12240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9474" y="796735"/>
            <a:ext cx="10450037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/>
              <a:t>Thank you for your attention!</a:t>
            </a:r>
          </a:p>
          <a:p>
            <a:pPr algn="ctr"/>
            <a:r>
              <a:rPr lang="en-US" sz="5400" dirty="0" smtClean="0">
                <a:ln w="22225">
                  <a:solidFill>
                    <a:schemeClr val="accent2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you have any questions?</a:t>
            </a:r>
            <a:endParaRPr lang="en-US" sz="5400" cap="none" spc="0" dirty="0" smtClean="0">
              <a:ln w="22225">
                <a:solidFill>
                  <a:schemeClr val="accent2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Benutzerdefiniert</PresentationFormat>
  <Paragraphs>56</Paragraphs>
  <Slides>8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Implementation of an Euclidean Color Filter  in .Net Standard2.0</vt:lpstr>
      <vt:lpstr>Contents </vt:lpstr>
      <vt:lpstr>Euclidean color filter overview RGB-Colors and Euclidean distance</vt:lpstr>
      <vt:lpstr>Euclidean color filter overview What does the Euclidean Filter do?</vt:lpstr>
      <vt:lpstr>Euclidean color filter overview Example</vt:lpstr>
      <vt:lpstr>Architecture of the Project </vt:lpstr>
      <vt:lpstr>Implementation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3GPP NG – Radio Access Network Architecture</dc:title>
  <dc:creator>Gebirgslok</dc:creator>
  <cp:lastModifiedBy>Customer</cp:lastModifiedBy>
  <cp:revision>124</cp:revision>
  <dcterms:created xsi:type="dcterms:W3CDTF">2017-11-27T17:41:42Z</dcterms:created>
  <dcterms:modified xsi:type="dcterms:W3CDTF">2019-02-10T12:37:10Z</dcterms:modified>
</cp:coreProperties>
</file>