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7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F46FE-C102-4EB2-B35D-C6867EF432B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279A9-B070-4350-BF6C-664E13C16F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279A9-B070-4350-BF6C-664E13C16F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0218-90FE-4181-9576-CC7557CE08DB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C23-73B3-4313-ACAE-644A63DDE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biswas@stud.fra-ua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2571768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Implementation of Kernel Logistic Regression</a:t>
            </a:r>
            <a:br>
              <a:rPr lang="en-GB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Engineering WS 18/19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4071942"/>
            <a:ext cx="8286808" cy="1785950"/>
          </a:xfrm>
        </p:spPr>
        <p:txBody>
          <a:bodyPr/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endParaRPr lang="de-DE" sz="24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de-DE" sz="2400" dirty="0" smtClean="0">
                <a:solidFill>
                  <a:prstClr val="black"/>
                </a:solidFill>
              </a:rPr>
              <a:t>Lecturer: Damir Dobric                              </a:t>
            </a:r>
            <a:r>
              <a:rPr lang="de-DE" sz="1800" dirty="0" smtClean="0">
                <a:solidFill>
                  <a:prstClr val="black"/>
                </a:solidFill>
              </a:rPr>
              <a:t>StudentName : Chandrima Biswas </a:t>
            </a:r>
            <a:r>
              <a:rPr lang="de-DE" sz="2400" dirty="0" smtClean="0">
                <a:solidFill>
                  <a:prstClr val="black"/>
                </a:solidFill>
              </a:rPr>
              <a:t>Professor: Prof. Dr. Andreas Pech              </a:t>
            </a:r>
            <a:r>
              <a:rPr lang="de-DE" sz="1800" dirty="0" smtClean="0">
                <a:solidFill>
                  <a:prstClr val="black"/>
                </a:solidFill>
              </a:rPr>
              <a:t>Matriculation Number : 1248515       Email : </a:t>
            </a:r>
            <a:r>
              <a:rPr lang="de-DE" sz="1800" dirty="0" smtClean="0">
                <a:solidFill>
                  <a:prstClr val="black"/>
                </a:solidFill>
                <a:hlinkClick r:id="rId3"/>
              </a:rPr>
              <a:t>cbiswas@stud.fra-uas.de</a:t>
            </a: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de-DE" sz="1800" dirty="0" smtClean="0">
              <a:solidFill>
                <a:prstClr val="black"/>
              </a:solidFill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en-US" sz="1800" dirty="0" smtClean="0"/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de-DE" sz="18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7" y="214290"/>
            <a:ext cx="2214578" cy="128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43051"/>
            <a:ext cx="7572428" cy="4071965"/>
          </a:xfrm>
        </p:spPr>
        <p:txBody>
          <a:bodyPr>
            <a:noAutofit/>
          </a:bodyPr>
          <a:lstStyle/>
          <a:p>
            <a:r>
              <a:rPr lang="en-GB" sz="2000" b="1" dirty="0" smtClean="0"/>
              <a:t>Introduction</a:t>
            </a:r>
            <a:endParaRPr lang="en-GB" sz="2000" b="1" dirty="0" smtClean="0"/>
          </a:p>
          <a:p>
            <a:pPr lvl="1"/>
            <a:r>
              <a:rPr lang="en-US" sz="2000" dirty="0" smtClean="0"/>
              <a:t>Kernel Logistic Regression</a:t>
            </a:r>
          </a:p>
          <a:p>
            <a:pPr lvl="1"/>
            <a:r>
              <a:rPr lang="en-US" sz="2000" dirty="0" smtClean="0"/>
              <a:t>The RBF Kernel</a:t>
            </a:r>
          </a:p>
          <a:p>
            <a:pPr lvl="1"/>
            <a:r>
              <a:rPr lang="en-US" sz="2000" dirty="0" smtClean="0"/>
              <a:t>Ordinary Logistic Regression</a:t>
            </a:r>
          </a:p>
          <a:p>
            <a:pPr lvl="1"/>
            <a:r>
              <a:rPr lang="en-US" sz="2000" dirty="0" smtClean="0"/>
              <a:t>Formulation of KLR</a:t>
            </a:r>
          </a:p>
          <a:p>
            <a:r>
              <a:rPr lang="en-US" sz="2000" b="1" dirty="0" smtClean="0"/>
              <a:t>Implementation</a:t>
            </a:r>
          </a:p>
          <a:p>
            <a:r>
              <a:rPr lang="en-GB" sz="2000" b="1" dirty="0" smtClean="0"/>
              <a:t>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Overview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15328" cy="478634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Logistic Regression </a:t>
            </a:r>
          </a:p>
          <a:p>
            <a:pPr lvl="1"/>
            <a:r>
              <a:rPr lang="en-US" sz="2000" dirty="0" smtClean="0"/>
              <a:t> problematic </a:t>
            </a:r>
            <a:r>
              <a:rPr lang="en-US" sz="2000" dirty="0" smtClean="0"/>
              <a:t>linearity</a:t>
            </a:r>
          </a:p>
          <a:p>
            <a:pPr lvl="1"/>
            <a:r>
              <a:rPr lang="en-US" sz="2000" dirty="0" smtClean="0"/>
              <a:t>Low performance </a:t>
            </a:r>
          </a:p>
          <a:p>
            <a:pPr lvl="1"/>
            <a:r>
              <a:rPr lang="en-US" sz="2000" dirty="0" smtClean="0">
                <a:ea typeface="SimSun"/>
              </a:rPr>
              <a:t>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Kernel Logistic Regression</a:t>
            </a:r>
          </a:p>
          <a:p>
            <a:pPr lvl="1"/>
            <a:r>
              <a:rPr lang="en-US" sz="2000" dirty="0" smtClean="0"/>
              <a:t>Also used for binary prediction (</a:t>
            </a:r>
            <a:r>
              <a:rPr lang="en-US" sz="2000" dirty="0" smtClean="0"/>
              <a:t>False=0 or True=1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Handle non-Linearly separable data</a:t>
            </a:r>
          </a:p>
          <a:p>
            <a:pPr lvl="1"/>
            <a:r>
              <a:rPr lang="en-US" sz="2000" dirty="0" smtClean="0"/>
              <a:t>Use RBF function</a:t>
            </a:r>
          </a:p>
          <a:p>
            <a:pPr lvl="2"/>
            <a:r>
              <a:rPr lang="en-US" sz="2000" dirty="0" smtClean="0"/>
              <a:t>RBF Function used for similarity between two vector</a:t>
            </a:r>
          </a:p>
          <a:p>
            <a:pPr lvl="2"/>
            <a:r>
              <a:rPr lang="en-US" sz="2000" dirty="0" smtClean="0"/>
              <a:t>Equation for RBF: </a:t>
            </a:r>
          </a:p>
          <a:p>
            <a:pPr lvl="2">
              <a:buNone/>
            </a:pPr>
            <a:r>
              <a:rPr lang="en-US" sz="2000" i="1" dirty="0" smtClean="0"/>
              <a:t>K(v1,v2 </a:t>
            </a:r>
            <a:r>
              <a:rPr lang="en-US" sz="2000" i="1" dirty="0" smtClean="0"/>
              <a:t>) = </a:t>
            </a:r>
            <a:r>
              <a:rPr lang="en-US" sz="2000" dirty="0" smtClean="0"/>
              <a:t>K(v1, v2) = exp( - || v1 - v2 ||^2 / (2 * sigma^2) 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Less value of K- not similar.</a:t>
            </a:r>
          </a:p>
        </p:txBody>
      </p:sp>
      <p:pic>
        <p:nvPicPr>
          <p:cNvPr id="4" name="Picture 3" descr="non linrsrit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643570" y="1195231"/>
            <a:ext cx="2651554" cy="1805141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419737"/>
            <a:ext cx="1571636" cy="36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428736"/>
            <a:ext cx="7143800" cy="4210064"/>
          </a:xfrm>
        </p:spPr>
        <p:txBody>
          <a:bodyPr>
            <a:normAutofit fontScale="92500" lnSpcReduction="10000"/>
          </a:bodyPr>
          <a:lstStyle/>
          <a:p>
            <a:pPr marL="0" lvl="1" algn="l">
              <a:buFont typeface="Arial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0" lvl="1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Integrated Modules:</a:t>
            </a:r>
          </a:p>
          <a:p>
            <a:pPr marL="514350" lvl="1" indent="-514350" algn="l">
              <a:buFont typeface="+mj-lt"/>
              <a:buAutoNum type="romanLcPeriod"/>
            </a:pP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</a:rPr>
              <a:t>LearningApi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514350" lvl="1" indent="-514350" algn="l">
              <a:buFont typeface="+mj-lt"/>
              <a:buAutoNum type="romanLcPeriod"/>
            </a:pPr>
            <a:r>
              <a:rPr lang="en-GB" sz="2000" dirty="0" err="1" smtClean="0">
                <a:solidFill>
                  <a:schemeClr val="tx1"/>
                </a:solidFill>
              </a:rPr>
              <a:t>XUnit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514350" lvl="1" indent="-514350" algn="l">
              <a:buFont typeface="+mj-lt"/>
              <a:buAutoNum type="romanLcPeriod"/>
            </a:pPr>
            <a:r>
              <a:rPr lang="en-GB" sz="2000" dirty="0" err="1" smtClean="0">
                <a:solidFill>
                  <a:schemeClr val="tx1"/>
                </a:solidFill>
              </a:rPr>
              <a:t>CSVReader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514350" lvl="1" indent="-514350" algn="l"/>
            <a:endParaRPr lang="en-GB" sz="2000" dirty="0" smtClean="0">
              <a:solidFill>
                <a:schemeClr val="tx1"/>
              </a:solidFill>
            </a:endParaRPr>
          </a:p>
          <a:p>
            <a:pPr marL="0" lvl="1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Implemented Modules: </a:t>
            </a:r>
          </a:p>
          <a:p>
            <a:pPr marL="514350" lvl="1" indent="-514350" algn="l">
              <a:buFont typeface="+mj-lt"/>
              <a:buAutoNum type="romanLcPeriod"/>
            </a:pPr>
            <a:r>
              <a:rPr lang="en-GB" sz="2000" dirty="0" smtClean="0">
                <a:solidFill>
                  <a:schemeClr val="tx1"/>
                </a:solidFill>
              </a:rPr>
              <a:t>Run and Train Data</a:t>
            </a:r>
          </a:p>
          <a:p>
            <a:pPr marL="514350" lvl="1" indent="-514350" algn="l">
              <a:buFont typeface="+mj-lt"/>
              <a:buAutoNum type="romanLcPeriod"/>
            </a:pPr>
            <a:r>
              <a:rPr lang="en-GB" sz="2000" dirty="0" smtClean="0">
                <a:solidFill>
                  <a:schemeClr val="tx1"/>
                </a:solidFill>
              </a:rPr>
              <a:t> Prediction</a:t>
            </a:r>
          </a:p>
          <a:p>
            <a:pPr marL="514350" lvl="1" indent="-514350" algn="l">
              <a:buFont typeface="+mj-lt"/>
              <a:buAutoNum type="romanLcPeriod"/>
            </a:pPr>
            <a:r>
              <a:rPr lang="en-US" sz="2000" dirty="0" smtClean="0">
                <a:solidFill>
                  <a:schemeClr val="tx1"/>
                </a:solidFill>
              </a:rPr>
              <a:t>Unit </a:t>
            </a:r>
            <a:r>
              <a:rPr lang="en-US" sz="2000" dirty="0" smtClean="0">
                <a:solidFill>
                  <a:schemeClr val="tx1"/>
                </a:solidFill>
              </a:rPr>
              <a:t>Tests</a:t>
            </a:r>
          </a:p>
          <a:p>
            <a:pPr marL="514350" lvl="1" indent="-514350" algn="l">
              <a:buFont typeface="+mj-lt"/>
              <a:buAutoNum type="romanL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14350" lvl="1" indent="-51435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 Source</a:t>
            </a:r>
          </a:p>
          <a:p>
            <a:pPr marL="514350" lvl="1" indent="-514350" algn="l">
              <a:buFont typeface="+mj-lt"/>
              <a:buAutoNum type="romanLcPeriod"/>
            </a:pPr>
            <a:r>
              <a:rPr lang="en-US" sz="2000" dirty="0" smtClean="0">
                <a:solidFill>
                  <a:schemeClr val="tx1"/>
                </a:solidFill>
              </a:rPr>
              <a:t>CSV File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6072198" y="1643050"/>
            <a:ext cx="1500198" cy="3643338"/>
            <a:chOff x="4161" y="1665"/>
            <a:chExt cx="2300" cy="5814"/>
          </a:xfrm>
        </p:grpSpPr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4339" y="1665"/>
              <a:ext cx="2001" cy="504"/>
            </a:xfrm>
            <a:prstGeom prst="flowChartTerminator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Start </a:t>
              </a:r>
              <a:r>
                <a:rPr kumimoji="0" lang="en-GB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LearningApi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4161" y="2506"/>
              <a:ext cx="2300" cy="776"/>
            </a:xfrm>
            <a:prstGeom prst="flowChartInputOutput">
              <a:avLst/>
            </a:prstGeom>
            <a:solidFill>
              <a:srgbClr val="FFFFFF"/>
            </a:solidFill>
            <a:ln w="317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Read </a:t>
              </a:r>
              <a:r>
                <a:rPr kumimoji="0" lang="en-GB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csv</a:t>
              </a: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file for input data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4394" y="3572"/>
              <a:ext cx="1675" cy="474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Data Splitting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4506" y="4330"/>
              <a:ext cx="1618" cy="739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Train Data to get Score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4490" y="5313"/>
              <a:ext cx="1674" cy="456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Predict data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4451" y="6160"/>
              <a:ext cx="1730" cy="486"/>
            </a:xfrm>
            <a:prstGeom prst="flowChartProcess">
              <a:avLst/>
            </a:prstGeom>
            <a:solidFill>
              <a:srgbClr val="FFFFFF"/>
            </a:solidFill>
            <a:ln w="317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Test Predict data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4638" y="6919"/>
              <a:ext cx="1309" cy="560"/>
            </a:xfrm>
            <a:prstGeom prst="flowChartTerminator">
              <a:avLst/>
            </a:prstGeom>
            <a:solidFill>
              <a:srgbClr val="FFFFFF"/>
            </a:solidFill>
            <a:ln w="31750">
              <a:solidFill>
                <a:srgbClr val="40404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End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>
              <a:off x="5283" y="2169"/>
              <a:ext cx="19" cy="3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0" name="AutoShape 12"/>
            <p:cNvCxnSpPr>
              <a:cxnSpLocks noChangeShapeType="1"/>
            </p:cNvCxnSpPr>
            <p:nvPr/>
          </p:nvCxnSpPr>
          <p:spPr bwMode="auto">
            <a:xfrm>
              <a:off x="5264" y="5038"/>
              <a:ext cx="0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>
              <a:off x="5283" y="5842"/>
              <a:ext cx="0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>
              <a:off x="5302" y="6637"/>
              <a:ext cx="0" cy="2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>
              <a:off x="5283" y="3282"/>
              <a:ext cx="0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>
              <a:off x="5264" y="4040"/>
              <a:ext cx="19" cy="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9" name="TextBox 18"/>
          <p:cNvSpPr txBox="1"/>
          <p:nvPr/>
        </p:nvSpPr>
        <p:spPr>
          <a:xfrm>
            <a:off x="5572132" y="557214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Figure: Project Architecture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1714480" y="1500174"/>
            <a:ext cx="1143008" cy="3857652"/>
            <a:chOff x="4033" y="7632"/>
            <a:chExt cx="1679" cy="5592"/>
          </a:xfrm>
        </p:grpSpPr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4314" y="7632"/>
              <a:ext cx="945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>
              <a:off x="4033" y="8321"/>
              <a:ext cx="1508" cy="732"/>
            </a:xfrm>
            <a:prstGeom prst="parallelogram">
              <a:avLst>
                <a:gd name="adj" fmla="val 515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Get Training Data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>
              <a:off x="4157" y="9434"/>
              <a:ext cx="1339" cy="8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Pre-compute Kernel Matrix</a:t>
              </a:r>
              <a:endPara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(Item-item similarity)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4211" y="10634"/>
              <a:ext cx="1339" cy="72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Train Algorithm to Calculate Alpha values and Bias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4061" y="11683"/>
              <a:ext cx="1651" cy="826"/>
            </a:xfrm>
            <a:prstGeom prst="parallelogram">
              <a:avLst>
                <a:gd name="adj" fmla="val 499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Return Alpha and Data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4462" y="12855"/>
              <a:ext cx="945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AutoShape 6"/>
            <p:cNvSpPr>
              <a:spLocks noChangeShapeType="1"/>
            </p:cNvSpPr>
            <p:nvPr/>
          </p:nvSpPr>
          <p:spPr bwMode="auto">
            <a:xfrm>
              <a:off x="4790" y="8001"/>
              <a:ext cx="0" cy="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AutoShape 5"/>
            <p:cNvSpPr>
              <a:spLocks noChangeShapeType="1"/>
            </p:cNvSpPr>
            <p:nvPr/>
          </p:nvSpPr>
          <p:spPr bwMode="auto">
            <a:xfrm>
              <a:off x="4827" y="9053"/>
              <a:ext cx="0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AutoShape 4"/>
            <p:cNvSpPr>
              <a:spLocks noChangeShapeType="1"/>
            </p:cNvSpPr>
            <p:nvPr/>
          </p:nvSpPr>
          <p:spPr bwMode="auto">
            <a:xfrm>
              <a:off x="4890" y="10291"/>
              <a:ext cx="0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AutoShape 3"/>
            <p:cNvSpPr>
              <a:spLocks noChangeShapeType="1"/>
            </p:cNvSpPr>
            <p:nvPr/>
          </p:nvSpPr>
          <p:spPr bwMode="auto">
            <a:xfrm>
              <a:off x="4890" y="11357"/>
              <a:ext cx="0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AutoShape 2"/>
            <p:cNvSpPr>
              <a:spLocks noChangeShapeType="1"/>
            </p:cNvSpPr>
            <p:nvPr/>
          </p:nvSpPr>
          <p:spPr bwMode="auto">
            <a:xfrm>
              <a:off x="4946" y="12509"/>
              <a:ext cx="6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1472" y="5500702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/>
            <a:r>
              <a:rPr lang="en-US" sz="1400" dirty="0" smtClean="0"/>
              <a:t>Flow diagram of Run() and Train</a:t>
            </a:r>
            <a:r>
              <a:rPr lang="en-US" sz="1400" dirty="0" smtClean="0"/>
              <a:t>() methods</a:t>
            </a:r>
            <a:r>
              <a:rPr lang="en-US" sz="1400" dirty="0" smtClean="0"/>
              <a:t>.</a:t>
            </a:r>
            <a:endParaRPr lang="en-GB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714876" y="5429264"/>
            <a:ext cx="385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Flow diagram of Predict() </a:t>
            </a:r>
            <a:r>
              <a:rPr lang="en-US" sz="1400" dirty="0" smtClean="0"/>
              <a:t>methods</a:t>
            </a:r>
            <a:endParaRPr lang="en-US" sz="1400" dirty="0"/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111" name="Group 39"/>
          <p:cNvGrpSpPr>
            <a:grpSpLocks/>
          </p:cNvGrpSpPr>
          <p:nvPr/>
        </p:nvGrpSpPr>
        <p:grpSpPr bwMode="auto">
          <a:xfrm>
            <a:off x="5643570" y="1571612"/>
            <a:ext cx="1198563" cy="3551238"/>
            <a:chOff x="1376" y="7490"/>
            <a:chExt cx="1887" cy="5592"/>
          </a:xfrm>
        </p:grpSpPr>
        <p:sp>
          <p:nvSpPr>
            <p:cNvPr id="3122" name="Oval 50"/>
            <p:cNvSpPr>
              <a:spLocks noChangeArrowheads="1"/>
            </p:cNvSpPr>
            <p:nvPr/>
          </p:nvSpPr>
          <p:spPr bwMode="auto">
            <a:xfrm>
              <a:off x="1741" y="7490"/>
              <a:ext cx="945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Start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1" name="AutoShape 49"/>
            <p:cNvSpPr>
              <a:spLocks noChangeArrowheads="1"/>
            </p:cNvSpPr>
            <p:nvPr/>
          </p:nvSpPr>
          <p:spPr bwMode="auto">
            <a:xfrm>
              <a:off x="1460" y="8179"/>
              <a:ext cx="1508" cy="732"/>
            </a:xfrm>
            <a:prstGeom prst="parallelogram">
              <a:avLst>
                <a:gd name="adj" fmla="val 515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Get Test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0" name="AutoShape 48"/>
            <p:cNvSpPr>
              <a:spLocks noChangeArrowheads="1"/>
            </p:cNvSpPr>
            <p:nvPr/>
          </p:nvSpPr>
          <p:spPr bwMode="auto">
            <a:xfrm>
              <a:off x="1548" y="9292"/>
              <a:ext cx="1445" cy="85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Compare Current Test Data Against All Training Data Using Kernel Function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9" name="AutoShape 47"/>
            <p:cNvSpPr>
              <a:spLocks noChangeArrowheads="1"/>
            </p:cNvSpPr>
            <p:nvPr/>
          </p:nvSpPr>
          <p:spPr bwMode="auto">
            <a:xfrm>
              <a:off x="1488" y="10492"/>
              <a:ext cx="1651" cy="72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Calculate Predicted Values Using Pre-Computed Alpha and Bias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AutoShape 46"/>
            <p:cNvSpPr>
              <a:spLocks noChangeArrowheads="1"/>
            </p:cNvSpPr>
            <p:nvPr/>
          </p:nvSpPr>
          <p:spPr bwMode="auto">
            <a:xfrm>
              <a:off x="1376" y="11541"/>
              <a:ext cx="1887" cy="826"/>
            </a:xfrm>
            <a:prstGeom prst="parallelogram">
              <a:avLst>
                <a:gd name="adj" fmla="val 571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Return Predicted Values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7" name="Oval 45"/>
            <p:cNvSpPr>
              <a:spLocks noChangeArrowheads="1"/>
            </p:cNvSpPr>
            <p:nvPr/>
          </p:nvSpPr>
          <p:spPr bwMode="auto">
            <a:xfrm>
              <a:off x="1889" y="12713"/>
              <a:ext cx="945" cy="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6" name="AutoShape 44"/>
            <p:cNvSpPr>
              <a:spLocks noChangeShapeType="1"/>
            </p:cNvSpPr>
            <p:nvPr/>
          </p:nvSpPr>
          <p:spPr bwMode="auto">
            <a:xfrm>
              <a:off x="2217" y="7859"/>
              <a:ext cx="0" cy="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AutoShape 43"/>
            <p:cNvSpPr>
              <a:spLocks noChangeShapeType="1"/>
            </p:cNvSpPr>
            <p:nvPr/>
          </p:nvSpPr>
          <p:spPr bwMode="auto">
            <a:xfrm>
              <a:off x="2254" y="8911"/>
              <a:ext cx="0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AutoShape 42"/>
            <p:cNvSpPr>
              <a:spLocks noChangeShapeType="1"/>
            </p:cNvSpPr>
            <p:nvPr/>
          </p:nvSpPr>
          <p:spPr bwMode="auto">
            <a:xfrm>
              <a:off x="2281" y="10149"/>
              <a:ext cx="0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AutoShape 41"/>
            <p:cNvSpPr>
              <a:spLocks noChangeShapeType="1"/>
            </p:cNvSpPr>
            <p:nvPr/>
          </p:nvSpPr>
          <p:spPr bwMode="auto">
            <a:xfrm>
              <a:off x="2317" y="11215"/>
              <a:ext cx="0" cy="3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AutoShape 40"/>
            <p:cNvSpPr>
              <a:spLocks noChangeShapeType="1"/>
            </p:cNvSpPr>
            <p:nvPr/>
          </p:nvSpPr>
          <p:spPr bwMode="auto">
            <a:xfrm>
              <a:off x="2373" y="12367"/>
              <a:ext cx="6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Unit Test using </a:t>
            </a:r>
            <a:r>
              <a:rPr lang="en-US" sz="2400" dirty="0" err="1" smtClean="0"/>
              <a:t>xunit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357430"/>
            <a:ext cx="4126608" cy="322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Attention!!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244</Words>
  <Application>Microsoft Office PowerPoint</Application>
  <PresentationFormat>On-screen Show (4:3)</PresentationFormat>
  <Paragraphs>92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Implementation of Kernel Logistic Regression Software Engineering WS 18/19 </vt:lpstr>
      <vt:lpstr>Content</vt:lpstr>
      <vt:lpstr>Overview</vt:lpstr>
      <vt:lpstr>Implementation</vt:lpstr>
      <vt:lpstr>Implementation</vt:lpstr>
      <vt:lpstr>Result</vt:lpstr>
      <vt:lpstr>Thank You for your Attention!!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Kernel Logistic Regression</dc:title>
  <dc:creator>chand</dc:creator>
  <cp:lastModifiedBy>Debashis Chandra Ray</cp:lastModifiedBy>
  <cp:revision>46</cp:revision>
  <dcterms:created xsi:type="dcterms:W3CDTF">2019-03-11T17:57:16Z</dcterms:created>
  <dcterms:modified xsi:type="dcterms:W3CDTF">2019-03-12T22:41:32Z</dcterms:modified>
</cp:coreProperties>
</file>