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94" r:id="rId4"/>
    <p:sldId id="303" r:id="rId5"/>
    <p:sldId id="306" r:id="rId6"/>
    <p:sldId id="304" r:id="rId7"/>
    <p:sldId id="305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 Pham" initials="TP" lastIdx="3" clrIdx="0">
    <p:extLst>
      <p:ext uri="{19B8F6BF-5375-455C-9EA6-DF929625EA0E}">
        <p15:presenceInfo xmlns:p15="http://schemas.microsoft.com/office/powerpoint/2012/main" userId="59a13301e9d76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79247" autoAdjust="0"/>
  </p:normalViewPr>
  <p:slideViewPr>
    <p:cSldViewPr snapToGrid="0">
      <p:cViewPr varScale="1">
        <p:scale>
          <a:sx n="86" d="100"/>
          <a:sy n="86" d="100"/>
        </p:scale>
        <p:origin x="33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04EE-4B2D-4D5F-94B5-665F191DC93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878D1-4022-408F-A348-5B609B22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  <a:r>
              <a:rPr lang="en-US" baseline="0" dirty="0"/>
              <a:t> morning, Professor Trick and everyone. Today, I am going to introduce to you about Service Layer Core Protocol. </a:t>
            </a:r>
          </a:p>
          <a:p>
            <a:r>
              <a:rPr lang="en-US" baseline="0" dirty="0"/>
              <a:t>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my presentation, I will follow this agenda. Firstly, the brief definition and the goal of Service Layer is shown. In the next part, the architectural of Service Layer is explained in details. </a:t>
            </a:r>
          </a:p>
          <a:p>
            <a:r>
              <a:rPr lang="en-US" baseline="0" dirty="0"/>
              <a:t>And then principles and functions are mentioned. Finally is the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4961-FF9D-469C-8EE9-5567999B4E40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2AFB-5AE3-4A63-BDBD-C1E150B42C4F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E5B-6BB7-4CC6-A4F1-195E8456E825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6AB-77EA-45F3-84DA-77F2B14AC545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9CB4-88A4-4B22-BA1B-73C075A3E012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1607-A455-4D64-98FE-69A2A848B27A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7641-0463-4768-80A8-CF24A60E392A}" type="datetime1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EE9-8715-4A09-8BB5-6363817A504A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F82-0502-4E25-8FBB-25918D1AE1AF}" type="datetime1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D40B-D4B3-49EE-9A85-0BAFDD171EDB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094A-7E36-4593-8F11-F1D3153F8A22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F769-FD19-4A19-833A-03277A1DEEC8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rsityOfAppliedSciencesFrankfurt/LearningApi/blob/Deepali_EclideanFilter/LearningApi/EuclideanColorFilter/EuclideanFilter/EuclideanFilterModule.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versityOfAppliedSciencesFrankfurt/LearningApi/blob/Deepali_EclideanFilter/LearningApi/EuclideanColorFilter/EuclideanFilter/CalcDistance.cs" TargetMode="External"/><Relationship Id="rId5" Type="http://schemas.openxmlformats.org/officeDocument/2006/relationships/hyperlink" Target="https://github.com/UniversityOfAppliedSciencesFrankfurt/LearningApi/blob/Deepali_EclideanFilter/LearningApi/EuclideanColorFilter/EuclideanFilter/GetAndSetPixels.cs" TargetMode="External"/><Relationship Id="rId4" Type="http://schemas.openxmlformats.org/officeDocument/2006/relationships/hyperlink" Target="https://github.com/UniversityOfAppliedSciencesFrankfurt/LearningApi/blob/Deepali_EclideanFilter/LearningApi/EuclideanColorFilter/EuclideanFilter/EuclideanFilterModuleExtensions.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346" y="4753154"/>
            <a:ext cx="9661585" cy="1602490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Lecturer</a:t>
            </a:r>
            <a:r>
              <a:rPr lang="de-DE" dirty="0"/>
              <a:t>: Mr. Damir Dobric</a:t>
            </a:r>
            <a:r>
              <a:rPr lang="de-DE" sz="4000" dirty="0"/>
              <a:t>               </a:t>
            </a:r>
            <a:r>
              <a:rPr lang="de-DE" dirty="0"/>
              <a:t>Student: Deepali Ashok Betkar</a:t>
            </a:r>
            <a:br>
              <a:rPr lang="de-DE" dirty="0"/>
            </a:br>
            <a:r>
              <a:rPr lang="de-DE" dirty="0"/>
              <a:t>Professor: Prof. Dr. Andreas Pech	       </a:t>
            </a:r>
            <a:r>
              <a:rPr lang="de-DE" dirty="0" err="1"/>
              <a:t>Matr</a:t>
            </a:r>
            <a:r>
              <a:rPr lang="de-DE" dirty="0"/>
              <a:t>. Nr: 1324536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2079198"/>
            <a:ext cx="12192000" cy="733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Software Engineering WS 18/19</a:t>
            </a: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0" y="2288042"/>
            <a:ext cx="12192000" cy="216454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Implementation of a Euclidean Color Filter </a:t>
            </a:r>
            <a:br>
              <a:rPr lang="en-US" sz="4400" b="1" dirty="0">
                <a:latin typeface="+mn-lt"/>
              </a:rPr>
            </a:br>
            <a:r>
              <a:rPr lang="en-US" sz="3200" b="1" dirty="0">
                <a:latin typeface="+mn-lt"/>
              </a:rPr>
              <a:t>in </a:t>
            </a:r>
            <a:r>
              <a:rPr lang="en-US" sz="3200" b="1" dirty="0" err="1">
                <a:latin typeface="+mn-lt"/>
              </a:rPr>
              <a:t>.Net</a:t>
            </a:r>
            <a:r>
              <a:rPr lang="en-US" sz="3200" b="1" dirty="0">
                <a:latin typeface="+mn-lt"/>
              </a:rPr>
              <a:t> Standard2.0</a:t>
            </a:r>
            <a:endParaRPr lang="de-DE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26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01073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Euclidean color filter overview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	RGB-Colors and Euclidean distance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	What does the Euclidean filter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2.   Architecture of the Project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3"/>
            </a:pPr>
            <a:r>
              <a:rPr lang="en-US" sz="2400" b="1" dirty="0"/>
              <a:t>Implementation</a:t>
            </a:r>
          </a:p>
          <a:p>
            <a:pPr marL="457200" indent="-457200">
              <a:buAutoNum type="arabicPeriod" startAt="3"/>
            </a:pPr>
            <a:endParaRPr lang="en-US" sz="2400" b="1" dirty="0"/>
          </a:p>
          <a:p>
            <a:pPr marL="457200" indent="-457200">
              <a:buAutoNum type="arabicPeriod" startAt="3"/>
            </a:pPr>
            <a:r>
              <a:rPr lang="en-US" sz="2400" b="1" dirty="0"/>
              <a:t>Tests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overview</a:t>
            </a:r>
            <a:br>
              <a:rPr lang="en-US" sz="4000" b="1" dirty="0"/>
            </a:br>
            <a:r>
              <a:rPr lang="en-US" sz="3200" dirty="0"/>
              <a:t>RGB-Colors and 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/>
              <p:cNvSpPr txBox="1">
                <a:spLocks/>
              </p:cNvSpPr>
              <p:nvPr/>
            </p:nvSpPr>
            <p:spPr>
              <a:xfrm>
                <a:off x="259324" y="1897063"/>
                <a:ext cx="9661585" cy="4447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de-DE" sz="2000" dirty="0"/>
                  <a:t>RGB </a:t>
                </a:r>
                <a:r>
                  <a:rPr lang="de-DE" sz="2000" dirty="0" err="1"/>
                  <a:t>color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space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itchFamily="2" charset="2"/>
                  </a:rPr>
                  <a:t>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mixed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portions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red</a:t>
                </a:r>
                <a:r>
                  <a:rPr lang="de-DE" sz="2000" dirty="0"/>
                  <a:t>, </a:t>
                </a:r>
                <a:r>
                  <a:rPr lang="de-DE" sz="2000" dirty="0" err="1"/>
                  <a:t>green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blue</a:t>
                </a:r>
                <a:endParaRPr lang="de-DE" sz="2000" dirty="0"/>
              </a:p>
              <a:p>
                <a:pPr>
                  <a:buFontTx/>
                  <a:buChar char="-"/>
                </a:pPr>
                <a:r>
                  <a:rPr lang="de-DE" sz="2000" dirty="0"/>
                  <a:t>The RGB </a:t>
                </a:r>
                <a:r>
                  <a:rPr lang="de-DE" sz="2000" dirty="0" err="1"/>
                  <a:t>value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represented</a:t>
                </a:r>
                <a:r>
                  <a:rPr lang="de-DE" sz="2000" dirty="0"/>
                  <a:t> 3 dimensional</a:t>
                </a:r>
              </a:p>
              <a:p>
                <a:pPr>
                  <a:buFontTx/>
                  <a:buChar char="-"/>
                </a:pPr>
                <a:r>
                  <a:rPr lang="de-DE" sz="2000" dirty="0"/>
                  <a:t>VS </a:t>
                </a:r>
                <a:r>
                  <a:rPr lang="de-DE" sz="2000" dirty="0" err="1"/>
                  <a:t>use</a:t>
                </a:r>
                <a:r>
                  <a:rPr lang="de-DE" sz="2000" dirty="0"/>
                  <a:t> 8 </a:t>
                </a:r>
                <a:r>
                  <a:rPr lang="de-DE" sz="2000" dirty="0" err="1"/>
                  <a:t>bits</a:t>
                </a:r>
                <a:r>
                  <a:rPr lang="de-DE" sz="2000" dirty="0"/>
                  <a:t> per </a:t>
                </a:r>
                <a:r>
                  <a:rPr lang="de-DE" sz="2000" dirty="0" err="1"/>
                  <a:t>color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channel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default</a:t>
                </a:r>
                <a:endParaRPr lang="de-DE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bit </a:t>
                </a:r>
                <a:r>
                  <a:rPr lang="en-US" sz="2000" dirty="0">
                    <a:sym typeface="Wingdings" pitchFamily="2" charset="2"/>
                  </a:rPr>
                  <a:t> each value ranges from 0 .. 255  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White  255,255,255; Black  0,0,0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Euclidean distance describes the distance between two Points 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Since the RGB-values are 3 dimensional 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 </m:t>
                      </m:r>
                      <m:rad>
                        <m:radPr>
                          <m:degHide m:val="on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)²</m:t>
                          </m:r>
                        </m:e>
                      </m:rad>
                    </m:oMath>
                  </m:oMathPara>
                </a14:m>
                <a:endParaRPr lang="en-US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Example: 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101−220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90−200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58−51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162,2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-</a:t>
                </a:r>
                <a:r>
                  <a:rPr lang="de-DE" sz="2000" dirty="0">
                    <a:sym typeface="Wingdings" pitchFamily="2" charset="2"/>
                  </a:rPr>
                  <a:t>   Special </a:t>
                </a:r>
                <a:r>
                  <a:rPr lang="de-DE" sz="2000" dirty="0" err="1">
                    <a:sym typeface="Wingdings" pitchFamily="2" charset="2"/>
                  </a:rPr>
                  <a:t>cases</a:t>
                </a:r>
                <a:r>
                  <a:rPr lang="de-DE" sz="2000" dirty="0">
                    <a:sym typeface="Wingdings" pitchFamily="2" charset="2"/>
                  </a:rPr>
                  <a:t> </a:t>
                </a:r>
                <a:r>
                  <a:rPr lang="de-DE" sz="2000" dirty="0" err="1">
                    <a:sym typeface="Wingdings" pitchFamily="2" charset="2"/>
                  </a:rPr>
                  <a:t>of</a:t>
                </a:r>
                <a:r>
                  <a:rPr lang="de-DE" sz="2000" dirty="0">
                    <a:sym typeface="Wingdings" pitchFamily="2" charset="2"/>
                  </a:rPr>
                  <a:t> </a:t>
                </a:r>
                <a:r>
                  <a:rPr lang="de-DE" sz="2000" dirty="0" err="1">
                    <a:sym typeface="Wingdings" pitchFamily="2" charset="2"/>
                  </a:rPr>
                  <a:t>points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4" y="1897063"/>
                <a:ext cx="9661585" cy="4447291"/>
              </a:xfrm>
              <a:prstGeom prst="rect">
                <a:avLst/>
              </a:prstGeom>
              <a:blipFill rotWithShape="1">
                <a:blip r:embed="rId3"/>
                <a:stretch>
                  <a:fillRect l="-694" t="-20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/>
          <p:cNvPicPr/>
          <p:nvPr/>
        </p:nvPicPr>
        <p:blipFill>
          <a:blip r:embed="rId4"/>
          <a:stretch>
            <a:fillRect/>
          </a:stretch>
        </p:blipFill>
        <p:spPr>
          <a:xfrm>
            <a:off x="7128989" y="1795463"/>
            <a:ext cx="2394689" cy="20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overview</a:t>
            </a:r>
            <a:br>
              <a:rPr lang="en-US" sz="4000" b="1" dirty="0"/>
            </a:br>
            <a:r>
              <a:rPr lang="en-US" sz="3200" dirty="0"/>
              <a:t>What does the Euclidean Filter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9324" y="1897063"/>
            <a:ext cx="9661585" cy="444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sz="2000" dirty="0" err="1"/>
              <a:t>Two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specify</a:t>
            </a:r>
            <a:r>
              <a:rPr lang="de-DE" sz="2000" dirty="0"/>
              <a:t>: Color </a:t>
            </a:r>
            <a:r>
              <a:rPr lang="de-DE" sz="2000" dirty="0" err="1"/>
              <a:t>center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float</a:t>
            </a:r>
            <a:r>
              <a:rPr lang="de-DE" sz="2000" dirty="0"/>
              <a:t> </a:t>
            </a:r>
            <a:r>
              <a:rPr lang="de-DE" sz="2000" dirty="0" err="1"/>
              <a:t>radius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Loops </a:t>
            </a:r>
            <a:r>
              <a:rPr lang="de-DE" sz="2000" dirty="0" err="1"/>
              <a:t>through</a:t>
            </a:r>
            <a:r>
              <a:rPr lang="de-DE" sz="2000" dirty="0"/>
              <a:t> all </a:t>
            </a:r>
            <a:r>
              <a:rPr lang="de-DE" sz="2000" dirty="0" err="1"/>
              <a:t>pixel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Calculates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Euclidean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RGB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pixel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specified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Euclidean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radius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r>
              <a:rPr lang="de-DE" sz="2000" dirty="0">
                <a:sym typeface="Wingdings" pitchFamily="2" charset="2"/>
              </a:rPr>
              <a:t> Pixel </a:t>
            </a:r>
            <a:r>
              <a:rPr lang="de-DE" sz="2000" dirty="0" err="1">
                <a:sym typeface="Wingdings" pitchFamily="2" charset="2"/>
              </a:rPr>
              <a:t>keeps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its</a:t>
            </a:r>
            <a:r>
              <a:rPr lang="de-DE" sz="2000" dirty="0">
                <a:sym typeface="Wingdings" pitchFamily="2" charset="2"/>
              </a:rPr>
              <a:t> RGB </a:t>
            </a:r>
            <a:r>
              <a:rPr lang="de-DE" sz="2000" dirty="0" err="1">
                <a:sym typeface="Wingdings" pitchFamily="2" charset="2"/>
              </a:rPr>
              <a:t>value</a:t>
            </a:r>
            <a:endParaRPr lang="de-DE" sz="200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Euclidean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radius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sym typeface="Wingdings" pitchFamily="2" charset="2"/>
              </a:rPr>
              <a:t> Pixel </a:t>
            </a:r>
            <a:r>
              <a:rPr lang="de-DE" sz="2000" dirty="0" err="1">
                <a:sym typeface="Wingdings" pitchFamily="2" charset="2"/>
              </a:rPr>
              <a:t>is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set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to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color</a:t>
            </a:r>
            <a:r>
              <a:rPr lang="de-DE" sz="2000" dirty="0">
                <a:sym typeface="Wingdings" pitchFamily="2" charset="2"/>
              </a:rPr>
              <a:t> Black.</a:t>
            </a:r>
            <a:endParaRPr lang="de-DE" sz="2000" dirty="0"/>
          </a:p>
        </p:txBody>
      </p:sp>
      <p:pic>
        <p:nvPicPr>
          <p:cNvPr id="7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29778" y="3680178"/>
            <a:ext cx="5159020" cy="2348090"/>
          </a:xfrm>
          <a:prstGeom prst="rect">
            <a:avLst/>
          </a:prstGeom>
        </p:spPr>
      </p:pic>
      <p:sp>
        <p:nvSpPr>
          <p:cNvPr id="8" name="TextBox 18"/>
          <p:cNvSpPr txBox="1"/>
          <p:nvPr/>
        </p:nvSpPr>
        <p:spPr>
          <a:xfrm>
            <a:off x="6829778" y="6047457"/>
            <a:ext cx="288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If/else statement for filtering</a:t>
            </a:r>
          </a:p>
        </p:txBody>
      </p:sp>
    </p:spTree>
    <p:extLst>
      <p:ext uri="{BB962C8B-B14F-4D97-AF65-F5344CB8AC3E}">
        <p14:creationId xmlns:p14="http://schemas.microsoft.com/office/powerpoint/2010/main" val="405410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overview</a:t>
            </a:r>
            <a:br>
              <a:rPr lang="en-US" sz="4000" b="1" dirty="0"/>
            </a:br>
            <a:r>
              <a:rPr lang="en-US" sz="32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44" y="1928036"/>
            <a:ext cx="5004400" cy="3727697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40044" y="5739178"/>
            <a:ext cx="446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Original image (before running the algorithm)</a:t>
            </a:r>
            <a:endParaRPr lang="de-DE" dirty="0"/>
          </a:p>
        </p:txBody>
      </p:sp>
      <p:pic>
        <p:nvPicPr>
          <p:cNvPr id="10" name="Grafik 9"/>
          <p:cNvPicPr/>
          <p:nvPr/>
        </p:nvPicPr>
        <p:blipFill>
          <a:blip r:embed="rId4"/>
          <a:stretch>
            <a:fillRect/>
          </a:stretch>
        </p:blipFill>
        <p:spPr>
          <a:xfrm>
            <a:off x="6319184" y="1928034"/>
            <a:ext cx="4969705" cy="372769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319184" y="5739178"/>
            <a:ext cx="427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Filtered image (after running the algorithm)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29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the Project</a:t>
            </a:r>
            <a:br>
              <a:rPr lang="en-US" sz="4000" b="1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6205" y="1383102"/>
            <a:ext cx="4477350" cy="4532275"/>
          </a:xfrm>
          <a:prstGeom prst="rect">
            <a:avLst/>
          </a:prstGeom>
        </p:spPr>
      </p:pic>
      <p:sp>
        <p:nvSpPr>
          <p:cNvPr id="7" name="TextBox 18"/>
          <p:cNvSpPr txBox="1"/>
          <p:nvPr/>
        </p:nvSpPr>
        <p:spPr>
          <a:xfrm>
            <a:off x="928314" y="6066084"/>
            <a:ext cx="383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architecture of the </a:t>
            </a:r>
            <a:r>
              <a:rPr lang="en-US" dirty="0" err="1"/>
              <a:t>progream</a:t>
            </a:r>
            <a:endParaRPr lang="en-US" dirty="0"/>
          </a:p>
        </p:txBody>
      </p:sp>
      <p:pic>
        <p:nvPicPr>
          <p:cNvPr id="8" name="Grafik 7"/>
          <p:cNvPicPr/>
          <p:nvPr/>
        </p:nvPicPr>
        <p:blipFill>
          <a:blip r:embed="rId4"/>
          <a:stretch>
            <a:fillRect/>
          </a:stretch>
        </p:blipFill>
        <p:spPr>
          <a:xfrm>
            <a:off x="6554328" y="2244723"/>
            <a:ext cx="4339450" cy="2519187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5975665" y="4907280"/>
            <a:ext cx="559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of the classes which are necessary for the filter</a:t>
            </a:r>
          </a:p>
        </p:txBody>
      </p:sp>
    </p:spTree>
    <p:extLst>
      <p:ext uri="{BB962C8B-B14F-4D97-AF65-F5344CB8AC3E}">
        <p14:creationId xmlns:p14="http://schemas.microsoft.com/office/powerpoint/2010/main" val="192606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Code </a:t>
            </a:r>
            <a:br>
              <a:rPr lang="en-US" sz="4000" b="1" dirty="0"/>
            </a:br>
            <a:r>
              <a:rPr lang="en-US" sz="4000" b="1" dirty="0"/>
              <a:t>Implementation: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514905" y="1985294"/>
            <a:ext cx="10450037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EuclideanFilterModule.cs</a:t>
            </a: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EuclideanFilterModuleExtension.cs</a:t>
            </a: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GetAndSetPixel.cs</a:t>
            </a: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CalDistance.cs</a:t>
            </a: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/>
              <a:t>EuclideanFilterTest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2409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9474" y="796735"/>
            <a:ext cx="10450037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/>
              <a:t>Thank you for your attention!</a:t>
            </a:r>
          </a:p>
          <a:p>
            <a:pPr algn="ctr"/>
            <a:r>
              <a:rPr lang="en-US" sz="5400" dirty="0">
                <a:ln w="22225">
                  <a:solidFill>
                    <a:schemeClr val="accent2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have any questions?</a:t>
            </a:r>
            <a:endParaRPr lang="en-US" sz="5400" cap="none" spc="0" dirty="0">
              <a:ln w="22225">
                <a:solidFill>
                  <a:schemeClr val="accent2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403</Words>
  <Application>Microsoft Office PowerPoint</Application>
  <PresentationFormat>Widescreen</PresentationFormat>
  <Paragraphs>66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Implementation of a Euclidean Color Filter  in .Net Standard2.0</vt:lpstr>
      <vt:lpstr>Contents </vt:lpstr>
      <vt:lpstr>Euclidean color filter overview RGB-Colors and Euclidean distance</vt:lpstr>
      <vt:lpstr>Euclidean color filter overview What does the Euclidean Filter do?</vt:lpstr>
      <vt:lpstr>Euclidean color filter overview Example</vt:lpstr>
      <vt:lpstr>Architecture of the Project </vt:lpstr>
      <vt:lpstr>Euclidean Color Filter Code  Implementation: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3GPP NG – Radio Access Network Architecture</dc:title>
  <dc:creator>Gebirgslok</dc:creator>
  <cp:lastModifiedBy>Deepali Betkar</cp:lastModifiedBy>
  <cp:revision>128</cp:revision>
  <dcterms:created xsi:type="dcterms:W3CDTF">2017-11-27T17:41:42Z</dcterms:created>
  <dcterms:modified xsi:type="dcterms:W3CDTF">2020-03-29T12:30:01Z</dcterms:modified>
</cp:coreProperties>
</file>