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94" r:id="rId4"/>
    <p:sldId id="300" r:id="rId5"/>
    <p:sldId id="295" r:id="rId6"/>
    <p:sldId id="296" r:id="rId7"/>
    <p:sldId id="297" r:id="rId8"/>
    <p:sldId id="298" r:id="rId9"/>
    <p:sldId id="30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 Pham" initials="TP" lastIdx="3" clrIdx="0">
    <p:extLst>
      <p:ext uri="{19B8F6BF-5375-455C-9EA6-DF929625EA0E}">
        <p15:presenceInfo xmlns:p15="http://schemas.microsoft.com/office/powerpoint/2012/main" userId="59a13301e9d76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79247" autoAdjust="0"/>
  </p:normalViewPr>
  <p:slideViewPr>
    <p:cSldViewPr snapToGrid="0">
      <p:cViewPr varScale="1">
        <p:scale>
          <a:sx n="93" d="100"/>
          <a:sy n="93" d="100"/>
        </p:scale>
        <p:origin x="77" y="2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04EE-4B2D-4D5F-94B5-665F191DC93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78D1-4022-408F-A348-5B609B22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morning, Professor Trick and everyone. Today, I am going to introduce to you about Service Layer Core Protocol. </a:t>
            </a:r>
          </a:p>
          <a:p>
            <a:r>
              <a:rPr lang="en-US" baseline="0" dirty="0" smtClean="0"/>
              <a:t>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my presentation, I will follow this agenda. Firstly, the brief definition and the goal of Service Layer is shown. In the next part, the architectural of Service Layer is explained in details. </a:t>
            </a:r>
          </a:p>
          <a:p>
            <a:r>
              <a:rPr lang="en-US" baseline="0" dirty="0" smtClean="0"/>
              <a:t>And then principles and functions are mentioned. Finally is the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4961-FF9D-469C-8EE9-5567999B4E40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2AFB-5AE3-4A63-BDBD-C1E150B42C4F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E5B-6BB7-4CC6-A4F1-195E8456E825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A732CEA-B87A-46AA-BF8A-8486DECA2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5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6AB-77EA-45F3-84DA-77F2B14AC545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9CB4-88A4-4B22-BA1B-73C075A3E012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1607-A455-4D64-98FE-69A2A848B27A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7641-0463-4768-80A8-CF24A60E392A}" type="datetime1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EE9-8715-4A09-8BB5-6363817A504A}" type="datetime1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F82-0502-4E25-8FBB-25918D1AE1AF}" type="datetime1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D40B-D4B3-49EE-9A85-0BAFDD171EDB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094A-7E36-4593-8F11-F1D3153F8A22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F769-FD19-4A19-833A-03277A1DEEC8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760" y="1378097"/>
            <a:ext cx="10522279" cy="26035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/>
              <a:t>Support Vector Machine Data Classification</a:t>
            </a:r>
            <a:br>
              <a:rPr lang="en-US" sz="4800" b="1" dirty="0" smtClean="0"/>
            </a:br>
            <a:r>
              <a:rPr lang="en-US" sz="3600" b="1" dirty="0" smtClean="0"/>
              <a:t>using Simplified Sequential Minimal Optimization algorithm</a:t>
            </a:r>
            <a:endParaRPr lang="de-DE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346" y="4753154"/>
            <a:ext cx="9661585" cy="1328468"/>
          </a:xfrm>
        </p:spPr>
        <p:txBody>
          <a:bodyPr>
            <a:normAutofit/>
          </a:bodyPr>
          <a:lstStyle/>
          <a:p>
            <a:pPr algn="l"/>
            <a:r>
              <a:rPr lang="de-DE" u="sng" dirty="0" smtClean="0"/>
              <a:t>Course</a:t>
            </a:r>
            <a:r>
              <a:rPr lang="de-DE" dirty="0" smtClean="0"/>
              <a:t>: Software Engineering</a:t>
            </a:r>
            <a:endParaRPr lang="de-DE" u="sng" dirty="0" smtClean="0"/>
          </a:p>
          <a:p>
            <a:pPr algn="l"/>
            <a:r>
              <a:rPr lang="de-DE" u="sng" dirty="0" smtClean="0"/>
              <a:t>Instructor</a:t>
            </a:r>
            <a:r>
              <a:rPr lang="de-DE" dirty="0" smtClean="0"/>
              <a:t>: Mr. Damir Dobric</a:t>
            </a:r>
            <a:r>
              <a:rPr lang="de-DE" sz="4000" dirty="0" smtClean="0"/>
              <a:t>               </a:t>
            </a:r>
            <a:r>
              <a:rPr lang="de-DE" u="sng" dirty="0" smtClean="0"/>
              <a:t>Student</a:t>
            </a:r>
            <a:r>
              <a:rPr lang="de-DE" dirty="0" smtClean="0"/>
              <a:t>: Thanh Tu Pham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27" y="312278"/>
            <a:ext cx="3865666" cy="1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22585" y="1699846"/>
            <a:ext cx="961292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effectLst/>
              </a:rPr>
              <a:t>Question and Answering!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Vector Machine overview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Architecture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81" y="1690688"/>
            <a:ext cx="5205119" cy="3017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3189" y="5085861"/>
            <a:ext cx="4843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Supervised classification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9032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SVM Mathematically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908" name="Rectangle 4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25391" y="4535035"/>
                <a:ext cx="4210219" cy="1939925"/>
              </a:xfrm>
              <a:noFill/>
              <a:ln/>
            </p:spPr>
            <p:txBody>
              <a:bodyPr/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2600" dirty="0" smtClean="0"/>
                  <a:t>Form: </a:t>
                </a:r>
              </a:p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600" b="0" i="1" dirty="0" smtClean="0"/>
              </a:p>
              <a:p>
                <a:r>
                  <a:rPr lang="en-US" altLang="zh-CN" sz="2600" i="1" dirty="0" smtClean="0"/>
                  <a:t>Predict class = 1 if F(x) &gt;=0</a:t>
                </a:r>
                <a:endParaRPr lang="en-US" altLang="zh-CN" sz="2600" i="1" dirty="0"/>
              </a:p>
              <a:p>
                <a:r>
                  <a:rPr lang="en-US" altLang="zh-CN" sz="2600" i="1" dirty="0" smtClean="0"/>
                  <a:t>Predict class = -1 if F(x) &lt; 0</a:t>
                </a:r>
                <a:endParaRPr lang="en-US" altLang="zh-CN" sz="2600" i="1" dirty="0"/>
              </a:p>
            </p:txBody>
          </p:sp>
        </mc:Choice>
        <mc:Fallback>
          <p:sp>
            <p:nvSpPr>
              <p:cNvPr id="25190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25391" y="4535035"/>
                <a:ext cx="4210219" cy="1939925"/>
              </a:xfrm>
              <a:blipFill rotWithShape="0">
                <a:blip r:embed="rId2"/>
                <a:stretch>
                  <a:fillRect l="-2609" t="-471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909" name="Line 5"/>
          <p:cNvSpPr>
            <a:spLocks noChangeShapeType="1"/>
          </p:cNvSpPr>
          <p:nvPr/>
        </p:nvSpPr>
        <p:spPr bwMode="auto">
          <a:xfrm rot="-23199335">
            <a:off x="3841064" y="2278151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 rot="-23199335">
            <a:off x="3987114" y="2568663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 rot="-23199335">
            <a:off x="4131577" y="2857588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 rot="-1586986">
            <a:off x="3301314" y="1787614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</a:rPr>
              <a:t>“Predict Class = +1” zone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 rot="-1586986">
            <a:off x="4520515" y="3083014"/>
            <a:ext cx="2887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33CC33"/>
                </a:solidFill>
                <a:latin typeface="Tahoma" panose="020B0604030504040204" pitchFamily="34" charset="0"/>
              </a:rPr>
              <a:t>“Predict Class = -1” zone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 rot="-1777892">
            <a:off x="2767914" y="3006813"/>
            <a:ext cx="1493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chemeClr val="hlink"/>
                </a:solidFill>
                <a:latin typeface="Tahoma" panose="020B0604030504040204" pitchFamily="34" charset="0"/>
              </a:rPr>
              <a:t>wx+b=1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 rot="-1777892">
            <a:off x="3148914" y="3311613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latin typeface="Tahoma" panose="020B0604030504040204" pitchFamily="34" charset="0"/>
              </a:rPr>
              <a:t>wx+b</a:t>
            </a:r>
            <a:r>
              <a:rPr lang="en-US" altLang="zh-CN" sz="1600" dirty="0">
                <a:latin typeface="Tahoma" panose="020B0604030504040204" pitchFamily="34" charset="0"/>
              </a:rPr>
              <a:t>=0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 rot="-1777892">
            <a:off x="3225115" y="3616413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rgbClr val="747E26"/>
                </a:solidFill>
                <a:latin typeface="Tahoma" panose="020B0604030504040204" pitchFamily="34" charset="0"/>
              </a:rPr>
              <a:t>wx+b=-1</a:t>
            </a:r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6719203" y="1587588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20" name="Oval 16"/>
          <p:cNvSpPr>
            <a:spLocks noChangeArrowheads="1"/>
          </p:cNvSpPr>
          <p:nvPr/>
        </p:nvSpPr>
        <p:spPr bwMode="auto">
          <a:xfrm>
            <a:off x="5663514" y="2556639"/>
            <a:ext cx="259766" cy="519351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5815914" y="2625814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990099"/>
                </a:solidFill>
                <a:latin typeface="Tahoma" panose="020B0604030504040204" pitchFamily="34" charset="0"/>
              </a:rPr>
              <a:t>X</a:t>
            </a:r>
            <a:r>
              <a:rPr lang="en-US" altLang="zh-CN" sz="2000" b="1" i="1" baseline="40000">
                <a:solidFill>
                  <a:srgbClr val="990099"/>
                </a:solidFill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251922" name="Oval 18"/>
          <p:cNvSpPr>
            <a:spLocks noChangeArrowheads="1"/>
          </p:cNvSpPr>
          <p:nvPr/>
        </p:nvSpPr>
        <p:spPr bwMode="auto">
          <a:xfrm>
            <a:off x="5738127" y="1807339"/>
            <a:ext cx="259766" cy="519351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1923" name="Text Box 19"/>
          <p:cNvSpPr txBox="1">
            <a:spLocks noChangeArrowheads="1"/>
          </p:cNvSpPr>
          <p:nvPr/>
        </p:nvSpPr>
        <p:spPr bwMode="auto">
          <a:xfrm>
            <a:off x="5849253" y="1590764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CC3300"/>
                </a:solidFill>
                <a:latin typeface="Tahoma" panose="020B0604030504040204" pitchFamily="34" charset="0"/>
              </a:rPr>
              <a:t>x</a:t>
            </a:r>
            <a:r>
              <a:rPr lang="en-US" altLang="zh-CN" sz="2400" i="1" baseline="30000">
                <a:solidFill>
                  <a:srgbClr val="CC3300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251934" name="Rectangle 3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1935" name="Text Box 31"/>
          <p:cNvSpPr txBox="1">
            <a:spLocks noChangeArrowheads="1"/>
          </p:cNvSpPr>
          <p:nvPr/>
        </p:nvSpPr>
        <p:spPr bwMode="auto">
          <a:xfrm>
            <a:off x="7187514" y="163521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>
                <a:latin typeface="Tahoma" panose="020B0604030504040204" pitchFamily="34" charset="0"/>
              </a:rPr>
              <a:t>M</a:t>
            </a:r>
            <a:r>
              <a:rPr lang="en-US" altLang="zh-CN" sz="2400">
                <a:latin typeface="Tahoma" panose="020B0604030504040204" pitchFamily="34" charset="0"/>
              </a:rPr>
              <a:t>=Margin Width</a:t>
            </a:r>
            <a:endParaRPr lang="en-US" altLang="zh-CN" sz="2400" i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7" grpId="0" animBg="1"/>
      <p:bldP spid="2519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5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690688"/>
            <a:ext cx="4548188" cy="41067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64380" y="6103620"/>
            <a:ext cx="371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main architecture of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Analyzing and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30679"/>
            <a:ext cx="5059680" cy="3614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0314" y="5615877"/>
            <a:ext cx="502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flowchart of data analyzing and processing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0" y="238915"/>
            <a:ext cx="3870960" cy="61174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164157"/>
            <a:ext cx="5353050" cy="2266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0994" y="6352143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flowchart of Training step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54034" y="4469494"/>
            <a:ext cx="286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flowchart of testing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2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24" y="1690688"/>
            <a:ext cx="7847552" cy="39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856610"/>
              </p:ext>
            </p:extLst>
          </p:nvPr>
        </p:nvGraphicFramePr>
        <p:xfrm>
          <a:off x="838200" y="1825624"/>
          <a:ext cx="10488827" cy="3224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005"/>
                <a:gridCol w="2372498"/>
                <a:gridCol w="2051221"/>
                <a:gridCol w="2042984"/>
                <a:gridCol w="2290119"/>
              </a:tblGrid>
              <a:tr h="1454513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samples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r>
                        <a:rPr lang="en-US" baseline="0" dirty="0" smtClean="0"/>
                        <a:t> (Accuracy in %)</a:t>
                      </a:r>
                      <a:endParaRPr lang="en-US" dirty="0"/>
                    </a:p>
                  </a:txBody>
                  <a:tcPr/>
                </a:tc>
              </a:tr>
              <a:tr h="5898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</a:t>
                      </a:r>
                      <a:r>
                        <a:rPr lang="en-US" baseline="0" dirty="0" smtClean="0"/>
                        <a:t> flower data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58988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Breast</a:t>
                      </a:r>
                      <a:r>
                        <a:rPr lang="en-US" baseline="0" dirty="0" smtClean="0"/>
                        <a:t> Cancer data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5898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Ionosphere data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~93%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231</Words>
  <Application>Microsoft Office PowerPoint</Application>
  <PresentationFormat>Widescreen</PresentationFormat>
  <Paragraphs>70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Tahoma</vt:lpstr>
      <vt:lpstr>Wingdings</vt:lpstr>
      <vt:lpstr>Office Theme</vt:lpstr>
      <vt:lpstr>Support Vector Machine Data Classification using Simplified Sequential Minimal Optimization algorithm</vt:lpstr>
      <vt:lpstr>Agenda </vt:lpstr>
      <vt:lpstr>Support Vector Machine Overview</vt:lpstr>
      <vt:lpstr>Linear SVM Mathematically</vt:lpstr>
      <vt:lpstr>Architecture</vt:lpstr>
      <vt:lpstr>Data Analyzing and Processing</vt:lpstr>
      <vt:lpstr>PowerPoint Presentation</vt:lpstr>
      <vt:lpstr>Implementation</vt:lpstr>
      <vt:lpstr>Testing Result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3GPP NG – Radio Access Network Architecture</dc:title>
  <dc:creator>Tu Pham</dc:creator>
  <cp:lastModifiedBy>Tu Pham</cp:lastModifiedBy>
  <cp:revision>107</cp:revision>
  <dcterms:created xsi:type="dcterms:W3CDTF">2017-11-27T17:41:42Z</dcterms:created>
  <dcterms:modified xsi:type="dcterms:W3CDTF">2019-02-02T10:15:16Z</dcterms:modified>
</cp:coreProperties>
</file>