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3/13/2019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science/article/pii/S2212017315001085" TargetMode="External"/><Relationship Id="rId2" Type="http://schemas.openxmlformats.org/officeDocument/2006/relationships/hyperlink" Target="https://ieeexplore.ieee.org/document/119135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64432" y="1927063"/>
            <a:ext cx="8791575" cy="3943898"/>
          </a:xfrm>
        </p:spPr>
        <p:txBody>
          <a:bodyPr>
            <a:normAutofit fontScale="77500" lnSpcReduction="20000"/>
          </a:bodyPr>
          <a:lstStyle/>
          <a:p>
            <a:r>
              <a:rPr lang="en-US" sz="2800" dirty="0" smtClean="0">
                <a:solidFill>
                  <a:schemeClr val="tx1"/>
                </a:solidFill>
              </a:rPr>
              <a:t>         </a:t>
            </a:r>
            <a:r>
              <a:rPr lang="en-US" sz="4800" dirty="0" smtClean="0">
                <a:solidFill>
                  <a:schemeClr val="tx1"/>
                </a:solidFill>
                <a:latin typeface="+mj-lt"/>
                <a:ea typeface="+mj-ea"/>
                <a:cs typeface="+mj-cs"/>
              </a:rPr>
              <a:t>Implementation of Image Binarizer</a:t>
            </a:r>
          </a:p>
          <a:p>
            <a:r>
              <a:rPr lang="en-US" sz="2800" dirty="0" smtClean="0">
                <a:solidFill>
                  <a:schemeClr val="tx1"/>
                </a:solidFill>
              </a:rPr>
              <a:t> </a:t>
            </a:r>
            <a:endParaRPr lang="en-US" sz="2800" dirty="0">
              <a:solidFill>
                <a:schemeClr val="tx1"/>
              </a:solidFill>
            </a:endParaRPr>
          </a:p>
          <a:p>
            <a:pPr algn="r"/>
            <a:endParaRPr lang="en-US" dirty="0" smtClean="0">
              <a:solidFill>
                <a:schemeClr val="tx1"/>
              </a:solidFill>
            </a:endParaRPr>
          </a:p>
          <a:p>
            <a:pPr algn="r"/>
            <a:endParaRPr lang="en-US" dirty="0" smtClean="0">
              <a:solidFill>
                <a:schemeClr val="tx1"/>
              </a:solidFill>
            </a:endParaRPr>
          </a:p>
          <a:p>
            <a:pPr algn="r"/>
            <a:endParaRPr lang="en-US" dirty="0">
              <a:solidFill>
                <a:schemeClr val="tx1"/>
              </a:solidFill>
            </a:endParaRPr>
          </a:p>
          <a:p>
            <a:pPr algn="r"/>
            <a:r>
              <a:rPr lang="en-US" dirty="0" smtClean="0">
                <a:solidFill>
                  <a:schemeClr val="tx1"/>
                </a:solidFill>
              </a:rPr>
              <a:t>Name</a:t>
            </a:r>
            <a:r>
              <a:rPr lang="en-US" dirty="0">
                <a:solidFill>
                  <a:schemeClr val="tx1"/>
                </a:solidFill>
              </a:rPr>
              <a:t>: </a:t>
            </a:r>
            <a:r>
              <a:rPr lang="en-US" dirty="0" smtClean="0">
                <a:solidFill>
                  <a:schemeClr val="tx1"/>
                </a:solidFill>
              </a:rPr>
              <a:t>BASUMITRA DUTTA</a:t>
            </a:r>
            <a:endParaRPr lang="en-US" dirty="0">
              <a:solidFill>
                <a:schemeClr val="tx1"/>
              </a:solidFill>
            </a:endParaRPr>
          </a:p>
          <a:p>
            <a:pPr algn="r"/>
            <a:r>
              <a:rPr lang="en-US" cap="none" dirty="0" err="1" smtClean="0">
                <a:solidFill>
                  <a:schemeClr val="tx1"/>
                </a:solidFill>
              </a:rPr>
              <a:t>Mr</a:t>
            </a:r>
            <a:r>
              <a:rPr lang="en-US" cap="none" dirty="0" smtClean="0">
                <a:solidFill>
                  <a:schemeClr val="tx1"/>
                </a:solidFill>
              </a:rPr>
              <a:t> </a:t>
            </a:r>
            <a:r>
              <a:rPr lang="en-US" dirty="0" smtClean="0">
                <a:solidFill>
                  <a:schemeClr val="tx1"/>
                </a:solidFill>
              </a:rPr>
              <a:t>Number</a:t>
            </a:r>
            <a:r>
              <a:rPr lang="en-US" dirty="0">
                <a:solidFill>
                  <a:schemeClr val="tx1"/>
                </a:solidFill>
              </a:rPr>
              <a:t>: </a:t>
            </a:r>
            <a:r>
              <a:rPr lang="en-US" dirty="0" smtClean="0">
                <a:solidFill>
                  <a:schemeClr val="tx1"/>
                </a:solidFill>
              </a:rPr>
              <a:t>1275740</a:t>
            </a:r>
            <a:endParaRPr lang="en-US" dirty="0">
              <a:solidFill>
                <a:schemeClr val="tx1"/>
              </a:solidFill>
            </a:endParaRPr>
          </a:p>
          <a:p>
            <a:pPr algn="r"/>
            <a:r>
              <a:rPr lang="en-US" dirty="0" smtClean="0">
                <a:solidFill>
                  <a:schemeClr val="tx1"/>
                </a:solidFill>
              </a:rPr>
              <a:t>Date:13.03.2019 </a:t>
            </a:r>
            <a:endParaRPr lang="en-US" dirty="0">
              <a:solidFill>
                <a:schemeClr val="tx1"/>
              </a:solidFill>
            </a:endParaRPr>
          </a:p>
          <a:p>
            <a:endParaRPr lang="en-US" dirty="0">
              <a:solidFill>
                <a:schemeClr val="tx1"/>
              </a:solidFill>
            </a:endParaRPr>
          </a:p>
        </p:txBody>
      </p:sp>
      <p:sp>
        <p:nvSpPr>
          <p:cNvPr id="4" name="Title 1"/>
          <p:cNvSpPr>
            <a:spLocks noGrp="1"/>
          </p:cNvSpPr>
          <p:nvPr>
            <p:ph type="ctrTitle"/>
          </p:nvPr>
        </p:nvSpPr>
        <p:spPr>
          <a:xfrm>
            <a:off x="1667703" y="350377"/>
            <a:ext cx="8825658" cy="999977"/>
          </a:xfrm>
        </p:spPr>
        <p:txBody>
          <a:bodyPr/>
          <a:lstStyle/>
          <a:p>
            <a:pPr algn="ctr"/>
            <a:r>
              <a:rPr lang="en-US" dirty="0" smtClean="0"/>
              <a:t>Software Engineering</a:t>
            </a:r>
            <a:endParaRPr lang="en-US" dirty="0"/>
          </a:p>
        </p:txBody>
      </p:sp>
    </p:spTree>
    <p:extLst>
      <p:ext uri="{BB962C8B-B14F-4D97-AF65-F5344CB8AC3E}">
        <p14:creationId xmlns="" xmlns:p14="http://schemas.microsoft.com/office/powerpoint/2010/main" val="3416877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35" y="131407"/>
            <a:ext cx="10297718" cy="979546"/>
          </a:xfrm>
        </p:spPr>
        <p:txBody>
          <a:bodyPr>
            <a:normAutofit/>
          </a:bodyPr>
          <a:lstStyle/>
          <a:p>
            <a:pPr>
              <a:buFont typeface="Arial" pitchFamily="34" charset="0"/>
              <a:buChar char="•"/>
            </a:pPr>
            <a:r>
              <a:rPr lang="en-US" sz="2400" dirty="0" smtClean="0"/>
              <a:t>  </a:t>
            </a:r>
            <a:r>
              <a:rPr lang="en-US" sz="2400" u="sng" dirty="0" smtClean="0"/>
              <a:t>Introduction</a:t>
            </a:r>
            <a:r>
              <a:rPr lang="en-US" sz="2400" dirty="0" smtClean="0"/>
              <a:t> :</a:t>
            </a:r>
            <a:endParaRPr lang="en-US" sz="2400" dirty="0"/>
          </a:p>
        </p:txBody>
      </p:sp>
      <p:sp>
        <p:nvSpPr>
          <p:cNvPr id="3" name="Content Placeholder 2"/>
          <p:cNvSpPr>
            <a:spLocks noGrp="1"/>
          </p:cNvSpPr>
          <p:nvPr>
            <p:ph idx="1"/>
          </p:nvPr>
        </p:nvSpPr>
        <p:spPr>
          <a:xfrm>
            <a:off x="1218324" y="1430516"/>
            <a:ext cx="9905999" cy="3694113"/>
          </a:xfrm>
        </p:spPr>
        <p:txBody>
          <a:bodyPr>
            <a:normAutofit/>
          </a:bodyPr>
          <a:lstStyle/>
          <a:p>
            <a:r>
              <a:rPr lang="en-US" sz="1800" dirty="0"/>
              <a:t>Binarization is the process of converting a pixel image to a binary image.</a:t>
            </a:r>
          </a:p>
          <a:p>
            <a:r>
              <a:rPr lang="en-US" sz="1800" dirty="0" smtClean="0"/>
              <a:t>Separate </a:t>
            </a:r>
            <a:r>
              <a:rPr lang="en-US" sz="1800" dirty="0"/>
              <a:t>the foreground out from the background of an image </a:t>
            </a:r>
            <a:r>
              <a:rPr lang="en-US" sz="1800" dirty="0" smtClean="0"/>
              <a:t>. </a:t>
            </a:r>
          </a:p>
          <a:p>
            <a:r>
              <a:rPr lang="en-US" sz="1800" dirty="0"/>
              <a:t>Binary image is a combination of only two possible values</a:t>
            </a:r>
          </a:p>
          <a:p>
            <a:r>
              <a:rPr lang="en-US" sz="1800" dirty="0" smtClean="0"/>
              <a:t>Binarization </a:t>
            </a:r>
            <a:r>
              <a:rPr lang="en-US" sz="1800" dirty="0"/>
              <a:t>can be used in recognizing text and symbols, e.g. document processing. </a:t>
            </a:r>
            <a:endParaRPr lang="en-US" sz="1800" dirty="0" smtClean="0"/>
          </a:p>
          <a:p>
            <a:r>
              <a:rPr lang="en-US" sz="1800" dirty="0" smtClean="0"/>
              <a:t>The </a:t>
            </a:r>
            <a:r>
              <a:rPr lang="en-US" sz="1800" dirty="0"/>
              <a:t>algorithms divide into two categories:</a:t>
            </a:r>
          </a:p>
          <a:p>
            <a:pPr marL="0" indent="0">
              <a:buNone/>
            </a:pPr>
            <a:r>
              <a:rPr lang="en-US" sz="1800" dirty="0" smtClean="0"/>
              <a:t>      </a:t>
            </a:r>
            <a:r>
              <a:rPr lang="en-US" sz="1800" dirty="0"/>
              <a:t>a) Global Binarization- Uses single threshold value for whole image</a:t>
            </a:r>
            <a:r>
              <a:rPr lang="en-US" sz="1800" dirty="0" smtClean="0"/>
              <a:t>.</a:t>
            </a:r>
          </a:p>
          <a:p>
            <a:pPr marL="0" indent="0">
              <a:buNone/>
            </a:pPr>
            <a:r>
              <a:rPr lang="en-US" sz="1800" dirty="0" smtClean="0"/>
              <a:t>      </a:t>
            </a:r>
            <a:r>
              <a:rPr lang="en-US" sz="1800" dirty="0"/>
              <a:t>b) Local Binarization-The threshold value is calculated locally pixel by pixel or </a:t>
            </a:r>
            <a:r>
              <a:rPr lang="en-US" sz="1800" dirty="0" smtClean="0"/>
              <a:t>                                                            </a:t>
            </a:r>
          </a:p>
          <a:p>
            <a:pPr marL="0" indent="0">
              <a:buNone/>
            </a:pPr>
            <a:r>
              <a:rPr lang="en-US" sz="1800" dirty="0"/>
              <a:t> </a:t>
            </a:r>
            <a:r>
              <a:rPr lang="en-US" sz="1800" dirty="0" smtClean="0"/>
              <a:t>     region by region</a:t>
            </a:r>
            <a:r>
              <a:rPr lang="en-US" sz="1800" dirty="0"/>
              <a:t>. </a:t>
            </a:r>
          </a:p>
        </p:txBody>
      </p:sp>
    </p:spTree>
    <p:extLst>
      <p:ext uri="{BB962C8B-B14F-4D97-AF65-F5344CB8AC3E}">
        <p14:creationId xmlns="" xmlns:p14="http://schemas.microsoft.com/office/powerpoint/2010/main" val="1563819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321" y="318138"/>
            <a:ext cx="10598771" cy="3541714"/>
          </a:xfrm>
        </p:spPr>
        <p:txBody>
          <a:bodyPr/>
          <a:lstStyle/>
          <a:p>
            <a:pPr marL="0" indent="0"/>
            <a:r>
              <a:rPr lang="en-US" dirty="0" smtClean="0"/>
              <a:t>  </a:t>
            </a:r>
            <a:r>
              <a:rPr lang="en-US" u="sng" dirty="0" smtClean="0"/>
              <a:t>IMPLEMENTATION</a:t>
            </a:r>
            <a:r>
              <a:rPr lang="en-US" dirty="0" smtClean="0"/>
              <a:t> : </a:t>
            </a:r>
            <a:endParaRPr lang="en-US" dirty="0"/>
          </a:p>
        </p:txBody>
      </p:sp>
      <p:sp>
        <p:nvSpPr>
          <p:cNvPr id="5" name="TextBox 4"/>
          <p:cNvSpPr txBox="1"/>
          <p:nvPr/>
        </p:nvSpPr>
        <p:spPr>
          <a:xfrm>
            <a:off x="788279" y="1683521"/>
            <a:ext cx="10577628" cy="2862322"/>
          </a:xfrm>
          <a:prstGeom prst="rect">
            <a:avLst/>
          </a:prstGeom>
          <a:noFill/>
        </p:spPr>
        <p:txBody>
          <a:bodyPr wrap="square" rtlCol="0">
            <a:spAutoFit/>
          </a:bodyPr>
          <a:lstStyle/>
          <a:p>
            <a:r>
              <a:rPr lang="en-US" dirty="0" smtClean="0"/>
              <a:t>STEP 1: </a:t>
            </a:r>
            <a:r>
              <a:rPr lang="en-US" dirty="0"/>
              <a:t>Take Image from </a:t>
            </a:r>
            <a:r>
              <a:rPr lang="en-US" dirty="0" smtClean="0"/>
              <a:t>user</a:t>
            </a:r>
          </a:p>
          <a:p>
            <a:endParaRPr lang="en-US" dirty="0" smtClean="0"/>
          </a:p>
          <a:p>
            <a:r>
              <a:rPr lang="en-US" dirty="0" smtClean="0"/>
              <a:t>STEP 2: Apply parameters like image height , image width , red , green and blue threshold</a:t>
            </a:r>
          </a:p>
          <a:p>
            <a:endParaRPr lang="en-US" dirty="0" smtClean="0"/>
          </a:p>
          <a:p>
            <a:r>
              <a:rPr lang="en-US" dirty="0" smtClean="0"/>
              <a:t>STEP 3: Integrate with three types of projects namely Unit Tests , Console App and Class library.</a:t>
            </a:r>
          </a:p>
          <a:p>
            <a:endParaRPr lang="en-IN" dirty="0" smtClean="0"/>
          </a:p>
          <a:p>
            <a:r>
              <a:rPr lang="en-IN" dirty="0" smtClean="0"/>
              <a:t>STEP 4: In the Unit Test a Pipeline Component has been called through the Learning Api.</a:t>
            </a:r>
          </a:p>
          <a:p>
            <a:endParaRPr lang="en-IN" dirty="0" smtClean="0"/>
          </a:p>
          <a:p>
            <a:r>
              <a:rPr lang="en-IN" dirty="0" smtClean="0"/>
              <a:t>STEP 5: Binarized Image formed depending on the parameters given.</a:t>
            </a:r>
            <a:endParaRPr lang="en-US" dirty="0" smtClean="0"/>
          </a:p>
          <a:p>
            <a:endParaRPr lang="en-US" dirty="0"/>
          </a:p>
        </p:txBody>
      </p:sp>
    </p:spTree>
    <p:extLst>
      <p:ext uri="{BB962C8B-B14F-4D97-AF65-F5344CB8AC3E}">
        <p14:creationId xmlns="" xmlns:p14="http://schemas.microsoft.com/office/powerpoint/2010/main" val="2548781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2503"/>
            <a:ext cx="7021478" cy="740263"/>
          </a:xfrm>
        </p:spPr>
        <p:txBody>
          <a:bodyPr>
            <a:normAutofit/>
          </a:bodyPr>
          <a:lstStyle/>
          <a:p>
            <a:pPr>
              <a:buFont typeface="Arial" pitchFamily="34" charset="0"/>
              <a:buChar char="•"/>
            </a:pPr>
            <a:r>
              <a:rPr lang="en-IN" sz="2400" u="sng" dirty="0" smtClean="0"/>
              <a:t> PARAMETERS</a:t>
            </a:r>
            <a:endParaRPr lang="en-US" sz="2400" u="sng" dirty="0"/>
          </a:p>
        </p:txBody>
      </p:sp>
      <p:sp>
        <p:nvSpPr>
          <p:cNvPr id="3" name="Content Placeholder 2"/>
          <p:cNvSpPr>
            <a:spLocks noGrp="1"/>
          </p:cNvSpPr>
          <p:nvPr>
            <p:ph idx="1"/>
          </p:nvPr>
        </p:nvSpPr>
        <p:spPr>
          <a:xfrm>
            <a:off x="991791" y="1204406"/>
            <a:ext cx="5943847" cy="1625058"/>
          </a:xfrm>
        </p:spPr>
        <p:txBody>
          <a:bodyPr>
            <a:normAutofit fontScale="92500" lnSpcReduction="10000"/>
          </a:bodyPr>
          <a:lstStyle/>
          <a:p>
            <a:pPr>
              <a:buNone/>
            </a:pPr>
            <a:r>
              <a:rPr lang="en-US" sz="1800" dirty="0" smtClean="0"/>
              <a:t>   The image height and width are taken as the main parameters which are required to be the integers. If the values are kept as null or when the threshold value is taken to be less than 0 or more than 255automatically takes the average or mean value threshold and hence the image</a:t>
            </a:r>
            <a:r>
              <a:rPr lang="en-US" sz="1800" i="1" dirty="0" smtClean="0"/>
              <a:t> is</a:t>
            </a:r>
            <a:r>
              <a:rPr lang="en-US" sz="1800" dirty="0" smtClean="0"/>
              <a:t> formed.</a:t>
            </a:r>
          </a:p>
          <a:p>
            <a:endParaRPr lang="en-US" sz="1800" dirty="0"/>
          </a:p>
        </p:txBody>
      </p:sp>
      <p:sp>
        <p:nvSpPr>
          <p:cNvPr id="7" name="TextBox 6"/>
          <p:cNvSpPr txBox="1"/>
          <p:nvPr/>
        </p:nvSpPr>
        <p:spPr>
          <a:xfrm>
            <a:off x="7802310" y="2452643"/>
            <a:ext cx="184731" cy="369332"/>
          </a:xfrm>
          <a:prstGeom prst="rect">
            <a:avLst/>
          </a:prstGeom>
          <a:noFill/>
        </p:spPr>
        <p:txBody>
          <a:bodyPr wrap="none" rtlCol="0">
            <a:spAutoFit/>
          </a:bodyPr>
          <a:lstStyle/>
          <a:p>
            <a:endParaRPr lang="en-US" dirty="0"/>
          </a:p>
        </p:txBody>
      </p:sp>
      <p:pic>
        <p:nvPicPr>
          <p:cNvPr id="9" name="Picture 8"/>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7048681" y="1319169"/>
            <a:ext cx="4916158" cy="1113479"/>
          </a:xfrm>
          <a:prstGeom prst="rect">
            <a:avLst/>
          </a:prstGeom>
        </p:spPr>
      </p:pic>
      <p:sp>
        <p:nvSpPr>
          <p:cNvPr id="11" name="Rectangle 10"/>
          <p:cNvSpPr/>
          <p:nvPr/>
        </p:nvSpPr>
        <p:spPr>
          <a:xfrm>
            <a:off x="871268" y="3708253"/>
            <a:ext cx="6504317" cy="1588127"/>
          </a:xfrm>
          <a:prstGeom prst="rect">
            <a:avLst/>
          </a:prstGeom>
        </p:spPr>
        <p:txBody>
          <a:bodyPr wrap="square">
            <a:spAutoFit/>
          </a:bodyPr>
          <a:lstStyle/>
          <a:p>
            <a:pPr defTabSz="914400">
              <a:lnSpc>
                <a:spcPct val="90000"/>
              </a:lnSpc>
              <a:spcBef>
                <a:spcPct val="0"/>
              </a:spcBef>
              <a:buFont typeface="Arial" pitchFamily="34" charset="0"/>
              <a:buChar char="•"/>
            </a:pPr>
            <a:r>
              <a:rPr lang="en-US" sz="2400" cap="all" dirty="0" smtClean="0">
                <a:latin typeface="+mj-lt"/>
                <a:ea typeface="+mj-ea"/>
                <a:cs typeface="+mj-cs"/>
              </a:rPr>
              <a:t>  </a:t>
            </a:r>
            <a:r>
              <a:rPr lang="en-US" sz="2400" u="sng" cap="all" dirty="0" smtClean="0">
                <a:latin typeface="+mj-lt"/>
                <a:ea typeface="+mj-ea"/>
                <a:cs typeface="+mj-cs"/>
              </a:rPr>
              <a:t>Average or Mean Calculation</a:t>
            </a:r>
          </a:p>
          <a:p>
            <a:pPr defTabSz="914400">
              <a:lnSpc>
                <a:spcPct val="90000"/>
              </a:lnSpc>
              <a:spcBef>
                <a:spcPct val="0"/>
              </a:spcBef>
            </a:pPr>
            <a:endParaRPr lang="en-US" sz="2400" u="sng" cap="all" dirty="0" smtClean="0">
              <a:latin typeface="+mj-lt"/>
              <a:ea typeface="+mj-ea"/>
              <a:cs typeface="+mj-cs"/>
            </a:endParaRPr>
          </a:p>
          <a:p>
            <a:r>
              <a:rPr lang="en-US" dirty="0" smtClean="0"/>
              <a:t>     When no values are given the means of the three thresholds get   </a:t>
            </a:r>
            <a:br>
              <a:rPr lang="en-US" dirty="0" smtClean="0"/>
            </a:br>
            <a:r>
              <a:rPr lang="en-US" dirty="0" smtClean="0"/>
              <a:t>     automatically calculated that is the mean gets calculated.</a:t>
            </a:r>
          </a:p>
          <a:p>
            <a:endParaRPr lang="en-US" dirty="0" smtClean="0"/>
          </a:p>
        </p:txBody>
      </p:sp>
      <p:pic>
        <p:nvPicPr>
          <p:cNvPr id="12" name="Picture 11"/>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7125420" y="3071004"/>
            <a:ext cx="4804912" cy="3510951"/>
          </a:xfrm>
          <a:prstGeom prst="rect">
            <a:avLst/>
          </a:prstGeom>
        </p:spPr>
      </p:pic>
    </p:spTree>
    <p:extLst>
      <p:ext uri="{BB962C8B-B14F-4D97-AF65-F5344CB8AC3E}">
        <p14:creationId xmlns="" xmlns:p14="http://schemas.microsoft.com/office/powerpoint/2010/main" val="2111928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60882" y="302894"/>
            <a:ext cx="6335473" cy="2640723"/>
          </a:xfrm>
          <a:prstGeom prst="rect">
            <a:avLst/>
          </a:prstGeom>
          <a:noFill/>
        </p:spPr>
        <p:txBody>
          <a:bodyPr wrap="square" rtlCol="0">
            <a:spAutoFit/>
          </a:bodyPr>
          <a:lstStyle/>
          <a:p>
            <a:pPr defTabSz="914400">
              <a:lnSpc>
                <a:spcPct val="90000"/>
              </a:lnSpc>
              <a:spcBef>
                <a:spcPct val="0"/>
              </a:spcBef>
              <a:buFont typeface="Arial" pitchFamily="34" charset="0"/>
              <a:buChar char="•"/>
            </a:pPr>
            <a:r>
              <a:rPr lang="en-US" sz="2400" cap="all" dirty="0" smtClean="0">
                <a:latin typeface="+mj-lt"/>
                <a:ea typeface="+mj-ea"/>
                <a:cs typeface="+mj-cs"/>
              </a:rPr>
              <a:t>  </a:t>
            </a:r>
            <a:r>
              <a:rPr lang="en-US" sz="2400" u="sng" cap="all" dirty="0" smtClean="0">
                <a:latin typeface="+mj-lt"/>
                <a:ea typeface="+mj-ea"/>
                <a:cs typeface="+mj-cs"/>
              </a:rPr>
              <a:t>RGB color space</a:t>
            </a:r>
          </a:p>
          <a:p>
            <a:r>
              <a:rPr lang="en-US" dirty="0" smtClean="0"/>
              <a:t>     RGB color space or RGB color system, constructs all the  </a:t>
            </a:r>
            <a:br>
              <a:rPr lang="en-US" dirty="0" smtClean="0"/>
            </a:br>
            <a:r>
              <a:rPr lang="en-US" dirty="0" smtClean="0"/>
              <a:t>     colors from the combination of the Red, Green and   </a:t>
            </a:r>
            <a:br>
              <a:rPr lang="en-US" dirty="0" smtClean="0"/>
            </a:br>
            <a:r>
              <a:rPr lang="en-US" dirty="0" smtClean="0"/>
              <a:t>     Blue colors. The RGB color model is an additive color </a:t>
            </a:r>
            <a:br>
              <a:rPr lang="en-US" dirty="0" smtClean="0"/>
            </a:br>
            <a:r>
              <a:rPr lang="en-US" dirty="0" smtClean="0"/>
              <a:t>     model in which red, green and blue light are added </a:t>
            </a:r>
            <a:br>
              <a:rPr lang="en-US" dirty="0" smtClean="0"/>
            </a:br>
            <a:r>
              <a:rPr lang="en-US" dirty="0" smtClean="0"/>
              <a:t>     together in various ways to reproduce a broad array  </a:t>
            </a:r>
            <a:br>
              <a:rPr lang="en-US" dirty="0" smtClean="0"/>
            </a:br>
            <a:r>
              <a:rPr lang="en-US" dirty="0" smtClean="0"/>
              <a:t>     of colors. The name of the model comes from the </a:t>
            </a:r>
            <a:br>
              <a:rPr lang="en-US" dirty="0" smtClean="0"/>
            </a:br>
            <a:r>
              <a:rPr lang="en-US" dirty="0" smtClean="0"/>
              <a:t>     initials of the three additive primary colors, red, green, </a:t>
            </a:r>
            <a:br>
              <a:rPr lang="en-US" dirty="0" smtClean="0"/>
            </a:br>
            <a:r>
              <a:rPr lang="en-US" dirty="0" smtClean="0"/>
              <a:t>     and blue.</a:t>
            </a:r>
          </a:p>
        </p:txBody>
      </p:sp>
      <p:sp>
        <p:nvSpPr>
          <p:cNvPr id="6" name="TextBox 5"/>
          <p:cNvSpPr txBox="1"/>
          <p:nvPr/>
        </p:nvSpPr>
        <p:spPr>
          <a:xfrm>
            <a:off x="1058334" y="1367986"/>
            <a:ext cx="5994791" cy="1200329"/>
          </a:xfrm>
          <a:prstGeom prst="rect">
            <a:avLst/>
          </a:prstGeom>
          <a:noFill/>
        </p:spPr>
        <p:txBody>
          <a:bodyPr wrap="square" rtlCol="0">
            <a:spAutoFit/>
          </a:bodyPr>
          <a:lstStyle/>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r>
              <a:rPr lang="en-US" dirty="0" smtClean="0"/>
              <a:t> </a:t>
            </a:r>
            <a:endParaRPr lang="en-US" dirty="0"/>
          </a:p>
        </p:txBody>
      </p:sp>
      <p:pic>
        <p:nvPicPr>
          <p:cNvPr id="12" name="Picture 11" descr="Image result for R G B Image"/>
          <p:cNvPicPr/>
          <p:nvPr/>
        </p:nvPicPr>
        <p:blipFill>
          <a:blip r:embed="rId2" cstate="print"/>
          <a:srcRect/>
          <a:stretch>
            <a:fillRect/>
          </a:stretch>
        </p:blipFill>
        <p:spPr bwMode="auto">
          <a:xfrm>
            <a:off x="7680635" y="829826"/>
            <a:ext cx="1713529" cy="1861616"/>
          </a:xfrm>
          <a:prstGeom prst="rect">
            <a:avLst/>
          </a:prstGeom>
          <a:noFill/>
          <a:ln w="9525">
            <a:noFill/>
            <a:miter lim="800000"/>
            <a:headEnd/>
            <a:tailEnd/>
          </a:ln>
        </p:spPr>
      </p:pic>
      <p:sp>
        <p:nvSpPr>
          <p:cNvPr id="13" name="Rectangle 12"/>
          <p:cNvSpPr/>
          <p:nvPr/>
        </p:nvSpPr>
        <p:spPr>
          <a:xfrm>
            <a:off x="1184695" y="3428567"/>
            <a:ext cx="6096000" cy="1625060"/>
          </a:xfrm>
          <a:prstGeom prst="rect">
            <a:avLst/>
          </a:prstGeom>
        </p:spPr>
        <p:txBody>
          <a:bodyPr wrap="square">
            <a:spAutoFit/>
          </a:bodyPr>
          <a:lstStyle/>
          <a:p>
            <a:r>
              <a:rPr lang="en-US" sz="2400" u="sng" cap="all" dirty="0" smtClean="0">
                <a:latin typeface="+mj-lt"/>
                <a:ea typeface="+mj-ea"/>
                <a:cs typeface="+mj-cs"/>
              </a:rPr>
              <a:t>Image Binarizer as Pipeline Component</a:t>
            </a:r>
          </a:p>
          <a:p>
            <a:pPr defTabSz="914400">
              <a:lnSpc>
                <a:spcPct val="90000"/>
              </a:lnSpc>
              <a:spcBef>
                <a:spcPct val="0"/>
              </a:spcBef>
            </a:pPr>
            <a:endParaRPr lang="en-US" sz="2400" u="sng" cap="all" dirty="0" smtClean="0"/>
          </a:p>
          <a:p>
            <a:pPr>
              <a:buFont typeface="Arial" pitchFamily="34" charset="0"/>
              <a:buChar char="•"/>
            </a:pPr>
            <a:r>
              <a:rPr lang="en-US" dirty="0" smtClean="0"/>
              <a:t>   Image Binarizer is used as a pipeline component so in the Unit  </a:t>
            </a:r>
            <a:br>
              <a:rPr lang="en-US" dirty="0" smtClean="0"/>
            </a:br>
            <a:r>
              <a:rPr lang="en-US" dirty="0" smtClean="0"/>
              <a:t>    Test the Pipeline Component has been called through the </a:t>
            </a:r>
            <a:br>
              <a:rPr lang="en-US" dirty="0" smtClean="0"/>
            </a:br>
            <a:r>
              <a:rPr lang="en-US" dirty="0" smtClean="0"/>
              <a:t>    Learning API object resulting in the Binarized Image.</a:t>
            </a:r>
          </a:p>
        </p:txBody>
      </p:sp>
      <p:pic>
        <p:nvPicPr>
          <p:cNvPr id="16" name="Picture 15" descr="ppt 1.PNG"/>
          <p:cNvPicPr>
            <a:picLocks noChangeAspect="1"/>
          </p:cNvPicPr>
          <p:nvPr/>
        </p:nvPicPr>
        <p:blipFill>
          <a:blip r:embed="rId3"/>
          <a:stretch>
            <a:fillRect/>
          </a:stretch>
        </p:blipFill>
        <p:spPr>
          <a:xfrm>
            <a:off x="7571073" y="3469713"/>
            <a:ext cx="4313294" cy="1309321"/>
          </a:xfrm>
          <a:prstGeom prst="rect">
            <a:avLst/>
          </a:prstGeom>
        </p:spPr>
      </p:pic>
    </p:spTree>
    <p:extLst>
      <p:ext uri="{BB962C8B-B14F-4D97-AF65-F5344CB8AC3E}">
        <p14:creationId xmlns="" xmlns:p14="http://schemas.microsoft.com/office/powerpoint/2010/main" val="1754100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9805" y="331150"/>
            <a:ext cx="4228530" cy="461665"/>
          </a:xfrm>
          <a:prstGeom prst="rect">
            <a:avLst/>
          </a:prstGeom>
          <a:noFill/>
        </p:spPr>
        <p:txBody>
          <a:bodyPr wrap="none" rtlCol="0">
            <a:spAutoFit/>
          </a:bodyPr>
          <a:lstStyle/>
          <a:p>
            <a:pPr>
              <a:buFont typeface="Arial" pitchFamily="34" charset="0"/>
              <a:buChar char="•"/>
            </a:pPr>
            <a:r>
              <a:rPr lang="en-US" sz="2400" b="1" dirty="0" smtClean="0"/>
              <a:t>  </a:t>
            </a:r>
            <a:r>
              <a:rPr lang="en-US" sz="2400" b="1" u="sng" dirty="0"/>
              <a:t>Binarization Filter </a:t>
            </a:r>
            <a:r>
              <a:rPr lang="en-US" sz="2400" b="1" u="sng" dirty="0" smtClean="0"/>
              <a:t>:Flowchart</a:t>
            </a:r>
            <a:r>
              <a:rPr lang="en-US" sz="2400" b="1" dirty="0" smtClean="0"/>
              <a:t> </a:t>
            </a:r>
            <a:endParaRPr lang="en-US" sz="2400" dirty="0"/>
          </a:p>
        </p:txBody>
      </p:sp>
      <p:pic>
        <p:nvPicPr>
          <p:cNvPr id="6" name="Picture 5"/>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1199073" y="957533"/>
            <a:ext cx="5555410" cy="5253486"/>
          </a:xfrm>
          <a:prstGeom prst="rect">
            <a:avLst/>
          </a:prstGeom>
        </p:spPr>
      </p:pic>
    </p:spTree>
    <p:extLst>
      <p:ext uri="{BB962C8B-B14F-4D97-AF65-F5344CB8AC3E}">
        <p14:creationId xmlns="" xmlns:p14="http://schemas.microsoft.com/office/powerpoint/2010/main" val="2400911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740" y="184605"/>
            <a:ext cx="9905998" cy="803882"/>
          </a:xfrm>
        </p:spPr>
        <p:txBody>
          <a:bodyPr>
            <a:normAutofit/>
          </a:bodyPr>
          <a:lstStyle/>
          <a:p>
            <a:r>
              <a:rPr lang="en-US" sz="2400" u="sng" dirty="0" smtClean="0"/>
              <a:t>Outputs:</a:t>
            </a:r>
            <a:endParaRPr lang="en-US" sz="2400" u="sng" dirty="0"/>
          </a:p>
        </p:txBody>
      </p:sp>
      <p:sp>
        <p:nvSpPr>
          <p:cNvPr id="3" name="Content Placeholder 2"/>
          <p:cNvSpPr>
            <a:spLocks noGrp="1"/>
          </p:cNvSpPr>
          <p:nvPr>
            <p:ph idx="1"/>
          </p:nvPr>
        </p:nvSpPr>
        <p:spPr>
          <a:xfrm>
            <a:off x="956733" y="769808"/>
            <a:ext cx="9870544" cy="416188"/>
          </a:xfrm>
        </p:spPr>
        <p:txBody>
          <a:bodyPr>
            <a:noAutofit/>
          </a:bodyPr>
          <a:lstStyle/>
          <a:p>
            <a:pPr marL="0" indent="0"/>
            <a:r>
              <a:rPr lang="en-US" sz="1800" b="1" dirty="0" smtClean="0"/>
              <a:t>  </a:t>
            </a:r>
            <a:r>
              <a:rPr lang="en-US" sz="1800" b="1" u="sng" dirty="0" smtClean="0"/>
              <a:t>Binarization </a:t>
            </a:r>
            <a:r>
              <a:rPr lang="en-US" sz="1800" b="1" u="sng" dirty="0"/>
              <a:t>Filter using </a:t>
            </a:r>
            <a:r>
              <a:rPr lang="en-US" sz="1800" b="1" u="sng" dirty="0" smtClean="0"/>
              <a:t>Higher </a:t>
            </a:r>
            <a:r>
              <a:rPr lang="en-US" sz="1800" b="1" u="sng" dirty="0"/>
              <a:t>threshold:</a:t>
            </a:r>
            <a:endParaRPr lang="en-US" sz="1800" u="sng" dirty="0"/>
          </a:p>
          <a:p>
            <a:endParaRPr lang="en-US" sz="1800" dirty="0"/>
          </a:p>
        </p:txBody>
      </p:sp>
      <p:sp>
        <p:nvSpPr>
          <p:cNvPr id="14" name="Content Placeholder 2"/>
          <p:cNvSpPr txBox="1">
            <a:spLocks/>
          </p:cNvSpPr>
          <p:nvPr/>
        </p:nvSpPr>
        <p:spPr>
          <a:xfrm>
            <a:off x="959273" y="3889960"/>
            <a:ext cx="9870544" cy="41618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r>
              <a:rPr lang="en-US" sz="1800" b="1" dirty="0" smtClean="0"/>
              <a:t>  </a:t>
            </a:r>
            <a:r>
              <a:rPr lang="en-US" sz="1800" b="1" u="sng" dirty="0" smtClean="0"/>
              <a:t>Binarization Filter using Lower threshold:</a:t>
            </a:r>
            <a:endParaRPr lang="en-US" sz="1800" u="sng" dirty="0" smtClean="0"/>
          </a:p>
          <a:p>
            <a:endParaRPr lang="en-US" sz="1800" dirty="0"/>
          </a:p>
        </p:txBody>
      </p:sp>
      <p:pic>
        <p:nvPicPr>
          <p:cNvPr id="17" name="Picture 16" descr="C:\Users\Basumitra\Desktop\SE1\MY PROJECT\ImageBinarizer\ImageBinarizerTest\bin\Debug\netcoreapp2.1\Images\a.png"/>
          <p:cNvPicPr/>
          <p:nvPr/>
        </p:nvPicPr>
        <p:blipFill>
          <a:blip r:embed="rId2"/>
          <a:srcRect/>
          <a:stretch>
            <a:fillRect/>
          </a:stretch>
        </p:blipFill>
        <p:spPr bwMode="auto">
          <a:xfrm>
            <a:off x="6502124" y="960551"/>
            <a:ext cx="1839619" cy="1808528"/>
          </a:xfrm>
          <a:prstGeom prst="rect">
            <a:avLst/>
          </a:prstGeom>
          <a:noFill/>
          <a:ln w="9525">
            <a:noFill/>
            <a:miter lim="800000"/>
            <a:headEnd/>
            <a:tailEnd/>
          </a:ln>
        </p:spPr>
      </p:pic>
      <p:pic>
        <p:nvPicPr>
          <p:cNvPr id="18" name="Picture 17"/>
          <p:cNvPicPr/>
          <p:nvPr/>
        </p:nvPicPr>
        <p:blipFill>
          <a:blip r:embed="rId3"/>
          <a:srcRect/>
          <a:stretch>
            <a:fillRect/>
          </a:stretch>
        </p:blipFill>
        <p:spPr bwMode="auto">
          <a:xfrm>
            <a:off x="9070609" y="918641"/>
            <a:ext cx="1979829" cy="1824559"/>
          </a:xfrm>
          <a:prstGeom prst="rect">
            <a:avLst/>
          </a:prstGeom>
          <a:noFill/>
          <a:ln w="9525">
            <a:noFill/>
            <a:miter lim="800000"/>
            <a:headEnd/>
            <a:tailEnd/>
          </a:ln>
        </p:spPr>
      </p:pic>
      <p:sp>
        <p:nvSpPr>
          <p:cNvPr id="3073" name="Rectangle 1"/>
          <p:cNvSpPr>
            <a:spLocks noChangeArrowheads="1"/>
          </p:cNvSpPr>
          <p:nvPr/>
        </p:nvSpPr>
        <p:spPr bwMode="auto">
          <a:xfrm>
            <a:off x="0" y="0"/>
            <a:ext cx="39818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7621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181717"/>
                </a:solidFill>
                <a:effectLst/>
                <a:latin typeface="Arial" pitchFamily="34" charset="0"/>
                <a:ea typeface="Times New Roman" pitchFamily="18" charset="0"/>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176213"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Rectangle 18"/>
          <p:cNvSpPr/>
          <p:nvPr/>
        </p:nvSpPr>
        <p:spPr>
          <a:xfrm>
            <a:off x="1216325" y="1461745"/>
            <a:ext cx="5124089" cy="1661993"/>
          </a:xfrm>
          <a:prstGeom prst="rect">
            <a:avLst/>
          </a:prstGeom>
        </p:spPr>
        <p:txBody>
          <a:bodyPr wrap="square">
            <a:spAutoFit/>
          </a:bodyPr>
          <a:lstStyle/>
          <a:p>
            <a:r>
              <a:rPr lang="en-US" dirty="0" smtClean="0"/>
              <a:t>Due to high threshold that is when the threshold is above 200 and within 255 the number of 1’s in the picture increases. </a:t>
            </a:r>
          </a:p>
          <a:p>
            <a:r>
              <a:rPr lang="en-US" sz="2400" dirty="0" smtClean="0"/>
              <a:t> </a:t>
            </a:r>
          </a:p>
          <a:p>
            <a:endParaRPr lang="en-US" sz="2400" u="sng" cap="all" dirty="0" smtClean="0">
              <a:latin typeface="+mj-lt"/>
              <a:ea typeface="+mj-ea"/>
              <a:cs typeface="+mj-cs"/>
            </a:endParaRPr>
          </a:p>
        </p:txBody>
      </p:sp>
      <p:sp>
        <p:nvSpPr>
          <p:cNvPr id="20" name="Rectangle 19"/>
          <p:cNvSpPr/>
          <p:nvPr/>
        </p:nvSpPr>
        <p:spPr>
          <a:xfrm>
            <a:off x="6530195" y="3053752"/>
            <a:ext cx="1871933" cy="284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Original</a:t>
            </a:r>
            <a:r>
              <a:rPr lang="en-IN" dirty="0" smtClean="0">
                <a:solidFill>
                  <a:schemeClr val="bg1"/>
                </a:solidFill>
              </a:rPr>
              <a:t> </a:t>
            </a:r>
            <a:r>
              <a:rPr lang="en-IN" dirty="0" smtClean="0">
                <a:solidFill>
                  <a:schemeClr val="tx1"/>
                </a:solidFill>
              </a:rPr>
              <a:t>Image</a:t>
            </a:r>
            <a:endParaRPr lang="en-US" dirty="0">
              <a:solidFill>
                <a:schemeClr val="tx1"/>
              </a:solidFill>
            </a:endParaRPr>
          </a:p>
        </p:txBody>
      </p:sp>
      <p:sp>
        <p:nvSpPr>
          <p:cNvPr id="21" name="Rectangle 20"/>
          <p:cNvSpPr/>
          <p:nvPr/>
        </p:nvSpPr>
        <p:spPr>
          <a:xfrm>
            <a:off x="9115244" y="3059503"/>
            <a:ext cx="1871933" cy="284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Binarized Image</a:t>
            </a:r>
            <a:endParaRPr lang="en-US" dirty="0">
              <a:solidFill>
                <a:schemeClr val="tx1"/>
              </a:solidFill>
            </a:endParaRPr>
          </a:p>
        </p:txBody>
      </p:sp>
      <p:pic>
        <p:nvPicPr>
          <p:cNvPr id="22" name="Picture 21" descr="C:\Users\Basumitra\Desktop\SE1\MY PROJECT\ImageBinarizer\ImageBinarizerTest\bin\Debug\netcoreapp2.1\Images\a.png"/>
          <p:cNvPicPr/>
          <p:nvPr/>
        </p:nvPicPr>
        <p:blipFill>
          <a:blip r:embed="rId2"/>
          <a:srcRect/>
          <a:stretch>
            <a:fillRect/>
          </a:stretch>
        </p:blipFill>
        <p:spPr bwMode="auto">
          <a:xfrm>
            <a:off x="6516501" y="4106317"/>
            <a:ext cx="1839619" cy="1808528"/>
          </a:xfrm>
          <a:prstGeom prst="rect">
            <a:avLst/>
          </a:prstGeom>
          <a:noFill/>
          <a:ln w="9525">
            <a:noFill/>
            <a:miter lim="800000"/>
            <a:headEnd/>
            <a:tailEnd/>
          </a:ln>
        </p:spPr>
      </p:pic>
      <p:sp>
        <p:nvSpPr>
          <p:cNvPr id="23" name="Rectangle 22"/>
          <p:cNvSpPr/>
          <p:nvPr/>
        </p:nvSpPr>
        <p:spPr>
          <a:xfrm>
            <a:off x="6492814" y="6242650"/>
            <a:ext cx="1871933" cy="284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Original Image</a:t>
            </a:r>
            <a:endParaRPr lang="en-US" dirty="0">
              <a:solidFill>
                <a:schemeClr val="tx1"/>
              </a:solidFill>
            </a:endParaRPr>
          </a:p>
        </p:txBody>
      </p:sp>
      <p:pic>
        <p:nvPicPr>
          <p:cNvPr id="24" name="Picture 23"/>
          <p:cNvPicPr/>
          <p:nvPr/>
        </p:nvPicPr>
        <p:blipFill>
          <a:blip r:embed="rId4"/>
          <a:srcRect/>
          <a:stretch>
            <a:fillRect/>
          </a:stretch>
        </p:blipFill>
        <p:spPr bwMode="auto">
          <a:xfrm>
            <a:off x="9107805" y="4076699"/>
            <a:ext cx="1942633" cy="1823769"/>
          </a:xfrm>
          <a:prstGeom prst="rect">
            <a:avLst/>
          </a:prstGeom>
          <a:noFill/>
          <a:ln w="9525">
            <a:noFill/>
            <a:miter lim="800000"/>
            <a:headEnd/>
            <a:tailEnd/>
          </a:ln>
        </p:spPr>
      </p:pic>
      <p:sp>
        <p:nvSpPr>
          <p:cNvPr id="25" name="Rectangle 24"/>
          <p:cNvSpPr/>
          <p:nvPr/>
        </p:nvSpPr>
        <p:spPr>
          <a:xfrm>
            <a:off x="9112369" y="6265654"/>
            <a:ext cx="1871933" cy="284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Binarized Image</a:t>
            </a:r>
            <a:endParaRPr lang="en-US" dirty="0">
              <a:solidFill>
                <a:schemeClr val="tx1"/>
              </a:solidFill>
            </a:endParaRPr>
          </a:p>
        </p:txBody>
      </p:sp>
      <p:sp>
        <p:nvSpPr>
          <p:cNvPr id="26" name="Rectangle 25"/>
          <p:cNvSpPr/>
          <p:nvPr/>
        </p:nvSpPr>
        <p:spPr>
          <a:xfrm>
            <a:off x="1170318" y="4495367"/>
            <a:ext cx="5124089" cy="1661993"/>
          </a:xfrm>
          <a:prstGeom prst="rect">
            <a:avLst/>
          </a:prstGeom>
        </p:spPr>
        <p:txBody>
          <a:bodyPr wrap="square">
            <a:spAutoFit/>
          </a:bodyPr>
          <a:lstStyle/>
          <a:p>
            <a:r>
              <a:rPr lang="en-US" dirty="0" smtClean="0"/>
              <a:t>Due to low threshold that is when the threshold is above 200 and within 255 the number of 0’s in the picture increases. </a:t>
            </a:r>
          </a:p>
          <a:p>
            <a:r>
              <a:rPr lang="en-US" sz="2400" dirty="0" smtClean="0"/>
              <a:t> </a:t>
            </a:r>
          </a:p>
          <a:p>
            <a:endParaRPr lang="en-US" sz="2400" u="sng" cap="all" dirty="0" smtClean="0">
              <a:latin typeface="+mj-lt"/>
              <a:ea typeface="+mj-ea"/>
              <a:cs typeface="+mj-cs"/>
            </a:endParaRPr>
          </a:p>
        </p:txBody>
      </p:sp>
    </p:spTree>
    <p:extLst>
      <p:ext uri="{BB962C8B-B14F-4D97-AF65-F5344CB8AC3E}">
        <p14:creationId xmlns="" xmlns:p14="http://schemas.microsoft.com/office/powerpoint/2010/main" val="978853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102" y="364067"/>
            <a:ext cx="10379466" cy="787400"/>
          </a:xfrm>
        </p:spPr>
        <p:txBody>
          <a:bodyPr>
            <a:normAutofit/>
          </a:bodyPr>
          <a:lstStyle/>
          <a:p>
            <a:pPr>
              <a:buFont typeface="Arial" pitchFamily="34" charset="0"/>
              <a:buChar char="•"/>
            </a:pPr>
            <a:r>
              <a:rPr lang="en-US" sz="2400" dirty="0" smtClean="0"/>
              <a:t>  </a:t>
            </a:r>
            <a:r>
              <a:rPr lang="en-US" sz="2400" u="sng" dirty="0" smtClean="0"/>
              <a:t>References :</a:t>
            </a:r>
            <a:br>
              <a:rPr lang="en-US" sz="2400" u="sng" dirty="0" smtClean="0"/>
            </a:br>
            <a:endParaRPr lang="en-US" sz="2400" u="sng" dirty="0"/>
          </a:p>
        </p:txBody>
      </p:sp>
      <p:sp>
        <p:nvSpPr>
          <p:cNvPr id="3" name="Content Placeholder 2"/>
          <p:cNvSpPr>
            <a:spLocks noGrp="1"/>
          </p:cNvSpPr>
          <p:nvPr>
            <p:ph idx="1"/>
          </p:nvPr>
        </p:nvSpPr>
        <p:spPr>
          <a:xfrm>
            <a:off x="735012" y="1267354"/>
            <a:ext cx="9905999" cy="3541714"/>
          </a:xfrm>
        </p:spPr>
        <p:txBody>
          <a:bodyPr>
            <a:normAutofit/>
          </a:bodyPr>
          <a:lstStyle/>
          <a:p>
            <a:r>
              <a:rPr lang="en-US" dirty="0" smtClean="0">
                <a:hlinkClick r:id="rId2"/>
              </a:rPr>
              <a:t>https://github.com/UniversityOfAppliedSciencesFrankfurt/LearningApi/tree/master/LearningApi/ImageBinarizer</a:t>
            </a:r>
          </a:p>
          <a:p>
            <a:r>
              <a:rPr lang="en-US" dirty="0" smtClean="0">
                <a:hlinkClick r:id="rId2"/>
              </a:rPr>
              <a:t>http://felixniklas.com/imageprocessing/binarization</a:t>
            </a:r>
          </a:p>
          <a:p>
            <a:pPr lvl="0"/>
            <a:r>
              <a:rPr lang="en-US" dirty="0" smtClean="0">
                <a:hlinkClick r:id="rId2"/>
              </a:rPr>
              <a:t>https://ieeexplore.ieee.org/document/1191357</a:t>
            </a:r>
            <a:endParaRPr lang="en-US" dirty="0" smtClean="0"/>
          </a:p>
          <a:p>
            <a:pPr lvl="0"/>
            <a:r>
              <a:rPr lang="en-US" dirty="0" smtClean="0">
                <a:hlinkClick r:id="rId3"/>
              </a:rPr>
              <a:t>https://www.sciencedirect.com/science/article/pii/S2212017315001085</a:t>
            </a:r>
            <a:endParaRPr lang="en-US" dirty="0" smtClean="0"/>
          </a:p>
          <a:p>
            <a:r>
              <a:rPr lang="en-US" dirty="0" smtClean="0">
                <a:hlinkClick r:id="rId2"/>
              </a:rPr>
              <a:t>https://www.irjet.net/archives/V3/i3/IRJET-V3I3241.pdf</a:t>
            </a:r>
            <a:endParaRPr lang="en-US" dirty="0">
              <a:hlinkClick r:id="rId2"/>
            </a:endParaRPr>
          </a:p>
        </p:txBody>
      </p:sp>
    </p:spTree>
    <p:extLst>
      <p:ext uri="{BB962C8B-B14F-4D97-AF65-F5344CB8AC3E}">
        <p14:creationId xmlns="" xmlns:p14="http://schemas.microsoft.com/office/powerpoint/2010/main" val="3313674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346" y="2709785"/>
            <a:ext cx="9905998" cy="1478570"/>
          </a:xfrm>
        </p:spPr>
        <p:txBody>
          <a:bodyPr/>
          <a:lstStyle/>
          <a:p>
            <a:pPr algn="ctr"/>
            <a:r>
              <a:rPr lang="en-US" dirty="0" smtClean="0"/>
              <a:t>Thank you</a:t>
            </a:r>
            <a:endParaRPr lang="en-US" dirty="0"/>
          </a:p>
        </p:txBody>
      </p:sp>
    </p:spTree>
    <p:extLst>
      <p:ext uri="{BB962C8B-B14F-4D97-AF65-F5344CB8AC3E}">
        <p14:creationId xmlns="" xmlns:p14="http://schemas.microsoft.com/office/powerpoint/2010/main" val="9484468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791</TotalTime>
  <Words>396</Words>
  <Application>Microsoft Office PowerPoint</Application>
  <PresentationFormat>Custom</PresentationFormat>
  <Paragraphs>62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Circuit</vt:lpstr>
      <vt:lpstr>Software Engineering</vt:lpstr>
      <vt:lpstr>  Introduction :</vt:lpstr>
      <vt:lpstr>Slide 3</vt:lpstr>
      <vt:lpstr> PARAMETERS</vt:lpstr>
      <vt:lpstr>Slide 5</vt:lpstr>
      <vt:lpstr>Slide 6</vt:lpstr>
      <vt:lpstr>Outputs:</vt:lpstr>
      <vt:lpstr>  References :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Windows User</dc:creator>
  <cp:lastModifiedBy>Basumitra</cp:lastModifiedBy>
  <cp:revision>72</cp:revision>
  <dcterms:created xsi:type="dcterms:W3CDTF">2018-04-29T15:01:10Z</dcterms:created>
  <dcterms:modified xsi:type="dcterms:W3CDTF">2019-03-13T04:24:00Z</dcterms:modified>
</cp:coreProperties>
</file>