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94" r:id="rId4"/>
    <p:sldId id="303" r:id="rId5"/>
    <p:sldId id="306" r:id="rId6"/>
    <p:sldId id="304" r:id="rId7"/>
    <p:sldId id="30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79247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morning, Professor Trick and everyone. Today, I am going to introduce to you about Service Layer Core Protocol. </a:t>
            </a:r>
          </a:p>
          <a:p>
            <a:r>
              <a:rPr lang="en-US" baseline="0" dirty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F769-FD19-4A19-833A-03277A1DEEC8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346" y="4753153"/>
            <a:ext cx="9661585" cy="2005455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Lecturer</a:t>
            </a:r>
            <a:r>
              <a:rPr lang="de-DE" dirty="0"/>
              <a:t>: Mr. Damir Dobric</a:t>
            </a:r>
            <a:r>
              <a:rPr lang="de-DE" sz="4000" dirty="0"/>
              <a:t>               </a:t>
            </a:r>
            <a:r>
              <a:rPr lang="de-DE" dirty="0"/>
              <a:t>Student: Devan Nair</a:t>
            </a:r>
            <a:br>
              <a:rPr lang="de-DE" dirty="0"/>
            </a:br>
            <a:r>
              <a:rPr lang="de-DE" dirty="0"/>
              <a:t>Professor: Prof. Dr. Andreas Pech	       </a:t>
            </a:r>
            <a:r>
              <a:rPr lang="de-DE" dirty="0" err="1"/>
              <a:t>Matr</a:t>
            </a:r>
            <a:r>
              <a:rPr lang="de-DE" dirty="0"/>
              <a:t>. Nr: 1274369</a:t>
            </a:r>
          </a:p>
          <a:p>
            <a:pPr algn="l"/>
            <a:r>
              <a:rPr lang="de-DE" dirty="0"/>
              <a:t>					       Taimour Yousef</a:t>
            </a:r>
          </a:p>
          <a:p>
            <a:pPr algn="l"/>
            <a:r>
              <a:rPr lang="de-DE" dirty="0"/>
              <a:t>					       Matr.Nr:1276574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2079198"/>
            <a:ext cx="12192000" cy="733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Software Engineering WS 18/19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2288042"/>
            <a:ext cx="12192000" cy="216454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Implementation of Convolutional Network</a:t>
            </a:r>
            <a:br>
              <a:rPr lang="en-US" sz="4400" b="1" dirty="0">
                <a:latin typeface="+mn-lt"/>
              </a:rPr>
            </a:br>
            <a:r>
              <a:rPr lang="en-US" sz="3200" b="1" dirty="0">
                <a:latin typeface="+mn-lt"/>
              </a:rPr>
              <a:t>using .NET CORE Framework</a:t>
            </a:r>
            <a:endParaRPr lang="de-DE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010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Convolutional Networks overview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	MNIST datasets for classification and convolutional filters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	How does multiple convolutional layers classify images?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  Architecture of the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3.  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Convolutional Networks overview</a:t>
            </a:r>
            <a:br>
              <a:rPr lang="en-US" sz="4000" b="1" dirty="0"/>
            </a:br>
            <a:r>
              <a:rPr lang="en-US" sz="3200" dirty="0"/>
              <a:t>Convolutional filters and MNIST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9324" y="1897063"/>
            <a:ext cx="9661585" cy="444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000" dirty="0"/>
              <a:t>Handwritten digits </a:t>
            </a:r>
            <a:r>
              <a:rPr lang="de-DE" sz="2000" dirty="0">
                <a:sym typeface="Wingdings" pitchFamily="2" charset="2"/>
              </a:rPr>
              <a:t></a:t>
            </a:r>
            <a:r>
              <a:rPr lang="de-DE" sz="2000" dirty="0"/>
              <a:t> grayscale images with pixel values in range 0-255</a:t>
            </a:r>
          </a:p>
          <a:p>
            <a:pPr>
              <a:buFontTx/>
              <a:buChar char="-"/>
            </a:pPr>
            <a:r>
              <a:rPr lang="de-DE" sz="2000" dirty="0"/>
              <a:t>Convolutional filters </a:t>
            </a:r>
            <a:r>
              <a:rPr lang="de-DE" sz="2000" dirty="0">
                <a:sym typeface="Wingdings" pitchFamily="2" charset="2"/>
              </a:rPr>
              <a:t> 2D matrices which are of constant size</a:t>
            </a:r>
            <a:r>
              <a:rPr lang="de-DE" sz="2000" dirty="0"/>
              <a:t> </a:t>
            </a:r>
          </a:p>
          <a:p>
            <a:pPr>
              <a:buFontTx/>
              <a:buChar char="-"/>
            </a:pPr>
            <a:r>
              <a:rPr lang="en-US" sz="2000" dirty="0">
                <a:sym typeface="Wingdings" pitchFamily="2" charset="2"/>
              </a:rPr>
              <a:t>Filter Size is 5x5 for an image size of 28x28(MNIST image)</a:t>
            </a:r>
          </a:p>
          <a:p>
            <a:pPr>
              <a:buFontTx/>
              <a:buChar char="-"/>
            </a:pPr>
            <a:r>
              <a:rPr lang="en-US" sz="2000" dirty="0">
                <a:sym typeface="Wingdings" pitchFamily="2" charset="2"/>
              </a:rPr>
              <a:t>Multiple convolutional filters are stacked each extracting features </a:t>
            </a:r>
          </a:p>
          <a:p>
            <a:pPr>
              <a:buFontTx/>
              <a:buChar char="-"/>
            </a:pPr>
            <a:r>
              <a:rPr lang="en-US" sz="2000" dirty="0">
                <a:sym typeface="Wingdings" pitchFamily="2" charset="2"/>
              </a:rPr>
              <a:t>Each filter convolves over a section of the image to produce a ‘filter output’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-</a:t>
            </a:r>
            <a:r>
              <a:rPr lang="de-DE" sz="2000" dirty="0">
                <a:sym typeface="Wingdings" pitchFamily="2" charset="2"/>
              </a:rPr>
              <a:t>   Example of how the filter passes over entire image</a:t>
            </a:r>
            <a:endParaRPr lang="en-US" sz="2000" dirty="0">
              <a:sym typeface="Wingdings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FCA81-2E43-4749-9E40-99799F2CE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81" y="2026708"/>
            <a:ext cx="2618772" cy="1961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8D0609-F37F-4A8B-AAC6-192633F03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16" y="4324279"/>
            <a:ext cx="652913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Convolutional filter overview</a:t>
            </a:r>
            <a:br>
              <a:rPr lang="en-US" sz="4000" b="1" dirty="0"/>
            </a:br>
            <a:r>
              <a:rPr lang="en-US" sz="3200" dirty="0"/>
              <a:t>What does the Convolutional Filter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9324" y="1897063"/>
            <a:ext cx="9494276" cy="444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000" dirty="0"/>
              <a:t>Each continuum of non zero value in an image matrix represents a geometry</a:t>
            </a:r>
          </a:p>
          <a:p>
            <a:pPr>
              <a:buFontTx/>
              <a:buChar char="-"/>
            </a:pPr>
            <a:r>
              <a:rPr lang="de-DE" sz="2000" dirty="0"/>
              <a:t>When filter convolves over the entire image it finds geometry to which it is configured to</a:t>
            </a:r>
          </a:p>
          <a:p>
            <a:pPr>
              <a:buFontTx/>
              <a:buChar char="-"/>
            </a:pPr>
            <a:r>
              <a:rPr lang="de-DE" sz="2000" dirty="0"/>
              <a:t>In the result of convolution operation one gets the weights for which the given geometry is detected inside the image.</a:t>
            </a:r>
          </a:p>
          <a:p>
            <a:pPr>
              <a:buFontTx/>
              <a:buChar char="-"/>
            </a:pPr>
            <a:r>
              <a:rPr lang="de-DE" sz="2000" dirty="0"/>
              <a:t>The entire convolution operation is summing up all pointwise multiplication of pixel value with the filter co-efficients</a:t>
            </a:r>
          </a:p>
          <a:p>
            <a:pPr>
              <a:buFontTx/>
              <a:buChar char="-"/>
            </a:pPr>
            <a:r>
              <a:rPr lang="de-DE" sz="2000" dirty="0"/>
              <a:t>It is these filter co-efficients which are learnt by the network  through                          back propogation algorithm</a:t>
            </a:r>
          </a:p>
          <a:p>
            <a:pPr>
              <a:buFontTx/>
              <a:buChar char="-"/>
            </a:pPr>
            <a:r>
              <a:rPr lang="de-DE" sz="2000" dirty="0"/>
              <a:t>The corresponding adjusted weights would lead to the filter correctly                             identifying a geometric feature like a curve or a loop etc.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6206287" y="5796354"/>
            <a:ext cx="598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e.g. Convolutional Filter weighing out pattern ‘X’ in image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88DEC-4148-4A5C-90E3-F91D71CD0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09" y="4043672"/>
            <a:ext cx="4306878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Convolutional Network</a:t>
            </a:r>
            <a:br>
              <a:rPr lang="en-US" sz="4000" b="1" dirty="0"/>
            </a:br>
            <a:r>
              <a:rPr lang="en-US" sz="3200" dirty="0"/>
              <a:t>Hypothetical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40043" y="5998716"/>
            <a:ext cx="336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Original image (At the input layer)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EAA78-723B-4951-96F2-AE5465DAC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8" y="1690688"/>
            <a:ext cx="7830668" cy="4198234"/>
          </a:xfrm>
          <a:prstGeom prst="rect">
            <a:avLst/>
          </a:prstGeom>
        </p:spPr>
      </p:pic>
      <p:sp>
        <p:nvSpPr>
          <p:cNvPr id="12" name="Rechteck 2">
            <a:extLst>
              <a:ext uri="{FF2B5EF4-FFF2-40B4-BE49-F238E27FC236}">
                <a16:creationId xmlns:a16="http://schemas.microsoft.com/office/drawing/2014/main" id="{9EBDB401-6639-4868-84E8-EA6A1F38B1B2}"/>
              </a:ext>
            </a:extLst>
          </p:cNvPr>
          <p:cNvSpPr/>
          <p:nvPr/>
        </p:nvSpPr>
        <p:spPr>
          <a:xfrm>
            <a:off x="8241124" y="5987018"/>
            <a:ext cx="2997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Classified Labels(output layer)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59FF-8561-44A2-B4EF-5F58A954DA4C}"/>
              </a:ext>
            </a:extLst>
          </p:cNvPr>
          <p:cNvSpPr/>
          <p:nvPr/>
        </p:nvSpPr>
        <p:spPr>
          <a:xfrm>
            <a:off x="5910469" y="1620169"/>
            <a:ext cx="2584173" cy="426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54BA1-7C09-486B-8371-889D939558F4}"/>
              </a:ext>
            </a:extLst>
          </p:cNvPr>
          <p:cNvSpPr txBox="1"/>
          <p:nvPr/>
        </p:nvSpPr>
        <p:spPr>
          <a:xfrm>
            <a:off x="6010791" y="2757691"/>
            <a:ext cx="22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Convolutional 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49DD3-A0A4-4508-82C5-0866C000A0B8}"/>
              </a:ext>
            </a:extLst>
          </p:cNvPr>
          <p:cNvSpPr txBox="1"/>
          <p:nvPr/>
        </p:nvSpPr>
        <p:spPr>
          <a:xfrm>
            <a:off x="6017882" y="3244334"/>
            <a:ext cx="22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Rectified Linear Units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CB732-7553-43F5-BD59-B8B0BEE6A586}"/>
              </a:ext>
            </a:extLst>
          </p:cNvPr>
          <p:cNvSpPr txBox="1"/>
          <p:nvPr/>
        </p:nvSpPr>
        <p:spPr>
          <a:xfrm>
            <a:off x="6380267" y="3730977"/>
            <a:ext cx="22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 Layer</a:t>
            </a:r>
          </a:p>
        </p:txBody>
      </p:sp>
    </p:spTree>
    <p:extLst>
      <p:ext uri="{BB962C8B-B14F-4D97-AF65-F5344CB8AC3E}">
        <p14:creationId xmlns:p14="http://schemas.microsoft.com/office/powerpoint/2010/main" val="41432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the Project</a:t>
            </a: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7" name="TextBox 18"/>
          <p:cNvSpPr txBox="1"/>
          <p:nvPr/>
        </p:nvSpPr>
        <p:spPr>
          <a:xfrm>
            <a:off x="1497941" y="4914738"/>
            <a:ext cx="371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architecture of the program</a:t>
            </a:r>
          </a:p>
        </p:txBody>
      </p:sp>
      <p:sp>
        <p:nvSpPr>
          <p:cNvPr id="9" name="TextBox 18"/>
          <p:cNvSpPr txBox="1"/>
          <p:nvPr/>
        </p:nvSpPr>
        <p:spPr>
          <a:xfrm>
            <a:off x="7015398" y="6171684"/>
            <a:ext cx="516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of the Learning API Implementation 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DD8AD-B597-490A-8846-E8BBA55D01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8" y="2422483"/>
            <a:ext cx="5893130" cy="2209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A81A6-CB6F-4860-8EDD-38566AD3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08" y="2096647"/>
            <a:ext cx="3713131" cy="37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Implementation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0" y="2828735"/>
            <a:ext cx="104500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/>
              <a:t>Code explanation…</a:t>
            </a:r>
          </a:p>
        </p:txBody>
      </p:sp>
    </p:spTree>
    <p:extLst>
      <p:ext uri="{BB962C8B-B14F-4D97-AF65-F5344CB8AC3E}">
        <p14:creationId xmlns:p14="http://schemas.microsoft.com/office/powerpoint/2010/main" val="1224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474" y="796735"/>
            <a:ext cx="10450037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/>
              <a:t>Thank you for your attention!</a:t>
            </a:r>
          </a:p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have any questions?</a:t>
            </a:r>
            <a:endParaRPr lang="en-US" sz="5400" cap="none" spc="0" dirty="0">
              <a:ln w="22225">
                <a:solidFill>
                  <a:schemeClr val="accent2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358</Words>
  <Application>Microsoft Office PowerPoint</Application>
  <PresentationFormat>Widescreen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Implementation of Convolutional Network using .NET CORE Framework</vt:lpstr>
      <vt:lpstr>Contents </vt:lpstr>
      <vt:lpstr>Convolutional Networks overview Convolutional filters and MNIST dataset</vt:lpstr>
      <vt:lpstr>Convolutional filter overview What does the Convolutional Filter do?</vt:lpstr>
      <vt:lpstr>Convolutional Network Hypothetical</vt:lpstr>
      <vt:lpstr>Architecture of the Project 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Gebirgslok</dc:creator>
  <cp:lastModifiedBy>Devan</cp:lastModifiedBy>
  <cp:revision>132</cp:revision>
  <dcterms:created xsi:type="dcterms:W3CDTF">2017-11-27T17:41:42Z</dcterms:created>
  <dcterms:modified xsi:type="dcterms:W3CDTF">2019-03-12T18:53:14Z</dcterms:modified>
</cp:coreProperties>
</file>