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CD"/>
    <a:srgbClr val="FFFFFF"/>
    <a:srgbClr val="603141"/>
    <a:srgbClr val="E4A73F"/>
    <a:srgbClr val="B7B7B7"/>
    <a:srgbClr val="ADADAD"/>
    <a:srgbClr val="94CFDC"/>
    <a:srgbClr val="71C0D1"/>
    <a:srgbClr val="40AAC1"/>
    <a:srgbClr val="45A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9480-A935-47DB-BEC2-F55E9F045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439A2-F4F0-43F7-9F7B-BA14BE41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CBDC-D54C-4C02-B193-1AD74484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A63A-AAD3-4E59-A71A-39F4B5F8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BD0D-E16E-4252-BB20-5EEA6075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A1BD-4C2F-4FC5-ABB6-23F5F4B4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62660-2AE7-46EC-90F2-2051334D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6AF9-9C89-4F03-9AAE-72173023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7173-550F-457A-B179-3F554FCB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3C4E-83C5-4C6A-8822-35A02D11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E82AD-5E52-4003-9CB4-AD89AA187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0061F-2753-47AF-85BA-ECD5CEBC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5459-6D3D-4272-B4C8-3D26DD1A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9225-741E-4B99-BF03-E4427343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8892-9681-436B-8BF6-F1A2EDF4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3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265A-C29F-44F6-AD8B-A33BC29C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A2D-F146-4DD1-BD67-2056BA16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F3A4-1C80-4938-8979-66DA127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A28A-C86D-4D66-9857-A6D7FAB6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DCCA-0CE7-451B-92E7-C88B0301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3C7-2F6C-4510-9909-20A43DF1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00DA-A9BF-493A-BDED-1D090981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2A42-774A-4986-B9C5-403F65A9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ABB9-6A0D-44D3-A2F9-08B4326E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B6C5-C2F2-44D1-A3B1-7039714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1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4020-5E75-4BF9-8595-5EA371E0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81A6-253E-4A7B-A0C8-D68D25233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22F73-ED70-4D7B-B580-E1730831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07C7-7DB3-4A24-A612-713CECC1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6B66D-CA99-4F36-BDE5-9F967624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6EAC7-32E3-47DB-991B-95D8FDD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3F3C-DC8C-43FD-8043-1CA7F704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7FA9-2B83-446B-8FCE-1CC84966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FFA84-420C-4402-930A-7F6664002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47D92-7E2E-44AD-BFC0-506DC8B6D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001D2-0BEA-444B-9040-6F29CFD48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9B441-2B00-4CBE-A0E1-EED20F9E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99ECC-0235-4D82-991C-2D169498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EB87F-B2DF-401C-9949-85361CA8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56B3-69B6-4ADB-B889-4C8F7958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5470-AF9B-4D5C-9711-D7C3E83B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02135-E6B6-4249-9FFE-51F58F72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ED502-723E-4CD9-A734-C23F3BE4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72E80-21F3-4A8C-A2A4-DD44BBB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31BF2-5DF7-46EB-B670-43742198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8F34F-7891-426D-914C-05FA136D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F248-B6E9-40A1-919B-27977716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30ED-AA75-46E4-80A4-0B1B05EC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138E4-0E65-41C6-B880-C61CD1C6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B205-45DC-4652-BD9A-08DFB3B7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7DB0-29A7-43E9-B9DE-8CDF48C4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4E8F-2D89-46ED-B381-5FF190BB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7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59BD-10D8-454F-983A-2D5A14F3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16C8E-D45D-4D63-BEE1-F3D94571C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5C923-7163-44B9-BC32-AB446F36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1C34-587B-45F1-8AD0-3985497F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E5CF-62AF-4429-A686-FFD7144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8F49-8763-44A7-B95E-6D0BD82E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D0833-2498-4BC6-BB0A-44532861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D395C-B4B6-4416-96AA-720A90DB3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D6D6-A43A-4886-BD13-6D07EC300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3215-6F8A-4E53-8D40-B89ACB080F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8EFB-EBA6-4EFB-AA9F-02C153DB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5FDF-B5DD-4633-8A5E-AE0324BFC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66B7-3EAC-43EE-A052-B3D9B339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78B9-691E-41E8-9F7C-0C8E0AAB06B2}"/>
              </a:ext>
            </a:extLst>
          </p:cNvPr>
          <p:cNvSpPr/>
          <p:nvPr/>
        </p:nvSpPr>
        <p:spPr>
          <a:xfrm>
            <a:off x="0" y="4633779"/>
            <a:ext cx="12192000" cy="2224221"/>
          </a:xfrm>
          <a:prstGeom prst="rect">
            <a:avLst/>
          </a:prstGeom>
          <a:solidFill>
            <a:schemeClr val="tx2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868C7-FAB3-4009-ABBB-9846CB122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6" t="17230" r="8392" b="11795"/>
          <a:stretch/>
        </p:blipFill>
        <p:spPr>
          <a:xfrm>
            <a:off x="717452" y="858130"/>
            <a:ext cx="5683348" cy="4867422"/>
          </a:xfrm>
          <a:prstGeom prst="ellipse">
            <a:avLst/>
          </a:prstGeom>
          <a:ln>
            <a:noFill/>
          </a:ln>
          <a:effectLst>
            <a:softEdge rad="3683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B6BE0-533A-4C2B-BC86-D8297BC7B85B}"/>
              </a:ext>
            </a:extLst>
          </p:cNvPr>
          <p:cNvSpPr txBox="1"/>
          <p:nvPr/>
        </p:nvSpPr>
        <p:spPr>
          <a:xfrm>
            <a:off x="7408577" y="4827562"/>
            <a:ext cx="4783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Trinh Tran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Matriculation: 1105425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Software Engineering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2019 - 03 - 12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A5A21-7380-474D-935C-53F802F465E5}"/>
              </a:ext>
            </a:extLst>
          </p:cNvPr>
          <p:cNvSpPr txBox="1"/>
          <p:nvPr/>
        </p:nvSpPr>
        <p:spPr>
          <a:xfrm>
            <a:off x="6215269" y="1132448"/>
            <a:ext cx="5497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with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E975DED-903F-4B25-96B6-09BC69E09356}"/>
              </a:ext>
            </a:extLst>
          </p:cNvPr>
          <p:cNvSpPr/>
          <p:nvPr/>
        </p:nvSpPr>
        <p:spPr>
          <a:xfrm rot="19740146">
            <a:off x="2488081" y="2808623"/>
            <a:ext cx="543339" cy="467703"/>
          </a:xfrm>
          <a:prstGeom prst="cloud">
            <a:avLst/>
          </a:prstGeom>
          <a:solidFill>
            <a:srgbClr val="60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B71AB88-2C08-4B44-94EC-4EBFAE834B53}"/>
              </a:ext>
            </a:extLst>
          </p:cNvPr>
          <p:cNvSpPr/>
          <p:nvPr/>
        </p:nvSpPr>
        <p:spPr>
          <a:xfrm rot="1859854" flipV="1">
            <a:off x="4039187" y="2753363"/>
            <a:ext cx="543339" cy="467703"/>
          </a:xfrm>
          <a:prstGeom prst="cloud">
            <a:avLst/>
          </a:prstGeom>
          <a:solidFill>
            <a:srgbClr val="60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78B9-691E-41E8-9F7C-0C8E0AAB06B2}"/>
              </a:ext>
            </a:extLst>
          </p:cNvPr>
          <p:cNvSpPr/>
          <p:nvPr/>
        </p:nvSpPr>
        <p:spPr>
          <a:xfrm>
            <a:off x="0" y="4633779"/>
            <a:ext cx="12192000" cy="2224221"/>
          </a:xfrm>
          <a:prstGeom prst="rect">
            <a:avLst/>
          </a:prstGeom>
          <a:solidFill>
            <a:schemeClr val="tx2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868C7-FAB3-4009-ABBB-9846CB122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6" t="17230" r="8392" b="11795"/>
          <a:stretch/>
        </p:blipFill>
        <p:spPr>
          <a:xfrm>
            <a:off x="293384" y="355312"/>
            <a:ext cx="5683348" cy="4867422"/>
          </a:xfrm>
          <a:prstGeom prst="ellipse">
            <a:avLst/>
          </a:prstGeom>
          <a:ln>
            <a:noFill/>
          </a:ln>
          <a:effectLst>
            <a:softEdge rad="3683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B6BE0-533A-4C2B-BC86-D8297BC7B85B}"/>
              </a:ext>
            </a:extLst>
          </p:cNvPr>
          <p:cNvSpPr txBox="1"/>
          <p:nvPr/>
        </p:nvSpPr>
        <p:spPr>
          <a:xfrm>
            <a:off x="3962400" y="4976298"/>
            <a:ext cx="8229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Trinh Tran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phrong@stud.fra-uas.de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 https://www.linkedin.com/in/trinh-nguyen-phuong-tran-2a0553142/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2019 - 03 - 12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A5A21-7380-474D-935C-53F802F465E5}"/>
              </a:ext>
            </a:extLst>
          </p:cNvPr>
          <p:cNvSpPr txBox="1"/>
          <p:nvPr/>
        </p:nvSpPr>
        <p:spPr>
          <a:xfrm>
            <a:off x="6215270" y="2325144"/>
            <a:ext cx="549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386EB38-39BE-476C-9DF5-EDF5C5327F90}"/>
              </a:ext>
            </a:extLst>
          </p:cNvPr>
          <p:cNvSpPr/>
          <p:nvPr/>
        </p:nvSpPr>
        <p:spPr>
          <a:xfrm rot="19740146">
            <a:off x="2117019" y="2260694"/>
            <a:ext cx="543339" cy="467703"/>
          </a:xfrm>
          <a:prstGeom prst="cloud">
            <a:avLst/>
          </a:prstGeom>
          <a:solidFill>
            <a:srgbClr val="60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2B393BB-8753-425C-B409-0C8871FB4815}"/>
              </a:ext>
            </a:extLst>
          </p:cNvPr>
          <p:cNvSpPr/>
          <p:nvPr/>
        </p:nvSpPr>
        <p:spPr>
          <a:xfrm rot="1859854" flipV="1">
            <a:off x="3581385" y="2214538"/>
            <a:ext cx="543339" cy="467703"/>
          </a:xfrm>
          <a:prstGeom prst="cloud">
            <a:avLst/>
          </a:prstGeom>
          <a:solidFill>
            <a:srgbClr val="60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A03DC-13A5-4AD4-86FE-1EBBCC2519A7}"/>
              </a:ext>
            </a:extLst>
          </p:cNvPr>
          <p:cNvSpPr txBox="1"/>
          <p:nvPr/>
        </p:nvSpPr>
        <p:spPr>
          <a:xfrm>
            <a:off x="0" y="239558"/>
            <a:ext cx="2757268" cy="707886"/>
          </a:xfrm>
          <a:prstGeom prst="rect">
            <a:avLst/>
          </a:prstGeom>
          <a:solidFill>
            <a:srgbClr val="9BD3DF"/>
          </a:solidFill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613183A-78B4-43C4-A437-A356EE144033}"/>
              </a:ext>
            </a:extLst>
          </p:cNvPr>
          <p:cNvGrpSpPr/>
          <p:nvPr/>
        </p:nvGrpSpPr>
        <p:grpSpPr>
          <a:xfrm>
            <a:off x="106015" y="0"/>
            <a:ext cx="11436646" cy="6757464"/>
            <a:chOff x="1039707" y="782896"/>
            <a:chExt cx="10343910" cy="6544410"/>
          </a:xfrm>
        </p:grpSpPr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CDF21F6F-8D75-4CAB-B657-3C0D365C3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707" y="782896"/>
              <a:ext cx="6544410" cy="654441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3D65C5-733A-46C5-880F-D0E816515E69}"/>
                </a:ext>
              </a:extLst>
            </p:cNvPr>
            <p:cNvSpPr txBox="1"/>
            <p:nvPr/>
          </p:nvSpPr>
          <p:spPr>
            <a:xfrm>
              <a:off x="6108502" y="1323079"/>
              <a:ext cx="1771996" cy="506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0AAC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33492B-5F36-4A9D-BF09-97F1627149E5}"/>
                </a:ext>
              </a:extLst>
            </p:cNvPr>
            <p:cNvSpPr txBox="1"/>
            <p:nvPr/>
          </p:nvSpPr>
          <p:spPr>
            <a:xfrm>
              <a:off x="6149337" y="2227317"/>
              <a:ext cx="1302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94F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3A94F-9913-4B07-812B-3B840616AB51}"/>
                </a:ext>
              </a:extLst>
            </p:cNvPr>
            <p:cNvSpPr txBox="1"/>
            <p:nvPr/>
          </p:nvSpPr>
          <p:spPr>
            <a:xfrm>
              <a:off x="6096000" y="4035794"/>
              <a:ext cx="2219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86FA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12988B-8285-4C8D-92AD-3A6454C08B8E}"/>
                </a:ext>
              </a:extLst>
            </p:cNvPr>
            <p:cNvSpPr txBox="1"/>
            <p:nvPr/>
          </p:nvSpPr>
          <p:spPr>
            <a:xfrm>
              <a:off x="6008570" y="5754035"/>
              <a:ext cx="2593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E4A7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&amp; Discussion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16BF73-8C7E-4AF7-900C-60405B30F5FE}"/>
                </a:ext>
              </a:extLst>
            </p:cNvPr>
            <p:cNvGrpSpPr/>
            <p:nvPr/>
          </p:nvGrpSpPr>
          <p:grpSpPr>
            <a:xfrm>
              <a:off x="7880498" y="1126435"/>
              <a:ext cx="1130980" cy="450006"/>
              <a:chOff x="7880498" y="1126435"/>
              <a:chExt cx="1130980" cy="45000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8A745B3-A80D-44AC-A4A0-10ADE4C0CEB0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 flipV="1">
                <a:off x="7880498" y="1126437"/>
                <a:ext cx="344614" cy="4500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2FAF376-66FD-45D1-8C6B-7DCEB50F78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5109" y="1126435"/>
                <a:ext cx="786369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165F5B-DEE2-4D13-9D7A-D442B71A7C3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7880498" y="1539341"/>
              <a:ext cx="1130980" cy="37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335154-0E9F-4D0E-9BBD-088C92527957}"/>
                </a:ext>
              </a:extLst>
            </p:cNvPr>
            <p:cNvSpPr txBox="1"/>
            <p:nvPr/>
          </p:nvSpPr>
          <p:spPr>
            <a:xfrm>
              <a:off x="9011478" y="947444"/>
              <a:ext cx="18415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40AAC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reduce?</a:t>
              </a:r>
            </a:p>
            <a:p>
              <a:r>
                <a:rPr lang="en-US" sz="2400" dirty="0">
                  <a:solidFill>
                    <a:srgbClr val="40AAC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 reduce?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33C4CBB-B07A-40BE-8F3F-380C409B6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573" y="2473248"/>
              <a:ext cx="1352552" cy="14573"/>
            </a:xfrm>
            <a:prstGeom prst="line">
              <a:avLst/>
            </a:prstGeom>
            <a:ln>
              <a:solidFill>
                <a:srgbClr val="794F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67B354-CACD-4E1C-AD8A-E73FFD21A0D6}"/>
                </a:ext>
              </a:extLst>
            </p:cNvPr>
            <p:cNvSpPr txBox="1"/>
            <p:nvPr/>
          </p:nvSpPr>
          <p:spPr>
            <a:xfrm>
              <a:off x="8761126" y="2267074"/>
              <a:ext cx="2042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94F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reduce ? PCA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FCE826-5034-40A0-84C5-E49E17777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202" y="4283375"/>
              <a:ext cx="676276" cy="1"/>
            </a:xfrm>
            <a:prstGeom prst="line">
              <a:avLst/>
            </a:prstGeom>
            <a:ln>
              <a:solidFill>
                <a:srgbClr val="E699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1D466F-FA69-4FFF-B83E-F688BDB18DA2}"/>
                </a:ext>
              </a:extLst>
            </p:cNvPr>
            <p:cNvSpPr txBox="1"/>
            <p:nvPr/>
          </p:nvSpPr>
          <p:spPr>
            <a:xfrm>
              <a:off x="9121571" y="3951841"/>
              <a:ext cx="2262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970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reduce ?  .NET Core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F695CA-10B9-4917-A421-D2A1E26C44DC}"/>
                </a:ext>
              </a:extLst>
            </p:cNvPr>
            <p:cNvGrpSpPr/>
            <p:nvPr/>
          </p:nvGrpSpPr>
          <p:grpSpPr>
            <a:xfrm>
              <a:off x="8547263" y="5672144"/>
              <a:ext cx="822024" cy="427477"/>
              <a:chOff x="7658926" y="1126435"/>
              <a:chExt cx="1352552" cy="42747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013AA3C-68DE-492D-8A2A-01369B780B60}"/>
                  </a:ext>
                </a:extLst>
              </p:cNvPr>
              <p:cNvCxnSpPr/>
              <p:nvPr/>
            </p:nvCxnSpPr>
            <p:spPr>
              <a:xfrm flipV="1">
                <a:off x="7658926" y="1126435"/>
                <a:ext cx="566183" cy="427477"/>
              </a:xfrm>
              <a:prstGeom prst="line">
                <a:avLst/>
              </a:prstGeom>
              <a:ln>
                <a:solidFill>
                  <a:srgbClr val="E4A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23142E-CD64-4B05-970E-C6A6CFD96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5109" y="1126435"/>
                <a:ext cx="786369" cy="1"/>
              </a:xfrm>
              <a:prstGeom prst="line">
                <a:avLst/>
              </a:prstGeom>
              <a:ln>
                <a:solidFill>
                  <a:srgbClr val="E4A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4A7E840-13F1-4D94-9F6B-0CD8F05B4D56}"/>
                </a:ext>
              </a:extLst>
            </p:cNvPr>
            <p:cNvSpPr txBox="1"/>
            <p:nvPr/>
          </p:nvSpPr>
          <p:spPr>
            <a:xfrm>
              <a:off x="9369287" y="5417387"/>
              <a:ext cx="1179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4A7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 Test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4F1B67-85C0-4C52-ADC8-5E76C4E62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3227" y="6103817"/>
              <a:ext cx="816060" cy="1"/>
            </a:xfrm>
            <a:prstGeom prst="line">
              <a:avLst/>
            </a:prstGeom>
            <a:ln>
              <a:solidFill>
                <a:srgbClr val="E4A4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97647F-4B99-46F5-9585-E0162FB292F8}"/>
                </a:ext>
              </a:extLst>
            </p:cNvPr>
            <p:cNvSpPr txBox="1"/>
            <p:nvPr/>
          </p:nvSpPr>
          <p:spPr>
            <a:xfrm>
              <a:off x="9369287" y="5885882"/>
              <a:ext cx="2014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4A7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Integration Test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B5DC598-6DE9-458D-A7B7-E2078B606B6F}"/>
                </a:ext>
              </a:extLst>
            </p:cNvPr>
            <p:cNvGrpSpPr/>
            <p:nvPr/>
          </p:nvGrpSpPr>
          <p:grpSpPr>
            <a:xfrm flipV="1">
              <a:off x="8566422" y="6114442"/>
              <a:ext cx="822024" cy="427478"/>
              <a:chOff x="7658926" y="1126435"/>
              <a:chExt cx="1352552" cy="427478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3CC00BE-D925-42BE-AA18-03D74F1422A8}"/>
                  </a:ext>
                </a:extLst>
              </p:cNvPr>
              <p:cNvCxnSpPr/>
              <p:nvPr/>
            </p:nvCxnSpPr>
            <p:spPr>
              <a:xfrm flipV="1">
                <a:off x="7658926" y="1126436"/>
                <a:ext cx="566183" cy="427477"/>
              </a:xfrm>
              <a:prstGeom prst="line">
                <a:avLst/>
              </a:prstGeom>
              <a:ln>
                <a:solidFill>
                  <a:srgbClr val="E4A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8F095F0-6C87-4BCC-BE1F-262A202A9C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5109" y="1126435"/>
                <a:ext cx="786369" cy="1"/>
              </a:xfrm>
              <a:prstGeom prst="line">
                <a:avLst/>
              </a:prstGeom>
              <a:ln>
                <a:solidFill>
                  <a:srgbClr val="E4A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DC50BB-FD5C-4520-86BC-F32AB8E2A47C}"/>
                </a:ext>
              </a:extLst>
            </p:cNvPr>
            <p:cNvSpPr txBox="1"/>
            <p:nvPr/>
          </p:nvSpPr>
          <p:spPr>
            <a:xfrm>
              <a:off x="9369287" y="6351344"/>
              <a:ext cx="2014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4A7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Operational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49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DDA3938-1136-4534-A7B5-4DACB561E114}"/>
              </a:ext>
            </a:extLst>
          </p:cNvPr>
          <p:cNvSpPr/>
          <p:nvPr/>
        </p:nvSpPr>
        <p:spPr>
          <a:xfrm>
            <a:off x="2862470" y="0"/>
            <a:ext cx="9329531" cy="6858000"/>
          </a:xfrm>
          <a:prstGeom prst="rect">
            <a:avLst/>
          </a:prstGeom>
          <a:solidFill>
            <a:srgbClr val="94CFDC"/>
          </a:solidFill>
          <a:ln>
            <a:solidFill>
              <a:srgbClr val="71C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A50BD8-A801-4258-9FD4-15173233727B}"/>
              </a:ext>
            </a:extLst>
          </p:cNvPr>
          <p:cNvGrpSpPr/>
          <p:nvPr/>
        </p:nvGrpSpPr>
        <p:grpSpPr>
          <a:xfrm>
            <a:off x="0" y="133080"/>
            <a:ext cx="2862470" cy="6591840"/>
            <a:chOff x="5599791" y="557769"/>
            <a:chExt cx="3351595" cy="502422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E75A2F-0511-4BB7-8D33-D450C7D27969}"/>
                </a:ext>
              </a:extLst>
            </p:cNvPr>
            <p:cNvSpPr txBox="1"/>
            <p:nvPr/>
          </p:nvSpPr>
          <p:spPr>
            <a:xfrm>
              <a:off x="5599791" y="557769"/>
              <a:ext cx="2293968" cy="398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0AAC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5905E0-674E-458E-9091-E98748C4F59C}"/>
                </a:ext>
              </a:extLst>
            </p:cNvPr>
            <p:cNvSpPr txBox="1"/>
            <p:nvPr/>
          </p:nvSpPr>
          <p:spPr>
            <a:xfrm>
              <a:off x="5599791" y="2143662"/>
              <a:ext cx="1685847" cy="449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F19440-D5CF-4D6B-A650-C2768C3647CB}"/>
                </a:ext>
              </a:extLst>
            </p:cNvPr>
            <p:cNvSpPr txBox="1"/>
            <p:nvPr/>
          </p:nvSpPr>
          <p:spPr>
            <a:xfrm>
              <a:off x="5599791" y="3638318"/>
              <a:ext cx="2873934" cy="449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6317BB-813A-4568-A9C0-6BF2B20838BC}"/>
                </a:ext>
              </a:extLst>
            </p:cNvPr>
            <p:cNvSpPr txBox="1"/>
            <p:nvPr/>
          </p:nvSpPr>
          <p:spPr>
            <a:xfrm>
              <a:off x="5599791" y="5132975"/>
              <a:ext cx="3351595" cy="449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&amp; Discussion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5667EA7B-9254-44A7-AC36-C9A5C133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8" y="133080"/>
            <a:ext cx="4380629" cy="28354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363287C-81F6-4DAF-9146-E626BD21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686" y="133080"/>
            <a:ext cx="4285742" cy="352881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BA4EF6B-6B0E-439A-B92C-48035D309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047" y="3295920"/>
            <a:ext cx="4353573" cy="3429000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A70347DD-670A-4E82-AA87-F12103FBAADE}"/>
              </a:ext>
            </a:extLst>
          </p:cNvPr>
          <p:cNvGrpSpPr/>
          <p:nvPr/>
        </p:nvGrpSpPr>
        <p:grpSpPr>
          <a:xfrm>
            <a:off x="7640939" y="4469355"/>
            <a:ext cx="4285742" cy="1878436"/>
            <a:chOff x="7627686" y="4028662"/>
            <a:chExt cx="4285742" cy="183868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EBAC763-AF62-4928-8E83-422678CD1915}"/>
                </a:ext>
              </a:extLst>
            </p:cNvPr>
            <p:cNvSpPr/>
            <p:nvPr/>
          </p:nvSpPr>
          <p:spPr>
            <a:xfrm>
              <a:off x="7627686" y="4028662"/>
              <a:ext cx="4285742" cy="183868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795286-A132-43A3-AAC1-03B4196851F9}"/>
                </a:ext>
              </a:extLst>
            </p:cNvPr>
            <p:cNvSpPr txBox="1"/>
            <p:nvPr/>
          </p:nvSpPr>
          <p:spPr>
            <a:xfrm>
              <a:off x="7627687" y="4330210"/>
              <a:ext cx="4272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“An image is worth a thousand words” 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But it’s too much!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CAF1DF3-C3DB-4680-AAAC-1B9064490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93266" y="5097540"/>
              <a:ext cx="461941" cy="433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074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DDA3938-1136-4534-A7B5-4DACB561E114}"/>
              </a:ext>
            </a:extLst>
          </p:cNvPr>
          <p:cNvSpPr/>
          <p:nvPr/>
        </p:nvSpPr>
        <p:spPr>
          <a:xfrm>
            <a:off x="2862470" y="0"/>
            <a:ext cx="9329531" cy="6858000"/>
          </a:xfrm>
          <a:prstGeom prst="rect">
            <a:avLst/>
          </a:prstGeom>
          <a:solidFill>
            <a:srgbClr val="94CFDC"/>
          </a:solidFill>
          <a:ln>
            <a:solidFill>
              <a:srgbClr val="71C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A50BD8-A801-4258-9FD4-15173233727B}"/>
              </a:ext>
            </a:extLst>
          </p:cNvPr>
          <p:cNvGrpSpPr/>
          <p:nvPr/>
        </p:nvGrpSpPr>
        <p:grpSpPr>
          <a:xfrm>
            <a:off x="0" y="133080"/>
            <a:ext cx="2862470" cy="6591840"/>
            <a:chOff x="5599791" y="557769"/>
            <a:chExt cx="3351595" cy="502422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E75A2F-0511-4BB7-8D33-D450C7D27969}"/>
                </a:ext>
              </a:extLst>
            </p:cNvPr>
            <p:cNvSpPr txBox="1"/>
            <p:nvPr/>
          </p:nvSpPr>
          <p:spPr>
            <a:xfrm>
              <a:off x="5599791" y="557769"/>
              <a:ext cx="2293968" cy="398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F19440-D5CF-4D6B-A650-C2768C3647CB}"/>
                </a:ext>
              </a:extLst>
            </p:cNvPr>
            <p:cNvSpPr txBox="1"/>
            <p:nvPr/>
          </p:nvSpPr>
          <p:spPr>
            <a:xfrm>
              <a:off x="5599791" y="3638318"/>
              <a:ext cx="2873934" cy="449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6317BB-813A-4568-A9C0-6BF2B20838BC}"/>
                </a:ext>
              </a:extLst>
            </p:cNvPr>
            <p:cNvSpPr txBox="1"/>
            <p:nvPr/>
          </p:nvSpPr>
          <p:spPr>
            <a:xfrm>
              <a:off x="5599791" y="5132975"/>
              <a:ext cx="3351595" cy="449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&amp; Discussion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E88965-18DE-42ED-A71D-E7908A215B5C}"/>
              </a:ext>
            </a:extLst>
          </p:cNvPr>
          <p:cNvSpPr txBox="1"/>
          <p:nvPr/>
        </p:nvSpPr>
        <p:spPr>
          <a:xfrm>
            <a:off x="4668" y="2142949"/>
            <a:ext cx="1439818" cy="54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94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E8ACA-21BC-4F36-9CF2-BD2EA666A49F}"/>
              </a:ext>
            </a:extLst>
          </p:cNvPr>
          <p:cNvGrpSpPr/>
          <p:nvPr/>
        </p:nvGrpSpPr>
        <p:grpSpPr>
          <a:xfrm>
            <a:off x="3021496" y="570305"/>
            <a:ext cx="9087705" cy="2310602"/>
            <a:chOff x="0" y="0"/>
            <a:chExt cx="6102000" cy="1429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8DE782-0567-47FE-81E5-A41699616EBF}"/>
                </a:ext>
              </a:extLst>
            </p:cNvPr>
            <p:cNvGrpSpPr/>
            <p:nvPr/>
          </p:nvGrpSpPr>
          <p:grpSpPr>
            <a:xfrm>
              <a:off x="0" y="0"/>
              <a:ext cx="6102000" cy="1429200"/>
              <a:chOff x="0" y="0"/>
              <a:chExt cx="6102986" cy="143065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585C918-E38F-4C1A-8DE4-4A2A7072D6EF}"/>
                  </a:ext>
                </a:extLst>
              </p:cNvPr>
              <p:cNvSpPr/>
              <p:nvPr/>
            </p:nvSpPr>
            <p:spPr>
              <a:xfrm>
                <a:off x="3861881" y="0"/>
                <a:ext cx="433654" cy="14198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330D90-EF1C-4ECB-A493-96329A076D0D}"/>
                  </a:ext>
                </a:extLst>
              </p:cNvPr>
              <p:cNvGrpSpPr/>
              <p:nvPr/>
            </p:nvGrpSpPr>
            <p:grpSpPr>
              <a:xfrm>
                <a:off x="0" y="0"/>
                <a:ext cx="6102986" cy="1430655"/>
                <a:chOff x="500238" y="-9060"/>
                <a:chExt cx="6974732" cy="119583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3884FF4-6002-4A66-B301-F7D5D8B82A28}"/>
                    </a:ext>
                  </a:extLst>
                </p:cNvPr>
                <p:cNvSpPr/>
                <p:nvPr/>
              </p:nvSpPr>
              <p:spPr>
                <a:xfrm>
                  <a:off x="5646169" y="0"/>
                  <a:ext cx="1828800" cy="118677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D2CBD41-E609-4BBC-BE4F-2674F244A2AC}"/>
                    </a:ext>
                  </a:extLst>
                </p:cNvPr>
                <p:cNvSpPr/>
                <p:nvPr/>
              </p:nvSpPr>
              <p:spPr>
                <a:xfrm>
                  <a:off x="500238" y="0"/>
                  <a:ext cx="2217906" cy="118677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 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A880895-D7D5-4CD0-807D-6C66A6F4D16D}"/>
                    </a:ext>
                  </a:extLst>
                </p:cNvPr>
                <p:cNvSpPr/>
                <p:nvPr/>
              </p:nvSpPr>
              <p:spPr>
                <a:xfrm>
                  <a:off x="3642272" y="-8131"/>
                  <a:ext cx="1274323" cy="118677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5F7628-1408-4F47-AA55-18438F3F1586}"/>
                    </a:ext>
                  </a:extLst>
                </p:cNvPr>
                <p:cNvSpPr/>
                <p:nvPr/>
              </p:nvSpPr>
              <p:spPr>
                <a:xfrm>
                  <a:off x="5646170" y="680937"/>
                  <a:ext cx="1828800" cy="505243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Z</a:t>
                  </a:r>
                </a:p>
              </p:txBody>
            </p:sp>
            <p:sp>
              <p:nvSpPr>
                <p:cNvPr id="22" name="Text Box 2">
                  <a:extLst>
                    <a:ext uri="{FF2B5EF4-FFF2-40B4-BE49-F238E27FC236}">
                      <a16:creationId xmlns:a16="http://schemas.microsoft.com/office/drawing/2014/main" id="{405ECD33-7F40-44D7-BA04-577385EA24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042" y="9723"/>
                  <a:ext cx="1526539" cy="2470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Number of points N</a:t>
                  </a:r>
                  <a:endParaRPr lang="en-US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" name="Text Box 2">
                  <a:extLst>
                    <a:ext uri="{FF2B5EF4-FFF2-40B4-BE49-F238E27FC236}">
                      <a16:creationId xmlns:a16="http://schemas.microsoft.com/office/drawing/2014/main" id="{7454C905-BECA-49D6-9528-DCEDA43C74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231465" y="375510"/>
                  <a:ext cx="941704" cy="2470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Dimension D</a:t>
                  </a:r>
                  <a:endParaRPr lang="en-US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4" name="Text Box 2">
                  <a:extLst>
                    <a:ext uri="{FF2B5EF4-FFF2-40B4-BE49-F238E27FC236}">
                      <a16:creationId xmlns:a16="http://schemas.microsoft.com/office/drawing/2014/main" id="{D58C17EE-6065-4375-AE8E-B22A3DFAED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2930" y="398634"/>
                  <a:ext cx="271779" cy="2470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X</a:t>
                  </a:r>
                  <a:endParaRPr lang="en-US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5" name="Text Box 2">
                  <a:extLst>
                    <a:ext uri="{FF2B5EF4-FFF2-40B4-BE49-F238E27FC236}">
                      <a16:creationId xmlns:a16="http://schemas.microsoft.com/office/drawing/2014/main" id="{20CAD96F-5046-46F1-8D3A-537FBD2372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3666113" y="432563"/>
                  <a:ext cx="319404" cy="2470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D</a:t>
                  </a:r>
                  <a:endParaRPr lang="en-US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6" name="Text Box 2">
                  <a:extLst>
                    <a:ext uri="{FF2B5EF4-FFF2-40B4-BE49-F238E27FC236}">
                      <a16:creationId xmlns:a16="http://schemas.microsoft.com/office/drawing/2014/main" id="{8668C742-8ECF-4E8A-A9BE-39BEF7A779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8031" y="7289"/>
                  <a:ext cx="320038" cy="2470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K</a:t>
                  </a:r>
                  <a:endParaRPr lang="en-US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 Box 2">
                      <a:extLst>
                        <a:ext uri="{FF2B5EF4-FFF2-40B4-BE49-F238E27FC236}">
                          <a16:creationId xmlns:a16="http://schemas.microsoft.com/office/drawing/2014/main" id="{87541E16-3158-47C9-ADC8-77DCC673BC0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61240" y="450983"/>
                      <a:ext cx="544194" cy="2647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𝑈</m:t>
                                </m:r>
                                <m:r>
                                  <a:rPr lang="en-US" sz="10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p:txBody>
                </p:sp>
              </mc:Choice>
              <mc:Fallback>
                <p:sp>
                  <p:nvSpPr>
                    <p:cNvPr id="27" name="Text Box 2">
                      <a:extLst>
                        <a:ext uri="{FF2B5EF4-FFF2-40B4-BE49-F238E27FC236}">
                          <a16:creationId xmlns:a16="http://schemas.microsoft.com/office/drawing/2014/main" id="{87541E16-3158-47C9-ADC8-77DCC673BC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061240" y="450983"/>
                      <a:ext cx="544194" cy="26479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 Box 2">
                      <a:extLst>
                        <a:ext uri="{FF2B5EF4-FFF2-40B4-BE49-F238E27FC236}">
                          <a16:creationId xmlns:a16="http://schemas.microsoft.com/office/drawing/2014/main" id="{84444ABC-7FEF-45E6-8047-5310B55A3B2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11639" y="450983"/>
                      <a:ext cx="544194" cy="2647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𝑈</m:t>
                                </m:r>
                                <m:r>
                                  <a:rPr lang="en-US" sz="10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p:txBody>
                </p:sp>
              </mc:Choice>
              <mc:Fallback>
                <p:sp>
                  <p:nvSpPr>
                    <p:cNvPr id="28" name="Text Box 2">
                      <a:extLst>
                        <a:ext uri="{FF2B5EF4-FFF2-40B4-BE49-F238E27FC236}">
                          <a16:creationId xmlns:a16="http://schemas.microsoft.com/office/drawing/2014/main" id="{84444ABC-7FEF-45E6-8047-5310B55A3B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911639" y="450983"/>
                      <a:ext cx="544194" cy="2647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Text Box 2">
                  <a:extLst>
                    <a:ext uri="{FF2B5EF4-FFF2-40B4-BE49-F238E27FC236}">
                      <a16:creationId xmlns:a16="http://schemas.microsoft.com/office/drawing/2014/main" id="{B315858C-41A3-4FC1-B130-16C24FC47D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679434" y="150699"/>
                  <a:ext cx="320039" cy="2470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K</a:t>
                  </a:r>
                  <a:endParaRPr lang="en-US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0" name="Text Box 2">
                  <a:extLst>
                    <a:ext uri="{FF2B5EF4-FFF2-40B4-BE49-F238E27FC236}">
                      <a16:creationId xmlns:a16="http://schemas.microsoft.com/office/drawing/2014/main" id="{1A0A73FE-5177-40A5-A798-E28BA8C4D6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582172" y="734045"/>
                  <a:ext cx="514349" cy="2470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D- K</a:t>
                  </a:r>
                  <a:endParaRPr lang="en-US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1" name="Text Box 2">
                  <a:extLst>
                    <a:ext uri="{FF2B5EF4-FFF2-40B4-BE49-F238E27FC236}">
                      <a16:creationId xmlns:a16="http://schemas.microsoft.com/office/drawing/2014/main" id="{080FE394-FE34-4A5F-8EC9-6B9FC1EF2B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14208" y="301407"/>
                  <a:ext cx="260349" cy="2470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Y</a:t>
                  </a:r>
                  <a:endParaRPr lang="en-US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2" name="Text Box 2">
                  <a:extLst>
                    <a:ext uri="{FF2B5EF4-FFF2-40B4-BE49-F238E27FC236}">
                      <a16:creationId xmlns:a16="http://schemas.microsoft.com/office/drawing/2014/main" id="{969BE3B7-5255-49BA-A210-3CB82CA2F3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94146" y="-9060"/>
                  <a:ext cx="719927" cy="2470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D- K</a:t>
                  </a:r>
                  <a:endParaRPr lang="en-US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EB15E1D8-DF0B-4515-9592-5C9C4B1616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0366" y="9727"/>
                <a:ext cx="1335742" cy="295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endParaRPr lang="en-US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137E7F35-6C6F-4E4A-A99C-634A1D21A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357" y="535021"/>
              <a:ext cx="469265" cy="246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=</a:t>
              </a: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DA26BE82-0F47-48D8-BE2B-B4451914B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438" y="573932"/>
              <a:ext cx="469265" cy="246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F3E72-F70D-4581-91AA-96B8B6135DD4}"/>
                  </a:ext>
                </a:extLst>
              </p:cNvPr>
              <p:cNvSpPr txBox="1"/>
              <p:nvPr/>
            </p:nvSpPr>
            <p:spPr>
              <a:xfrm>
                <a:off x="6333875" y="3381611"/>
                <a:ext cx="2888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F3E72-F70D-4581-91AA-96B8B6135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75" y="3381611"/>
                <a:ext cx="28882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2A9947-26CD-4089-9F71-0535E702AFE4}"/>
                  </a:ext>
                </a:extLst>
              </p:cNvPr>
              <p:cNvSpPr txBox="1"/>
              <p:nvPr/>
            </p:nvSpPr>
            <p:spPr>
              <a:xfrm>
                <a:off x="3123870" y="4174798"/>
                <a:ext cx="8985329" cy="1791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idea of PCA: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U could be divided into two sub-spaces 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important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less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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2A9947-26CD-4089-9F71-0535E702A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70" y="4174798"/>
                <a:ext cx="8985329" cy="1791003"/>
              </a:xfrm>
              <a:prstGeom prst="rect">
                <a:avLst/>
              </a:prstGeom>
              <a:blipFill>
                <a:blip r:embed="rId5"/>
                <a:stretch>
                  <a:fillRect l="-1018" t="-2721"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83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DDA3938-1136-4534-A7B5-4DACB561E114}"/>
              </a:ext>
            </a:extLst>
          </p:cNvPr>
          <p:cNvSpPr/>
          <p:nvPr/>
        </p:nvSpPr>
        <p:spPr>
          <a:xfrm>
            <a:off x="2862470" y="0"/>
            <a:ext cx="9329531" cy="6858000"/>
          </a:xfrm>
          <a:prstGeom prst="rect">
            <a:avLst/>
          </a:prstGeom>
          <a:solidFill>
            <a:srgbClr val="94CFDC"/>
          </a:solidFill>
          <a:ln>
            <a:solidFill>
              <a:srgbClr val="71C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A50BD8-A801-4258-9FD4-15173233727B}"/>
              </a:ext>
            </a:extLst>
          </p:cNvPr>
          <p:cNvGrpSpPr/>
          <p:nvPr/>
        </p:nvGrpSpPr>
        <p:grpSpPr>
          <a:xfrm>
            <a:off x="0" y="133080"/>
            <a:ext cx="2862470" cy="6591840"/>
            <a:chOff x="5599791" y="557769"/>
            <a:chExt cx="3351595" cy="502422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E75A2F-0511-4BB7-8D33-D450C7D27969}"/>
                </a:ext>
              </a:extLst>
            </p:cNvPr>
            <p:cNvSpPr txBox="1"/>
            <p:nvPr/>
          </p:nvSpPr>
          <p:spPr>
            <a:xfrm>
              <a:off x="5599791" y="557769"/>
              <a:ext cx="2293968" cy="398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F19440-D5CF-4D6B-A650-C2768C3647CB}"/>
                </a:ext>
              </a:extLst>
            </p:cNvPr>
            <p:cNvSpPr txBox="1"/>
            <p:nvPr/>
          </p:nvSpPr>
          <p:spPr>
            <a:xfrm>
              <a:off x="5599791" y="3638318"/>
              <a:ext cx="2873934" cy="449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6317BB-813A-4568-A9C0-6BF2B20838BC}"/>
                </a:ext>
              </a:extLst>
            </p:cNvPr>
            <p:cNvSpPr txBox="1"/>
            <p:nvPr/>
          </p:nvSpPr>
          <p:spPr>
            <a:xfrm>
              <a:off x="5599791" y="5132975"/>
              <a:ext cx="3351595" cy="449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&amp; Discussion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E88965-18DE-42ED-A71D-E7908A215B5C}"/>
              </a:ext>
            </a:extLst>
          </p:cNvPr>
          <p:cNvSpPr txBox="1"/>
          <p:nvPr/>
        </p:nvSpPr>
        <p:spPr>
          <a:xfrm>
            <a:off x="4668" y="2142949"/>
            <a:ext cx="1439818" cy="54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94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D019F-BE94-48D1-841C-C7A0D1E8EDF3}"/>
                  </a:ext>
                </a:extLst>
              </p:cNvPr>
              <p:cNvSpPr txBox="1"/>
              <p:nvPr/>
            </p:nvSpPr>
            <p:spPr>
              <a:xfrm>
                <a:off x="3377175" y="239656"/>
                <a:ext cx="8574157" cy="6816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Find the mean vector of the input data: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500" i="1"/>
                          </m:ctrlPr>
                        </m:accPr>
                        <m:e>
                          <m:r>
                            <a:rPr lang="en-US" sz="2500" i="1"/>
                            <m:t>𝑥</m:t>
                          </m:r>
                        </m:e>
                      </m:acc>
                      <m:r>
                        <a:rPr lang="en-US" sz="2500" i="1"/>
                        <m:t>= </m:t>
                      </m:r>
                      <m:f>
                        <m:fPr>
                          <m:ctrlPr>
                            <a:rPr lang="en-US" sz="2500" i="1"/>
                          </m:ctrlPr>
                        </m:fPr>
                        <m:num>
                          <m:r>
                            <a:rPr lang="en-US" sz="2500" i="1"/>
                            <m:t>1</m:t>
                          </m:r>
                        </m:num>
                        <m:den>
                          <m:r>
                            <a:rPr lang="en-US" sz="2500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500" i="1"/>
                          </m:ctrlPr>
                        </m:naryPr>
                        <m:sub>
                          <m:r>
                            <a:rPr lang="en-US" sz="2500" i="1"/>
                            <m:t>𝑛</m:t>
                          </m:r>
                          <m:r>
                            <a:rPr lang="en-US" sz="2500" i="1"/>
                            <m:t>=1</m:t>
                          </m:r>
                        </m:sub>
                        <m:sup>
                          <m:r>
                            <a:rPr lang="en-US" sz="2500" i="1"/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500" i="1"/>
                              </m:ctrlPr>
                            </m:sSubPr>
                            <m:e>
                              <m:r>
                                <a:rPr lang="en-US" sz="2500" i="1"/>
                                <m:t>𝑥</m:t>
                              </m:r>
                            </m:e>
                            <m:sub>
                              <m:r>
                                <a:rPr lang="en-US" sz="2500" i="1"/>
                                <m:t>𝑁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Transform to the zero-corrected data: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/>
                              </m:ctrlPr>
                            </m:sSubPr>
                            <m:e>
                              <m:r>
                                <a:rPr lang="en-US" sz="2500" i="1"/>
                                <m:t>𝑥</m:t>
                              </m:r>
                            </m:e>
                            <m:sub>
                              <m:r>
                                <a:rPr lang="en-US" sz="2500" i="1"/>
                                <m:t>𝑁</m:t>
                              </m:r>
                            </m:sub>
                          </m:sSub>
                        </m:e>
                      </m:acc>
                      <m:r>
                        <a:rPr lang="en-US" sz="2500" i="1"/>
                        <m:t>= </m:t>
                      </m:r>
                      <m:sSub>
                        <m:sSubPr>
                          <m:ctrlPr>
                            <a:rPr lang="en-US" sz="2500" i="1"/>
                          </m:ctrlPr>
                        </m:sSubPr>
                        <m:e>
                          <m:r>
                            <a:rPr lang="en-US" sz="2500" i="1"/>
                            <m:t>𝑥</m:t>
                          </m:r>
                        </m:e>
                        <m:sub>
                          <m:r>
                            <a:rPr lang="en-US" sz="2500" i="1"/>
                            <m:t>𝑁</m:t>
                          </m:r>
                        </m:sub>
                      </m:sSub>
                      <m:r>
                        <a:rPr lang="en-US" sz="2500" i="1"/>
                        <m:t>− </m:t>
                      </m:r>
                      <m:acc>
                        <m:accPr>
                          <m:chr m:val="̅"/>
                          <m:ctrlPr>
                            <a:rPr lang="en-US" sz="2500" i="1"/>
                          </m:ctrlPr>
                        </m:accPr>
                        <m:e>
                          <m:r>
                            <a:rPr lang="en-US" sz="2500" i="1"/>
                            <m:t>𝑥</m:t>
                          </m:r>
                        </m:e>
                      </m:acc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Find covariance matrix: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/>
                        <m:t>𝑆</m:t>
                      </m:r>
                      <m:r>
                        <a:rPr lang="en-US" sz="2500" i="1"/>
                        <m:t>= </m:t>
                      </m:r>
                      <m:f>
                        <m:fPr>
                          <m:ctrlPr>
                            <a:rPr lang="en-US" sz="2500" i="1"/>
                          </m:ctrlPr>
                        </m:fPr>
                        <m:num>
                          <m:r>
                            <a:rPr lang="en-US" sz="2500" i="1"/>
                            <m:t>1</m:t>
                          </m:r>
                        </m:num>
                        <m:den>
                          <m:r>
                            <a:rPr lang="en-US" sz="2500" i="1"/>
                            <m:t>𝑁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500" i="1"/>
                          </m:ctrlPr>
                        </m:accPr>
                        <m:e>
                          <m:r>
                            <a:rPr lang="en-US" sz="2500" i="1"/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sz="2500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500" i="1"/>
                              </m:ctrlPr>
                            </m:accPr>
                            <m:e>
                              <m:r>
                                <a:rPr lang="en-US" sz="2500" i="1"/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2500" i="1"/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Compute eigenvalues and eigenvectors of S</a:t>
                </a:r>
              </a:p>
              <a:p>
                <a:pPr lv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Sort the eigenvalues descending and choose only K most important elements.  </a:t>
                </a:r>
              </a:p>
              <a:p>
                <a:pPr lv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Project the input data to the new subspace: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/>
                        <m:t>𝑌</m:t>
                      </m:r>
                      <m:r>
                        <a:rPr lang="en-US" sz="2500" i="1"/>
                        <m:t>= </m:t>
                      </m:r>
                      <m:sSubSup>
                        <m:sSubSupPr>
                          <m:ctrlPr>
                            <a:rPr lang="en-US" sz="2500" i="1"/>
                          </m:ctrlPr>
                        </m:sSubSupPr>
                        <m:e>
                          <m:r>
                            <a:rPr lang="en-US" sz="2500" i="1"/>
                            <m:t>𝑈</m:t>
                          </m:r>
                        </m:e>
                        <m:sub>
                          <m:r>
                            <a:rPr lang="en-US" sz="2500" i="1"/>
                            <m:t>𝐾</m:t>
                          </m:r>
                        </m:sub>
                        <m:sup>
                          <m:r>
                            <a:rPr lang="en-US" sz="2500" i="1"/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2500" i="1"/>
                          </m:ctrlPr>
                        </m:accPr>
                        <m:e>
                          <m:r>
                            <a:rPr lang="en-US" sz="2500" i="1"/>
                            <m:t>𝑋</m:t>
                          </m:r>
                        </m:e>
                      </m:acc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D019F-BE94-48D1-841C-C7A0D1E8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75" y="239656"/>
                <a:ext cx="8574157" cy="6816738"/>
              </a:xfrm>
              <a:prstGeom prst="rect">
                <a:avLst/>
              </a:prstGeom>
              <a:blipFill>
                <a:blip r:embed="rId2"/>
                <a:stretch>
                  <a:fillRect l="-1208" t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28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DDA3938-1136-4534-A7B5-4DACB561E114}"/>
              </a:ext>
            </a:extLst>
          </p:cNvPr>
          <p:cNvSpPr/>
          <p:nvPr/>
        </p:nvSpPr>
        <p:spPr>
          <a:xfrm>
            <a:off x="2862470" y="0"/>
            <a:ext cx="9329531" cy="6858000"/>
          </a:xfrm>
          <a:prstGeom prst="rect">
            <a:avLst/>
          </a:prstGeom>
          <a:solidFill>
            <a:srgbClr val="94CFDC"/>
          </a:solidFill>
          <a:ln>
            <a:solidFill>
              <a:srgbClr val="71C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A50BD8-A801-4258-9FD4-15173233727B}"/>
              </a:ext>
            </a:extLst>
          </p:cNvPr>
          <p:cNvGrpSpPr/>
          <p:nvPr/>
        </p:nvGrpSpPr>
        <p:grpSpPr>
          <a:xfrm>
            <a:off x="0" y="133080"/>
            <a:ext cx="2862470" cy="6591840"/>
            <a:chOff x="5599791" y="557769"/>
            <a:chExt cx="3351595" cy="502422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E75A2F-0511-4BB7-8D33-D450C7D27969}"/>
                </a:ext>
              </a:extLst>
            </p:cNvPr>
            <p:cNvSpPr txBox="1"/>
            <p:nvPr/>
          </p:nvSpPr>
          <p:spPr>
            <a:xfrm>
              <a:off x="5599791" y="557769"/>
              <a:ext cx="2293968" cy="398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6317BB-813A-4568-A9C0-6BF2B20838BC}"/>
                </a:ext>
              </a:extLst>
            </p:cNvPr>
            <p:cNvSpPr txBox="1"/>
            <p:nvPr/>
          </p:nvSpPr>
          <p:spPr>
            <a:xfrm>
              <a:off x="5599791" y="5132975"/>
              <a:ext cx="3351595" cy="449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&amp; Discussion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E88965-18DE-42ED-A71D-E7908A215B5C}"/>
              </a:ext>
            </a:extLst>
          </p:cNvPr>
          <p:cNvSpPr txBox="1"/>
          <p:nvPr/>
        </p:nvSpPr>
        <p:spPr>
          <a:xfrm>
            <a:off x="0" y="2203895"/>
            <a:ext cx="1439818" cy="54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2B2F4-E7A5-464B-BBD9-1AF699C70F5C}"/>
              </a:ext>
            </a:extLst>
          </p:cNvPr>
          <p:cNvSpPr txBox="1"/>
          <p:nvPr/>
        </p:nvSpPr>
        <p:spPr>
          <a:xfrm>
            <a:off x="12186" y="4113853"/>
            <a:ext cx="2454518" cy="54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86F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AC024A-020A-44D2-A1EF-AF16078931F3}"/>
              </a:ext>
            </a:extLst>
          </p:cNvPr>
          <p:cNvGrpSpPr/>
          <p:nvPr/>
        </p:nvGrpSpPr>
        <p:grpSpPr>
          <a:xfrm>
            <a:off x="3100189" y="1289062"/>
            <a:ext cx="8854092" cy="5141301"/>
            <a:chOff x="3177241" y="848139"/>
            <a:chExt cx="8854092" cy="51413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E19B44-1832-402F-B043-999E210DA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241" y="1133603"/>
              <a:ext cx="3964512" cy="485583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C2E71C-CB8F-4872-8157-45C15CB31C19}"/>
                </a:ext>
              </a:extLst>
            </p:cNvPr>
            <p:cNvSpPr txBox="1"/>
            <p:nvPr/>
          </p:nvSpPr>
          <p:spPr>
            <a:xfrm>
              <a:off x="7602139" y="848139"/>
              <a:ext cx="44291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A73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Main component – PCA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Linear Algebra Operations (Abstract)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PCA calls LAO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9FF3306-B3B6-4C7B-BD43-F608A52D7DD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7141753" y="1309804"/>
              <a:ext cx="460386" cy="228682"/>
            </a:xfrm>
            <a:prstGeom prst="line">
              <a:avLst/>
            </a:prstGeom>
            <a:ln w="28575">
              <a:solidFill>
                <a:srgbClr val="E4A73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3AD01-F8DA-42CA-95CC-7D94E243D045}"/>
                </a:ext>
              </a:extLst>
            </p:cNvPr>
            <p:cNvSpPr txBox="1"/>
            <p:nvPr/>
          </p:nvSpPr>
          <p:spPr>
            <a:xfrm>
              <a:off x="7598638" y="2407046"/>
              <a:ext cx="44291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A73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Based on the LAO (abstract) – define test cases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Test calls LAO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0176B8-7347-4587-B6EA-CE1E36A40070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7141753" y="2868711"/>
              <a:ext cx="456885" cy="3"/>
            </a:xfrm>
            <a:prstGeom prst="line">
              <a:avLst/>
            </a:prstGeom>
            <a:ln w="28575">
              <a:solidFill>
                <a:srgbClr val="E4A73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4A81D-5F96-429C-B704-02D94DD72F51}"/>
                </a:ext>
              </a:extLst>
            </p:cNvPr>
            <p:cNvSpPr txBox="1"/>
            <p:nvPr/>
          </p:nvSpPr>
          <p:spPr>
            <a:xfrm>
              <a:off x="7598638" y="4014639"/>
              <a:ext cx="44291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A73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Based on the LAO (abstract) – implement functions IF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IF plug to LAO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023EE3-E79E-4A14-99BF-C79F118E42D0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141753" y="4295473"/>
              <a:ext cx="456885" cy="180831"/>
            </a:xfrm>
            <a:prstGeom prst="line">
              <a:avLst/>
            </a:prstGeom>
            <a:ln w="28575">
              <a:solidFill>
                <a:srgbClr val="E4A73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BA34EE-5A9C-4180-A4DF-37E17D98A25A}"/>
                </a:ext>
              </a:extLst>
            </p:cNvPr>
            <p:cNvSpPr txBox="1"/>
            <p:nvPr/>
          </p:nvSpPr>
          <p:spPr>
            <a:xfrm>
              <a:off x="7598638" y="5585949"/>
              <a:ext cx="44291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A73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+ Run Test + Package 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8CF4AF-5880-4AB4-8A40-6778B7B7436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146311" y="5548196"/>
              <a:ext cx="452327" cy="222419"/>
            </a:xfrm>
            <a:prstGeom prst="line">
              <a:avLst/>
            </a:prstGeom>
            <a:ln w="28575">
              <a:solidFill>
                <a:srgbClr val="E4A73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C5D665-2361-4267-92D5-06AD0DF1E86C}"/>
              </a:ext>
            </a:extLst>
          </p:cNvPr>
          <p:cNvSpPr txBox="1"/>
          <p:nvPr/>
        </p:nvSpPr>
        <p:spPr>
          <a:xfrm>
            <a:off x="3100188" y="557263"/>
            <a:ext cx="8850591" cy="461665"/>
          </a:xfrm>
          <a:prstGeom prst="rect">
            <a:avLst/>
          </a:prstGeom>
          <a:solidFill>
            <a:schemeClr val="bg1"/>
          </a:solidFill>
          <a:ln>
            <a:solidFill>
              <a:srgbClr val="E4A73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62603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DDA3938-1136-4534-A7B5-4DACB561E114}"/>
              </a:ext>
            </a:extLst>
          </p:cNvPr>
          <p:cNvSpPr/>
          <p:nvPr/>
        </p:nvSpPr>
        <p:spPr>
          <a:xfrm>
            <a:off x="2862470" y="0"/>
            <a:ext cx="9329531" cy="6858000"/>
          </a:xfrm>
          <a:prstGeom prst="rect">
            <a:avLst/>
          </a:prstGeom>
          <a:solidFill>
            <a:srgbClr val="94CFDC"/>
          </a:solidFill>
          <a:ln>
            <a:solidFill>
              <a:srgbClr val="71C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A50BD8-A801-4258-9FD4-15173233727B}"/>
              </a:ext>
            </a:extLst>
          </p:cNvPr>
          <p:cNvGrpSpPr/>
          <p:nvPr/>
        </p:nvGrpSpPr>
        <p:grpSpPr>
          <a:xfrm>
            <a:off x="0" y="133080"/>
            <a:ext cx="2454518" cy="4630832"/>
            <a:chOff x="5599791" y="557769"/>
            <a:chExt cx="2873934" cy="35295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E75A2F-0511-4BB7-8D33-D450C7D27969}"/>
                </a:ext>
              </a:extLst>
            </p:cNvPr>
            <p:cNvSpPr txBox="1"/>
            <p:nvPr/>
          </p:nvSpPr>
          <p:spPr>
            <a:xfrm>
              <a:off x="5599791" y="557769"/>
              <a:ext cx="2293968" cy="398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F19440-D5CF-4D6B-A650-C2768C3647CB}"/>
                </a:ext>
              </a:extLst>
            </p:cNvPr>
            <p:cNvSpPr txBox="1"/>
            <p:nvPr/>
          </p:nvSpPr>
          <p:spPr>
            <a:xfrm>
              <a:off x="5599791" y="3638318"/>
              <a:ext cx="2873934" cy="449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E88965-18DE-42ED-A71D-E7908A215B5C}"/>
              </a:ext>
            </a:extLst>
          </p:cNvPr>
          <p:cNvSpPr txBox="1"/>
          <p:nvPr/>
        </p:nvSpPr>
        <p:spPr>
          <a:xfrm>
            <a:off x="-61592" y="2142949"/>
            <a:ext cx="1439818" cy="54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B5A2B-3FEE-4517-9BE9-DA5D2A99EEC6}"/>
              </a:ext>
            </a:extLst>
          </p:cNvPr>
          <p:cNvSpPr txBox="1"/>
          <p:nvPr/>
        </p:nvSpPr>
        <p:spPr>
          <a:xfrm>
            <a:off x="-4795" y="6255508"/>
            <a:ext cx="2867265" cy="54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4A7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Discussion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77447B2-ED96-4EAB-B8EE-26A52714B18B}"/>
              </a:ext>
            </a:extLst>
          </p:cNvPr>
          <p:cNvSpPr txBox="1"/>
          <p:nvPr/>
        </p:nvSpPr>
        <p:spPr>
          <a:xfrm>
            <a:off x="9149820" y="1431794"/>
            <a:ext cx="2884547" cy="3749806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dirty="0"/>
              <a:t>Linear Functions such as covariance matrix computation, matrix vector dot product, etc. 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dirty="0"/>
              <a:t>Each function should be tested once with a true expectation, a wrong expectation and a wrong dimension.  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dirty="0"/>
              <a:t>In summary, there are 32 test cases developed and run successfully with </a:t>
            </a:r>
            <a:r>
              <a:rPr lang="en-US" dirty="0" err="1"/>
              <a:t>XUnit</a:t>
            </a:r>
            <a:r>
              <a:rPr lang="en-US" dirty="0"/>
              <a:t>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9E7EC13A-C2D3-4719-ABE5-6A08C2F44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96" y="68289"/>
            <a:ext cx="5898391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1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DDA3938-1136-4534-A7B5-4DACB561E114}"/>
              </a:ext>
            </a:extLst>
          </p:cNvPr>
          <p:cNvSpPr/>
          <p:nvPr/>
        </p:nvSpPr>
        <p:spPr>
          <a:xfrm>
            <a:off x="2862470" y="0"/>
            <a:ext cx="9329531" cy="6858000"/>
          </a:xfrm>
          <a:prstGeom prst="rect">
            <a:avLst/>
          </a:prstGeom>
          <a:solidFill>
            <a:srgbClr val="94CFDC"/>
          </a:solidFill>
          <a:ln>
            <a:solidFill>
              <a:srgbClr val="71C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A50BD8-A801-4258-9FD4-15173233727B}"/>
              </a:ext>
            </a:extLst>
          </p:cNvPr>
          <p:cNvGrpSpPr/>
          <p:nvPr/>
        </p:nvGrpSpPr>
        <p:grpSpPr>
          <a:xfrm>
            <a:off x="0" y="133080"/>
            <a:ext cx="2454518" cy="4630832"/>
            <a:chOff x="5599791" y="557769"/>
            <a:chExt cx="2873934" cy="35295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E75A2F-0511-4BB7-8D33-D450C7D27969}"/>
                </a:ext>
              </a:extLst>
            </p:cNvPr>
            <p:cNvSpPr txBox="1"/>
            <p:nvPr/>
          </p:nvSpPr>
          <p:spPr>
            <a:xfrm>
              <a:off x="5599791" y="557769"/>
              <a:ext cx="2293968" cy="398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F19440-D5CF-4D6B-A650-C2768C3647CB}"/>
                </a:ext>
              </a:extLst>
            </p:cNvPr>
            <p:cNvSpPr txBox="1"/>
            <p:nvPr/>
          </p:nvSpPr>
          <p:spPr>
            <a:xfrm>
              <a:off x="5599791" y="3638318"/>
              <a:ext cx="2873934" cy="449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E88965-18DE-42ED-A71D-E7908A215B5C}"/>
              </a:ext>
            </a:extLst>
          </p:cNvPr>
          <p:cNvSpPr txBox="1"/>
          <p:nvPr/>
        </p:nvSpPr>
        <p:spPr>
          <a:xfrm>
            <a:off x="-61592" y="2142949"/>
            <a:ext cx="1439818" cy="54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B5A2B-3FEE-4517-9BE9-DA5D2A99EEC6}"/>
              </a:ext>
            </a:extLst>
          </p:cNvPr>
          <p:cNvSpPr txBox="1"/>
          <p:nvPr/>
        </p:nvSpPr>
        <p:spPr>
          <a:xfrm>
            <a:off x="-4795" y="6255508"/>
            <a:ext cx="2867265" cy="54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4A7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7E1326-0BD3-4141-A49A-BEACFF7D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58" y="1086678"/>
            <a:ext cx="9161650" cy="2092086"/>
          </a:xfrm>
          <a:prstGeom prst="rect">
            <a:avLst/>
          </a:prstGeom>
        </p:spPr>
      </p:pic>
      <p:sp>
        <p:nvSpPr>
          <p:cNvPr id="11" name="Text Box 11">
            <a:extLst>
              <a:ext uri="{FF2B5EF4-FFF2-40B4-BE49-F238E27FC236}">
                <a16:creationId xmlns:a16="http://schemas.microsoft.com/office/drawing/2014/main" id="{C77447B2-ED96-4EAB-B8EE-26A52714B18B}"/>
              </a:ext>
            </a:extLst>
          </p:cNvPr>
          <p:cNvSpPr txBox="1"/>
          <p:nvPr/>
        </p:nvSpPr>
        <p:spPr>
          <a:xfrm>
            <a:off x="2968758" y="3826886"/>
            <a:ext cx="9161650" cy="187405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76530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PCA - Reduce dimension to compress an image. </a:t>
            </a:r>
          </a:p>
          <a:p>
            <a:pPr indent="176530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left to right: input image, loss 1%, loss 3%, loss 5%, loss 10%.</a:t>
            </a:r>
          </a:p>
          <a:p>
            <a:pPr indent="176530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loss – Less components involved – Less quality output </a:t>
            </a:r>
          </a:p>
          <a:p>
            <a:pPr indent="176530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Lower dimensional data set - More efficient in processing</a:t>
            </a:r>
          </a:p>
        </p:txBody>
      </p:sp>
    </p:spTree>
    <p:extLst>
      <p:ext uri="{BB962C8B-B14F-4D97-AF65-F5344CB8AC3E}">
        <p14:creationId xmlns:p14="http://schemas.microsoft.com/office/powerpoint/2010/main" val="287515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DDA3938-1136-4534-A7B5-4DACB561E114}"/>
              </a:ext>
            </a:extLst>
          </p:cNvPr>
          <p:cNvSpPr/>
          <p:nvPr/>
        </p:nvSpPr>
        <p:spPr>
          <a:xfrm>
            <a:off x="2862470" y="0"/>
            <a:ext cx="9329531" cy="6858000"/>
          </a:xfrm>
          <a:prstGeom prst="rect">
            <a:avLst/>
          </a:prstGeom>
          <a:solidFill>
            <a:srgbClr val="94CFDC"/>
          </a:solidFill>
          <a:ln>
            <a:solidFill>
              <a:srgbClr val="71C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A50BD8-A801-4258-9FD4-15173233727B}"/>
              </a:ext>
            </a:extLst>
          </p:cNvPr>
          <p:cNvGrpSpPr/>
          <p:nvPr/>
        </p:nvGrpSpPr>
        <p:grpSpPr>
          <a:xfrm>
            <a:off x="0" y="133080"/>
            <a:ext cx="2454518" cy="4630832"/>
            <a:chOff x="5599791" y="557769"/>
            <a:chExt cx="2873934" cy="35295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E75A2F-0511-4BB7-8D33-D450C7D27969}"/>
                </a:ext>
              </a:extLst>
            </p:cNvPr>
            <p:cNvSpPr txBox="1"/>
            <p:nvPr/>
          </p:nvSpPr>
          <p:spPr>
            <a:xfrm>
              <a:off x="5599791" y="557769"/>
              <a:ext cx="2293968" cy="398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F19440-D5CF-4D6B-A650-C2768C3647CB}"/>
                </a:ext>
              </a:extLst>
            </p:cNvPr>
            <p:cNvSpPr txBox="1"/>
            <p:nvPr/>
          </p:nvSpPr>
          <p:spPr>
            <a:xfrm>
              <a:off x="5599791" y="3638318"/>
              <a:ext cx="2873934" cy="449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E88965-18DE-42ED-A71D-E7908A215B5C}"/>
              </a:ext>
            </a:extLst>
          </p:cNvPr>
          <p:cNvSpPr txBox="1"/>
          <p:nvPr/>
        </p:nvSpPr>
        <p:spPr>
          <a:xfrm>
            <a:off x="-61592" y="2142949"/>
            <a:ext cx="1439818" cy="54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B5A2B-3FEE-4517-9BE9-DA5D2A99EEC6}"/>
              </a:ext>
            </a:extLst>
          </p:cNvPr>
          <p:cNvSpPr txBox="1"/>
          <p:nvPr/>
        </p:nvSpPr>
        <p:spPr>
          <a:xfrm>
            <a:off x="-4795" y="6255508"/>
            <a:ext cx="2867265" cy="54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4A7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Discussion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77447B2-ED96-4EAB-B8EE-26A52714B18B}"/>
              </a:ext>
            </a:extLst>
          </p:cNvPr>
          <p:cNvSpPr txBox="1"/>
          <p:nvPr/>
        </p:nvSpPr>
        <p:spPr>
          <a:xfrm>
            <a:off x="2946410" y="4921709"/>
            <a:ext cx="9161650" cy="187405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1000"/>
              </a:spcAft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components ~ their importance. </a:t>
            </a:r>
          </a:p>
          <a:p>
            <a:pPr marL="342900" indent="-342900">
              <a:spcAft>
                <a:spcPts val="1000"/>
              </a:spcAft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column is the importance of nth component (descending). </a:t>
            </a:r>
          </a:p>
          <a:p>
            <a:pPr marL="342900" indent="-342900">
              <a:spcAft>
                <a:spcPts val="1000"/>
              </a:spcAft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 line is the level of output quality when cumulating from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to nth component.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97C913-9AA0-4ABF-89ED-F6DA68156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10" y="62239"/>
            <a:ext cx="916165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5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474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Trinh</dc:creator>
  <cp:lastModifiedBy>Tran Trinh</cp:lastModifiedBy>
  <cp:revision>55</cp:revision>
  <dcterms:created xsi:type="dcterms:W3CDTF">2019-03-07T23:09:07Z</dcterms:created>
  <dcterms:modified xsi:type="dcterms:W3CDTF">2019-03-08T22:39:58Z</dcterms:modified>
</cp:coreProperties>
</file>