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61" r:id="rId4"/>
    <p:sldId id="259" r:id="rId5"/>
    <p:sldId id="265" r:id="rId6"/>
    <p:sldId id="266" r:id="rId7"/>
    <p:sldId id="267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7310-2233-45AC-A4FF-30892E5113F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00DD-916B-4792-A26B-CE9E848C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7705-64FF-4D85-929B-FE6AD0FBCD7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Phuc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Hoang</a:t>
            </a:r>
            <a:endParaRPr lang="en-US" dirty="0" smtClean="0"/>
          </a:p>
          <a:p>
            <a:pPr algn="r"/>
            <a:r>
              <a:rPr lang="en-US" dirty="0" smtClean="0"/>
              <a:t>Matriculation number: </a:t>
            </a:r>
            <a:r>
              <a:rPr lang="en-US" dirty="0" smtClean="0"/>
              <a:t>1068106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4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LearningAPI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Hidden Markov </a:t>
            </a:r>
            <a:r>
              <a:rPr lang="en-US" sz="2400" dirty="0"/>
              <a:t>Algorithm</a:t>
            </a:r>
          </a:p>
          <a:p>
            <a:pPr>
              <a:tabLst>
                <a:tab pos="179388" algn="l"/>
              </a:tabLst>
            </a:pP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Unit </a:t>
            </a:r>
            <a:r>
              <a:rPr lang="en-US" dirty="0" smtClean="0"/>
              <a:t>Test</a:t>
            </a:r>
            <a:endParaRPr lang="en-US" sz="2800" dirty="0" smtClean="0"/>
          </a:p>
          <a:p>
            <a:pPr marL="228600" lvl="1"/>
            <a:r>
              <a:rPr lang="en-US" sz="2800" dirty="0" smtClean="0"/>
              <a:t>Discussion</a:t>
            </a:r>
            <a:endParaRPr lang="en-US" sz="2800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791156" y="4011738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Fig. </a:t>
            </a:r>
            <a:r>
              <a:rPr lang="en-US" i="1" dirty="0" smtClean="0"/>
              <a:t>1.</a:t>
            </a:r>
            <a:r>
              <a:rPr lang="en-US" i="1" dirty="0"/>
              <a:t>	Hidden Markov Algorithm</a:t>
            </a:r>
            <a:endParaRPr lang="en-US" i="1" dirty="0"/>
          </a:p>
        </p:txBody>
      </p:sp>
      <p:pic>
        <p:nvPicPr>
          <p:cNvPr id="11" name="Picture 10" descr="http://accord-framework.net/docs/images/hmm/hmm-joint-probabilit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09" y="2146672"/>
            <a:ext cx="4542062" cy="18387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6320124" y="3052823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is a matrix of transition probabilities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0124" y="3457740"/>
            <a:ext cx="4635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is either a matrix of observation probabilities (in the discrete case) or a vector of probability distributions (in the general case)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20124" y="4407405"/>
            <a:ext cx="4367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pi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is a vector of initial state probabilities determining the probability of starting in each of the possible states in the model.</a:t>
            </a:r>
          </a:p>
        </p:txBody>
      </p:sp>
      <p:pic>
        <p:nvPicPr>
          <p:cNvPr id="15" name="Picture 14" descr="http://accord-framework.net/docs/images/hmm/hmm-tup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85" y="2481493"/>
            <a:ext cx="1592744" cy="535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6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17" y="1498089"/>
            <a:ext cx="3190875" cy="3276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87280" y="4774689"/>
            <a:ext cx="326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</a:t>
            </a:r>
            <a:r>
              <a:rPr lang="en-US" i="1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Architecture of the project</a:t>
            </a:r>
            <a:endParaRPr lang="en-US" sz="16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5725618" y="2230916"/>
            <a:ext cx="4117556" cy="23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257018" y="4342845"/>
            <a:ext cx="234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3</a:t>
            </a:r>
            <a:r>
              <a:rPr lang="en-US" i="1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Input Sequences</a:t>
            </a:r>
            <a:endParaRPr lang="en-US" sz="16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064799"/>
            <a:ext cx="3293853" cy="196373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239763" y="1929200"/>
            <a:ext cx="3153074" cy="20993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0892" y="4341229"/>
            <a:ext cx="3270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</a:t>
            </a:r>
            <a:r>
              <a:rPr lang="en-US" i="1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i="1" dirty="0" err="1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HiddenMarkovModelType</a:t>
            </a:r>
            <a:endParaRPr lang="en-US" sz="16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5267" y="4341229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</a:t>
            </a:r>
            <a:r>
              <a:rPr lang="en-US" i="1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Constructor of HMM</a:t>
            </a:r>
            <a:endParaRPr lang="en-US" sz="16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7527298" y="2064799"/>
            <a:ext cx="4179083" cy="12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4380781" cy="238960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366294" y="1690689"/>
            <a:ext cx="4287329" cy="23896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31849" y="4342845"/>
            <a:ext cx="2195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</a:t>
            </a:r>
            <a:r>
              <a:rPr lang="en-US" i="1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Ergodic HMM</a:t>
            </a:r>
            <a:endParaRPr lang="en-US" sz="16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83604" y="4342845"/>
            <a:ext cx="2272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</a:t>
            </a:r>
            <a:r>
              <a:rPr lang="en-US" i="1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Forward HMM</a:t>
            </a:r>
            <a:endParaRPr lang="en-US" sz="16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2709535" y="5041585"/>
            <a:ext cx="495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</a:t>
            </a:r>
            <a:r>
              <a:rPr lang="en-US" i="1" dirty="0" smtClean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etect </a:t>
            </a: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 a given sequence starts with a </a:t>
            </a:r>
            <a:r>
              <a:rPr lang="en-US" i="1" dirty="0">
                <a:solidFill>
                  <a:srgbClr val="18171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zero</a:t>
            </a:r>
            <a:endParaRPr lang="en-US" i="1" dirty="0">
              <a:solidFill>
                <a:srgbClr val="181717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37527" y="1594047"/>
            <a:ext cx="3444691" cy="191690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37526" y="3510950"/>
            <a:ext cx="3544019" cy="85401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060127" y="1498089"/>
            <a:ext cx="3670469" cy="108314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6060127" y="2581238"/>
            <a:ext cx="3773986" cy="210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18" y="2958861"/>
            <a:ext cx="10515600" cy="922128"/>
          </a:xfrm>
        </p:spPr>
        <p:txBody>
          <a:bodyPr/>
          <a:lstStyle/>
          <a:p>
            <a:pPr algn="ctr"/>
            <a:r>
              <a:rPr lang="en-US" dirty="0" smtClean="0"/>
              <a:t>Thank you for your listening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Source, Accord </a:t>
            </a:r>
            <a:r>
              <a:rPr lang="en-US" dirty="0" err="1"/>
              <a:t>farmwork</a:t>
            </a:r>
            <a:r>
              <a:rPr lang="en-US" dirty="0"/>
              <a:t>, 2019. [Online]. Available: http://accord-</a:t>
            </a:r>
            <a:r>
              <a:rPr lang="en-US" dirty="0" err="1"/>
              <a:t>framework.net</a:t>
            </a:r>
            <a:r>
              <a:rPr lang="en-US" dirty="0"/>
              <a:t>/docs/html/</a:t>
            </a:r>
            <a:r>
              <a:rPr lang="en-US" dirty="0" err="1"/>
              <a:t>T_Accord_Statistics_Models_Markov_HiddenMarkovModel.htm</a:t>
            </a:r>
            <a:r>
              <a:rPr lang="en-US" dirty="0"/>
              <a:t>. [Accessed 01 03 2019</a:t>
            </a:r>
            <a:r>
              <a:rPr lang="en-US" dirty="0" smtClean="0"/>
              <a:t>].</a:t>
            </a:r>
          </a:p>
          <a:p>
            <a:r>
              <a:rPr lang="en-US" dirty="0" err="1"/>
              <a:t>Bilmes</a:t>
            </a:r>
            <a:r>
              <a:rPr lang="en-US" dirty="0"/>
              <a:t>, Jeff A. (1998). A Gentle Tutorial of the EM Algorithm and its Application to Parameter Estimation for Gaussian Mixture and Hidden Markov Models. Berkeley, CA: International Computer Science Institute. pp. 7–13.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1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210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SimSun</vt:lpstr>
      <vt:lpstr>Arial</vt:lpstr>
      <vt:lpstr>Calibri</vt:lpstr>
      <vt:lpstr>Calibri Light</vt:lpstr>
      <vt:lpstr>Times New Roman</vt:lpstr>
      <vt:lpstr>Office Theme</vt:lpstr>
      <vt:lpstr>Hidden Markov Model</vt:lpstr>
      <vt:lpstr>Contents</vt:lpstr>
      <vt:lpstr>Hidden Markov Algorithm</vt:lpstr>
      <vt:lpstr>Implementation</vt:lpstr>
      <vt:lpstr>Implementation</vt:lpstr>
      <vt:lpstr>UnitTest</vt:lpstr>
      <vt:lpstr>UnitTest</vt:lpstr>
      <vt:lpstr>Thank you for your listening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by Ring Projection Pipeline Module</dc:title>
  <dc:creator/>
  <cp:lastModifiedBy>Windows User</cp:lastModifiedBy>
  <cp:revision>19</cp:revision>
  <dcterms:created xsi:type="dcterms:W3CDTF">2019-02-18T11:36:18Z</dcterms:created>
  <dcterms:modified xsi:type="dcterms:W3CDTF">2019-03-12T22:55:57Z</dcterms:modified>
</cp:coreProperties>
</file>