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3F18C-55D5-4D9F-ABD5-B5775D3C725A}" type="datetimeFigureOut">
              <a:rPr lang="en-IN" smtClean="0"/>
              <a:pPr/>
              <a:t>13-03-2019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7ADA-FCEB-4CE2-BA70-67E1A01675D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7746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04800" y="19812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/>
              <a:t>Recognition of Handwriting Signature</a:t>
            </a:r>
            <a:endParaRPr lang="en-IN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4648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Prashant </a:t>
            </a:r>
            <a:r>
              <a:rPr lang="en-IN" sz="2400" dirty="0" err="1" smtClean="0"/>
              <a:t>Pratik</a:t>
            </a:r>
            <a:endParaRPr lang="en-IN" sz="2400" dirty="0" smtClean="0"/>
          </a:p>
          <a:p>
            <a:pPr algn="ctr"/>
            <a:r>
              <a:rPr lang="en-IN" sz="2400" dirty="0" smtClean="0"/>
              <a:t>Matriculation Number : 1271359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7746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" y="533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+mj-lt"/>
              </a:rPr>
              <a:t>Contents :</a:t>
            </a:r>
            <a:endParaRPr lang="en-IN" sz="4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6764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IN" sz="2800" dirty="0" smtClean="0"/>
              <a:t>Introduction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IN" sz="2800" dirty="0" smtClean="0"/>
              <a:t>K-Means Algorithm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IN" sz="2800" dirty="0" err="1" smtClean="0"/>
              <a:t>LearningApi</a:t>
            </a:r>
            <a:endParaRPr lang="en-IN" sz="2800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IN" sz="2800" dirty="0" smtClean="0"/>
              <a:t>Methods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IN" sz="2800" dirty="0" smtClean="0"/>
              <a:t>Architecture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IN" sz="2800" dirty="0" smtClean="0"/>
              <a:t>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IN" sz="2800" dirty="0" smtClean="0"/>
              <a:t>Results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IN" sz="2800" dirty="0" smtClean="0"/>
              <a:t>Discussion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IN" sz="2800" dirty="0" smtClean="0"/>
              <a:t>References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7746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" y="533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+mj-lt"/>
              </a:rPr>
              <a:t>Introduction :</a:t>
            </a:r>
            <a:endParaRPr lang="en-IN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3716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/>
              <a:t>K-Means Algorithm :</a:t>
            </a:r>
          </a:p>
          <a:p>
            <a:pPr marL="182563" indent="-182563"/>
            <a:r>
              <a:rPr lang="en-US" sz="2000" dirty="0" smtClean="0"/>
              <a:t>	The K-Means Clustering Algorithm is an unsupervised Machine Learning Algorithm. This algorithm basically categorizes a set of data into groups.</a:t>
            </a:r>
          </a:p>
        </p:txBody>
      </p:sp>
      <p:pic>
        <p:nvPicPr>
          <p:cNvPr id="7" name="Picture 6" descr="C:\Users\Prashant\Desktop\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5925" y="2514600"/>
            <a:ext cx="1819275" cy="131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Prashant\Desktop\6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438400"/>
            <a:ext cx="2085975" cy="136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4038600" y="28956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2400" y="39624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sz="2000" dirty="0" err="1" smtClean="0"/>
              <a:t>LearningApi</a:t>
            </a:r>
            <a:r>
              <a:rPr lang="en-US" sz="2000" dirty="0" smtClean="0"/>
              <a:t> :</a:t>
            </a:r>
          </a:p>
          <a:p>
            <a:pPr marL="182563" indent="-182563"/>
            <a:r>
              <a:rPr lang="en-US" sz="2000" dirty="0" smtClean="0"/>
              <a:t>	</a:t>
            </a:r>
            <a:r>
              <a:rPr lang="en-US" sz="2000" dirty="0" err="1" smtClean="0"/>
              <a:t>LearningApi</a:t>
            </a:r>
            <a:r>
              <a:rPr lang="en-US" sz="2000" dirty="0" smtClean="0"/>
              <a:t> is a Machine Learning Foundation of useful libraries implemented in .NET Core developed by Frankfurt University of Applied Sciences. The K-Means Algorithm is already implemented and also extended as Function Recognition Algorithm in this foundation as a library named </a:t>
            </a:r>
            <a:r>
              <a:rPr lang="en-US" sz="2000" dirty="0" err="1" smtClean="0"/>
              <a:t>AnomDetect.KMeans</a:t>
            </a:r>
            <a:r>
              <a:rPr lang="en-US" sz="2000" dirty="0" smtClean="0"/>
              <a:t>. This library is directly used by </a:t>
            </a:r>
            <a:r>
              <a:rPr lang="en-US" sz="2000" dirty="0" err="1" smtClean="0"/>
              <a:t>MouseGestureRecognition</a:t>
            </a:r>
            <a:r>
              <a:rPr lang="en-US" sz="2000" dirty="0" smtClean="0"/>
              <a:t> application for recognition of gestures. Hence, we can say that </a:t>
            </a:r>
            <a:r>
              <a:rPr lang="en-US" sz="2000" dirty="0" err="1" smtClean="0"/>
              <a:t>LearningApi</a:t>
            </a:r>
            <a:r>
              <a:rPr lang="en-US" sz="2000" dirty="0" smtClean="0"/>
              <a:t> foundation provides the backbone for this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7746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" y="533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+mj-lt"/>
              </a:rPr>
              <a:t>Methods :</a:t>
            </a:r>
            <a:endParaRPr lang="en-IN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346537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IN" sz="2000" dirty="0" smtClean="0"/>
              <a:t>Architecture </a:t>
            </a:r>
            <a:r>
              <a:rPr lang="en-US" sz="2000" dirty="0" smtClean="0"/>
              <a:t>:</a:t>
            </a:r>
          </a:p>
          <a:p>
            <a:pPr marL="182563" indent="-182563"/>
            <a:r>
              <a:rPr lang="en-US" sz="2000" dirty="0" smtClean="0"/>
              <a:t>	The </a:t>
            </a:r>
            <a:r>
              <a:rPr lang="en-US" sz="2000" dirty="0" err="1" smtClean="0"/>
              <a:t>MouseGestureRecognition</a:t>
            </a:r>
            <a:r>
              <a:rPr lang="en-US" sz="2000" dirty="0" smtClean="0"/>
              <a:t> application is created as a Windows Form Application in .NET Framework and written in C# programming language.</a:t>
            </a:r>
          </a:p>
        </p:txBody>
      </p:sp>
      <p:pic>
        <p:nvPicPr>
          <p:cNvPr id="7" name="Picture 6" descr="C:\Users\Prashant\Desktop\Images\Project Architec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362200"/>
            <a:ext cx="1752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Prashant\Desktop\Images\Project Structur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1989" y="2667000"/>
            <a:ext cx="301901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2400" y="5105400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IN" sz="2000" dirty="0" smtClean="0"/>
              <a:t>Implementation </a:t>
            </a:r>
            <a:r>
              <a:rPr lang="en-US" sz="2000" dirty="0" smtClean="0"/>
              <a:t>:</a:t>
            </a:r>
          </a:p>
          <a:p>
            <a:pPr marL="182563" indent="-182563"/>
            <a:r>
              <a:rPr lang="en-US" sz="2000" dirty="0" smtClean="0"/>
              <a:t>	The </a:t>
            </a:r>
            <a:r>
              <a:rPr lang="en-US" sz="2000" dirty="0" err="1" smtClean="0"/>
              <a:t>MouseGestureRecognition</a:t>
            </a:r>
            <a:r>
              <a:rPr lang="en-US" sz="2000" dirty="0" smtClean="0"/>
              <a:t> application is implemented in two classes, one is Form Class and other one is </a:t>
            </a:r>
            <a:r>
              <a:rPr lang="en-US" sz="2000" dirty="0" err="1" smtClean="0"/>
              <a:t>MouseGestureRecognizer</a:t>
            </a:r>
            <a:r>
              <a:rPr lang="en-US" sz="2000" dirty="0" smtClean="0"/>
              <a:t> Class. Basically, this is implemented by giving Clustering Settings, Training of Algorithm and Prediction from Algorithm.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7746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" y="533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+mj-lt"/>
              </a:rPr>
              <a:t>Results:</a:t>
            </a:r>
            <a:endParaRPr lang="en-IN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346537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IN" sz="2000" dirty="0" smtClean="0"/>
              <a:t>Without Time Approach (2D vectors) :</a:t>
            </a:r>
          </a:p>
        </p:txBody>
      </p:sp>
      <p:pic>
        <p:nvPicPr>
          <p:cNvPr id="11" name="Picture 10" descr="E:\Prashant\Masters\Academics\Software Engineering\se-dystsys-2018-2019-softwareengineering\Source\MyProject\MouseGestureRecognition\Results\Sign8\Sign8_Trained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2873006" cy="180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E:\Prashant\Masters\Academics\Software Engineering\se-dystsys-2018-2019-softwareengineering\Source\MyProject\MouseGestureRecognition\Results\Sign8\Sign8_Prediction1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852331"/>
            <a:ext cx="2869831" cy="180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E:\Prashant\Masters\Academics\Software Engineering\se-dystsys-2018-2019-softwareengineering\Source\MyProject\MouseGestureRecognition\Results\Sign8\Sign8_Prediction2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442772"/>
            <a:ext cx="2869831" cy="180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E:\Prashant\Masters\Academics\Software Engineering\se-dystsys-2018-2019-softwareengineering\Source\MyProject\MouseGestureRecognition\Results\Sign8\Sign8_Prediction3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450860"/>
            <a:ext cx="2869831" cy="179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914400" y="3581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Trained Image.</a:t>
            </a:r>
            <a:endParaRPr lang="en-IN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3581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Prediction 1.</a:t>
            </a:r>
            <a:endParaRPr lang="en-IN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Prediction 2.</a:t>
            </a:r>
            <a:endParaRPr lang="en-IN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626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Prediction 3.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7746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" y="533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+mj-lt"/>
              </a:rPr>
              <a:t>Results:</a:t>
            </a:r>
            <a:endParaRPr lang="en-IN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346537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IN" sz="2000" dirty="0" smtClean="0"/>
              <a:t>With Time Approach (3D vectors) :</a:t>
            </a:r>
          </a:p>
        </p:txBody>
      </p:sp>
      <p:pic>
        <p:nvPicPr>
          <p:cNvPr id="1026" name="Picture 2" descr="E:\Prashant\Masters\Academics\Software Engineering\se-dystsys-2018-2019-softwareengineering\Source\MyProject\MouseGestureRecognition\Results\Sign8\Sign8_PredictionWithTim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7010400" cy="438939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67000" y="6183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Prediction with Time (Animated Image).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7746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" y="533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+mj-lt"/>
              </a:rPr>
              <a:t>Discussion:</a:t>
            </a:r>
            <a:endParaRPr lang="en-IN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457265"/>
            <a:ext cx="8839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/>
              <a:t>Conclusion: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US" sz="2000" dirty="0" smtClean="0"/>
              <a:t>For some gestures 2D approach is working fine but for some others it is not.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US" sz="2000" dirty="0" smtClean="0"/>
              <a:t>By using 3D approach, same gesture which was giving incorrect results in 2D approach, is giving correct result.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US" sz="2000" dirty="0" smtClean="0"/>
              <a:t>We can say that 3D approach is better than 2D approach.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US" sz="2000" dirty="0" smtClean="0"/>
              <a:t>Adding time component in vector can improve its </a:t>
            </a:r>
            <a:r>
              <a:rPr lang="en-US" sz="2000" smtClean="0"/>
              <a:t>recognition </a:t>
            </a:r>
            <a:r>
              <a:rPr lang="en-US" sz="2000" smtClean="0"/>
              <a:t>efficiency.</a:t>
            </a:r>
            <a:endParaRPr lang="en-US" sz="2000" dirty="0" smtClean="0"/>
          </a:p>
          <a:p>
            <a:pPr marL="639763" lvl="1" indent="-182563">
              <a:buFont typeface="Arial" pitchFamily="34" charset="0"/>
              <a:buChar char="•"/>
            </a:pPr>
            <a:endParaRPr lang="en-US" sz="20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US" sz="2000" dirty="0" smtClean="0"/>
              <a:t>Disadvantage: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US" sz="2000" dirty="0" smtClean="0"/>
              <a:t>The time component in 3D approach can dominate over space coordinates and this can also give incorrect result.</a:t>
            </a:r>
          </a:p>
          <a:p>
            <a:pPr marL="639763" lvl="1" indent="-182563">
              <a:buFont typeface="Arial" pitchFamily="34" charset="0"/>
              <a:buChar char="•"/>
            </a:pPr>
            <a:endParaRPr lang="en-US" sz="20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IN" sz="2000" dirty="0" smtClean="0"/>
              <a:t>Future Perspectives: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US" sz="2000" dirty="0" smtClean="0"/>
              <a:t>One can work on making a balance between time and space coordinates to make the recognition efficient.</a:t>
            </a:r>
          </a:p>
          <a:p>
            <a:pPr marL="639763" lvl="1" indent="-182563">
              <a:buFont typeface="Arial" pitchFamily="34" charset="0"/>
              <a:buChar char="•"/>
            </a:pPr>
            <a:r>
              <a:rPr lang="en-US" sz="2000" dirty="0" smtClean="0"/>
              <a:t>One can also improve the centre problem that current application is facing. The same gesture if drawn in different parts of picture box, gives incorrect results.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7746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400" y="533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+mj-lt"/>
              </a:rPr>
              <a:t>References:</a:t>
            </a:r>
            <a:endParaRPr lang="en-IN" sz="4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447086"/>
            <a:ext cx="883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NCSS Statistical Software, "K-Means Clustering," [Online]. Available: https://ncss-wpengine.netdna-ssl.com/wp-content/themes/ncss/pdf/Procedures/NCSS/K-Means_Clustering.pdf. [Accessed 2019].</a:t>
            </a:r>
          </a:p>
          <a:p>
            <a:pPr marL="179388" indent="-179388">
              <a:buFont typeface="Arial" pitchFamily="34" charset="0"/>
              <a:buChar char="•"/>
            </a:pPr>
            <a:endParaRPr lang="en-IN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healthcare.ai, "Step by Step to K-Means Clustering," [Online]. Available: https://healthcare.ai/step-step-k-means-clustering/. [Accessed 2019].</a:t>
            </a:r>
          </a:p>
          <a:p>
            <a:pPr marL="179388" indent="-179388">
              <a:buFont typeface="Arial" pitchFamily="34" charset="0"/>
              <a:buChar char="•"/>
            </a:pPr>
            <a:endParaRPr lang="en-IN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Frankfurt, University of Applied Sciences, "</a:t>
            </a:r>
            <a:r>
              <a:rPr lang="en-US" dirty="0" err="1" smtClean="0"/>
              <a:t>LearningApi</a:t>
            </a:r>
            <a:r>
              <a:rPr lang="en-US" dirty="0" smtClean="0"/>
              <a:t>," 2019. [Online]. Available: https://github.com/UniversityOfAppliedSciencesFrankfurt/LearningApi. [Accessed 2019].</a:t>
            </a:r>
          </a:p>
          <a:p>
            <a:pPr marL="179388" indent="-179388">
              <a:buFont typeface="Arial" pitchFamily="34" charset="0"/>
              <a:buChar char="•"/>
            </a:pPr>
            <a:endParaRPr lang="en-IN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Frankfurt, University of Applied Sciences, "</a:t>
            </a:r>
            <a:r>
              <a:rPr lang="en-US" dirty="0" err="1" smtClean="0"/>
              <a:t>AnomDetect.KMeans</a:t>
            </a:r>
            <a:r>
              <a:rPr lang="en-US" dirty="0" smtClean="0"/>
              <a:t>," 2019. [Online]. Available: https://github.com/UniversityOfAppliedSciencesFrankfurt/LearningApi/tree/KMeans-branch/LearningApi/src/MLAlgorithms/AnomDetect.KMeans. [Accessed 2019].</a:t>
            </a:r>
          </a:p>
          <a:p>
            <a:pPr marL="179388" indent="-179388">
              <a:buFont typeface="Arial" pitchFamily="34" charset="0"/>
              <a:buChar char="•"/>
            </a:pPr>
            <a:endParaRPr lang="en-IN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A. M. </a:t>
            </a:r>
            <a:r>
              <a:rPr lang="en-US" dirty="0" err="1" smtClean="0"/>
              <a:t>Baswade</a:t>
            </a:r>
            <a:r>
              <a:rPr lang="en-US" dirty="0" smtClean="0"/>
              <a:t> and P. S. </a:t>
            </a:r>
            <a:r>
              <a:rPr lang="en-US" dirty="0" err="1" smtClean="0"/>
              <a:t>Nalwade</a:t>
            </a:r>
            <a:r>
              <a:rPr lang="en-US" dirty="0" smtClean="0"/>
              <a:t>, "Selection of Initial Centroids for k-Means Algorithm," 2013. [Online]. Available: https://www.ijcsmc.com/docs/papers/July2013/V2I7201338.pdf. [Accessed 2019].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7746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4800" y="28194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latin typeface="+mj-lt"/>
              </a:rPr>
              <a:t>Thank You</a:t>
            </a:r>
            <a:endParaRPr lang="en-IN" sz="8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343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Prashant</dc:creator>
  <cp:lastModifiedBy>Prashant</cp:lastModifiedBy>
  <cp:revision>35</cp:revision>
  <dcterms:created xsi:type="dcterms:W3CDTF">2006-08-16T00:00:00Z</dcterms:created>
  <dcterms:modified xsi:type="dcterms:W3CDTF">2019-03-13T03:37:14Z</dcterms:modified>
</cp:coreProperties>
</file>