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59" r:id="rId4"/>
    <p:sldId id="268" r:id="rId5"/>
    <p:sldId id="261" r:id="rId6"/>
    <p:sldId id="267" r:id="rId7"/>
    <p:sldId id="264" r:id="rId8"/>
    <p:sldId id="258" r:id="rId9"/>
    <p:sldId id="270" r:id="rId10"/>
    <p:sldId id="266" r:id="rId11"/>
    <p:sldId id="269" r:id="rId12"/>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5EEC3C"/>
    <a:srgbClr val="9EFF29"/>
    <a:srgbClr val="A4660C"/>
    <a:srgbClr val="952F69"/>
    <a:srgbClr val="FF856D"/>
    <a:srgbClr val="FF2549"/>
    <a:srgbClr val="003635"/>
    <a:srgbClr val="00585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660"/>
  </p:normalViewPr>
  <p:slideViewPr>
    <p:cSldViewPr snapToGrid="0">
      <p:cViewPr varScale="1">
        <p:scale>
          <a:sx n="92" d="100"/>
          <a:sy n="92" d="100"/>
        </p:scale>
        <p:origin x="-1220" y="-72"/>
      </p:cViewPr>
      <p:guideLst>
        <p:guide orient="horz" pos="1620"/>
        <p:guide pos="216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C1D125-FFE5-4A33-B668-E4418BF272F9}" type="doc">
      <dgm:prSet loTypeId="urn:microsoft.com/office/officeart/2005/8/layout/lProcess2" loCatId="list" qsTypeId="urn:microsoft.com/office/officeart/2005/8/quickstyle/3d3" qsCatId="3D" csTypeId="urn:microsoft.com/office/officeart/2005/8/colors/accent1_3" csCatId="accent1" phldr="1"/>
      <dgm:spPr/>
      <dgm:t>
        <a:bodyPr/>
        <a:lstStyle/>
        <a:p>
          <a:endParaRPr lang="en-US"/>
        </a:p>
      </dgm:t>
    </dgm:pt>
    <dgm:pt modelId="{EF544446-8C91-4DA4-A265-8440DBD1F119}">
      <dgm:prSet/>
      <dgm:spPr>
        <a:blipFill rotWithShape="0">
          <a:blip xmlns:r="http://schemas.openxmlformats.org/officeDocument/2006/relationships" r:embed="rId1"/>
          <a:tile tx="0" ty="0" sx="100000" sy="100000" flip="none" algn="tl"/>
        </a:blipFill>
        <a:ln>
          <a:solidFill>
            <a:schemeClr val="tx2">
              <a:lumMod val="40000"/>
              <a:lumOff val="60000"/>
            </a:schemeClr>
          </a:solidFill>
        </a:ln>
      </dgm:spPr>
      <dgm:t>
        <a:bodyPr/>
        <a:lstStyle/>
        <a:p>
          <a:r>
            <a:rPr lang="en-US" dirty="0"/>
            <a:t>The truth is that there are innumerable forms of regressions, which can be performed. Each form has its own importance and a specific condition where they are best suited to apply. Some prominent names are provided below:</a:t>
          </a:r>
        </a:p>
      </dgm:t>
    </dgm:pt>
    <dgm:pt modelId="{B8196C40-765A-4D3A-BEF7-C7EEF2BE40D8}" type="parTrans" cxnId="{1A00AD03-8D7D-4626-98B6-27B27D5CE8F5}">
      <dgm:prSet/>
      <dgm:spPr/>
      <dgm:t>
        <a:bodyPr/>
        <a:lstStyle/>
        <a:p>
          <a:endParaRPr lang="en-US"/>
        </a:p>
      </dgm:t>
    </dgm:pt>
    <dgm:pt modelId="{4E0A7872-25B6-4907-9F41-3EADA847795A}" type="sibTrans" cxnId="{1A00AD03-8D7D-4626-98B6-27B27D5CE8F5}">
      <dgm:prSet/>
      <dgm:spPr/>
      <dgm:t>
        <a:bodyPr/>
        <a:lstStyle/>
        <a:p>
          <a:endParaRPr lang="en-US"/>
        </a:p>
      </dgm:t>
    </dgm:pt>
    <dgm:pt modelId="{A1546DF0-C58D-45BA-A27C-B2A45E32C4D6}">
      <dgm:prSet/>
      <dgm:spPr/>
      <dgm:t>
        <a:bodyPr/>
        <a:lstStyle/>
        <a:p>
          <a:r>
            <a:rPr lang="en-US" dirty="0"/>
            <a:t>Linear Regression</a:t>
          </a:r>
        </a:p>
      </dgm:t>
    </dgm:pt>
    <dgm:pt modelId="{3F0653C9-1020-4756-8256-8AB2372A6FC0}" type="parTrans" cxnId="{A8557050-B6B9-4499-B437-350067BE4C79}">
      <dgm:prSet/>
      <dgm:spPr/>
      <dgm:t>
        <a:bodyPr/>
        <a:lstStyle/>
        <a:p>
          <a:endParaRPr lang="en-US"/>
        </a:p>
      </dgm:t>
    </dgm:pt>
    <dgm:pt modelId="{8B726B89-8E2F-4BE1-82D1-4A07750206E8}" type="sibTrans" cxnId="{A8557050-B6B9-4499-B437-350067BE4C79}">
      <dgm:prSet/>
      <dgm:spPr/>
      <dgm:t>
        <a:bodyPr/>
        <a:lstStyle/>
        <a:p>
          <a:endParaRPr lang="en-US"/>
        </a:p>
      </dgm:t>
    </dgm:pt>
    <dgm:pt modelId="{0DCF03A2-C9A4-4E0C-A91C-7A1DD5010964}">
      <dgm:prSet/>
      <dgm:spPr/>
      <dgm:t>
        <a:bodyPr/>
        <a:lstStyle/>
        <a:p>
          <a:r>
            <a:rPr lang="en-US" dirty="0"/>
            <a:t>Logistic Regression</a:t>
          </a:r>
        </a:p>
      </dgm:t>
    </dgm:pt>
    <dgm:pt modelId="{FCE9E062-86C5-4EE3-BF32-A72BDE1CF16D}" type="parTrans" cxnId="{F4109111-DCBF-4658-AF77-8D0B1D57DC12}">
      <dgm:prSet/>
      <dgm:spPr/>
      <dgm:t>
        <a:bodyPr/>
        <a:lstStyle/>
        <a:p>
          <a:endParaRPr lang="en-US"/>
        </a:p>
      </dgm:t>
    </dgm:pt>
    <dgm:pt modelId="{87BEF911-771D-4D9C-B790-379B01248A16}" type="sibTrans" cxnId="{F4109111-DCBF-4658-AF77-8D0B1D57DC12}">
      <dgm:prSet/>
      <dgm:spPr/>
      <dgm:t>
        <a:bodyPr/>
        <a:lstStyle/>
        <a:p>
          <a:endParaRPr lang="en-US"/>
        </a:p>
      </dgm:t>
    </dgm:pt>
    <dgm:pt modelId="{87BBE024-4AB7-495D-8161-2D7E00F4B426}">
      <dgm:prSet/>
      <dgm:spPr/>
      <dgm:t>
        <a:bodyPr/>
        <a:lstStyle/>
        <a:p>
          <a:r>
            <a:rPr lang="en-US" dirty="0"/>
            <a:t>Polynomial Regression</a:t>
          </a:r>
        </a:p>
      </dgm:t>
    </dgm:pt>
    <dgm:pt modelId="{51C12A5A-112E-446D-90DC-497C7170BA7A}" type="parTrans" cxnId="{564B95D8-05B1-4639-98F3-E82888819B87}">
      <dgm:prSet/>
      <dgm:spPr/>
      <dgm:t>
        <a:bodyPr/>
        <a:lstStyle/>
        <a:p>
          <a:endParaRPr lang="en-US"/>
        </a:p>
      </dgm:t>
    </dgm:pt>
    <dgm:pt modelId="{F457A178-EB18-4BC9-883C-953B55B2FF9A}" type="sibTrans" cxnId="{564B95D8-05B1-4639-98F3-E82888819B87}">
      <dgm:prSet/>
      <dgm:spPr/>
      <dgm:t>
        <a:bodyPr/>
        <a:lstStyle/>
        <a:p>
          <a:endParaRPr lang="en-US"/>
        </a:p>
      </dgm:t>
    </dgm:pt>
    <dgm:pt modelId="{14AC4A0C-ED34-460C-BF18-B9647B4E4A23}">
      <dgm:prSet/>
      <dgm:spPr/>
      <dgm:t>
        <a:bodyPr/>
        <a:lstStyle/>
        <a:p>
          <a:r>
            <a:rPr lang="en-US" dirty="0"/>
            <a:t>Stepwise Regression</a:t>
          </a:r>
        </a:p>
      </dgm:t>
    </dgm:pt>
    <dgm:pt modelId="{7DB4A3BB-E55B-4AA0-B597-A0258FB30C70}" type="parTrans" cxnId="{DE302651-400A-48AA-8F4B-E9001E0733DB}">
      <dgm:prSet/>
      <dgm:spPr/>
      <dgm:t>
        <a:bodyPr/>
        <a:lstStyle/>
        <a:p>
          <a:endParaRPr lang="en-US"/>
        </a:p>
      </dgm:t>
    </dgm:pt>
    <dgm:pt modelId="{16AD92A2-1122-423C-9234-89C73B3F3580}" type="sibTrans" cxnId="{DE302651-400A-48AA-8F4B-E9001E0733DB}">
      <dgm:prSet/>
      <dgm:spPr/>
      <dgm:t>
        <a:bodyPr/>
        <a:lstStyle/>
        <a:p>
          <a:endParaRPr lang="en-US"/>
        </a:p>
      </dgm:t>
    </dgm:pt>
    <dgm:pt modelId="{9CC20F94-19E0-4A94-8568-8B26BBFC2002}">
      <dgm:prSet/>
      <dgm:spPr/>
      <dgm:t>
        <a:bodyPr/>
        <a:lstStyle/>
        <a:p>
          <a:r>
            <a:rPr lang="en-US"/>
            <a:t>Ridge Regression</a:t>
          </a:r>
        </a:p>
      </dgm:t>
    </dgm:pt>
    <dgm:pt modelId="{A766DD4D-A222-49B1-9A71-9C7D8D503A0A}" type="parTrans" cxnId="{F7D2AF3B-45B4-4249-B014-8E67CE859A11}">
      <dgm:prSet/>
      <dgm:spPr/>
      <dgm:t>
        <a:bodyPr/>
        <a:lstStyle/>
        <a:p>
          <a:endParaRPr lang="en-US"/>
        </a:p>
      </dgm:t>
    </dgm:pt>
    <dgm:pt modelId="{AA66741E-4C4A-4478-86C4-8AD8078FDFC3}" type="sibTrans" cxnId="{F7D2AF3B-45B4-4249-B014-8E67CE859A11}">
      <dgm:prSet/>
      <dgm:spPr/>
      <dgm:t>
        <a:bodyPr/>
        <a:lstStyle/>
        <a:p>
          <a:endParaRPr lang="en-US"/>
        </a:p>
      </dgm:t>
    </dgm:pt>
    <dgm:pt modelId="{635D32EB-EEC1-4A0F-A455-FE53D0F7982E}">
      <dgm:prSet/>
      <dgm:spPr/>
      <dgm:t>
        <a:bodyPr/>
        <a:lstStyle/>
        <a:p>
          <a:r>
            <a:rPr lang="en-US" dirty="0"/>
            <a:t>Lasso Regression</a:t>
          </a:r>
        </a:p>
      </dgm:t>
    </dgm:pt>
    <dgm:pt modelId="{F0FA6407-A2EF-4432-A1EC-20E16CB43A04}" type="parTrans" cxnId="{9B5A4FED-FF60-4D16-BDA1-EB8F12111874}">
      <dgm:prSet/>
      <dgm:spPr/>
      <dgm:t>
        <a:bodyPr/>
        <a:lstStyle/>
        <a:p>
          <a:endParaRPr lang="en-US"/>
        </a:p>
      </dgm:t>
    </dgm:pt>
    <dgm:pt modelId="{B6B38D18-BC5B-4D60-BC9A-B5BD251AC6B2}" type="sibTrans" cxnId="{9B5A4FED-FF60-4D16-BDA1-EB8F12111874}">
      <dgm:prSet/>
      <dgm:spPr/>
      <dgm:t>
        <a:bodyPr/>
        <a:lstStyle/>
        <a:p>
          <a:endParaRPr lang="en-US"/>
        </a:p>
      </dgm:t>
    </dgm:pt>
    <dgm:pt modelId="{41CFB9F9-E33C-412F-9E35-3C97876AAAB5}">
      <dgm:prSet/>
      <dgm:spPr/>
      <dgm:t>
        <a:bodyPr/>
        <a:lstStyle/>
        <a:p>
          <a:r>
            <a:rPr lang="en-US" dirty="0" err="1"/>
            <a:t>ElasticNet</a:t>
          </a:r>
          <a:r>
            <a:rPr lang="en-US" dirty="0"/>
            <a:t> Regression</a:t>
          </a:r>
        </a:p>
      </dgm:t>
    </dgm:pt>
    <dgm:pt modelId="{76463FCB-D920-422D-86B9-FFE5F705F4F5}" type="parTrans" cxnId="{33275BF8-58F1-4C96-AFDB-FF0B0E2D7073}">
      <dgm:prSet/>
      <dgm:spPr/>
      <dgm:t>
        <a:bodyPr/>
        <a:lstStyle/>
        <a:p>
          <a:endParaRPr lang="en-US"/>
        </a:p>
      </dgm:t>
    </dgm:pt>
    <dgm:pt modelId="{FAE86E4C-D77B-4637-92E5-34FCD3570D34}" type="sibTrans" cxnId="{33275BF8-58F1-4C96-AFDB-FF0B0E2D7073}">
      <dgm:prSet/>
      <dgm:spPr/>
      <dgm:t>
        <a:bodyPr/>
        <a:lstStyle/>
        <a:p>
          <a:endParaRPr lang="en-US"/>
        </a:p>
      </dgm:t>
    </dgm:pt>
    <dgm:pt modelId="{7A5C1ED9-AA6D-48D9-A45F-A034EE1D3B8B}">
      <dgm:prSet/>
      <dgm:spPr/>
      <dgm:t>
        <a:bodyPr/>
        <a:lstStyle/>
        <a:p>
          <a:r>
            <a:rPr lang="en-US" dirty="0"/>
            <a:t>Time Series Regression</a:t>
          </a:r>
        </a:p>
      </dgm:t>
    </dgm:pt>
    <dgm:pt modelId="{FBFD7D28-76FD-49DB-A213-CDE443DE2C4A}" type="parTrans" cxnId="{914AA384-FB9B-4C99-8B3A-D3DC48F5DA88}">
      <dgm:prSet/>
      <dgm:spPr/>
      <dgm:t>
        <a:bodyPr/>
        <a:lstStyle/>
        <a:p>
          <a:endParaRPr lang="en-US"/>
        </a:p>
      </dgm:t>
    </dgm:pt>
    <dgm:pt modelId="{12D8893C-2CAE-46B6-8A09-71F4EBA7BAFD}" type="sibTrans" cxnId="{914AA384-FB9B-4C99-8B3A-D3DC48F5DA88}">
      <dgm:prSet/>
      <dgm:spPr/>
      <dgm:t>
        <a:bodyPr/>
        <a:lstStyle/>
        <a:p>
          <a:endParaRPr lang="en-US"/>
        </a:p>
      </dgm:t>
    </dgm:pt>
    <dgm:pt modelId="{C702B7BA-1BD5-46C0-88D1-311C678B018C}" type="pres">
      <dgm:prSet presAssocID="{19C1D125-FFE5-4A33-B668-E4418BF272F9}" presName="theList" presStyleCnt="0">
        <dgm:presLayoutVars>
          <dgm:dir/>
          <dgm:animLvl val="lvl"/>
          <dgm:resizeHandles val="exact"/>
        </dgm:presLayoutVars>
      </dgm:prSet>
      <dgm:spPr/>
      <dgm:t>
        <a:bodyPr/>
        <a:lstStyle/>
        <a:p>
          <a:endParaRPr lang="en-US"/>
        </a:p>
      </dgm:t>
    </dgm:pt>
    <dgm:pt modelId="{F9206EB3-BCB0-41D9-8E1B-9CED516F8F71}" type="pres">
      <dgm:prSet presAssocID="{EF544446-8C91-4DA4-A265-8440DBD1F119}" presName="compNode" presStyleCnt="0"/>
      <dgm:spPr/>
    </dgm:pt>
    <dgm:pt modelId="{AD7026D4-06F5-45E0-A925-9F36A577F4BC}" type="pres">
      <dgm:prSet presAssocID="{EF544446-8C91-4DA4-A265-8440DBD1F119}" presName="aNode" presStyleLbl="bgShp" presStyleIdx="0" presStyleCnt="1" custLinFactNeighborX="158" custLinFactNeighborY="14547"/>
      <dgm:spPr/>
      <dgm:t>
        <a:bodyPr/>
        <a:lstStyle/>
        <a:p>
          <a:endParaRPr lang="en-US"/>
        </a:p>
      </dgm:t>
    </dgm:pt>
    <dgm:pt modelId="{2E44ECA3-3824-4E17-9677-9BAA6BD170F2}" type="pres">
      <dgm:prSet presAssocID="{EF544446-8C91-4DA4-A265-8440DBD1F119}" presName="textNode" presStyleLbl="bgShp" presStyleIdx="0" presStyleCnt="1"/>
      <dgm:spPr/>
      <dgm:t>
        <a:bodyPr/>
        <a:lstStyle/>
        <a:p>
          <a:endParaRPr lang="en-US"/>
        </a:p>
      </dgm:t>
    </dgm:pt>
    <dgm:pt modelId="{05BA9EDC-29E3-4044-924F-5BD7B91B6F50}" type="pres">
      <dgm:prSet presAssocID="{EF544446-8C91-4DA4-A265-8440DBD1F119}" presName="compChildNode" presStyleCnt="0"/>
      <dgm:spPr/>
    </dgm:pt>
    <dgm:pt modelId="{B7B0A6E2-99C4-42D3-A2B2-B6D25D47F728}" type="pres">
      <dgm:prSet presAssocID="{EF544446-8C91-4DA4-A265-8440DBD1F119}" presName="theInnerList" presStyleCnt="0"/>
      <dgm:spPr/>
    </dgm:pt>
    <dgm:pt modelId="{4E4518A8-4119-4094-B32D-AF75802BA27C}" type="pres">
      <dgm:prSet presAssocID="{A1546DF0-C58D-45BA-A27C-B2A45E32C4D6}" presName="childNode" presStyleLbl="node1" presStyleIdx="0" presStyleCnt="8">
        <dgm:presLayoutVars>
          <dgm:bulletEnabled val="1"/>
        </dgm:presLayoutVars>
      </dgm:prSet>
      <dgm:spPr/>
      <dgm:t>
        <a:bodyPr/>
        <a:lstStyle/>
        <a:p>
          <a:endParaRPr lang="en-US"/>
        </a:p>
      </dgm:t>
    </dgm:pt>
    <dgm:pt modelId="{FEB3E7C8-6987-447A-9650-EF2FAC55B8D6}" type="pres">
      <dgm:prSet presAssocID="{A1546DF0-C58D-45BA-A27C-B2A45E32C4D6}" presName="aSpace2" presStyleCnt="0"/>
      <dgm:spPr/>
    </dgm:pt>
    <dgm:pt modelId="{F4ADA525-65C6-4750-A21C-782D356B7CBB}" type="pres">
      <dgm:prSet presAssocID="{0DCF03A2-C9A4-4E0C-A91C-7A1DD5010964}" presName="childNode" presStyleLbl="node1" presStyleIdx="1" presStyleCnt="8">
        <dgm:presLayoutVars>
          <dgm:bulletEnabled val="1"/>
        </dgm:presLayoutVars>
      </dgm:prSet>
      <dgm:spPr/>
      <dgm:t>
        <a:bodyPr/>
        <a:lstStyle/>
        <a:p>
          <a:endParaRPr lang="en-US"/>
        </a:p>
      </dgm:t>
    </dgm:pt>
    <dgm:pt modelId="{05D5A727-5F26-4A24-9074-3FB12B0501B8}" type="pres">
      <dgm:prSet presAssocID="{0DCF03A2-C9A4-4E0C-A91C-7A1DD5010964}" presName="aSpace2" presStyleCnt="0"/>
      <dgm:spPr/>
    </dgm:pt>
    <dgm:pt modelId="{EE4216C5-C2E6-41D0-9A38-F00D7EAABEFF}" type="pres">
      <dgm:prSet presAssocID="{87BBE024-4AB7-495D-8161-2D7E00F4B426}" presName="childNode" presStyleLbl="node1" presStyleIdx="2" presStyleCnt="8">
        <dgm:presLayoutVars>
          <dgm:bulletEnabled val="1"/>
        </dgm:presLayoutVars>
      </dgm:prSet>
      <dgm:spPr/>
      <dgm:t>
        <a:bodyPr/>
        <a:lstStyle/>
        <a:p>
          <a:endParaRPr lang="en-US"/>
        </a:p>
      </dgm:t>
    </dgm:pt>
    <dgm:pt modelId="{C1D32A74-3A99-4567-B544-B5625D462ECC}" type="pres">
      <dgm:prSet presAssocID="{87BBE024-4AB7-495D-8161-2D7E00F4B426}" presName="aSpace2" presStyleCnt="0"/>
      <dgm:spPr/>
    </dgm:pt>
    <dgm:pt modelId="{CD4BE574-0032-4341-ABEC-FCDBC7D14CC7}" type="pres">
      <dgm:prSet presAssocID="{14AC4A0C-ED34-460C-BF18-B9647B4E4A23}" presName="childNode" presStyleLbl="node1" presStyleIdx="3" presStyleCnt="8">
        <dgm:presLayoutVars>
          <dgm:bulletEnabled val="1"/>
        </dgm:presLayoutVars>
      </dgm:prSet>
      <dgm:spPr/>
      <dgm:t>
        <a:bodyPr/>
        <a:lstStyle/>
        <a:p>
          <a:endParaRPr lang="en-US"/>
        </a:p>
      </dgm:t>
    </dgm:pt>
    <dgm:pt modelId="{673DCE90-484C-4114-B073-6E895C08FD14}" type="pres">
      <dgm:prSet presAssocID="{14AC4A0C-ED34-460C-BF18-B9647B4E4A23}" presName="aSpace2" presStyleCnt="0"/>
      <dgm:spPr/>
    </dgm:pt>
    <dgm:pt modelId="{7003FC5B-7A76-4656-9842-30B302411E33}" type="pres">
      <dgm:prSet presAssocID="{9CC20F94-19E0-4A94-8568-8B26BBFC2002}" presName="childNode" presStyleLbl="node1" presStyleIdx="4" presStyleCnt="8">
        <dgm:presLayoutVars>
          <dgm:bulletEnabled val="1"/>
        </dgm:presLayoutVars>
      </dgm:prSet>
      <dgm:spPr/>
      <dgm:t>
        <a:bodyPr/>
        <a:lstStyle/>
        <a:p>
          <a:endParaRPr lang="en-US"/>
        </a:p>
      </dgm:t>
    </dgm:pt>
    <dgm:pt modelId="{EF14EAFD-ADF2-4C0F-8A2C-71E21D8DBFC3}" type="pres">
      <dgm:prSet presAssocID="{9CC20F94-19E0-4A94-8568-8B26BBFC2002}" presName="aSpace2" presStyleCnt="0"/>
      <dgm:spPr/>
    </dgm:pt>
    <dgm:pt modelId="{0BCA5B6D-27F2-4416-9302-7E450597E63B}" type="pres">
      <dgm:prSet presAssocID="{635D32EB-EEC1-4A0F-A455-FE53D0F7982E}" presName="childNode" presStyleLbl="node1" presStyleIdx="5" presStyleCnt="8">
        <dgm:presLayoutVars>
          <dgm:bulletEnabled val="1"/>
        </dgm:presLayoutVars>
      </dgm:prSet>
      <dgm:spPr/>
      <dgm:t>
        <a:bodyPr/>
        <a:lstStyle/>
        <a:p>
          <a:endParaRPr lang="en-US"/>
        </a:p>
      </dgm:t>
    </dgm:pt>
    <dgm:pt modelId="{7ACDEA9F-4C86-4B32-9F6B-F1B16712C3D8}" type="pres">
      <dgm:prSet presAssocID="{635D32EB-EEC1-4A0F-A455-FE53D0F7982E}" presName="aSpace2" presStyleCnt="0"/>
      <dgm:spPr/>
    </dgm:pt>
    <dgm:pt modelId="{8DBC3C9B-2120-4BDF-B286-4D048582DA12}" type="pres">
      <dgm:prSet presAssocID="{41CFB9F9-E33C-412F-9E35-3C97876AAAB5}" presName="childNode" presStyleLbl="node1" presStyleIdx="6" presStyleCnt="8">
        <dgm:presLayoutVars>
          <dgm:bulletEnabled val="1"/>
        </dgm:presLayoutVars>
      </dgm:prSet>
      <dgm:spPr/>
      <dgm:t>
        <a:bodyPr/>
        <a:lstStyle/>
        <a:p>
          <a:endParaRPr lang="en-US"/>
        </a:p>
      </dgm:t>
    </dgm:pt>
    <dgm:pt modelId="{7DEB4822-8F46-4ABF-A878-4E13B39F469E}" type="pres">
      <dgm:prSet presAssocID="{41CFB9F9-E33C-412F-9E35-3C97876AAAB5}" presName="aSpace2" presStyleCnt="0"/>
      <dgm:spPr/>
    </dgm:pt>
    <dgm:pt modelId="{DB0C6F62-4445-4B8F-8C96-6D1A7B4C4AC5}" type="pres">
      <dgm:prSet presAssocID="{7A5C1ED9-AA6D-48D9-A45F-A034EE1D3B8B}" presName="childNode" presStyleLbl="node1" presStyleIdx="7" presStyleCnt="8">
        <dgm:presLayoutVars>
          <dgm:bulletEnabled val="1"/>
        </dgm:presLayoutVars>
      </dgm:prSet>
      <dgm:spPr/>
      <dgm:t>
        <a:bodyPr/>
        <a:lstStyle/>
        <a:p>
          <a:endParaRPr lang="en-US"/>
        </a:p>
      </dgm:t>
    </dgm:pt>
  </dgm:ptLst>
  <dgm:cxnLst>
    <dgm:cxn modelId="{D738511B-1710-43A2-A69A-8D786B4E36D2}" type="presOf" srcId="{A1546DF0-C58D-45BA-A27C-B2A45E32C4D6}" destId="{4E4518A8-4119-4094-B32D-AF75802BA27C}" srcOrd="0" destOrd="0" presId="urn:microsoft.com/office/officeart/2005/8/layout/lProcess2"/>
    <dgm:cxn modelId="{564B95D8-05B1-4639-98F3-E82888819B87}" srcId="{EF544446-8C91-4DA4-A265-8440DBD1F119}" destId="{87BBE024-4AB7-495D-8161-2D7E00F4B426}" srcOrd="2" destOrd="0" parTransId="{51C12A5A-112E-446D-90DC-497C7170BA7A}" sibTransId="{F457A178-EB18-4BC9-883C-953B55B2FF9A}"/>
    <dgm:cxn modelId="{1A00AD03-8D7D-4626-98B6-27B27D5CE8F5}" srcId="{19C1D125-FFE5-4A33-B668-E4418BF272F9}" destId="{EF544446-8C91-4DA4-A265-8440DBD1F119}" srcOrd="0" destOrd="0" parTransId="{B8196C40-765A-4D3A-BEF7-C7EEF2BE40D8}" sibTransId="{4E0A7872-25B6-4907-9F41-3EADA847795A}"/>
    <dgm:cxn modelId="{AA1A5943-A030-431E-9299-45C29CE07CAA}" type="presOf" srcId="{19C1D125-FFE5-4A33-B668-E4418BF272F9}" destId="{C702B7BA-1BD5-46C0-88D1-311C678B018C}" srcOrd="0" destOrd="0" presId="urn:microsoft.com/office/officeart/2005/8/layout/lProcess2"/>
    <dgm:cxn modelId="{DE302651-400A-48AA-8F4B-E9001E0733DB}" srcId="{EF544446-8C91-4DA4-A265-8440DBD1F119}" destId="{14AC4A0C-ED34-460C-BF18-B9647B4E4A23}" srcOrd="3" destOrd="0" parTransId="{7DB4A3BB-E55B-4AA0-B597-A0258FB30C70}" sibTransId="{16AD92A2-1122-423C-9234-89C73B3F3580}"/>
    <dgm:cxn modelId="{A58D61BD-BC7D-46B9-9E68-8292E26BE671}" type="presOf" srcId="{14AC4A0C-ED34-460C-BF18-B9647B4E4A23}" destId="{CD4BE574-0032-4341-ABEC-FCDBC7D14CC7}" srcOrd="0" destOrd="0" presId="urn:microsoft.com/office/officeart/2005/8/layout/lProcess2"/>
    <dgm:cxn modelId="{A0760941-6F34-4836-8CB8-0081C65B48F3}" type="presOf" srcId="{EF544446-8C91-4DA4-A265-8440DBD1F119}" destId="{2E44ECA3-3824-4E17-9677-9BAA6BD170F2}" srcOrd="1" destOrd="0" presId="urn:microsoft.com/office/officeart/2005/8/layout/lProcess2"/>
    <dgm:cxn modelId="{A8557050-B6B9-4499-B437-350067BE4C79}" srcId="{EF544446-8C91-4DA4-A265-8440DBD1F119}" destId="{A1546DF0-C58D-45BA-A27C-B2A45E32C4D6}" srcOrd="0" destOrd="0" parTransId="{3F0653C9-1020-4756-8256-8AB2372A6FC0}" sibTransId="{8B726B89-8E2F-4BE1-82D1-4A07750206E8}"/>
    <dgm:cxn modelId="{D271C732-92E6-4C7B-96F9-9EB7D624B5A2}" type="presOf" srcId="{7A5C1ED9-AA6D-48D9-A45F-A034EE1D3B8B}" destId="{DB0C6F62-4445-4B8F-8C96-6D1A7B4C4AC5}" srcOrd="0" destOrd="0" presId="urn:microsoft.com/office/officeart/2005/8/layout/lProcess2"/>
    <dgm:cxn modelId="{45814FFC-1C6E-4A5C-81A5-CC94F501D499}" type="presOf" srcId="{9CC20F94-19E0-4A94-8568-8B26BBFC2002}" destId="{7003FC5B-7A76-4656-9842-30B302411E33}" srcOrd="0" destOrd="0" presId="urn:microsoft.com/office/officeart/2005/8/layout/lProcess2"/>
    <dgm:cxn modelId="{25451FB8-0A35-42E8-9156-206375F1C6EC}" type="presOf" srcId="{41CFB9F9-E33C-412F-9E35-3C97876AAAB5}" destId="{8DBC3C9B-2120-4BDF-B286-4D048582DA12}" srcOrd="0" destOrd="0" presId="urn:microsoft.com/office/officeart/2005/8/layout/lProcess2"/>
    <dgm:cxn modelId="{9B5A4FED-FF60-4D16-BDA1-EB8F12111874}" srcId="{EF544446-8C91-4DA4-A265-8440DBD1F119}" destId="{635D32EB-EEC1-4A0F-A455-FE53D0F7982E}" srcOrd="5" destOrd="0" parTransId="{F0FA6407-A2EF-4432-A1EC-20E16CB43A04}" sibTransId="{B6B38D18-BC5B-4D60-BC9A-B5BD251AC6B2}"/>
    <dgm:cxn modelId="{914AA384-FB9B-4C99-8B3A-D3DC48F5DA88}" srcId="{EF544446-8C91-4DA4-A265-8440DBD1F119}" destId="{7A5C1ED9-AA6D-48D9-A45F-A034EE1D3B8B}" srcOrd="7" destOrd="0" parTransId="{FBFD7D28-76FD-49DB-A213-CDE443DE2C4A}" sibTransId="{12D8893C-2CAE-46B6-8A09-71F4EBA7BAFD}"/>
    <dgm:cxn modelId="{79D5CF77-07F3-4154-BC3F-34265D8F51E9}" type="presOf" srcId="{EF544446-8C91-4DA4-A265-8440DBD1F119}" destId="{AD7026D4-06F5-45E0-A925-9F36A577F4BC}" srcOrd="0" destOrd="0" presId="urn:microsoft.com/office/officeart/2005/8/layout/lProcess2"/>
    <dgm:cxn modelId="{90883F1C-3514-43BE-B0FC-B11AC01FE0FC}" type="presOf" srcId="{635D32EB-EEC1-4A0F-A455-FE53D0F7982E}" destId="{0BCA5B6D-27F2-4416-9302-7E450597E63B}" srcOrd="0" destOrd="0" presId="urn:microsoft.com/office/officeart/2005/8/layout/lProcess2"/>
    <dgm:cxn modelId="{33275BF8-58F1-4C96-AFDB-FF0B0E2D7073}" srcId="{EF544446-8C91-4DA4-A265-8440DBD1F119}" destId="{41CFB9F9-E33C-412F-9E35-3C97876AAAB5}" srcOrd="6" destOrd="0" parTransId="{76463FCB-D920-422D-86B9-FFE5F705F4F5}" sibTransId="{FAE86E4C-D77B-4637-92E5-34FCD3570D34}"/>
    <dgm:cxn modelId="{F4109111-DCBF-4658-AF77-8D0B1D57DC12}" srcId="{EF544446-8C91-4DA4-A265-8440DBD1F119}" destId="{0DCF03A2-C9A4-4E0C-A91C-7A1DD5010964}" srcOrd="1" destOrd="0" parTransId="{FCE9E062-86C5-4EE3-BF32-A72BDE1CF16D}" sibTransId="{87BEF911-771D-4D9C-B790-379B01248A16}"/>
    <dgm:cxn modelId="{BD511109-F8BB-44EC-8EF3-3B3AE1E6FB0D}" type="presOf" srcId="{87BBE024-4AB7-495D-8161-2D7E00F4B426}" destId="{EE4216C5-C2E6-41D0-9A38-F00D7EAABEFF}" srcOrd="0" destOrd="0" presId="urn:microsoft.com/office/officeart/2005/8/layout/lProcess2"/>
    <dgm:cxn modelId="{F7D2AF3B-45B4-4249-B014-8E67CE859A11}" srcId="{EF544446-8C91-4DA4-A265-8440DBD1F119}" destId="{9CC20F94-19E0-4A94-8568-8B26BBFC2002}" srcOrd="4" destOrd="0" parTransId="{A766DD4D-A222-49B1-9A71-9C7D8D503A0A}" sibTransId="{AA66741E-4C4A-4478-86C4-8AD8078FDFC3}"/>
    <dgm:cxn modelId="{3D2752ED-23CD-482E-90AB-4CF630BAE6C7}" type="presOf" srcId="{0DCF03A2-C9A4-4E0C-A91C-7A1DD5010964}" destId="{F4ADA525-65C6-4750-A21C-782D356B7CBB}" srcOrd="0" destOrd="0" presId="urn:microsoft.com/office/officeart/2005/8/layout/lProcess2"/>
    <dgm:cxn modelId="{B9B957A1-0383-49F3-B32D-B292F7E5B3CA}" type="presParOf" srcId="{C702B7BA-1BD5-46C0-88D1-311C678B018C}" destId="{F9206EB3-BCB0-41D9-8E1B-9CED516F8F71}" srcOrd="0" destOrd="0" presId="urn:microsoft.com/office/officeart/2005/8/layout/lProcess2"/>
    <dgm:cxn modelId="{C2166EA7-A1E4-4C98-AE04-4326CB72D362}" type="presParOf" srcId="{F9206EB3-BCB0-41D9-8E1B-9CED516F8F71}" destId="{AD7026D4-06F5-45E0-A925-9F36A577F4BC}" srcOrd="0" destOrd="0" presId="urn:microsoft.com/office/officeart/2005/8/layout/lProcess2"/>
    <dgm:cxn modelId="{B5BA8A94-77E0-49E8-925F-0B4ACCDCC09A}" type="presParOf" srcId="{F9206EB3-BCB0-41D9-8E1B-9CED516F8F71}" destId="{2E44ECA3-3824-4E17-9677-9BAA6BD170F2}" srcOrd="1" destOrd="0" presId="urn:microsoft.com/office/officeart/2005/8/layout/lProcess2"/>
    <dgm:cxn modelId="{1A95CBA5-A310-450D-915B-C34FC364DCAD}" type="presParOf" srcId="{F9206EB3-BCB0-41D9-8E1B-9CED516F8F71}" destId="{05BA9EDC-29E3-4044-924F-5BD7B91B6F50}" srcOrd="2" destOrd="0" presId="urn:microsoft.com/office/officeart/2005/8/layout/lProcess2"/>
    <dgm:cxn modelId="{5F3271E0-BD83-4733-9603-673BA3246728}" type="presParOf" srcId="{05BA9EDC-29E3-4044-924F-5BD7B91B6F50}" destId="{B7B0A6E2-99C4-42D3-A2B2-B6D25D47F728}" srcOrd="0" destOrd="0" presId="urn:microsoft.com/office/officeart/2005/8/layout/lProcess2"/>
    <dgm:cxn modelId="{95E8BEDB-05A1-43CD-A51D-5AEE08F7697C}" type="presParOf" srcId="{B7B0A6E2-99C4-42D3-A2B2-B6D25D47F728}" destId="{4E4518A8-4119-4094-B32D-AF75802BA27C}" srcOrd="0" destOrd="0" presId="urn:microsoft.com/office/officeart/2005/8/layout/lProcess2"/>
    <dgm:cxn modelId="{B13ED3CA-0232-45EC-A4A8-F41EDD823A44}" type="presParOf" srcId="{B7B0A6E2-99C4-42D3-A2B2-B6D25D47F728}" destId="{FEB3E7C8-6987-447A-9650-EF2FAC55B8D6}" srcOrd="1" destOrd="0" presId="urn:microsoft.com/office/officeart/2005/8/layout/lProcess2"/>
    <dgm:cxn modelId="{C2B3E42B-A296-460C-B554-626793EE0DDC}" type="presParOf" srcId="{B7B0A6E2-99C4-42D3-A2B2-B6D25D47F728}" destId="{F4ADA525-65C6-4750-A21C-782D356B7CBB}" srcOrd="2" destOrd="0" presId="urn:microsoft.com/office/officeart/2005/8/layout/lProcess2"/>
    <dgm:cxn modelId="{C69C64C8-81D6-4AED-8FF0-2D6FE95B77E5}" type="presParOf" srcId="{B7B0A6E2-99C4-42D3-A2B2-B6D25D47F728}" destId="{05D5A727-5F26-4A24-9074-3FB12B0501B8}" srcOrd="3" destOrd="0" presId="urn:microsoft.com/office/officeart/2005/8/layout/lProcess2"/>
    <dgm:cxn modelId="{3502C473-598E-4DCF-88C6-A930A8B3DA40}" type="presParOf" srcId="{B7B0A6E2-99C4-42D3-A2B2-B6D25D47F728}" destId="{EE4216C5-C2E6-41D0-9A38-F00D7EAABEFF}" srcOrd="4" destOrd="0" presId="urn:microsoft.com/office/officeart/2005/8/layout/lProcess2"/>
    <dgm:cxn modelId="{FBD8DD17-EA48-4DBE-9E51-B0D20785C54F}" type="presParOf" srcId="{B7B0A6E2-99C4-42D3-A2B2-B6D25D47F728}" destId="{C1D32A74-3A99-4567-B544-B5625D462ECC}" srcOrd="5" destOrd="0" presId="urn:microsoft.com/office/officeart/2005/8/layout/lProcess2"/>
    <dgm:cxn modelId="{155A5C17-1E76-4BB5-AF1B-63742A70324F}" type="presParOf" srcId="{B7B0A6E2-99C4-42D3-A2B2-B6D25D47F728}" destId="{CD4BE574-0032-4341-ABEC-FCDBC7D14CC7}" srcOrd="6" destOrd="0" presId="urn:microsoft.com/office/officeart/2005/8/layout/lProcess2"/>
    <dgm:cxn modelId="{A963ED19-7FC9-48EF-AF62-FF7F14118A69}" type="presParOf" srcId="{B7B0A6E2-99C4-42D3-A2B2-B6D25D47F728}" destId="{673DCE90-484C-4114-B073-6E895C08FD14}" srcOrd="7" destOrd="0" presId="urn:microsoft.com/office/officeart/2005/8/layout/lProcess2"/>
    <dgm:cxn modelId="{4ACA83FF-ACA2-4984-BA27-7A75C3BB554D}" type="presParOf" srcId="{B7B0A6E2-99C4-42D3-A2B2-B6D25D47F728}" destId="{7003FC5B-7A76-4656-9842-30B302411E33}" srcOrd="8" destOrd="0" presId="urn:microsoft.com/office/officeart/2005/8/layout/lProcess2"/>
    <dgm:cxn modelId="{89D9C59D-85EA-408D-ACCA-44CC8975BA02}" type="presParOf" srcId="{B7B0A6E2-99C4-42D3-A2B2-B6D25D47F728}" destId="{EF14EAFD-ADF2-4C0F-8A2C-71E21D8DBFC3}" srcOrd="9" destOrd="0" presId="urn:microsoft.com/office/officeart/2005/8/layout/lProcess2"/>
    <dgm:cxn modelId="{40D1E45B-20AA-48B1-A55D-8400A874728F}" type="presParOf" srcId="{B7B0A6E2-99C4-42D3-A2B2-B6D25D47F728}" destId="{0BCA5B6D-27F2-4416-9302-7E450597E63B}" srcOrd="10" destOrd="0" presId="urn:microsoft.com/office/officeart/2005/8/layout/lProcess2"/>
    <dgm:cxn modelId="{2208906F-03B8-4CAC-8449-3BF6A7F974B5}" type="presParOf" srcId="{B7B0A6E2-99C4-42D3-A2B2-B6D25D47F728}" destId="{7ACDEA9F-4C86-4B32-9F6B-F1B16712C3D8}" srcOrd="11" destOrd="0" presId="urn:microsoft.com/office/officeart/2005/8/layout/lProcess2"/>
    <dgm:cxn modelId="{D9C9A4BC-9A35-4FCB-969F-D0A387439DD3}" type="presParOf" srcId="{B7B0A6E2-99C4-42D3-A2B2-B6D25D47F728}" destId="{8DBC3C9B-2120-4BDF-B286-4D048582DA12}" srcOrd="12" destOrd="0" presId="urn:microsoft.com/office/officeart/2005/8/layout/lProcess2"/>
    <dgm:cxn modelId="{FFE620C4-3086-49E0-9D82-9D198E658571}" type="presParOf" srcId="{B7B0A6E2-99C4-42D3-A2B2-B6D25D47F728}" destId="{7DEB4822-8F46-4ABF-A878-4E13B39F469E}" srcOrd="13" destOrd="0" presId="urn:microsoft.com/office/officeart/2005/8/layout/lProcess2"/>
    <dgm:cxn modelId="{C5CDAB09-FEF7-4E08-A33A-623E6DCC5176}" type="presParOf" srcId="{B7B0A6E2-99C4-42D3-A2B2-B6D25D47F728}" destId="{DB0C6F62-4445-4B8F-8C96-6D1A7B4C4AC5}" srcOrd="1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026D4-06F5-45E0-A925-9F36A577F4BC}">
      <dsp:nvSpPr>
        <dsp:cNvPr id="0" name=""/>
        <dsp:cNvSpPr/>
      </dsp:nvSpPr>
      <dsp:spPr>
        <a:xfrm>
          <a:off x="0" y="0"/>
          <a:ext cx="4606937" cy="3530379"/>
        </a:xfrm>
        <a:prstGeom prst="roundRect">
          <a:avLst>
            <a:gd name="adj" fmla="val 10000"/>
          </a:avLst>
        </a:prstGeom>
        <a:blipFill rotWithShape="0">
          <a:blip xmlns:r="http://schemas.openxmlformats.org/officeDocument/2006/relationships" r:embed="rId1"/>
          <a:tile tx="0" ty="0" sx="100000" sy="100000" flip="none" algn="tl"/>
        </a:blipFill>
        <a:ln w="9525" cap="flat" cmpd="sng" algn="ctr">
          <a:solidFill>
            <a:schemeClr val="tx2">
              <a:lumMod val="40000"/>
              <a:lumOff val="6000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The truth is that there are innumerable forms of regressions, which can be performed. Each form has its own importance and a specific condition where they are best suited to apply. Some prominent names are provided below:</a:t>
          </a:r>
        </a:p>
      </dsp:txBody>
      <dsp:txXfrm>
        <a:off x="0" y="0"/>
        <a:ext cx="4606937" cy="1059113"/>
      </dsp:txXfrm>
    </dsp:sp>
    <dsp:sp modelId="{4E4518A8-4119-4094-B32D-AF75802BA27C}">
      <dsp:nvSpPr>
        <dsp:cNvPr id="0" name=""/>
        <dsp:cNvSpPr/>
      </dsp:nvSpPr>
      <dsp:spPr>
        <a:xfrm>
          <a:off x="460693" y="1059760"/>
          <a:ext cx="3685549" cy="252668"/>
        </a:xfrm>
        <a:prstGeom prst="roundRect">
          <a:avLst>
            <a:gd name="adj" fmla="val 10000"/>
          </a:avLst>
        </a:prstGeom>
        <a:solidFill>
          <a:schemeClr val="accent1">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a:t>Linear Regression</a:t>
          </a:r>
        </a:p>
      </dsp:txBody>
      <dsp:txXfrm>
        <a:off x="468093" y="1067160"/>
        <a:ext cx="3670749" cy="237868"/>
      </dsp:txXfrm>
    </dsp:sp>
    <dsp:sp modelId="{F4ADA525-65C6-4750-A21C-782D356B7CBB}">
      <dsp:nvSpPr>
        <dsp:cNvPr id="0" name=""/>
        <dsp:cNvSpPr/>
      </dsp:nvSpPr>
      <dsp:spPr>
        <a:xfrm>
          <a:off x="460693" y="1351300"/>
          <a:ext cx="3685549" cy="252668"/>
        </a:xfrm>
        <a:prstGeom prst="roundRect">
          <a:avLst>
            <a:gd name="adj" fmla="val 10000"/>
          </a:avLst>
        </a:prstGeom>
        <a:solidFill>
          <a:schemeClr val="accent1">
            <a:shade val="80000"/>
            <a:hueOff val="43749"/>
            <a:satOff val="-627"/>
            <a:lumOff val="365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a:t>Logistic Regression</a:t>
          </a:r>
        </a:p>
      </dsp:txBody>
      <dsp:txXfrm>
        <a:off x="468093" y="1358700"/>
        <a:ext cx="3670749" cy="237868"/>
      </dsp:txXfrm>
    </dsp:sp>
    <dsp:sp modelId="{EE4216C5-C2E6-41D0-9A38-F00D7EAABEFF}">
      <dsp:nvSpPr>
        <dsp:cNvPr id="0" name=""/>
        <dsp:cNvSpPr/>
      </dsp:nvSpPr>
      <dsp:spPr>
        <a:xfrm>
          <a:off x="460693" y="1642841"/>
          <a:ext cx="3685549" cy="252668"/>
        </a:xfrm>
        <a:prstGeom prst="roundRect">
          <a:avLst>
            <a:gd name="adj" fmla="val 10000"/>
          </a:avLst>
        </a:prstGeom>
        <a:solidFill>
          <a:schemeClr val="accent1">
            <a:shade val="80000"/>
            <a:hueOff val="87499"/>
            <a:satOff val="-1255"/>
            <a:lumOff val="731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a:t>Polynomial Regression</a:t>
          </a:r>
        </a:p>
      </dsp:txBody>
      <dsp:txXfrm>
        <a:off x="468093" y="1650241"/>
        <a:ext cx="3670749" cy="237868"/>
      </dsp:txXfrm>
    </dsp:sp>
    <dsp:sp modelId="{CD4BE574-0032-4341-ABEC-FCDBC7D14CC7}">
      <dsp:nvSpPr>
        <dsp:cNvPr id="0" name=""/>
        <dsp:cNvSpPr/>
      </dsp:nvSpPr>
      <dsp:spPr>
        <a:xfrm>
          <a:off x="460693" y="1934382"/>
          <a:ext cx="3685549" cy="252668"/>
        </a:xfrm>
        <a:prstGeom prst="roundRect">
          <a:avLst>
            <a:gd name="adj" fmla="val 10000"/>
          </a:avLst>
        </a:prstGeom>
        <a:solidFill>
          <a:schemeClr val="accent1">
            <a:shade val="80000"/>
            <a:hueOff val="131248"/>
            <a:satOff val="-1882"/>
            <a:lumOff val="1097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a:t>Stepwise Regression</a:t>
          </a:r>
        </a:p>
      </dsp:txBody>
      <dsp:txXfrm>
        <a:off x="468093" y="1941782"/>
        <a:ext cx="3670749" cy="237868"/>
      </dsp:txXfrm>
    </dsp:sp>
    <dsp:sp modelId="{7003FC5B-7A76-4656-9842-30B302411E33}">
      <dsp:nvSpPr>
        <dsp:cNvPr id="0" name=""/>
        <dsp:cNvSpPr/>
      </dsp:nvSpPr>
      <dsp:spPr>
        <a:xfrm>
          <a:off x="460693" y="2225922"/>
          <a:ext cx="3685549" cy="252668"/>
        </a:xfrm>
        <a:prstGeom prst="roundRect">
          <a:avLst>
            <a:gd name="adj" fmla="val 10000"/>
          </a:avLst>
        </a:prstGeom>
        <a:solidFill>
          <a:schemeClr val="accent1">
            <a:shade val="80000"/>
            <a:hueOff val="174998"/>
            <a:satOff val="-2510"/>
            <a:lumOff val="1463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a:t>Ridge Regression</a:t>
          </a:r>
        </a:p>
      </dsp:txBody>
      <dsp:txXfrm>
        <a:off x="468093" y="2233322"/>
        <a:ext cx="3670749" cy="237868"/>
      </dsp:txXfrm>
    </dsp:sp>
    <dsp:sp modelId="{0BCA5B6D-27F2-4416-9302-7E450597E63B}">
      <dsp:nvSpPr>
        <dsp:cNvPr id="0" name=""/>
        <dsp:cNvSpPr/>
      </dsp:nvSpPr>
      <dsp:spPr>
        <a:xfrm>
          <a:off x="460693" y="2517463"/>
          <a:ext cx="3685549" cy="252668"/>
        </a:xfrm>
        <a:prstGeom prst="roundRect">
          <a:avLst>
            <a:gd name="adj" fmla="val 10000"/>
          </a:avLst>
        </a:prstGeom>
        <a:solidFill>
          <a:schemeClr val="accent1">
            <a:shade val="80000"/>
            <a:hueOff val="218747"/>
            <a:satOff val="-3137"/>
            <a:lumOff val="1829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a:t>Lasso Regression</a:t>
          </a:r>
        </a:p>
      </dsp:txBody>
      <dsp:txXfrm>
        <a:off x="468093" y="2524863"/>
        <a:ext cx="3670749" cy="237868"/>
      </dsp:txXfrm>
    </dsp:sp>
    <dsp:sp modelId="{8DBC3C9B-2120-4BDF-B286-4D048582DA12}">
      <dsp:nvSpPr>
        <dsp:cNvPr id="0" name=""/>
        <dsp:cNvSpPr/>
      </dsp:nvSpPr>
      <dsp:spPr>
        <a:xfrm>
          <a:off x="460693" y="2809004"/>
          <a:ext cx="3685549" cy="252668"/>
        </a:xfrm>
        <a:prstGeom prst="roundRect">
          <a:avLst>
            <a:gd name="adj" fmla="val 10000"/>
          </a:avLst>
        </a:prstGeom>
        <a:solidFill>
          <a:schemeClr val="accent1">
            <a:shade val="80000"/>
            <a:hueOff val="262496"/>
            <a:satOff val="-3765"/>
            <a:lumOff val="219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err="1"/>
            <a:t>ElasticNet</a:t>
          </a:r>
          <a:r>
            <a:rPr lang="en-US" sz="1300" kern="1200" dirty="0"/>
            <a:t> Regression</a:t>
          </a:r>
        </a:p>
      </dsp:txBody>
      <dsp:txXfrm>
        <a:off x="468093" y="2816404"/>
        <a:ext cx="3670749" cy="237868"/>
      </dsp:txXfrm>
    </dsp:sp>
    <dsp:sp modelId="{DB0C6F62-4445-4B8F-8C96-6D1A7B4C4AC5}">
      <dsp:nvSpPr>
        <dsp:cNvPr id="0" name=""/>
        <dsp:cNvSpPr/>
      </dsp:nvSpPr>
      <dsp:spPr>
        <a:xfrm>
          <a:off x="460693" y="3100545"/>
          <a:ext cx="3685549" cy="252668"/>
        </a:xfrm>
        <a:prstGeom prst="roundRect">
          <a:avLst>
            <a:gd name="adj" fmla="val 10000"/>
          </a:avLst>
        </a:prstGeom>
        <a:solidFill>
          <a:schemeClr val="accent1">
            <a:shade val="80000"/>
            <a:hueOff val="306246"/>
            <a:satOff val="-4392"/>
            <a:lumOff val="256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a:t>Time Series Regression</a:t>
          </a:r>
        </a:p>
      </dsp:txBody>
      <dsp:txXfrm>
        <a:off x="468093" y="3107945"/>
        <a:ext cx="3670749" cy="23786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1970" y="2949678"/>
            <a:ext cx="6036538" cy="163707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Master </a:t>
            </a:r>
            <a:r>
              <a:rPr lang="en-US" dirty="0"/>
              <a:t>title style</a:t>
            </a:r>
          </a:p>
        </p:txBody>
      </p:sp>
      <p:sp>
        <p:nvSpPr>
          <p:cNvPr id="3" name="Subtitle 2"/>
          <p:cNvSpPr>
            <a:spLocks noGrp="1"/>
          </p:cNvSpPr>
          <p:nvPr>
            <p:ph type="subTitle" idx="1"/>
          </p:nvPr>
        </p:nvSpPr>
        <p:spPr>
          <a:xfrm>
            <a:off x="500688" y="1998416"/>
            <a:ext cx="5981612" cy="685791"/>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0"/>
            <a:ext cx="41148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459581"/>
            <a:ext cx="41148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4025504"/>
            <a:ext cx="41148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05979"/>
            <a:ext cx="154305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205979"/>
            <a:ext cx="451485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856356" y="2326214"/>
            <a:ext cx="1097838"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7785" y="194838"/>
            <a:ext cx="6184553"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320132" y="1275735"/>
            <a:ext cx="6184553" cy="326212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69125" y="605639"/>
            <a:ext cx="4845974"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669125" y="1519084"/>
            <a:ext cx="4845974" cy="3221032"/>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1200151"/>
            <a:ext cx="302895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200151"/>
            <a:ext cx="302895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9520" y="220025"/>
            <a:ext cx="6070024"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402659" y="1552291"/>
            <a:ext cx="3030141"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02659" y="2024688"/>
            <a:ext cx="3030141"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429001" y="1552291"/>
            <a:ext cx="3031331"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3429001" y="2024688"/>
            <a:ext cx="3031331"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204787"/>
            <a:ext cx="2256235"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204789"/>
            <a:ext cx="383381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1" y="1076327"/>
            <a:ext cx="2256235"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5/1/2019</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6862" y="5213747"/>
            <a:ext cx="6292219"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6995" y="3196743"/>
            <a:ext cx="5061005" cy="819303"/>
          </a:xfrm>
        </p:spPr>
        <p:txBody>
          <a:bodyPr>
            <a:normAutofit fontScale="90000"/>
          </a:bodyPr>
          <a:lstStyle/>
          <a:p>
            <a:r>
              <a:rPr lang="en-US" dirty="0" smtClean="0"/>
              <a:t>Neural Network Regression</a:t>
            </a:r>
            <a:endParaRPr lang="en-US" dirty="0"/>
          </a:p>
        </p:txBody>
      </p:sp>
      <p:sp>
        <p:nvSpPr>
          <p:cNvPr id="3" name="Subtitle 2"/>
          <p:cNvSpPr>
            <a:spLocks noGrp="1"/>
          </p:cNvSpPr>
          <p:nvPr>
            <p:ph type="subTitle" idx="1"/>
          </p:nvPr>
        </p:nvSpPr>
        <p:spPr>
          <a:xfrm>
            <a:off x="0" y="4152269"/>
            <a:ext cx="3108959" cy="1062793"/>
          </a:xfrm>
        </p:spPr>
        <p:txBody>
          <a:bodyPr>
            <a:normAutofit lnSpcReduction="10000"/>
          </a:bodyPr>
          <a:lstStyle/>
          <a:p>
            <a:pPr algn="l"/>
            <a:r>
              <a:rPr lang="de-DE" sz="1400" dirty="0"/>
              <a:t>Presented By,</a:t>
            </a:r>
          </a:p>
          <a:p>
            <a:pPr algn="l"/>
            <a:r>
              <a:rPr lang="de-DE" sz="1400" dirty="0"/>
              <a:t>Md.Toufiq Zaman</a:t>
            </a:r>
          </a:p>
          <a:p>
            <a:pPr algn="l"/>
            <a:r>
              <a:rPr lang="de-DE" sz="1400" dirty="0"/>
              <a:t>Matric.No: 1232699</a:t>
            </a:r>
          </a:p>
          <a:p>
            <a:pPr algn="l"/>
            <a:r>
              <a:rPr lang="de-DE" sz="1400" dirty="0"/>
              <a:t>Master‘s in Information Technology</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99" y="3355258"/>
            <a:ext cx="1730896" cy="725449"/>
          </a:xfrm>
          <a:prstGeom prst="rect">
            <a:avLst/>
          </a:prstGeom>
        </p:spPr>
      </p:pic>
      <p:sp>
        <p:nvSpPr>
          <p:cNvPr id="6" name="TextBox 5"/>
          <p:cNvSpPr txBox="1"/>
          <p:nvPr/>
        </p:nvSpPr>
        <p:spPr>
          <a:xfrm>
            <a:off x="3851747" y="3757542"/>
            <a:ext cx="1565902" cy="677108"/>
          </a:xfrm>
          <a:prstGeom prst="rect">
            <a:avLst/>
          </a:prstGeom>
          <a:noFill/>
        </p:spPr>
        <p:txBody>
          <a:bodyPr wrap="square" rtlCol="0">
            <a:spAutoFit/>
          </a:bodyPr>
          <a:lstStyle/>
          <a:p>
            <a:pPr algn="ctr"/>
            <a:r>
              <a:rPr lang="de-DE" dirty="0"/>
              <a:t>Supervised By</a:t>
            </a:r>
          </a:p>
          <a:p>
            <a:r>
              <a:rPr lang="en-US" sz="2000" dirty="0" err="1">
                <a:solidFill>
                  <a:srgbClr val="FFFF00"/>
                </a:solidFill>
              </a:rPr>
              <a:t>Damir</a:t>
            </a:r>
            <a:r>
              <a:rPr lang="en-US" sz="2000" dirty="0">
                <a:solidFill>
                  <a:srgbClr val="FFFF00"/>
                </a:solidFill>
              </a:rPr>
              <a:t> </a:t>
            </a:r>
            <a:r>
              <a:rPr lang="en-US" sz="2000" dirty="0" err="1">
                <a:solidFill>
                  <a:srgbClr val="FFFF00"/>
                </a:solidFill>
              </a:rPr>
              <a:t>Dobric</a:t>
            </a:r>
            <a:endParaRPr lang="en-US" sz="2000" dirty="0">
              <a:solidFill>
                <a:srgbClr val="FFFF00"/>
              </a:solidFill>
            </a:endParaRPr>
          </a:p>
        </p:txBody>
      </p:sp>
      <p:sp>
        <p:nvSpPr>
          <p:cNvPr id="5" name="TextBox 4"/>
          <p:cNvSpPr txBox="1"/>
          <p:nvPr/>
        </p:nvSpPr>
        <p:spPr>
          <a:xfrm>
            <a:off x="3306966" y="4683665"/>
            <a:ext cx="2942580" cy="461665"/>
          </a:xfrm>
          <a:prstGeom prst="rect">
            <a:avLst/>
          </a:prstGeom>
          <a:noFill/>
        </p:spPr>
        <p:txBody>
          <a:bodyPr wrap="square" rtlCol="0">
            <a:spAutoFit/>
          </a:bodyPr>
          <a:lstStyle/>
          <a:p>
            <a:r>
              <a:rPr lang="de-DE" sz="2400" dirty="0" smtClean="0">
                <a:solidFill>
                  <a:schemeClr val="accent6">
                    <a:lumMod val="75000"/>
                  </a:schemeClr>
                </a:solidFill>
              </a:rPr>
              <a:t>Software Engineering</a:t>
            </a:r>
            <a:endParaRPr lang="en-US" sz="2400" dirty="0">
              <a:solidFill>
                <a:schemeClr val="accent6">
                  <a:lumMod val="75000"/>
                </a:schemeClr>
              </a:solidFill>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69326" y="1"/>
            <a:ext cx="4788674" cy="1063229"/>
          </a:xfrm>
        </p:spPr>
        <p:txBody>
          <a:bodyPr>
            <a:normAutofit/>
          </a:bodyPr>
          <a:lstStyle/>
          <a:p>
            <a:r>
              <a:rPr lang="en-US" sz="3600" dirty="0" smtClean="0">
                <a:solidFill>
                  <a:schemeClr val="bg1"/>
                </a:solidFill>
              </a:rPr>
              <a:t>References</a:t>
            </a:r>
            <a:endParaRPr lang="en-US" sz="3600" dirty="0">
              <a:solidFill>
                <a:schemeClr val="bg1"/>
              </a:solidFill>
            </a:endParaRPr>
          </a:p>
        </p:txBody>
      </p:sp>
      <p:sp>
        <p:nvSpPr>
          <p:cNvPr id="5" name="Text Placeholder 4"/>
          <p:cNvSpPr>
            <a:spLocks noGrp="1"/>
          </p:cNvSpPr>
          <p:nvPr>
            <p:ph type="body" idx="4294967295"/>
          </p:nvPr>
        </p:nvSpPr>
        <p:spPr>
          <a:xfrm>
            <a:off x="0" y="1669774"/>
            <a:ext cx="6858000" cy="3473726"/>
          </a:xfrm>
        </p:spPr>
        <p:txBody>
          <a:bodyPr>
            <a:normAutofit fontScale="40000" lnSpcReduction="20000"/>
          </a:bodyPr>
          <a:lstStyle/>
          <a:p>
            <a:pPr marL="0" lvl="0" indent="0">
              <a:buNone/>
            </a:pPr>
            <a:r>
              <a:rPr lang="de-DE" dirty="0" smtClean="0"/>
              <a:t>[1] </a:t>
            </a:r>
            <a:r>
              <a:rPr lang="en-US" dirty="0" err="1" smtClean="0"/>
              <a:t>Symon</a:t>
            </a:r>
            <a:r>
              <a:rPr lang="en-US" dirty="0" smtClean="0"/>
              <a:t> </a:t>
            </a:r>
            <a:r>
              <a:rPr lang="en-US" dirty="0" err="1"/>
              <a:t>haykin</a:t>
            </a:r>
            <a:r>
              <a:rPr lang="en-US" dirty="0"/>
              <a:t>, “Neural Networks,” A comprehensive Foundation, 2</a:t>
            </a:r>
            <a:r>
              <a:rPr lang="en-US" baseline="30000" dirty="0"/>
              <a:t>nd</a:t>
            </a:r>
            <a:r>
              <a:rPr lang="en-US" dirty="0"/>
              <a:t> Edition, </a:t>
            </a:r>
            <a:r>
              <a:rPr lang="en-US" dirty="0" smtClean="0"/>
              <a:t>2005.</a:t>
            </a:r>
          </a:p>
          <a:p>
            <a:pPr marL="0" lvl="0" indent="0">
              <a:buNone/>
            </a:pPr>
            <a:endParaRPr lang="en-US" dirty="0"/>
          </a:p>
          <a:p>
            <a:pPr marL="0" lvl="0" indent="0">
              <a:buNone/>
            </a:pPr>
            <a:r>
              <a:rPr lang="en-US" dirty="0" smtClean="0"/>
              <a:t>[2] Neural </a:t>
            </a:r>
            <a:r>
              <a:rPr lang="en-US" dirty="0"/>
              <a:t>Network regression [online], Available: https://msdn.microsoft.com/en-us/magazine/mt683800.aspx [Accessed 2019] </a:t>
            </a:r>
            <a:endParaRPr lang="en-US" dirty="0" smtClean="0"/>
          </a:p>
          <a:p>
            <a:pPr marL="0" lvl="0" indent="0">
              <a:buNone/>
            </a:pPr>
            <a:endParaRPr lang="en-US" dirty="0"/>
          </a:p>
          <a:p>
            <a:pPr marL="0" lvl="0" indent="0">
              <a:buNone/>
            </a:pPr>
            <a:r>
              <a:rPr lang="en-US" dirty="0" smtClean="0"/>
              <a:t>[3] Getting </a:t>
            </a:r>
            <a:r>
              <a:rPr lang="en-US" dirty="0"/>
              <a:t>Started with Neural Network for Regression [online], Available: https://medium.com/@rajatgupta310198/getting-started-with-neural-network-for-regression-and-tensorflow-58ad3bd75223 [Accessed 2019] </a:t>
            </a:r>
          </a:p>
          <a:p>
            <a:pPr marL="0" lvl="0" indent="0">
              <a:buNone/>
            </a:pPr>
            <a:endParaRPr lang="en-US" dirty="0" smtClean="0"/>
          </a:p>
          <a:p>
            <a:pPr marL="0" lvl="0" indent="0">
              <a:buNone/>
            </a:pPr>
            <a:r>
              <a:rPr lang="en-US" dirty="0" smtClean="0"/>
              <a:t>[4]A beginners </a:t>
            </a:r>
            <a:r>
              <a:rPr lang="en-US" dirty="0"/>
              <a:t>Guide to Neural Network and Deep Learning [online], Available: https://skymind.ai/wiki/neural-network [Accessed 2019] </a:t>
            </a:r>
            <a:endParaRPr lang="en-US" dirty="0" smtClean="0"/>
          </a:p>
          <a:p>
            <a:pPr marL="0" lvl="0" indent="0">
              <a:buNone/>
            </a:pPr>
            <a:endParaRPr lang="en-US" dirty="0"/>
          </a:p>
          <a:p>
            <a:pPr marL="0" lvl="0" indent="0">
              <a:buNone/>
            </a:pPr>
            <a:r>
              <a:rPr lang="en-US" dirty="0" smtClean="0"/>
              <a:t>[5] Christos </a:t>
            </a:r>
            <a:r>
              <a:rPr lang="en-US" dirty="0" err="1"/>
              <a:t>Stergiou</a:t>
            </a:r>
            <a:r>
              <a:rPr lang="en-US" dirty="0"/>
              <a:t> and </a:t>
            </a:r>
            <a:r>
              <a:rPr lang="en-US" dirty="0" err="1"/>
              <a:t>Dimitrios</a:t>
            </a:r>
            <a:r>
              <a:rPr lang="en-US" dirty="0"/>
              <a:t> </a:t>
            </a:r>
            <a:r>
              <a:rPr lang="en-US" dirty="0" err="1"/>
              <a:t>Siganos</a:t>
            </a:r>
            <a:r>
              <a:rPr lang="en-US" dirty="0"/>
              <a:t>, “Neural Networks”, vol4, cs11</a:t>
            </a:r>
          </a:p>
          <a:p>
            <a:pPr marL="0" lvl="0" indent="0">
              <a:buNone/>
            </a:pPr>
            <a:endParaRPr lang="en-US" dirty="0" smtClean="0"/>
          </a:p>
          <a:p>
            <a:pPr marL="0" lvl="0" indent="0">
              <a:buNone/>
            </a:pPr>
            <a:r>
              <a:rPr lang="en-US" smtClean="0"/>
              <a:t>[6] O</a:t>
            </a:r>
            <a:r>
              <a:rPr lang="en-US" dirty="0"/>
              <a:t>. Source, "</a:t>
            </a:r>
            <a:r>
              <a:rPr lang="en-US" dirty="0" err="1"/>
              <a:t>UniversityOfAppliedSciencesFrankfurt</a:t>
            </a:r>
            <a:r>
              <a:rPr lang="en-US" dirty="0"/>
              <a:t>/</a:t>
            </a:r>
            <a:r>
              <a:rPr lang="en-US" dirty="0" err="1"/>
              <a:t>LearningApi</a:t>
            </a:r>
            <a:r>
              <a:rPr lang="en-US" dirty="0"/>
              <a:t>: Machine Learning foundation on top of .NET Core," 2019. [Online]. Available: https://github.com/UniversityOfAppliedSciencesFrankfurt/LearningApi. [Accessed 2019</a:t>
            </a:r>
            <a:r>
              <a:rPr lang="en-US" dirty="0" smtClean="0"/>
              <a:t>].</a:t>
            </a:r>
            <a:endParaRPr lang="en-US" dirty="0"/>
          </a:p>
        </p:txBody>
      </p:sp>
    </p:spTree>
    <p:extLst>
      <p:ext uri="{BB962C8B-B14F-4D97-AF65-F5344CB8AC3E}">
        <p14:creationId xmlns:p14="http://schemas.microsoft.com/office/powerpoint/2010/main" val="2428393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04" y="1475233"/>
            <a:ext cx="4733853" cy="3603381"/>
          </a:xfrm>
          <a:prstGeom prst="rect">
            <a:avLst/>
          </a:prstGeom>
        </p:spPr>
      </p:pic>
    </p:spTree>
    <p:extLst>
      <p:ext uri="{BB962C8B-B14F-4D97-AF65-F5344CB8AC3E}">
        <p14:creationId xmlns:p14="http://schemas.microsoft.com/office/powerpoint/2010/main" val="26176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a:t>
            </a:r>
            <a:endParaRPr lang="en-US" dirty="0"/>
          </a:p>
        </p:txBody>
      </p:sp>
      <p:sp>
        <p:nvSpPr>
          <p:cNvPr id="3" name="Content Placeholder 2"/>
          <p:cNvSpPr>
            <a:spLocks noGrp="1"/>
          </p:cNvSpPr>
          <p:nvPr>
            <p:ph idx="1"/>
          </p:nvPr>
        </p:nvSpPr>
        <p:spPr>
          <a:xfrm>
            <a:off x="320132" y="1565452"/>
            <a:ext cx="6184553" cy="3211373"/>
          </a:xfrm>
        </p:spPr>
        <p:txBody>
          <a:bodyPr>
            <a:normAutofit fontScale="92500" lnSpcReduction="10000"/>
          </a:bodyPr>
          <a:lstStyle/>
          <a:p>
            <a:r>
              <a:rPr lang="en-US" dirty="0" smtClean="0"/>
              <a:t>What is Neural Network</a:t>
            </a:r>
            <a:r>
              <a:rPr lang="de-DE" dirty="0" smtClean="0"/>
              <a:t>?</a:t>
            </a:r>
            <a:endParaRPr lang="en-US" dirty="0" smtClean="0"/>
          </a:p>
          <a:p>
            <a:r>
              <a:rPr lang="de-DE" dirty="0" smtClean="0"/>
              <a:t>A Typical Neuron vs Artificial Neuron</a:t>
            </a:r>
          </a:p>
          <a:p>
            <a:r>
              <a:rPr lang="de-DE" dirty="0" smtClean="0"/>
              <a:t>What is Regression?</a:t>
            </a:r>
          </a:p>
          <a:p>
            <a:r>
              <a:rPr lang="de-DE" dirty="0" smtClean="0"/>
              <a:t>Types of Regression</a:t>
            </a:r>
          </a:p>
          <a:p>
            <a:r>
              <a:rPr lang="de-DE" dirty="0" smtClean="0"/>
              <a:t>Using Neural Network with Regression</a:t>
            </a:r>
          </a:p>
          <a:p>
            <a:r>
              <a:rPr lang="de-DE" dirty="0" smtClean="0"/>
              <a:t>Training the network</a:t>
            </a:r>
          </a:p>
          <a:p>
            <a:r>
              <a:rPr lang="de-DE" dirty="0" smtClean="0"/>
              <a:t>Reference</a:t>
            </a:r>
          </a:p>
          <a:p>
            <a:endParaRPr lang="de-DE" dirty="0" smtClean="0"/>
          </a:p>
          <a:p>
            <a:endParaRPr lang="de-DE" dirty="0" smtClean="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What is Neural Network?</a:t>
            </a:r>
            <a:endParaRPr lang="en-US" dirty="0"/>
          </a:p>
        </p:txBody>
      </p:sp>
      <p:sp>
        <p:nvSpPr>
          <p:cNvPr id="5" name="Content Placeholder 4"/>
          <p:cNvSpPr>
            <a:spLocks noGrp="1"/>
          </p:cNvSpPr>
          <p:nvPr>
            <p:ph idx="1"/>
          </p:nvPr>
        </p:nvSpPr>
        <p:spPr>
          <a:xfrm>
            <a:off x="1470991" y="1622066"/>
            <a:ext cx="5295569" cy="3434964"/>
          </a:xfrm>
        </p:spPr>
        <p:txBody>
          <a:bodyPr>
            <a:normAutofit fontScale="77500" lnSpcReduction="20000"/>
          </a:bodyPr>
          <a:lstStyle/>
          <a:p>
            <a:pPr marL="0" indent="0" algn="just">
              <a:buNone/>
            </a:pPr>
            <a:r>
              <a:rPr lang="en-US" dirty="0"/>
              <a:t>Neural Network is </a:t>
            </a:r>
            <a:r>
              <a:rPr lang="en-US" dirty="0" smtClean="0"/>
              <a:t>a machine </a:t>
            </a:r>
            <a:r>
              <a:rPr lang="en-US" dirty="0"/>
              <a:t>learning technique or algorithm that try to mimic the working of neuron in human brain for learning. The brain is a highly complex, non-linear and parallel computer or an information-processing system. It has the capability to organize its structural constituents, known as neurons, so as to perform certain computations like pattern recognition, perception and motor control, many times faster than the fastest digital computer in existence today.</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69326" y="1"/>
            <a:ext cx="4788674" cy="1063229"/>
          </a:xfrm>
        </p:spPr>
        <p:txBody>
          <a:bodyPr>
            <a:normAutofit fontScale="90000"/>
          </a:bodyPr>
          <a:lstStyle/>
          <a:p>
            <a:r>
              <a:rPr lang="en-US" sz="3600" dirty="0" smtClean="0">
                <a:solidFill>
                  <a:schemeClr val="bg1"/>
                </a:solidFill>
              </a:rPr>
              <a:t>A typical Neuron vs Artificial </a:t>
            </a:r>
            <a:r>
              <a:rPr lang="en-US" sz="3600" dirty="0">
                <a:solidFill>
                  <a:schemeClr val="bg1"/>
                </a:solidFill>
              </a:rPr>
              <a:t>N</a:t>
            </a:r>
            <a:r>
              <a:rPr lang="en-US" sz="3600" dirty="0" smtClean="0">
                <a:solidFill>
                  <a:schemeClr val="bg1"/>
                </a:solidFill>
              </a:rPr>
              <a:t>euron</a:t>
            </a:r>
            <a:endParaRPr lang="en-US" sz="3600"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9296"/>
            <a:ext cx="6858000" cy="2355052"/>
          </a:xfrm>
          <a:prstGeom prst="rect">
            <a:avLst/>
          </a:prstGeom>
        </p:spPr>
      </p:pic>
    </p:spTree>
    <p:extLst>
      <p:ext uri="{BB962C8B-B14F-4D97-AF65-F5344CB8AC3E}">
        <p14:creationId xmlns:p14="http://schemas.microsoft.com/office/powerpoint/2010/main" val="2081703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29829" y="583693"/>
            <a:ext cx="4051361" cy="725349"/>
          </a:xfrm>
        </p:spPr>
        <p:txBody>
          <a:bodyPr>
            <a:normAutofit/>
          </a:bodyPr>
          <a:lstStyle/>
          <a:p>
            <a:r>
              <a:rPr lang="en-US" dirty="0" smtClean="0"/>
              <a:t>What is Regression?</a:t>
            </a:r>
            <a:endParaRPr lang="en-US" dirty="0"/>
          </a:p>
        </p:txBody>
      </p:sp>
      <p:sp>
        <p:nvSpPr>
          <p:cNvPr id="5" name="Content Placeholder 4"/>
          <p:cNvSpPr>
            <a:spLocks noGrp="1"/>
          </p:cNvSpPr>
          <p:nvPr>
            <p:ph idx="1"/>
          </p:nvPr>
        </p:nvSpPr>
        <p:spPr>
          <a:xfrm>
            <a:off x="1232452" y="1526650"/>
            <a:ext cx="5625548" cy="3554233"/>
          </a:xfrm>
        </p:spPr>
        <p:txBody>
          <a:bodyPr>
            <a:normAutofit fontScale="92500" lnSpcReduction="10000"/>
          </a:bodyPr>
          <a:lstStyle/>
          <a:p>
            <a:pPr algn="just"/>
            <a:r>
              <a:rPr lang="en-US" dirty="0"/>
              <a:t>Regression analysis is a form of predictive modelling technique which investigates the relationship </a:t>
            </a:r>
            <a:r>
              <a:rPr lang="en-US" dirty="0" smtClean="0"/>
              <a:t>between a</a:t>
            </a:r>
            <a:r>
              <a:rPr lang="en-US" dirty="0"/>
              <a:t> </a:t>
            </a:r>
            <a:r>
              <a:rPr lang="en-US" dirty="0" smtClean="0"/>
              <a:t>dependent (target) </a:t>
            </a:r>
            <a:r>
              <a:rPr lang="en-US" dirty="0" err="1" smtClean="0"/>
              <a:t>nd</a:t>
            </a:r>
            <a:r>
              <a:rPr lang="en-US" dirty="0"/>
              <a:t> independent variable (s) (predictor</a:t>
            </a:r>
            <a:r>
              <a:rPr lang="en-US" dirty="0" smtClean="0"/>
              <a:t>).</a:t>
            </a:r>
          </a:p>
          <a:p>
            <a:pPr algn="just"/>
            <a:r>
              <a:rPr lang="en-US" dirty="0" smtClean="0"/>
              <a:t>This </a:t>
            </a:r>
            <a:r>
              <a:rPr lang="en-US" dirty="0"/>
              <a:t>technique is used for forecasting, time series modelling and finding </a:t>
            </a:r>
            <a:r>
              <a:rPr lang="en-US" dirty="0" smtClean="0"/>
              <a:t>the causal effect relationship between </a:t>
            </a:r>
            <a:r>
              <a:rPr lang="en-US" dirty="0"/>
              <a:t>the variables. </a:t>
            </a:r>
          </a:p>
        </p:txBody>
      </p:sp>
    </p:spTree>
    <p:extLst>
      <p:ext uri="{BB962C8B-B14F-4D97-AF65-F5344CB8AC3E}">
        <p14:creationId xmlns:p14="http://schemas.microsoft.com/office/powerpoint/2010/main" val="2468354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69326" y="1"/>
            <a:ext cx="4788674" cy="1063229"/>
          </a:xfrm>
        </p:spPr>
        <p:txBody>
          <a:bodyPr>
            <a:normAutofit/>
          </a:bodyPr>
          <a:lstStyle/>
          <a:p>
            <a:r>
              <a:rPr lang="en-US" sz="3600" dirty="0" smtClean="0">
                <a:solidFill>
                  <a:schemeClr val="bg1"/>
                </a:solidFill>
              </a:rPr>
              <a:t>Types of Regression</a:t>
            </a:r>
            <a:endParaRPr lang="en-US" sz="3600" dirty="0">
              <a:solidFill>
                <a:schemeClr val="bg1"/>
              </a:solidFill>
            </a:endParaRPr>
          </a:p>
        </p:txBody>
      </p:sp>
      <p:graphicFrame>
        <p:nvGraphicFramePr>
          <p:cNvPr id="6" name="Content Placeholder 2">
            <a:extLst>
              <a:ext uri="{FF2B5EF4-FFF2-40B4-BE49-F238E27FC236}">
                <a16:creationId xmlns="" xmlns:a16="http://schemas.microsoft.com/office/drawing/2014/main" xmlns:lc="http://schemas.openxmlformats.org/drawingml/2006/lockedCanvas" id="{2EC276B2-6803-4C5E-94C7-796CF06091E5}"/>
              </a:ext>
            </a:extLst>
          </p:cNvPr>
          <p:cNvGraphicFramePr>
            <a:graphicFrameLocks noGrp="1"/>
          </p:cNvGraphicFramePr>
          <p:nvPr>
            <p:extLst>
              <p:ext uri="{D42A27DB-BD31-4B8C-83A1-F6EECF244321}">
                <p14:modId xmlns:p14="http://schemas.microsoft.com/office/powerpoint/2010/main" val="46288878"/>
              </p:ext>
            </p:extLst>
          </p:nvPr>
        </p:nvGraphicFramePr>
        <p:xfrm>
          <a:off x="919220" y="1415331"/>
          <a:ext cx="4606937" cy="35303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8430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2268" y="1"/>
            <a:ext cx="4556097" cy="1063229"/>
          </a:xfrm>
        </p:spPr>
        <p:txBody>
          <a:bodyPr>
            <a:normAutofit fontScale="90000"/>
          </a:bodyPr>
          <a:lstStyle/>
          <a:p>
            <a:r>
              <a:rPr lang="en-US" sz="3600" dirty="0">
                <a:solidFill>
                  <a:schemeClr val="bg1"/>
                </a:solidFill>
              </a:rPr>
              <a:t>Using Neural Network with Regression</a:t>
            </a:r>
          </a:p>
        </p:txBody>
      </p:sp>
      <p:pic>
        <p:nvPicPr>
          <p:cNvPr id="1026" name="Picture 2" descr="Image result for using neural network with regres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60" y="1481925"/>
            <a:ext cx="620077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333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69326" y="1"/>
            <a:ext cx="4788674" cy="1063229"/>
          </a:xfrm>
        </p:spPr>
        <p:txBody>
          <a:bodyPr>
            <a:normAutofit fontScale="90000"/>
          </a:bodyPr>
          <a:lstStyle/>
          <a:p>
            <a:r>
              <a:rPr lang="en-US" sz="3600" dirty="0">
                <a:solidFill>
                  <a:schemeClr val="bg1"/>
                </a:solidFill>
              </a:rPr>
              <a:t>Training the Neural Network</a:t>
            </a:r>
          </a:p>
        </p:txBody>
      </p:sp>
      <p:sp>
        <p:nvSpPr>
          <p:cNvPr id="5" name="Text Placeholder 4"/>
          <p:cNvSpPr>
            <a:spLocks noGrp="1"/>
          </p:cNvSpPr>
          <p:nvPr>
            <p:ph type="body" idx="4294967295"/>
          </p:nvPr>
        </p:nvSpPr>
        <p:spPr>
          <a:xfrm>
            <a:off x="0" y="1391478"/>
            <a:ext cx="6858000" cy="3752022"/>
          </a:xfrm>
        </p:spPr>
        <p:txBody>
          <a:bodyPr>
            <a:normAutofit lnSpcReduction="10000"/>
          </a:bodyPr>
          <a:lstStyle/>
          <a:p>
            <a:pPr lvl="1">
              <a:buFontTx/>
              <a:buAutoNum type="arabicPeriod"/>
            </a:pPr>
            <a:r>
              <a:rPr lang="hu-HU" altLang="hu-HU" sz="2000" dirty="0"/>
              <a:t>Forward propagation</a:t>
            </a:r>
            <a:endParaRPr lang="en-US" altLang="hu-HU" sz="2000" dirty="0"/>
          </a:p>
          <a:p>
            <a:pPr lvl="1">
              <a:buNone/>
            </a:pPr>
            <a:r>
              <a:rPr lang="en-US" altLang="hu-HU" sz="2000" dirty="0"/>
              <a:t>	</a:t>
            </a:r>
            <a:r>
              <a:rPr lang="hu-HU" altLang="hu-HU" sz="2000" dirty="0"/>
              <a:t>An input vector propagates through the network</a:t>
            </a:r>
          </a:p>
          <a:p>
            <a:pPr lvl="1">
              <a:buNone/>
            </a:pPr>
            <a:endParaRPr lang="hu-HU" altLang="hu-HU" sz="2000" dirty="0"/>
          </a:p>
          <a:p>
            <a:pPr lvl="1">
              <a:buNone/>
            </a:pPr>
            <a:r>
              <a:rPr lang="hu-HU" altLang="hu-HU" sz="2000" dirty="0"/>
              <a:t>2.	Weight update (backpropagation)</a:t>
            </a:r>
            <a:endParaRPr lang="en-US" altLang="hu-HU" sz="2000" dirty="0"/>
          </a:p>
          <a:p>
            <a:pPr lvl="1">
              <a:buNone/>
            </a:pPr>
            <a:r>
              <a:rPr lang="en-US" altLang="hu-HU" sz="2000" dirty="0"/>
              <a:t>	</a:t>
            </a:r>
            <a:r>
              <a:rPr lang="hu-HU" altLang="hu-HU" sz="2000" dirty="0"/>
              <a:t>the weights of the network will be changed in order to decrease the difference between the predicted and gold standard </a:t>
            </a:r>
            <a:r>
              <a:rPr lang="hu-HU" altLang="hu-HU" sz="2000" dirty="0" smtClean="0"/>
              <a:t>values</a:t>
            </a:r>
            <a:endParaRPr lang="de-DE" altLang="hu-HU" sz="2000" dirty="0" smtClean="0"/>
          </a:p>
          <a:p>
            <a:pPr lvl="1">
              <a:buNone/>
            </a:pPr>
            <a:endParaRPr lang="de-DE" altLang="hu-HU" sz="2000" dirty="0"/>
          </a:p>
          <a:p>
            <a:pPr lvl="1">
              <a:buNone/>
            </a:pPr>
            <a:r>
              <a:rPr lang="de-DE" altLang="hu-HU" sz="2000" dirty="0" smtClean="0"/>
              <a:t>* We used back-propagation algorithm here because </a:t>
            </a:r>
            <a:r>
              <a:rPr lang="en-US" sz="2000" dirty="0"/>
              <a:t>Back propagation is an iterative process in which values of the weights and biases slowly change, so that the NN usually computes more accurate output values.</a:t>
            </a:r>
            <a:endParaRPr lang="en-US" altLang="hu-HU" sz="2000"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069326" y="1"/>
            <a:ext cx="4788674" cy="106322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chemeClr val="bg1"/>
                </a:solidFill>
              </a:rPr>
              <a:t>Unit Test</a:t>
            </a:r>
            <a:endParaRPr lang="en-US" sz="3600" dirty="0">
              <a:solidFill>
                <a:schemeClr val="bg1"/>
              </a:solidFill>
            </a:endParaRPr>
          </a:p>
        </p:txBody>
      </p:sp>
      <p:sp>
        <p:nvSpPr>
          <p:cNvPr id="6" name="Content Placeholder 5"/>
          <p:cNvSpPr>
            <a:spLocks noGrp="1"/>
          </p:cNvSpPr>
          <p:nvPr>
            <p:ph idx="1"/>
          </p:nvPr>
        </p:nvSpPr>
        <p:spPr/>
        <p:txBody>
          <a:bodyPr/>
          <a:lstStyle/>
          <a:p>
            <a:pPr marL="0" indent="0">
              <a:buNone/>
            </a:pPr>
            <a:r>
              <a:rPr lang="de-DE" dirty="0" smtClean="0"/>
              <a:t>5 unit tests are used:</a:t>
            </a:r>
          </a:p>
          <a:p>
            <a:pPr marL="0" indent="0">
              <a:buNone/>
            </a:pPr>
            <a:r>
              <a:rPr lang="de-DE" dirty="0" smtClean="0"/>
              <a:t>1. </a:t>
            </a:r>
            <a:r>
              <a:rPr lang="en-US" b="1" dirty="0" err="1"/>
              <a:t>TestByData</a:t>
            </a:r>
            <a:endParaRPr lang="de-DE" dirty="0" smtClean="0"/>
          </a:p>
          <a:p>
            <a:pPr marL="0" indent="0">
              <a:buNone/>
            </a:pPr>
            <a:r>
              <a:rPr lang="de-DE" dirty="0" smtClean="0"/>
              <a:t>2. </a:t>
            </a:r>
            <a:r>
              <a:rPr lang="en-US" b="1" dirty="0" err="1"/>
              <a:t>TestWithMaxIteration</a:t>
            </a:r>
            <a:endParaRPr lang="de-DE" dirty="0" smtClean="0"/>
          </a:p>
          <a:p>
            <a:pPr marL="0" indent="0">
              <a:buNone/>
            </a:pPr>
            <a:r>
              <a:rPr lang="de-DE" dirty="0" smtClean="0"/>
              <a:t>3</a:t>
            </a:r>
            <a:r>
              <a:rPr lang="en-US" dirty="0" smtClean="0"/>
              <a:t>. </a:t>
            </a:r>
            <a:r>
              <a:rPr lang="en-US" b="1" dirty="0" err="1"/>
              <a:t>TestWithCSVData</a:t>
            </a:r>
            <a:endParaRPr lang="en-US" dirty="0" smtClean="0"/>
          </a:p>
          <a:p>
            <a:pPr marL="0" indent="0">
              <a:buNone/>
            </a:pPr>
            <a:r>
              <a:rPr lang="de-DE" dirty="0" smtClean="0"/>
              <a:t>4. </a:t>
            </a:r>
            <a:r>
              <a:rPr lang="en-US" b="1" dirty="0" err="1"/>
              <a:t>TestWithMaxLearningRate</a:t>
            </a:r>
            <a:endParaRPr lang="de-DE" dirty="0" smtClean="0"/>
          </a:p>
          <a:p>
            <a:pPr marL="0" indent="0">
              <a:buNone/>
            </a:pPr>
            <a:r>
              <a:rPr lang="de-DE" dirty="0" smtClean="0"/>
              <a:t>5. </a:t>
            </a:r>
            <a:r>
              <a:rPr lang="en-US" b="1" dirty="0" err="1"/>
              <a:t>TestWithMinIteration</a:t>
            </a:r>
            <a:endParaRPr lang="de-DE" dirty="0" smtClean="0"/>
          </a:p>
        </p:txBody>
      </p:sp>
    </p:spTree>
    <p:extLst>
      <p:ext uri="{BB962C8B-B14F-4D97-AF65-F5344CB8AC3E}">
        <p14:creationId xmlns:p14="http://schemas.microsoft.com/office/powerpoint/2010/main" val="389788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Words>
  <Application>Microsoft Office PowerPoint</Application>
  <PresentationFormat>Custom</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Neural Network Regression</vt:lpstr>
      <vt:lpstr>Contents</vt:lpstr>
      <vt:lpstr>What is Neural Network?</vt:lpstr>
      <vt:lpstr>A typical Neuron vs Artificial Neuron</vt:lpstr>
      <vt:lpstr>What is Regression?</vt:lpstr>
      <vt:lpstr>Types of Regression</vt:lpstr>
      <vt:lpstr>Using Neural Network with Regression</vt:lpstr>
      <vt:lpstr>Training the Neural Network</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2019-05-01T14:22:30Z</dcterms:modified>
</cp:coreProperties>
</file>