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6" r:id="rId4"/>
    <p:sldId id="267" r:id="rId5"/>
    <p:sldId id="257" r:id="rId6"/>
    <p:sldId id="258" r:id="rId7"/>
    <p:sldId id="259" r:id="rId8"/>
    <p:sldId id="260" r:id="rId9"/>
    <p:sldId id="261" r:id="rId10"/>
    <p:sldId id="262" r:id="rId11"/>
    <p:sldId id="265"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C128C2-3C77-4644-9B98-FF5D27327474}" type="datetimeFigureOut">
              <a:rPr lang="en-US" smtClean="0"/>
              <a:t>12-Jun-17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F58F5D-E389-4F37-990A-9796A21F695E}" type="slidenum">
              <a:rPr lang="en-US" smtClean="0"/>
              <a:t>‹#›</a:t>
            </a:fld>
            <a:endParaRPr lang="en-US"/>
          </a:p>
        </p:txBody>
      </p:sp>
    </p:spTree>
    <p:extLst>
      <p:ext uri="{BB962C8B-B14F-4D97-AF65-F5344CB8AC3E}">
        <p14:creationId xmlns:p14="http://schemas.microsoft.com/office/powerpoint/2010/main" val="55486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C128C2-3C77-4644-9B98-FF5D27327474}" type="datetimeFigureOut">
              <a:rPr lang="en-US" smtClean="0"/>
              <a:t>12-Jun-17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F58F5D-E389-4F37-990A-9796A21F695E}" type="slidenum">
              <a:rPr lang="en-US" smtClean="0"/>
              <a:t>‹#›</a:t>
            </a:fld>
            <a:endParaRPr lang="en-US"/>
          </a:p>
        </p:txBody>
      </p:sp>
    </p:spTree>
    <p:extLst>
      <p:ext uri="{BB962C8B-B14F-4D97-AF65-F5344CB8AC3E}">
        <p14:creationId xmlns:p14="http://schemas.microsoft.com/office/powerpoint/2010/main" val="299845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C128C2-3C77-4644-9B98-FF5D27327474}" type="datetimeFigureOut">
              <a:rPr lang="en-US" smtClean="0"/>
              <a:t>12-Jun-17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F58F5D-E389-4F37-990A-9796A21F695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34686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CC128C2-3C77-4644-9B98-FF5D27327474}" type="datetimeFigureOut">
              <a:rPr lang="en-US" smtClean="0"/>
              <a:t>12-Jun-17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F58F5D-E389-4F37-990A-9796A21F695E}" type="slidenum">
              <a:rPr lang="en-US" smtClean="0"/>
              <a:t>‹#›</a:t>
            </a:fld>
            <a:endParaRPr lang="en-US"/>
          </a:p>
        </p:txBody>
      </p:sp>
    </p:spTree>
    <p:extLst>
      <p:ext uri="{BB962C8B-B14F-4D97-AF65-F5344CB8AC3E}">
        <p14:creationId xmlns:p14="http://schemas.microsoft.com/office/powerpoint/2010/main" val="3535719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CC128C2-3C77-4644-9B98-FF5D27327474}" type="datetimeFigureOut">
              <a:rPr lang="en-US" smtClean="0"/>
              <a:t>12-Jun-17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F58F5D-E389-4F37-990A-9796A21F695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86076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CC128C2-3C77-4644-9B98-FF5D27327474}" type="datetimeFigureOut">
              <a:rPr lang="en-US" smtClean="0"/>
              <a:t>12-Jun-17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F58F5D-E389-4F37-990A-9796A21F695E}" type="slidenum">
              <a:rPr lang="en-US" smtClean="0"/>
              <a:t>‹#›</a:t>
            </a:fld>
            <a:endParaRPr lang="en-US"/>
          </a:p>
        </p:txBody>
      </p:sp>
    </p:spTree>
    <p:extLst>
      <p:ext uri="{BB962C8B-B14F-4D97-AF65-F5344CB8AC3E}">
        <p14:creationId xmlns:p14="http://schemas.microsoft.com/office/powerpoint/2010/main" val="2993163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128C2-3C77-4644-9B98-FF5D27327474}" type="datetimeFigureOut">
              <a:rPr lang="en-US" smtClean="0"/>
              <a:t>12-Jun-17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F58F5D-E389-4F37-990A-9796A21F695E}" type="slidenum">
              <a:rPr lang="en-US" smtClean="0"/>
              <a:t>‹#›</a:t>
            </a:fld>
            <a:endParaRPr lang="en-US"/>
          </a:p>
        </p:txBody>
      </p:sp>
    </p:spTree>
    <p:extLst>
      <p:ext uri="{BB962C8B-B14F-4D97-AF65-F5344CB8AC3E}">
        <p14:creationId xmlns:p14="http://schemas.microsoft.com/office/powerpoint/2010/main" val="3274302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128C2-3C77-4644-9B98-FF5D27327474}" type="datetimeFigureOut">
              <a:rPr lang="en-US" smtClean="0"/>
              <a:t>12-Jun-17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F58F5D-E389-4F37-990A-9796A21F695E}" type="slidenum">
              <a:rPr lang="en-US" smtClean="0"/>
              <a:t>‹#›</a:t>
            </a:fld>
            <a:endParaRPr lang="en-US"/>
          </a:p>
        </p:txBody>
      </p:sp>
    </p:spTree>
    <p:extLst>
      <p:ext uri="{BB962C8B-B14F-4D97-AF65-F5344CB8AC3E}">
        <p14:creationId xmlns:p14="http://schemas.microsoft.com/office/powerpoint/2010/main" val="412012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128C2-3C77-4644-9B98-FF5D27327474}" type="datetimeFigureOut">
              <a:rPr lang="en-US" smtClean="0"/>
              <a:t>12-Jun-17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F58F5D-E389-4F37-990A-9796A21F695E}" type="slidenum">
              <a:rPr lang="en-US" smtClean="0"/>
              <a:t>‹#›</a:t>
            </a:fld>
            <a:endParaRPr lang="en-US"/>
          </a:p>
        </p:txBody>
      </p:sp>
    </p:spTree>
    <p:extLst>
      <p:ext uri="{BB962C8B-B14F-4D97-AF65-F5344CB8AC3E}">
        <p14:creationId xmlns:p14="http://schemas.microsoft.com/office/powerpoint/2010/main" val="2149812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C128C2-3C77-4644-9B98-FF5D27327474}" type="datetimeFigureOut">
              <a:rPr lang="en-US" smtClean="0"/>
              <a:t>12-Jun-17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F58F5D-E389-4F37-990A-9796A21F695E}" type="slidenum">
              <a:rPr lang="en-US" smtClean="0"/>
              <a:t>‹#›</a:t>
            </a:fld>
            <a:endParaRPr lang="en-US"/>
          </a:p>
        </p:txBody>
      </p:sp>
    </p:spTree>
    <p:extLst>
      <p:ext uri="{BB962C8B-B14F-4D97-AF65-F5344CB8AC3E}">
        <p14:creationId xmlns:p14="http://schemas.microsoft.com/office/powerpoint/2010/main" val="406605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C128C2-3C77-4644-9B98-FF5D27327474}" type="datetimeFigureOut">
              <a:rPr lang="en-US" smtClean="0"/>
              <a:t>12-Jun-17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F58F5D-E389-4F37-990A-9796A21F695E}" type="slidenum">
              <a:rPr lang="en-US" smtClean="0"/>
              <a:t>‹#›</a:t>
            </a:fld>
            <a:endParaRPr lang="en-US"/>
          </a:p>
        </p:txBody>
      </p:sp>
    </p:spTree>
    <p:extLst>
      <p:ext uri="{BB962C8B-B14F-4D97-AF65-F5344CB8AC3E}">
        <p14:creationId xmlns:p14="http://schemas.microsoft.com/office/powerpoint/2010/main" val="1101313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C128C2-3C77-4644-9B98-FF5D27327474}" type="datetimeFigureOut">
              <a:rPr lang="en-US" smtClean="0"/>
              <a:t>12-Jun-17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F58F5D-E389-4F37-990A-9796A21F695E}" type="slidenum">
              <a:rPr lang="en-US" smtClean="0"/>
              <a:t>‹#›</a:t>
            </a:fld>
            <a:endParaRPr lang="en-US"/>
          </a:p>
        </p:txBody>
      </p:sp>
    </p:spTree>
    <p:extLst>
      <p:ext uri="{BB962C8B-B14F-4D97-AF65-F5344CB8AC3E}">
        <p14:creationId xmlns:p14="http://schemas.microsoft.com/office/powerpoint/2010/main" val="458156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C128C2-3C77-4644-9B98-FF5D27327474}" type="datetimeFigureOut">
              <a:rPr lang="en-US" smtClean="0"/>
              <a:t>12-Jun-17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F58F5D-E389-4F37-990A-9796A21F695E}" type="slidenum">
              <a:rPr lang="en-US" smtClean="0"/>
              <a:t>‹#›</a:t>
            </a:fld>
            <a:endParaRPr lang="en-US"/>
          </a:p>
        </p:txBody>
      </p:sp>
    </p:spTree>
    <p:extLst>
      <p:ext uri="{BB962C8B-B14F-4D97-AF65-F5344CB8AC3E}">
        <p14:creationId xmlns:p14="http://schemas.microsoft.com/office/powerpoint/2010/main" val="1794142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128C2-3C77-4644-9B98-FF5D27327474}" type="datetimeFigureOut">
              <a:rPr lang="en-US" smtClean="0"/>
              <a:t>12-Jun-17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F58F5D-E389-4F37-990A-9796A21F695E}" type="slidenum">
              <a:rPr lang="en-US" smtClean="0"/>
              <a:t>‹#›</a:t>
            </a:fld>
            <a:endParaRPr lang="en-US"/>
          </a:p>
        </p:txBody>
      </p:sp>
    </p:spTree>
    <p:extLst>
      <p:ext uri="{BB962C8B-B14F-4D97-AF65-F5344CB8AC3E}">
        <p14:creationId xmlns:p14="http://schemas.microsoft.com/office/powerpoint/2010/main" val="11033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CC128C2-3C77-4644-9B98-FF5D27327474}" type="datetimeFigureOut">
              <a:rPr lang="en-US" smtClean="0"/>
              <a:t>12-Jun-17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F58F5D-E389-4F37-990A-9796A21F695E}" type="slidenum">
              <a:rPr lang="en-US" smtClean="0"/>
              <a:t>‹#›</a:t>
            </a:fld>
            <a:endParaRPr lang="en-US"/>
          </a:p>
        </p:txBody>
      </p:sp>
    </p:spTree>
    <p:extLst>
      <p:ext uri="{BB962C8B-B14F-4D97-AF65-F5344CB8AC3E}">
        <p14:creationId xmlns:p14="http://schemas.microsoft.com/office/powerpoint/2010/main" val="58002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CC128C2-3C77-4644-9B98-FF5D27327474}" type="datetimeFigureOut">
              <a:rPr lang="en-US" smtClean="0"/>
              <a:t>12-Jun-17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F58F5D-E389-4F37-990A-9796A21F695E}" type="slidenum">
              <a:rPr lang="en-US" smtClean="0"/>
              <a:t>‹#›</a:t>
            </a:fld>
            <a:endParaRPr lang="en-US"/>
          </a:p>
        </p:txBody>
      </p:sp>
    </p:spTree>
    <p:extLst>
      <p:ext uri="{BB962C8B-B14F-4D97-AF65-F5344CB8AC3E}">
        <p14:creationId xmlns:p14="http://schemas.microsoft.com/office/powerpoint/2010/main" val="186640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CC128C2-3C77-4644-9B98-FF5D27327474}" type="datetimeFigureOut">
              <a:rPr lang="en-US" smtClean="0"/>
              <a:t>12-Jun-17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F58F5D-E389-4F37-990A-9796A21F695E}" type="slidenum">
              <a:rPr lang="en-US" smtClean="0"/>
              <a:t>‹#›</a:t>
            </a:fld>
            <a:endParaRPr lang="en-US"/>
          </a:p>
        </p:txBody>
      </p:sp>
    </p:spTree>
    <p:extLst>
      <p:ext uri="{BB962C8B-B14F-4D97-AF65-F5344CB8AC3E}">
        <p14:creationId xmlns:p14="http://schemas.microsoft.com/office/powerpoint/2010/main" val="3137704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3441" y="662609"/>
            <a:ext cx="8173276" cy="887896"/>
          </a:xfrm>
          <a:solidFill>
            <a:schemeClr val="accent4">
              <a:lumMod val="40000"/>
              <a:lumOff val="60000"/>
            </a:schemeClr>
          </a:solidFill>
        </p:spPr>
        <p:txBody>
          <a:bodyPr>
            <a:normAutofit fontScale="90000"/>
          </a:bodyPr>
          <a:lstStyle/>
          <a:p>
            <a:r>
              <a:rPr lang="en-US" b="1" dirty="0">
                <a:solidFill>
                  <a:schemeClr val="bg2">
                    <a:lumMod val="25000"/>
                  </a:schemeClr>
                </a:solidFill>
              </a:rPr>
              <a:t>Welcome to Presentation </a:t>
            </a:r>
          </a:p>
        </p:txBody>
      </p:sp>
      <p:sp>
        <p:nvSpPr>
          <p:cNvPr id="3" name="Subtitle 2"/>
          <p:cNvSpPr>
            <a:spLocks noGrp="1"/>
          </p:cNvSpPr>
          <p:nvPr>
            <p:ph type="subTitle" idx="1"/>
          </p:nvPr>
        </p:nvSpPr>
        <p:spPr>
          <a:xfrm>
            <a:off x="2443441" y="2352231"/>
            <a:ext cx="8282610" cy="2736603"/>
          </a:xfrm>
        </p:spPr>
        <p:txBody>
          <a:bodyPr>
            <a:normAutofit lnSpcReduction="10000"/>
          </a:bodyPr>
          <a:lstStyle/>
          <a:p>
            <a:r>
              <a:rPr lang="en-US" b="1" dirty="0">
                <a:solidFill>
                  <a:schemeClr val="tx1"/>
                </a:solidFill>
              </a:rPr>
              <a:t>Course Title        : Software Engineering (Project)</a:t>
            </a:r>
          </a:p>
          <a:p>
            <a:r>
              <a:rPr lang="en-US" b="1" dirty="0">
                <a:solidFill>
                  <a:schemeClr val="tx1"/>
                </a:solidFill>
              </a:rPr>
              <a:t>Project Name    :  </a:t>
            </a:r>
            <a:r>
              <a:rPr lang="en-IN" b="1" dirty="0">
                <a:solidFill>
                  <a:schemeClr val="tx1"/>
                </a:solidFill>
                <a:ea typeface="Calibri" panose="020F0502020204030204" pitchFamily="34" charset="0"/>
              </a:rPr>
              <a:t>Implement Gaussian and Mean Filters for noise removal</a:t>
            </a:r>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Submitted By      : Md Nazim Uddin</a:t>
            </a:r>
          </a:p>
          <a:p>
            <a:r>
              <a:rPr lang="en-US" b="1" dirty="0">
                <a:solidFill>
                  <a:schemeClr val="tx1"/>
                </a:solidFill>
              </a:rPr>
              <a:t>Matriculation No: 1100022</a:t>
            </a:r>
          </a:p>
          <a:p>
            <a:r>
              <a:rPr lang="en-US" b="1" dirty="0">
                <a:solidFill>
                  <a:schemeClr val="tx1"/>
                </a:solidFill>
              </a:rPr>
              <a:t>Date                     : 29-05-2017</a:t>
            </a:r>
          </a:p>
        </p:txBody>
      </p:sp>
    </p:spTree>
    <p:extLst>
      <p:ext uri="{BB962C8B-B14F-4D97-AF65-F5344CB8AC3E}">
        <p14:creationId xmlns:p14="http://schemas.microsoft.com/office/powerpoint/2010/main" val="2364474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65100"/>
            <a:ext cx="8915400" cy="5746122"/>
          </a:xfrm>
        </p:spPr>
        <p:txBody>
          <a:bodyPr/>
          <a:lstStyle/>
          <a:p>
            <a:pPr marL="0" indent="0">
              <a:buNone/>
            </a:pPr>
            <a:r>
              <a:rPr lang="en-US" dirty="0"/>
              <a:t>The idea of mean filtering is simply to replace each pixel value in an image with the mean ('average') value of its neighbors, including itself. This has the effect of eliminating pixel values which are unrepresentative of their surroundings. Mean filtering is usually thought of as a  convolution filter</a:t>
            </a:r>
          </a:p>
          <a:p>
            <a:pPr marL="0" indent="0">
              <a:buNone/>
            </a:pPr>
            <a:r>
              <a:rPr lang="en-US" dirty="0"/>
              <a:t>Noised image: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Removed noise: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832" y="1487487"/>
            <a:ext cx="2914649" cy="2271713"/>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3832" y="4021930"/>
            <a:ext cx="2914650" cy="2119313"/>
          </a:xfrm>
          <a:prstGeom prst="rect">
            <a:avLst/>
          </a:prstGeom>
        </p:spPr>
      </p:pic>
    </p:spTree>
    <p:extLst>
      <p:ext uri="{BB962C8B-B14F-4D97-AF65-F5344CB8AC3E}">
        <p14:creationId xmlns:p14="http://schemas.microsoft.com/office/powerpoint/2010/main" val="110936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647" y="3195031"/>
            <a:ext cx="4523492" cy="608342"/>
          </a:xfrm>
        </p:spPr>
        <p:txBody>
          <a:bodyPr>
            <a:normAutofit fontScale="90000"/>
          </a:bodyPr>
          <a:lstStyle/>
          <a:p>
            <a:r>
              <a:rPr lang="en-US" b="1" dirty="0">
                <a:solidFill>
                  <a:srgbClr val="0070C0"/>
                </a:solidFill>
              </a:rPr>
              <a:t>CODE  EXPLANATION</a:t>
            </a:r>
          </a:p>
        </p:txBody>
      </p:sp>
    </p:spTree>
    <p:extLst>
      <p:ext uri="{BB962C8B-B14F-4D97-AF65-F5344CB8AC3E}">
        <p14:creationId xmlns:p14="http://schemas.microsoft.com/office/powerpoint/2010/main" val="22006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1025" y="2732310"/>
            <a:ext cx="3274475" cy="912590"/>
          </a:xfrm>
        </p:spPr>
        <p:txBody>
          <a:bodyPr>
            <a:noAutofit/>
          </a:bodyPr>
          <a:lstStyle/>
          <a:p>
            <a:r>
              <a:rPr lang="en-US" sz="4400" b="1" dirty="0">
                <a:solidFill>
                  <a:schemeClr val="accent1"/>
                </a:solidFill>
              </a:rPr>
              <a:t>Thank you</a:t>
            </a:r>
          </a:p>
        </p:txBody>
      </p:sp>
    </p:spTree>
    <p:extLst>
      <p:ext uri="{BB962C8B-B14F-4D97-AF65-F5344CB8AC3E}">
        <p14:creationId xmlns:p14="http://schemas.microsoft.com/office/powerpoint/2010/main" val="2865720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p:txBody>
          <a:bodyPr/>
          <a:lstStyle/>
          <a:p>
            <a:pPr marL="0" indent="0">
              <a:buNone/>
            </a:pPr>
            <a:r>
              <a:rPr lang="en-US" dirty="0"/>
              <a:t>Conventional linear filters such as arithmetic mean filter and Gaussian filter smooth noises effectively but blur edges. The Gaussian smoothing operator is a 2-D  convolution operator that is used to `blur' images and  remove detail and noise. In this sense, it is like the mean filter, but it uses a different kernel that represents the shape of a Gaussian (`bell-shaped') hump.</a:t>
            </a:r>
          </a:p>
          <a:p>
            <a:pPr marL="0" indent="0">
              <a:buNone/>
            </a:pPr>
            <a:r>
              <a:rPr lang="en-US" dirty="0"/>
              <a:t>The Gaussian and mean noise filtering technique it not a sufficient method to noise remove but a successful basic filtering method.</a:t>
            </a:r>
          </a:p>
        </p:txBody>
      </p:sp>
    </p:spTree>
    <p:extLst>
      <p:ext uri="{BB962C8B-B14F-4D97-AF65-F5344CB8AC3E}">
        <p14:creationId xmlns:p14="http://schemas.microsoft.com/office/powerpoint/2010/main" val="370362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169" y="531345"/>
            <a:ext cx="8911687" cy="1280890"/>
          </a:xfrm>
        </p:spPr>
        <p:txBody>
          <a:bodyPr/>
          <a:lstStyle/>
          <a:p>
            <a:r>
              <a:rPr lang="en-US" b="1" dirty="0"/>
              <a:t>Convolution</a:t>
            </a:r>
          </a:p>
        </p:txBody>
      </p:sp>
      <p:sp>
        <p:nvSpPr>
          <p:cNvPr id="3" name="Content Placeholder 2"/>
          <p:cNvSpPr>
            <a:spLocks noGrp="1"/>
          </p:cNvSpPr>
          <p:nvPr>
            <p:ph idx="1"/>
          </p:nvPr>
        </p:nvSpPr>
        <p:spPr>
          <a:xfrm>
            <a:off x="2324169" y="1364974"/>
            <a:ext cx="8915400" cy="3777622"/>
          </a:xfrm>
        </p:spPr>
        <p:txBody>
          <a:bodyPr>
            <a:normAutofit fontScale="92500" lnSpcReduction="20000"/>
          </a:bodyPr>
          <a:lstStyle/>
          <a:p>
            <a:r>
              <a:rPr lang="en-US" dirty="0"/>
              <a:t>Convolution is a general purpose filter effect for images</a:t>
            </a:r>
          </a:p>
          <a:p>
            <a:r>
              <a:rPr lang="en-US" dirty="0"/>
              <a:t>Is a matrix applied to an image and a mathematical operation comprised of integers</a:t>
            </a:r>
          </a:p>
          <a:p>
            <a:r>
              <a:rPr lang="en-US" dirty="0"/>
              <a:t>It works by determining the value of a central pixel by adding the weighted values of all its neighbors together </a:t>
            </a:r>
          </a:p>
          <a:p>
            <a:r>
              <a:rPr lang="en-US" dirty="0"/>
              <a:t>The output is a new modified filtered image</a:t>
            </a:r>
          </a:p>
          <a:p>
            <a:pPr marL="0" indent="0">
              <a:buNone/>
            </a:pPr>
            <a:endParaRPr lang="en-US" dirty="0"/>
          </a:p>
          <a:p>
            <a:pPr marL="0" indent="0">
              <a:buNone/>
            </a:pPr>
            <a:endParaRPr lang="en-US" dirty="0"/>
          </a:p>
          <a:p>
            <a:pPr marL="0" indent="0">
              <a:buNone/>
            </a:pPr>
            <a:endParaRPr lang="en-US" dirty="0"/>
          </a:p>
          <a:p>
            <a:pPr marL="0" indent="0">
              <a:buNone/>
            </a:pPr>
            <a:r>
              <a:rPr lang="en-US" sz="2400" b="1" dirty="0"/>
              <a:t>The process of image convolution:</a:t>
            </a:r>
          </a:p>
          <a:p>
            <a:pPr marL="0" indent="0">
              <a:buNone/>
            </a:pPr>
            <a:r>
              <a:rPr lang="en-US" dirty="0"/>
              <a:t>A convolution is done by multiplying a pixel’s and its neighboring pixels color value by a matrix</a:t>
            </a:r>
            <a:endParaRPr lang="en-US" b="1" dirty="0"/>
          </a:p>
        </p:txBody>
      </p:sp>
    </p:spTree>
    <p:extLst>
      <p:ext uri="{BB962C8B-B14F-4D97-AF65-F5344CB8AC3E}">
        <p14:creationId xmlns:p14="http://schemas.microsoft.com/office/powerpoint/2010/main" val="255956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a:t>
            </a:r>
          </a:p>
        </p:txBody>
      </p:sp>
      <p:sp>
        <p:nvSpPr>
          <p:cNvPr id="3" name="Content Placeholder 2"/>
          <p:cNvSpPr>
            <a:spLocks noGrp="1"/>
          </p:cNvSpPr>
          <p:nvPr>
            <p:ph idx="1"/>
          </p:nvPr>
        </p:nvSpPr>
        <p:spPr/>
        <p:txBody>
          <a:bodyPr/>
          <a:lstStyle/>
          <a:p>
            <a:r>
              <a:rPr lang="en-US" dirty="0"/>
              <a:t>A kernel is a (usually) small matrix of numbers that is used in image convolutions. </a:t>
            </a:r>
          </a:p>
          <a:p>
            <a:r>
              <a:rPr lang="en-US" dirty="0"/>
              <a:t>Differently sized kernels containing different patterns of numbers produce different results under convolution</a:t>
            </a:r>
          </a:p>
          <a:p>
            <a:r>
              <a:rPr lang="en-US" dirty="0"/>
              <a:t>The size of a kernel is arbitrary but 3x3 is often used</a:t>
            </a:r>
          </a:p>
          <a:p>
            <a:pPr marL="0" indent="0">
              <a:buNone/>
            </a:pPr>
            <a:r>
              <a:rPr lang="en-US" dirty="0"/>
              <a:t>Example Kernel:</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4770193" y="4315777"/>
            <a:ext cx="2067929" cy="1429825"/>
          </a:xfrm>
          <a:prstGeom prst="rect">
            <a:avLst/>
          </a:prstGeom>
        </p:spPr>
      </p:pic>
    </p:spTree>
    <p:extLst>
      <p:ext uri="{BB962C8B-B14F-4D97-AF65-F5344CB8AC3E}">
        <p14:creationId xmlns:p14="http://schemas.microsoft.com/office/powerpoint/2010/main" val="862996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Gaussian Filter</a:t>
            </a:r>
          </a:p>
        </p:txBody>
      </p:sp>
      <p:sp>
        <p:nvSpPr>
          <p:cNvPr id="3" name="Content Placeholder 2"/>
          <p:cNvSpPr>
            <a:spLocks noGrp="1"/>
          </p:cNvSpPr>
          <p:nvPr>
            <p:ph idx="1"/>
          </p:nvPr>
        </p:nvSpPr>
        <p:spPr>
          <a:xfrm>
            <a:off x="2842051" y="1383824"/>
            <a:ext cx="9255785" cy="5593446"/>
          </a:xfrm>
        </p:spPr>
        <p:txBody>
          <a:bodyPr>
            <a:noAutofit/>
          </a:bodyPr>
          <a:lstStyle/>
          <a:p>
            <a:pPr algn="just"/>
            <a:r>
              <a:rPr lang="en-US" dirty="0">
                <a:latin typeface="+mj-lt"/>
                <a:ea typeface="Calibri" panose="020F0502020204030204" pitchFamily="34" charset="0"/>
              </a:rPr>
              <a:t>In image processing, a Gaussian blur (also known as Gaussian smoothing) is the result of blurring an image by a Gaussian function. It is a widely used effect in graphics software, typically to reduce image noise and reduce detail. The idea of Gaussian smoothing is to use this 2-D distribution as a `point-spread' function, and this is achieved by convolution..</a:t>
            </a:r>
          </a:p>
          <a:p>
            <a:pPr algn="just"/>
            <a:endParaRPr lang="en-US" dirty="0">
              <a:latin typeface="+mj-lt"/>
              <a:ea typeface="Calibri" panose="020F0502020204030204" pitchFamily="34" charset="0"/>
            </a:endParaRPr>
          </a:p>
          <a:p>
            <a:pPr marL="0" indent="0" algn="just">
              <a:buNone/>
            </a:pPr>
            <a:endParaRPr lang="en-US" dirty="0">
              <a:latin typeface="+mj-lt"/>
              <a:ea typeface="Calibri" panose="020F0502020204030204" pitchFamily="34" charset="0"/>
            </a:endParaRPr>
          </a:p>
          <a:p>
            <a:pPr marL="0" indent="0" algn="just">
              <a:buNone/>
            </a:pPr>
            <a:r>
              <a:rPr lang="en-US" dirty="0">
                <a:latin typeface="+mj-lt"/>
                <a:ea typeface="Calibri" panose="020F0502020204030204" pitchFamily="34" charset="0"/>
              </a:rPr>
              <a:t>                                                                       </a:t>
            </a:r>
          </a:p>
          <a:p>
            <a:pPr marL="0" indent="0" algn="just">
              <a:buNone/>
            </a:pPr>
            <a:r>
              <a:rPr lang="en-US" dirty="0">
                <a:latin typeface="Times New Roman" panose="02020603050405020304" pitchFamily="18" charset="0"/>
                <a:ea typeface="Calibri" panose="020F0502020204030204" pitchFamily="34" charset="0"/>
              </a:rPr>
              <a:t>where </a:t>
            </a:r>
            <a:r>
              <a:rPr lang="en-US" b="1" dirty="0">
                <a:latin typeface="Times New Roman" panose="02020603050405020304" pitchFamily="18" charset="0"/>
                <a:ea typeface="Calibri" panose="020F0502020204030204" pitchFamily="34" charset="0"/>
              </a:rPr>
              <a:t>σ</a:t>
            </a:r>
            <a:r>
              <a:rPr lang="en-US" dirty="0">
                <a:latin typeface="Times New Roman" panose="02020603050405020304" pitchFamily="18" charset="0"/>
                <a:ea typeface="Calibri" panose="020F0502020204030204" pitchFamily="34" charset="0"/>
              </a:rPr>
              <a:t> is the standard deviation of the distribution.                </a:t>
            </a:r>
          </a:p>
          <a:p>
            <a:pPr marL="0" indent="0" algn="just">
              <a:buNone/>
            </a:pPr>
            <a:r>
              <a:rPr lang="en-US" dirty="0">
                <a:latin typeface="Times New Roman" panose="02020603050405020304" pitchFamily="18" charset="0"/>
                <a:ea typeface="Calibri" panose="020F0502020204030204" pitchFamily="34" charset="0"/>
              </a:rPr>
              <a:t>                                                                                       </a:t>
            </a:r>
            <a:endParaRPr lang="en-US" dirty="0">
              <a:latin typeface="+mj-lt"/>
              <a:ea typeface="Calibri" panose="020F0502020204030204" pitchFamily="34" charset="0"/>
            </a:endParaRPr>
          </a:p>
          <a:p>
            <a:endParaRPr lang="en-US" dirty="0"/>
          </a:p>
        </p:txBody>
      </p:sp>
      <p:pic>
        <p:nvPicPr>
          <p:cNvPr id="4" name="Picture 3"/>
          <p:cNvPicPr/>
          <p:nvPr/>
        </p:nvPicPr>
        <p:blipFill>
          <a:blip r:embed="rId2" cstate="print"/>
          <a:stretch>
            <a:fillRect/>
          </a:stretch>
        </p:blipFill>
        <p:spPr>
          <a:xfrm>
            <a:off x="7792278" y="4364523"/>
            <a:ext cx="3776835" cy="1771234"/>
          </a:xfrm>
          <a:prstGeom prst="rect">
            <a:avLst/>
          </a:prstGeom>
        </p:spPr>
      </p:pic>
      <p:sp>
        <p:nvSpPr>
          <p:cNvPr id="5" name="Rectangle 4"/>
          <p:cNvSpPr/>
          <p:nvPr/>
        </p:nvSpPr>
        <p:spPr>
          <a:xfrm>
            <a:off x="7915929" y="6327352"/>
            <a:ext cx="3984489" cy="304699"/>
          </a:xfrm>
          <a:prstGeom prst="rect">
            <a:avLst/>
          </a:prstGeom>
        </p:spPr>
        <p:txBody>
          <a:bodyPr wrap="square">
            <a:spAutoFit/>
          </a:bodyPr>
          <a:lstStyle/>
          <a:p>
            <a:pPr algn="just">
              <a:lnSpc>
                <a:spcPct val="115000"/>
              </a:lnSpc>
              <a:spcAft>
                <a:spcPts val="100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Fig: 2-D Gaussian distribution with mean (0,0) and </a:t>
            </a:r>
            <a:r>
              <a:rPr lang="en-US" sz="1200" b="1" dirty="0">
                <a:latin typeface="Times New Roman" panose="02020603050405020304" pitchFamily="18" charset="0"/>
                <a:ea typeface="Calibri" panose="020F0502020204030204" pitchFamily="34" charset="0"/>
                <a:cs typeface="Times New Roman" panose="02020603050405020304" pitchFamily="18" charset="0"/>
              </a:rPr>
              <a:t>σ</a:t>
            </a:r>
            <a:r>
              <a:rPr lang="en-US" sz="1200" dirty="0">
                <a:latin typeface="Times New Roman" panose="02020603050405020304" pitchFamily="18" charset="0"/>
                <a:ea typeface="Calibri" panose="020F0502020204030204" pitchFamily="34" charset="0"/>
                <a:cs typeface="Times New Roman" panose="02020603050405020304" pitchFamily="18" charset="0"/>
              </a:rPr>
              <a: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3175684" y="4997134"/>
            <a:ext cx="1993565" cy="506012"/>
          </a:xfrm>
          <a:prstGeom prst="rect">
            <a:avLst/>
          </a:prstGeom>
        </p:spPr>
      </p:pic>
    </p:spTree>
    <p:extLst>
      <p:ext uri="{BB962C8B-B14F-4D97-AF65-F5344CB8AC3E}">
        <p14:creationId xmlns:p14="http://schemas.microsoft.com/office/powerpoint/2010/main" val="2183105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Gaussian Filter Algorithm </a:t>
            </a:r>
          </a:p>
        </p:txBody>
      </p:sp>
      <p:sp>
        <p:nvSpPr>
          <p:cNvPr id="3" name="Content Placeholder 2"/>
          <p:cNvSpPr>
            <a:spLocks noGrp="1"/>
          </p:cNvSpPr>
          <p:nvPr>
            <p:ph idx="1"/>
          </p:nvPr>
        </p:nvSpPr>
        <p:spPr>
          <a:xfrm>
            <a:off x="2592925" y="1264554"/>
            <a:ext cx="8915400" cy="5326745"/>
          </a:xfrm>
        </p:spPr>
        <p:txBody>
          <a:bodyPr/>
          <a:lstStyle/>
          <a:p>
            <a:r>
              <a:rPr lang="en-US" dirty="0"/>
              <a:t>Consider a 5 x 5 test window AT from the noisy image as:</a:t>
            </a:r>
          </a:p>
          <a:p>
            <a:endParaRPr lang="en-US" dirty="0"/>
          </a:p>
          <a:p>
            <a:endParaRPr lang="en-US" dirty="0"/>
          </a:p>
          <a:p>
            <a:endParaRPr lang="en-US" dirty="0"/>
          </a:p>
          <a:p>
            <a:endParaRPr lang="en-US" dirty="0"/>
          </a:p>
          <a:p>
            <a:pPr marL="0" indent="0">
              <a:buNone/>
            </a:pPr>
            <a:endParaRPr lang="en-US" dirty="0"/>
          </a:p>
          <a:p>
            <a:r>
              <a:rPr lang="en-US" dirty="0"/>
              <a:t>Divide this window into 3 x 3 sub-windows such that the test pixel should appear in each of the sub-windows. Nine such sub-windows are possible and four of them as shown below.</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p:cNvPicPr>
            <a:picLocks noChangeAspect="1"/>
          </p:cNvPicPr>
          <p:nvPr/>
        </p:nvPicPr>
        <p:blipFill>
          <a:blip r:embed="rId2"/>
          <a:stretch>
            <a:fillRect/>
          </a:stretch>
        </p:blipFill>
        <p:spPr>
          <a:xfrm>
            <a:off x="3046412" y="1691555"/>
            <a:ext cx="3811588" cy="1670833"/>
          </a:xfrm>
          <a:prstGeom prst="rect">
            <a:avLst/>
          </a:prstGeom>
        </p:spPr>
      </p:pic>
      <p:pic>
        <p:nvPicPr>
          <p:cNvPr id="7" name="Picture 6"/>
          <p:cNvPicPr>
            <a:picLocks noChangeAspect="1"/>
          </p:cNvPicPr>
          <p:nvPr/>
        </p:nvPicPr>
        <p:blipFill>
          <a:blip r:embed="rId3"/>
          <a:stretch>
            <a:fillRect/>
          </a:stretch>
        </p:blipFill>
        <p:spPr>
          <a:xfrm>
            <a:off x="3417280" y="4561155"/>
            <a:ext cx="3810330" cy="2030144"/>
          </a:xfrm>
          <a:prstGeom prst="rect">
            <a:avLst/>
          </a:prstGeom>
        </p:spPr>
      </p:pic>
    </p:spTree>
    <p:extLst>
      <p:ext uri="{BB962C8B-B14F-4D97-AF65-F5344CB8AC3E}">
        <p14:creationId xmlns:p14="http://schemas.microsoft.com/office/powerpoint/2010/main" val="1929909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7612" y="812800"/>
            <a:ext cx="8915400" cy="4381500"/>
          </a:xfrm>
        </p:spPr>
        <p:txBody>
          <a:bodyPr>
            <a:normAutofit/>
          </a:bodyPr>
          <a:lstStyle/>
          <a:p>
            <a:r>
              <a:rPr lang="en-US" dirty="0"/>
              <a:t>For each 3x3 sub-window calculate the standard deviation, σi, i=1, 2 ………N where N is maximum number of the sub-windows, for this paper it is equal to 9.</a:t>
            </a:r>
          </a:p>
          <a:p>
            <a:r>
              <a:rPr lang="en-US" dirty="0"/>
              <a:t>Set reference standard deviation, (σref), as median of σi, i=1, 2 ………N.</a:t>
            </a:r>
          </a:p>
          <a:p>
            <a:r>
              <a:rPr lang="en-US" dirty="0"/>
              <a:t>Set σmin = k1x σref. </a:t>
            </a:r>
          </a:p>
          <a:p>
            <a:r>
              <a:rPr lang="en-US" dirty="0"/>
              <a:t>Set σmax = k2 x σref. </a:t>
            </a:r>
          </a:p>
          <a:p>
            <a:r>
              <a:rPr lang="en-US" dirty="0"/>
              <a:t>Calculate average (σavg) of the standard deviations σi, i=1, 2 ………N whose standard deviation lies in the range [σmin, σmax]. </a:t>
            </a:r>
          </a:p>
          <a:p>
            <a:r>
              <a:rPr lang="en-US" dirty="0"/>
              <a:t>This σavg is used as a parameter to decide whether the test pixel is corrupted or not.</a:t>
            </a:r>
          </a:p>
          <a:p>
            <a:pPr marL="0" indent="0">
              <a:buNone/>
            </a:pPr>
            <a:r>
              <a:rPr lang="en-US" dirty="0"/>
              <a:t>The above process is repeated by sliding 5x5 window one step forward row wise and then column wise to cover the entire image.</a:t>
            </a:r>
          </a:p>
          <a:p>
            <a:pPr marL="0" indent="0">
              <a:buNone/>
            </a:pPr>
            <a:endParaRPr lang="en-US" dirty="0"/>
          </a:p>
          <a:p>
            <a:endParaRPr lang="en-US" dirty="0"/>
          </a:p>
        </p:txBody>
      </p:sp>
    </p:spTree>
    <p:extLst>
      <p:ext uri="{BB962C8B-B14F-4D97-AF65-F5344CB8AC3E}">
        <p14:creationId xmlns:p14="http://schemas.microsoft.com/office/powerpoint/2010/main" val="2014918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72" y="317500"/>
            <a:ext cx="8915400" cy="5930900"/>
          </a:xfrm>
        </p:spPr>
        <p:txBody>
          <a:bodyPr/>
          <a:lstStyle/>
          <a:p>
            <a:r>
              <a:rPr lang="en-US" dirty="0"/>
              <a:t>Noise image:</a:t>
            </a:r>
          </a:p>
          <a:p>
            <a:endParaRPr lang="en-US" dirty="0"/>
          </a:p>
          <a:p>
            <a:endParaRPr lang="en-US" dirty="0"/>
          </a:p>
          <a:p>
            <a:endParaRPr lang="en-US" dirty="0"/>
          </a:p>
          <a:p>
            <a:endParaRPr lang="en-US" dirty="0"/>
          </a:p>
          <a:p>
            <a:endParaRPr lang="en-US" dirty="0"/>
          </a:p>
          <a:p>
            <a:endParaRPr lang="en-US" dirty="0"/>
          </a:p>
          <a:p>
            <a:endParaRPr lang="en-US" dirty="0"/>
          </a:p>
          <a:p>
            <a:r>
              <a:rPr lang="en-US" dirty="0"/>
              <a:t>Removed noise:  </a:t>
            </a:r>
          </a:p>
          <a:p>
            <a:pPr marL="0" indent="0">
              <a:buNone/>
            </a:pPr>
            <a:endParaRPr lang="en-US" dirty="0"/>
          </a:p>
        </p:txBody>
      </p:sp>
      <p:pic>
        <p:nvPicPr>
          <p:cNvPr id="6" name="Picture 5"/>
          <p:cNvPicPr>
            <a:picLocks noChangeAspect="1"/>
          </p:cNvPicPr>
          <p:nvPr/>
        </p:nvPicPr>
        <p:blipFill>
          <a:blip r:embed="rId2"/>
          <a:stretch>
            <a:fillRect/>
          </a:stretch>
        </p:blipFill>
        <p:spPr>
          <a:xfrm>
            <a:off x="4374843" y="801762"/>
            <a:ext cx="3575357" cy="2500238"/>
          </a:xfrm>
          <a:prstGeom prst="rect">
            <a:avLst/>
          </a:prstGeom>
        </p:spPr>
      </p:pic>
      <p:pic>
        <p:nvPicPr>
          <p:cNvPr id="7" name="Picture 6"/>
          <p:cNvPicPr>
            <a:picLocks noChangeAspect="1"/>
          </p:cNvPicPr>
          <p:nvPr/>
        </p:nvPicPr>
        <p:blipFill>
          <a:blip r:embed="rId3"/>
          <a:stretch>
            <a:fillRect/>
          </a:stretch>
        </p:blipFill>
        <p:spPr>
          <a:xfrm>
            <a:off x="4374843" y="4033137"/>
            <a:ext cx="3359457" cy="2215263"/>
          </a:xfrm>
          <a:prstGeom prst="rect">
            <a:avLst/>
          </a:prstGeom>
        </p:spPr>
      </p:pic>
    </p:spTree>
    <p:extLst>
      <p:ext uri="{BB962C8B-B14F-4D97-AF65-F5344CB8AC3E}">
        <p14:creationId xmlns:p14="http://schemas.microsoft.com/office/powerpoint/2010/main" val="420358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2090"/>
          </a:xfrm>
        </p:spPr>
        <p:txBody>
          <a:bodyPr/>
          <a:lstStyle/>
          <a:p>
            <a:r>
              <a:rPr lang="en-US" b="1" dirty="0"/>
              <a:t>Mean Filter</a:t>
            </a:r>
          </a:p>
        </p:txBody>
      </p:sp>
      <p:sp>
        <p:nvSpPr>
          <p:cNvPr id="3" name="Content Placeholder 2"/>
          <p:cNvSpPr>
            <a:spLocks noGrp="1"/>
          </p:cNvSpPr>
          <p:nvPr>
            <p:ph idx="1"/>
          </p:nvPr>
        </p:nvSpPr>
        <p:spPr>
          <a:xfrm>
            <a:off x="2589212" y="1346200"/>
            <a:ext cx="8915400" cy="4565022"/>
          </a:xfrm>
        </p:spPr>
        <p:txBody>
          <a:bodyPr/>
          <a:lstStyle/>
          <a:p>
            <a:r>
              <a:rPr lang="en-US" dirty="0"/>
              <a:t>The mean filter is a simple sliding-window spatial filter that replaces the center value in the window with the average (mean) of all the pixel values in the window. The window, or kernel, is usually square but can be any shape. An example of mean filtering of a single 3x3 window of values is shown below.</a:t>
            </a:r>
          </a:p>
          <a:p>
            <a:r>
              <a:rPr lang="en-US" dirty="0"/>
              <a:t>Unfiltered values</a:t>
            </a:r>
          </a:p>
          <a:p>
            <a:pPr marL="0" indent="0">
              <a:buNone/>
            </a:pPr>
            <a:r>
              <a:rPr lang="en-US" dirty="0"/>
              <a:t>5 + 3 + 6 + 2 + 1 + 9 + 8 + 4 + 7 = 45</a:t>
            </a:r>
            <a:br>
              <a:rPr lang="en-US" dirty="0"/>
            </a:br>
            <a:r>
              <a:rPr lang="en-US" dirty="0"/>
              <a:t>45 / 9 = 5</a:t>
            </a:r>
          </a:p>
          <a:p>
            <a:pPr marL="0" indent="0">
              <a:buNone/>
            </a:pPr>
            <a:endParaRPr lang="en-US" dirty="0"/>
          </a:p>
          <a:p>
            <a:r>
              <a:rPr lang="en-US" dirty="0"/>
              <a:t>Mean Filtered </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7046912" y="3271477"/>
            <a:ext cx="981541" cy="975445"/>
          </a:xfrm>
          <a:prstGeom prst="rect">
            <a:avLst/>
          </a:prstGeom>
        </p:spPr>
      </p:pic>
      <p:pic>
        <p:nvPicPr>
          <p:cNvPr id="5" name="Picture 4"/>
          <p:cNvPicPr>
            <a:picLocks noChangeAspect="1"/>
          </p:cNvPicPr>
          <p:nvPr/>
        </p:nvPicPr>
        <p:blipFill>
          <a:blip r:embed="rId3"/>
          <a:stretch>
            <a:fillRect/>
          </a:stretch>
        </p:blipFill>
        <p:spPr>
          <a:xfrm>
            <a:off x="7046911" y="4484338"/>
            <a:ext cx="981541" cy="969348"/>
          </a:xfrm>
          <a:prstGeom prst="rect">
            <a:avLst/>
          </a:prstGeom>
        </p:spPr>
      </p:pic>
    </p:spTree>
    <p:extLst>
      <p:ext uri="{BB962C8B-B14F-4D97-AF65-F5344CB8AC3E}">
        <p14:creationId xmlns:p14="http://schemas.microsoft.com/office/powerpoint/2010/main" val="186367683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325</TotalTime>
  <Words>684</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Wisp</vt:lpstr>
      <vt:lpstr>Welcome to Presentation </vt:lpstr>
      <vt:lpstr>Introduction</vt:lpstr>
      <vt:lpstr>Convolution</vt:lpstr>
      <vt:lpstr>Kernel</vt:lpstr>
      <vt:lpstr>Gaussian Filter</vt:lpstr>
      <vt:lpstr>Gaussian Filter Algorithm </vt:lpstr>
      <vt:lpstr>PowerPoint Presentation</vt:lpstr>
      <vt:lpstr>PowerPoint Presentation</vt:lpstr>
      <vt:lpstr>Mean Filter</vt:lpstr>
      <vt:lpstr>PowerPoint Presentation</vt:lpstr>
      <vt:lpstr>CODE  EXPLANATION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Presentation</dc:title>
  <dc:creator>Nazim Uddin</dc:creator>
  <cp:lastModifiedBy>Nazim Uddin</cp:lastModifiedBy>
  <cp:revision>24</cp:revision>
  <dcterms:created xsi:type="dcterms:W3CDTF">2017-05-28T10:51:33Z</dcterms:created>
  <dcterms:modified xsi:type="dcterms:W3CDTF">2017-06-12T21:51:23Z</dcterms:modified>
</cp:coreProperties>
</file>