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8" r:id="rId2"/>
    <p:sldId id="269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13" r:id="rId19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71" d="100"/>
          <a:sy n="71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7FF29-236D-461D-963F-5F3F49689B13}" type="datetimeFigureOut">
              <a:rPr lang="vi-VN"/>
              <a:t>10/07/2017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844174-A2D4-493D-B1CA-A9DA179AD3B4}" type="slidenum">
              <a:rPr lang="vi-VN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72641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Bấm &amp; sửa kiểu phụ đề của Bản chính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10/07/2017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77509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ề và Văn bản Dọ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10/07/2017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4748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ề Dọc và Văn bả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10/07/2017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5000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10/07/2017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73931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10/07/2017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39344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10/07/2017</a:t>
            </a:fld>
            <a:endParaRPr lang="vi-VN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1434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5" name="Chỗ dành sẵn cho Văn bản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6" name="Chỗ dành sẵn cho Nội dung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7" name="Chỗ dành sẵn cho Ngày tháng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10/07/2017</a:t>
            </a:fld>
            <a:endParaRPr lang="vi-VN"/>
          </a:p>
        </p:txBody>
      </p:sp>
      <p:sp>
        <p:nvSpPr>
          <p:cNvPr id="8" name="Chỗ dành sẵn cho Chân trang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9530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10/07/2017</a:t>
            </a:fld>
            <a:endParaRPr lang="vi-VN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13401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10/07/2017</a:t>
            </a:fld>
            <a:endParaRPr lang="vi-VN"/>
          </a:p>
        </p:txBody>
      </p:sp>
      <p:sp>
        <p:nvSpPr>
          <p:cNvPr id="3" name="Chỗ dành sẵn cho Chân trang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3857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Phụ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10/07/2017</a:t>
            </a:fld>
            <a:endParaRPr lang="vi-VN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38026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Phụ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10/07/2017</a:t>
            </a:fld>
            <a:endParaRPr lang="vi-VN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6014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7236D-C680-4349-9A96-AEA01B6A4E8F}" type="datetimeFigureOut">
              <a:rPr lang="vi-VN" smtClean="0"/>
              <a:t>10/07/2017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36428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238897"/>
            <a:ext cx="9144000" cy="5972433"/>
          </a:xfrm>
        </p:spPr>
        <p:txBody>
          <a:bodyPr/>
          <a:lstStyle/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0" lvl="2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2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CoAP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for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IoTApi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(IOT1.12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lvl="2"/>
            <a:endParaRPr lang="de-D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2"/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</a:p>
          <a:p>
            <a:pPr marL="0" lvl="2"/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Dr. Andreas </a:t>
            </a:r>
            <a:r>
              <a:rPr 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Pech</a:t>
            </a:r>
          </a:p>
          <a:p>
            <a:pPr marL="0"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Damir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Dobric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2"/>
            <a:r>
              <a:rPr 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</a:p>
          <a:p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Hien Pham The – </a:t>
            </a:r>
            <a:r>
              <a:rPr 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1067411</a:t>
            </a: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86754" y="238897"/>
            <a:ext cx="3859924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93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Request/Response </a:t>
            </a:r>
            <a:r>
              <a:rPr lang="en-US" b="1" dirty="0" smtClean="0"/>
              <a:t>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</a:t>
            </a:r>
            <a:r>
              <a:rPr lang="en-US" dirty="0"/>
              <a:t>are two headers namely token and message ID, are used to be as reference for matching request and </a:t>
            </a:r>
            <a:r>
              <a:rPr lang="en-US" dirty="0" smtClean="0"/>
              <a:t>response</a:t>
            </a:r>
          </a:p>
          <a:p>
            <a:pPr lvl="1"/>
            <a:r>
              <a:rPr lang="en-US" dirty="0"/>
              <a:t>The source endpoint of the response must be the same as the destination endpoint of the original </a:t>
            </a:r>
            <a:r>
              <a:rPr lang="en-US" dirty="0" smtClean="0"/>
              <a:t>request</a:t>
            </a:r>
          </a:p>
          <a:p>
            <a:pPr lvl="1"/>
            <a:r>
              <a:rPr lang="en-US" dirty="0"/>
              <a:t>the Message ID of the Confirmable request and the Acknowledgement must match, and the tokens of the response and original request must match.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09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CoAP Protocol Introduction</a:t>
            </a:r>
          </a:p>
          <a:p>
            <a:pPr lvl="1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Protocol Stack</a:t>
            </a:r>
          </a:p>
          <a:p>
            <a:pPr lvl="1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Message Format</a:t>
            </a:r>
          </a:p>
          <a:p>
            <a:pPr lvl="1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Request Method</a:t>
            </a:r>
          </a:p>
          <a:p>
            <a:pPr lvl="1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Response Method</a:t>
            </a:r>
          </a:p>
          <a:p>
            <a:pPr lvl="1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Message Type</a:t>
            </a:r>
          </a:p>
          <a:p>
            <a:pPr lvl="1"/>
            <a:r>
              <a:rPr lang="vi-V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Request/Response </a:t>
            </a:r>
            <a:r>
              <a:rPr lang="vi-V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Matching</a:t>
            </a:r>
          </a:p>
          <a:p>
            <a:r>
              <a:rPr lang="de-DE" dirty="0" smtClean="0"/>
              <a:t>CoAP Client Connector Implementation</a:t>
            </a:r>
            <a:endParaRPr lang="vi-VN" dirty="0"/>
          </a:p>
          <a:p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Unit Test</a:t>
            </a:r>
          </a:p>
          <a:p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03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882" y="656059"/>
            <a:ext cx="7098927" cy="127691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74" y="2811555"/>
            <a:ext cx="8580345" cy="314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426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Send asynchronous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521" y="365125"/>
            <a:ext cx="3269597" cy="623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416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Receiving Asynchronous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756" y="1690688"/>
            <a:ext cx="7710488" cy="363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741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CoAP Protocol Introduction</a:t>
            </a:r>
          </a:p>
          <a:p>
            <a:pPr lvl="1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Protocol Stack</a:t>
            </a:r>
          </a:p>
          <a:p>
            <a:pPr lvl="1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Message Format</a:t>
            </a:r>
          </a:p>
          <a:p>
            <a:pPr lvl="1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Request Method</a:t>
            </a:r>
          </a:p>
          <a:p>
            <a:pPr lvl="1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Response Method</a:t>
            </a:r>
          </a:p>
          <a:p>
            <a:pPr lvl="1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Message Type</a:t>
            </a:r>
          </a:p>
          <a:p>
            <a:pPr lvl="1"/>
            <a:r>
              <a:rPr lang="vi-V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Request/Response </a:t>
            </a:r>
            <a:r>
              <a:rPr lang="vi-V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Matching</a:t>
            </a:r>
          </a:p>
          <a:p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CoAP Client Connector Implementation</a:t>
            </a:r>
            <a:endParaRPr lang="vi-V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de-DE" dirty="0" smtClean="0"/>
              <a:t>Unit Test</a:t>
            </a:r>
          </a:p>
          <a:p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29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</a:t>
            </a:r>
            <a:r>
              <a:rPr lang="en-US" dirty="0"/>
              <a:t>the sending asynchronous </a:t>
            </a:r>
            <a:r>
              <a:rPr lang="en-US" dirty="0" smtClean="0"/>
              <a:t>functionality:</a:t>
            </a:r>
          </a:p>
          <a:p>
            <a:pPr marL="739775" lvl="2"/>
            <a:r>
              <a:rPr lang="en-US" dirty="0"/>
              <a:t>Test client request delete</a:t>
            </a:r>
          </a:p>
          <a:p>
            <a:pPr marL="739775" lvl="2"/>
            <a:r>
              <a:rPr lang="en-US" dirty="0"/>
              <a:t>Test client request get</a:t>
            </a:r>
          </a:p>
          <a:p>
            <a:pPr marL="739775" lvl="2"/>
            <a:r>
              <a:rPr lang="en-US" dirty="0"/>
              <a:t>Test client request put</a:t>
            </a:r>
          </a:p>
          <a:p>
            <a:pPr marL="739775" lvl="2"/>
            <a:r>
              <a:rPr lang="en-US" dirty="0"/>
              <a:t>Test client request </a:t>
            </a:r>
            <a:r>
              <a:rPr lang="en-US" dirty="0"/>
              <a:t>post</a:t>
            </a:r>
          </a:p>
          <a:p>
            <a:pPr marL="282575" lvl="1"/>
            <a:r>
              <a:rPr lang="en-US" sz="2800" dirty="0" smtClean="0"/>
              <a:t>Testing </a:t>
            </a:r>
            <a:r>
              <a:rPr lang="en-US" sz="2800" dirty="0"/>
              <a:t>receiving asynchronous </a:t>
            </a:r>
            <a:r>
              <a:rPr lang="en-US" sz="2800" dirty="0" smtClean="0"/>
              <a:t>functionality</a:t>
            </a:r>
          </a:p>
          <a:p>
            <a:pPr marL="739775" lvl="2"/>
            <a:r>
              <a:rPr lang="en-US" dirty="0"/>
              <a:t>Test client response get</a:t>
            </a:r>
          </a:p>
          <a:p>
            <a:pPr marL="282575" lvl="1"/>
            <a:endParaRPr lang="en-US" sz="28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087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CoAP Protocol Introduction</a:t>
            </a:r>
          </a:p>
          <a:p>
            <a:pPr lvl="1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Protocol Stack</a:t>
            </a:r>
          </a:p>
          <a:p>
            <a:pPr lvl="1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Message Format</a:t>
            </a:r>
          </a:p>
          <a:p>
            <a:pPr lvl="1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Request Method</a:t>
            </a:r>
          </a:p>
          <a:p>
            <a:pPr lvl="1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Response Method</a:t>
            </a:r>
          </a:p>
          <a:p>
            <a:pPr lvl="1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Message Type</a:t>
            </a:r>
          </a:p>
          <a:p>
            <a:pPr lvl="1"/>
            <a:r>
              <a:rPr lang="vi-V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Request/Response </a:t>
            </a:r>
            <a:r>
              <a:rPr lang="vi-V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Matching</a:t>
            </a:r>
          </a:p>
          <a:p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CoAP Client Connector Implementation</a:t>
            </a:r>
            <a:endParaRPr lang="vi-V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Unit Test</a:t>
            </a:r>
          </a:p>
          <a:p>
            <a:r>
              <a:rPr lang="de-DE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0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smtClean="0"/>
              <a:t>I </a:t>
            </a:r>
            <a:r>
              <a:rPr lang="en-US" dirty="0" smtClean="0"/>
              <a:t>learnt: </a:t>
            </a:r>
          </a:p>
          <a:p>
            <a:pPr lvl="1"/>
            <a:r>
              <a:rPr lang="de-DE" dirty="0" smtClean="0"/>
              <a:t>The future of IoT Api</a:t>
            </a:r>
            <a:endParaRPr lang="en-US" dirty="0" smtClean="0"/>
          </a:p>
          <a:p>
            <a:pPr lvl="1"/>
            <a:r>
              <a:rPr lang="en-US" dirty="0" smtClean="0"/>
              <a:t>Working with C# and .NET core</a:t>
            </a:r>
            <a:endParaRPr lang="en-US" dirty="0" smtClean="0"/>
          </a:p>
          <a:p>
            <a:pPr marL="233363" lvl="1" indent="-233363"/>
            <a:r>
              <a:rPr lang="en-US" dirty="0"/>
              <a:t>Based on theoretical background, asynchronous sending and receiving module is generated. The projects also include some unit test to validate the ability of interacting between the given </a:t>
            </a:r>
            <a:r>
              <a:rPr lang="en-US" dirty="0" err="1"/>
              <a:t>IotApi</a:t>
            </a:r>
            <a:r>
              <a:rPr lang="en-US" dirty="0"/>
              <a:t> and the </a:t>
            </a:r>
            <a:r>
              <a:rPr lang="en-US" dirty="0" err="1"/>
              <a:t>CoAp</a:t>
            </a:r>
            <a:r>
              <a:rPr lang="en-US" dirty="0"/>
              <a:t> Protocol.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30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CoAP Protocol Introduction</a:t>
            </a:r>
          </a:p>
          <a:p>
            <a:pPr lvl="1"/>
            <a:r>
              <a:rPr lang="de-DE" dirty="0" smtClean="0"/>
              <a:t>Protocol Stack</a:t>
            </a:r>
          </a:p>
          <a:p>
            <a:pPr lvl="1"/>
            <a:r>
              <a:rPr lang="de-DE" dirty="0" smtClean="0"/>
              <a:t>Message Format</a:t>
            </a:r>
          </a:p>
          <a:p>
            <a:pPr lvl="1"/>
            <a:r>
              <a:rPr lang="de-DE" dirty="0" smtClean="0"/>
              <a:t>Request Method</a:t>
            </a:r>
          </a:p>
          <a:p>
            <a:pPr lvl="1"/>
            <a:r>
              <a:rPr lang="de-DE" dirty="0" smtClean="0"/>
              <a:t>Response Method</a:t>
            </a:r>
          </a:p>
          <a:p>
            <a:pPr lvl="1"/>
            <a:r>
              <a:rPr lang="de-DE" dirty="0" smtClean="0"/>
              <a:t>Message Type</a:t>
            </a:r>
          </a:p>
          <a:p>
            <a:pPr lvl="1"/>
            <a:r>
              <a:rPr lang="vi-VN" dirty="0" smtClean="0"/>
              <a:t>Request/Response </a:t>
            </a:r>
            <a:r>
              <a:rPr lang="vi-VN" dirty="0"/>
              <a:t>Matching</a:t>
            </a:r>
          </a:p>
          <a:p>
            <a:r>
              <a:rPr lang="de-DE" dirty="0" smtClean="0"/>
              <a:t>CoAP Client Connector Implementation</a:t>
            </a:r>
            <a:endParaRPr lang="vi-VN" dirty="0"/>
          </a:p>
          <a:p>
            <a:r>
              <a:rPr lang="de-DE" dirty="0" smtClean="0"/>
              <a:t>Unit Test</a:t>
            </a:r>
          </a:p>
          <a:p>
            <a:r>
              <a:rPr lang="de-DE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48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CoAP Protocol Introduction</a:t>
            </a:r>
          </a:p>
          <a:p>
            <a:pPr lvl="1"/>
            <a:r>
              <a:rPr lang="de-DE" dirty="0" smtClean="0"/>
              <a:t>Protocol Stack</a:t>
            </a:r>
          </a:p>
          <a:p>
            <a:pPr lvl="1"/>
            <a:r>
              <a:rPr lang="de-DE" dirty="0" smtClean="0"/>
              <a:t>Message Format</a:t>
            </a:r>
          </a:p>
          <a:p>
            <a:pPr lvl="1"/>
            <a:r>
              <a:rPr lang="de-DE" dirty="0" smtClean="0"/>
              <a:t>Request Method</a:t>
            </a:r>
          </a:p>
          <a:p>
            <a:pPr lvl="1"/>
            <a:r>
              <a:rPr lang="de-DE" dirty="0" smtClean="0"/>
              <a:t>Response Method</a:t>
            </a:r>
          </a:p>
          <a:p>
            <a:pPr lvl="1"/>
            <a:r>
              <a:rPr lang="de-DE" dirty="0" smtClean="0"/>
              <a:t>Message Type</a:t>
            </a:r>
          </a:p>
          <a:p>
            <a:pPr lvl="1"/>
            <a:r>
              <a:rPr lang="vi-VN" dirty="0" smtClean="0"/>
              <a:t>Request/Response </a:t>
            </a:r>
            <a:r>
              <a:rPr lang="vi-VN" dirty="0"/>
              <a:t>Matching</a:t>
            </a:r>
          </a:p>
          <a:p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CoAP Client Connector Implementation</a:t>
            </a:r>
            <a:endParaRPr lang="vi-V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Unit Test</a:t>
            </a:r>
          </a:p>
          <a:p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56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6859"/>
            <a:ext cx="10515600" cy="5760104"/>
          </a:xfrm>
        </p:spPr>
        <p:txBody>
          <a:bodyPr/>
          <a:lstStyle/>
          <a:p>
            <a:r>
              <a:rPr lang="de-DE" dirty="0" smtClean="0"/>
              <a:t>CoAP: </a:t>
            </a:r>
            <a:r>
              <a:rPr lang="en-US" dirty="0"/>
              <a:t>Constrained Application </a:t>
            </a:r>
            <a:r>
              <a:rPr lang="en-US" dirty="0" smtClean="0"/>
              <a:t>Protocol</a:t>
            </a:r>
          </a:p>
          <a:p>
            <a:pPr lvl="1"/>
            <a:r>
              <a:rPr lang="en-US" dirty="0"/>
              <a:t>a specialized web transfer protocol for use with constrained nodes and constrained </a:t>
            </a:r>
            <a:r>
              <a:rPr lang="en-US" dirty="0" smtClean="0"/>
              <a:t>networks.</a:t>
            </a:r>
          </a:p>
          <a:p>
            <a:pPr lvl="2"/>
            <a:r>
              <a:rPr lang="en-US" dirty="0" smtClean="0"/>
              <a:t>limited </a:t>
            </a:r>
            <a:r>
              <a:rPr lang="en-US" dirty="0"/>
              <a:t>power supply, </a:t>
            </a:r>
            <a:endParaRPr lang="en-US" dirty="0" smtClean="0"/>
          </a:p>
          <a:p>
            <a:pPr lvl="2"/>
            <a:r>
              <a:rPr lang="en-US" dirty="0" smtClean="0"/>
              <a:t>manufacturing </a:t>
            </a:r>
            <a:r>
              <a:rPr lang="en-US" dirty="0"/>
              <a:t>costs, </a:t>
            </a:r>
            <a:endParaRPr lang="en-US" dirty="0" smtClean="0"/>
          </a:p>
          <a:p>
            <a:pPr lvl="2"/>
            <a:r>
              <a:rPr lang="en-US" dirty="0" smtClean="0"/>
              <a:t>RAM</a:t>
            </a:r>
            <a:r>
              <a:rPr lang="en-US" dirty="0"/>
              <a:t>, </a:t>
            </a:r>
            <a:r>
              <a:rPr lang="en-US" dirty="0" smtClean="0"/>
              <a:t>ROM </a:t>
            </a:r>
          </a:p>
          <a:p>
            <a:pPr lvl="2"/>
            <a:r>
              <a:rPr lang="en-US" dirty="0" smtClean="0"/>
              <a:t>generally </a:t>
            </a:r>
            <a:r>
              <a:rPr lang="en-US" dirty="0"/>
              <a:t>low processing </a:t>
            </a:r>
            <a:r>
              <a:rPr lang="en-US" dirty="0" smtClean="0"/>
              <a:t>capabilities</a:t>
            </a:r>
          </a:p>
          <a:p>
            <a:pPr marL="685800" lvl="2"/>
            <a:r>
              <a:rPr lang="en-US" sz="2400" dirty="0"/>
              <a:t>uses a compact binary format </a:t>
            </a:r>
            <a:r>
              <a:rPr lang="en-US" sz="2400" dirty="0" smtClean="0"/>
              <a:t>and </a:t>
            </a:r>
            <a:r>
              <a:rPr lang="en-US" sz="2400" dirty="0"/>
              <a:t>runs over </a:t>
            </a:r>
            <a:r>
              <a:rPr lang="en-US" sz="2400" dirty="0" smtClean="0"/>
              <a:t>UDP as transportation</a:t>
            </a:r>
          </a:p>
          <a:p>
            <a:pPr marL="685800" lvl="2"/>
            <a:r>
              <a:rPr lang="en-US" sz="2400" dirty="0"/>
              <a:t>designed for machine-to-machine (M2M) </a:t>
            </a:r>
            <a:r>
              <a:rPr lang="en-US" sz="2400" dirty="0" smtClean="0"/>
              <a:t>applications</a:t>
            </a:r>
          </a:p>
          <a:p>
            <a:pPr marL="1143000" lvl="3"/>
            <a:r>
              <a:rPr lang="en-US" sz="2200" dirty="0" smtClean="0"/>
              <a:t>smart </a:t>
            </a:r>
            <a:r>
              <a:rPr lang="en-US" sz="2200" dirty="0"/>
              <a:t>energy </a:t>
            </a:r>
            <a:endParaRPr lang="en-US" sz="2200" dirty="0" smtClean="0"/>
          </a:p>
          <a:p>
            <a:pPr marL="1143000" lvl="3"/>
            <a:r>
              <a:rPr lang="en-US" sz="2200" dirty="0" smtClean="0"/>
              <a:t>building automation</a:t>
            </a:r>
          </a:p>
          <a:p>
            <a:pPr marL="685800" lvl="2"/>
            <a:r>
              <a:rPr lang="en-US" sz="2400" dirty="0"/>
              <a:t>is network-oriented protocol, using similar features to HTTP but also allows for low </a:t>
            </a:r>
            <a:r>
              <a:rPr lang="en-US" sz="2400" dirty="0" smtClean="0"/>
              <a:t>overhead</a:t>
            </a:r>
            <a:r>
              <a:rPr lang="en-US" sz="2400" dirty="0"/>
              <a:t>, multicast, </a:t>
            </a:r>
            <a:r>
              <a:rPr lang="en-US" sz="2400" dirty="0" smtClean="0"/>
              <a:t>etc.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4098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10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114" y="385686"/>
            <a:ext cx="4712549" cy="55041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55114" y="5889812"/>
            <a:ext cx="3302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Example of a </a:t>
            </a:r>
            <a:r>
              <a:rPr lang="en-US" dirty="0" err="1"/>
              <a:t>CoAP</a:t>
            </a:r>
            <a:r>
              <a:rPr lang="en-US" dirty="0"/>
              <a:t> protocol stack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06671" y="614286"/>
            <a:ext cx="562331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Physical layer</a:t>
            </a:r>
            <a:r>
              <a:rPr lang="en-US" dirty="0" smtClean="0"/>
              <a:t>:802.15.4e</a:t>
            </a:r>
          </a:p>
          <a:p>
            <a:r>
              <a:rPr lang="de-DE" b="1" dirty="0" smtClean="0"/>
              <a:t>Data link layer</a:t>
            </a:r>
            <a:r>
              <a:rPr lang="de-DE" dirty="0" smtClean="0"/>
              <a:t>: </a:t>
            </a:r>
            <a:r>
              <a:rPr lang="en-US" dirty="0"/>
              <a:t>6LoWPAN is an acronym of IPv6 over Low Power Wireless Personal Area </a:t>
            </a:r>
            <a:r>
              <a:rPr lang="en-US" dirty="0" smtClean="0"/>
              <a:t>Networks</a:t>
            </a:r>
          </a:p>
          <a:p>
            <a:r>
              <a:rPr lang="en-US" b="1" dirty="0"/>
              <a:t>Transportation </a:t>
            </a:r>
            <a:r>
              <a:rPr lang="en-US" b="1" dirty="0" smtClean="0"/>
              <a:t>Layer: </a:t>
            </a:r>
            <a:r>
              <a:rPr lang="en-US" dirty="0"/>
              <a:t>instead of using complex congestion control as in TCP</a:t>
            </a:r>
            <a:r>
              <a:rPr lang="en-US" dirty="0" smtClean="0"/>
              <a:t>. </a:t>
            </a:r>
            <a:r>
              <a:rPr lang="en-US" dirty="0" err="1" smtClean="0"/>
              <a:t>CoAP</a:t>
            </a:r>
            <a:r>
              <a:rPr lang="en-US" dirty="0" smtClean="0"/>
              <a:t> use UDP. UDP:</a:t>
            </a:r>
          </a:p>
          <a:p>
            <a:r>
              <a:rPr lang="de-DE" b="1" dirty="0" smtClean="0"/>
              <a:t>	- </a:t>
            </a:r>
            <a:r>
              <a:rPr lang="en-US" dirty="0"/>
              <a:t>unreliable </a:t>
            </a:r>
            <a:r>
              <a:rPr lang="en-US" dirty="0" smtClean="0"/>
              <a:t>transport</a:t>
            </a:r>
          </a:p>
          <a:p>
            <a:r>
              <a:rPr lang="de-DE" b="1" dirty="0"/>
              <a:t>	</a:t>
            </a:r>
            <a:r>
              <a:rPr lang="de-DE" b="1" dirty="0" smtClean="0"/>
              <a:t>- </a:t>
            </a:r>
            <a:r>
              <a:rPr lang="en-US" dirty="0"/>
              <a:t>no acknowledgment of sent </a:t>
            </a:r>
            <a:r>
              <a:rPr lang="en-US" dirty="0" smtClean="0"/>
              <a:t>datagrams</a:t>
            </a:r>
          </a:p>
          <a:p>
            <a:r>
              <a:rPr lang="de-DE" b="1" dirty="0"/>
              <a:t>	</a:t>
            </a:r>
            <a:r>
              <a:rPr lang="de-DE" b="1" dirty="0" smtClean="0"/>
              <a:t>- </a:t>
            </a:r>
            <a:r>
              <a:rPr lang="en-US" dirty="0"/>
              <a:t>8 octet (8 bytes) header field </a:t>
            </a:r>
            <a:endParaRPr lang="en-US" dirty="0" smtClean="0"/>
          </a:p>
          <a:p>
            <a:r>
              <a:rPr lang="de-DE" b="1" dirty="0"/>
              <a:t>	</a:t>
            </a:r>
            <a:r>
              <a:rPr lang="de-DE" b="1" dirty="0" smtClean="0"/>
              <a:t>- </a:t>
            </a:r>
            <a:r>
              <a:rPr lang="en-US" dirty="0"/>
              <a:t>It is up to higher layer protocols to detect this datagram loss and initiate a retransmission </a:t>
            </a:r>
            <a:endParaRPr lang="en-US" dirty="0" smtClean="0"/>
          </a:p>
          <a:p>
            <a:r>
              <a:rPr lang="de-DE" b="1" dirty="0" smtClean="0"/>
              <a:t>Application Layer: </a:t>
            </a:r>
            <a:r>
              <a:rPr lang="en-US" dirty="0"/>
              <a:t>two-layer structure: methods and </a:t>
            </a:r>
            <a:r>
              <a:rPr lang="en-US" dirty="0" smtClean="0"/>
              <a:t>transactions</a:t>
            </a:r>
          </a:p>
          <a:p>
            <a:r>
              <a:rPr lang="de-DE" b="1" dirty="0"/>
              <a:t>	</a:t>
            </a:r>
            <a:r>
              <a:rPr lang="de-DE" b="1" dirty="0" smtClean="0"/>
              <a:t>- </a:t>
            </a:r>
            <a:r>
              <a:rPr lang="en-US" dirty="0" smtClean="0"/>
              <a:t>transaction: </a:t>
            </a:r>
            <a:r>
              <a:rPr lang="en-US" dirty="0"/>
              <a:t>duplicate detection and reliable delivery of messages </a:t>
            </a:r>
            <a:endParaRPr lang="en-US" dirty="0" smtClean="0"/>
          </a:p>
          <a:p>
            <a:r>
              <a:rPr lang="de-DE" b="1" dirty="0"/>
              <a:t>	</a:t>
            </a:r>
            <a:r>
              <a:rPr lang="de-DE" b="1" dirty="0" smtClean="0"/>
              <a:t>- </a:t>
            </a:r>
            <a:r>
              <a:rPr lang="en-US" dirty="0"/>
              <a:t>enables RESTful interaction through the well-known methods GET, PUT, POST, and DELETE as well as response codes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6483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8859119"/>
              </p:ext>
            </p:extLst>
          </p:nvPr>
        </p:nvGraphicFramePr>
        <p:xfrm>
          <a:off x="1234813" y="1586754"/>
          <a:ext cx="9872458" cy="43555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95240">
                  <a:extLst>
                    <a:ext uri="{9D8B030D-6E8A-4147-A177-3AD203B41FA5}">
                      <a16:colId xmlns:a16="http://schemas.microsoft.com/office/drawing/2014/main" val="4241773550"/>
                    </a:ext>
                  </a:extLst>
                </a:gridCol>
                <a:gridCol w="7477218">
                  <a:extLst>
                    <a:ext uri="{9D8B030D-6E8A-4147-A177-3AD203B41FA5}">
                      <a16:colId xmlns:a16="http://schemas.microsoft.com/office/drawing/2014/main" val="3407632607"/>
                    </a:ext>
                  </a:extLst>
                </a:gridCol>
              </a:tblGrid>
              <a:tr h="995466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Request Method Names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16948322"/>
                  </a:ext>
                </a:extLst>
              </a:tr>
              <a:tr h="1044712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Retrieves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representation for the information that currently corresponds to the resource identified by the request URI.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7222247"/>
                  </a:ext>
                </a:extLst>
              </a:tr>
              <a:tr h="647726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Process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representation enclosed in the request.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0974258"/>
                  </a:ext>
                </a:extLst>
              </a:tr>
              <a:tr h="1061172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PUT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Update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 create the resource identified by the request URI with the enclosed representation.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90364287"/>
                  </a:ext>
                </a:extLst>
              </a:tr>
              <a:tr h="606454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Delete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resource identified by the request URI.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7617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219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0136547"/>
              </p:ext>
            </p:extLst>
          </p:nvPr>
        </p:nvGraphicFramePr>
        <p:xfrm>
          <a:off x="1181024" y="322729"/>
          <a:ext cx="10154845" cy="61672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0620">
                  <a:extLst>
                    <a:ext uri="{9D8B030D-6E8A-4147-A177-3AD203B41FA5}">
                      <a16:colId xmlns:a16="http://schemas.microsoft.com/office/drawing/2014/main" val="4215300063"/>
                    </a:ext>
                  </a:extLst>
                </a:gridCol>
                <a:gridCol w="4176803">
                  <a:extLst>
                    <a:ext uri="{9D8B030D-6E8A-4147-A177-3AD203B41FA5}">
                      <a16:colId xmlns:a16="http://schemas.microsoft.com/office/drawing/2014/main" val="2747736637"/>
                    </a:ext>
                  </a:extLst>
                </a:gridCol>
                <a:gridCol w="823455">
                  <a:extLst>
                    <a:ext uri="{9D8B030D-6E8A-4147-A177-3AD203B41FA5}">
                      <a16:colId xmlns:a16="http://schemas.microsoft.com/office/drawing/2014/main" val="2099748130"/>
                    </a:ext>
                  </a:extLst>
                </a:gridCol>
                <a:gridCol w="4253967">
                  <a:extLst>
                    <a:ext uri="{9D8B030D-6E8A-4147-A177-3AD203B41FA5}">
                      <a16:colId xmlns:a16="http://schemas.microsoft.com/office/drawing/2014/main" val="1564100531"/>
                    </a:ext>
                  </a:extLst>
                </a:gridCol>
              </a:tblGrid>
              <a:tr h="380104">
                <a:tc gridSpan="4"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endParaRPr lang="en-U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2xx: Success: indicates that the clients request was successfully received, understood, and accepted.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700591"/>
                  </a:ext>
                </a:extLst>
              </a:tr>
              <a:tr h="380104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endParaRPr lang="en-U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2.01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just" defTabSz="914400" rtl="0" eaLnBrk="1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Created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just" defTabSz="914400" rtl="0" eaLnBrk="1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2.02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just" defTabSz="914400" rtl="0" eaLnBrk="1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Deleted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3783107"/>
                  </a:ext>
                </a:extLst>
              </a:tr>
              <a:tr h="380104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endParaRPr lang="en-U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2.03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just" defTabSz="914400" rtl="0" eaLnBrk="1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Valid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just" defTabSz="914400" rtl="0" eaLnBrk="1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2.04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defTabSz="914400" rtl="0" eaLnBrk="1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defTabSz="914400" rtl="0" eaLnBrk="1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Changed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5435395"/>
                  </a:ext>
                </a:extLst>
              </a:tr>
              <a:tr h="380104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endParaRPr lang="en-U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2.05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just" defTabSz="914400" rtl="0" eaLnBrk="1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Content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0393091"/>
                  </a:ext>
                </a:extLst>
              </a:tr>
              <a:tr h="380104">
                <a:tc gridSpan="4"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endParaRPr lang="en-U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4xx: Client error: intended for cases in which the client seems to have 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errored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685461"/>
                  </a:ext>
                </a:extLst>
              </a:tr>
              <a:tr h="380104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endParaRPr lang="en-U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4.00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just" defTabSz="914400" rtl="0" eaLnBrk="1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Bad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Request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endParaRPr lang="en-U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just" defTabSz="914400" rtl="0" eaLnBrk="1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4.01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just" defTabSz="914400" rtl="0" eaLnBrk="1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Unauthorized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7491264"/>
                  </a:ext>
                </a:extLst>
              </a:tr>
              <a:tr h="380104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endParaRPr lang="en-U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4.02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just" defTabSz="914400" rtl="0" eaLnBrk="1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Bad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just" defTabSz="914400" rtl="0" eaLnBrk="1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4.03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just" defTabSz="914400" rtl="0" eaLnBrk="1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Forbidden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6537514"/>
                  </a:ext>
                </a:extLst>
              </a:tr>
              <a:tr h="380104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endParaRPr lang="en-U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4.04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just" defTabSz="914400" rtl="0" eaLnBrk="1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found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just" defTabSz="914400" rtl="0" eaLnBrk="1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4.05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just" defTabSz="914400" rtl="0" eaLnBrk="1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Method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 allowed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6243811"/>
                  </a:ext>
                </a:extLst>
              </a:tr>
              <a:tr h="380104"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endParaRPr lang="en-U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just" defTabSz="914400" rtl="0" eaLnBrk="1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4.06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just" defTabSz="914400" rtl="0" eaLnBrk="1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acceptable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just" defTabSz="914400" rtl="0" eaLnBrk="1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4.12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just" defTabSz="914400" rtl="0" eaLnBrk="1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Precondition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Failed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1290202"/>
                  </a:ext>
                </a:extLst>
              </a:tr>
              <a:tr h="380104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endParaRPr lang="en-U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4.13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just" defTabSz="914400" rtl="0" eaLnBrk="1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Request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Entity too large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just" defTabSz="914400" rtl="0" eaLnBrk="1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4.15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just" defTabSz="914400" rtl="0" eaLnBrk="1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Unsupported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Content-Format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8132144"/>
                  </a:ext>
                </a:extLst>
              </a:tr>
              <a:tr h="760207">
                <a:tc gridSpan="4"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 5xx: Server Error: indicates cases in which the server is aware that it has erred or is incapable of performing the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request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191925"/>
                  </a:ext>
                </a:extLst>
              </a:tr>
              <a:tr h="380104"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endParaRPr lang="en-U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just" defTabSz="914400" rtl="0" eaLnBrk="1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5.00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just" defTabSz="914400" rtl="0" eaLnBrk="1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internal error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endParaRPr lang="en-U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just" defTabSz="914400" rtl="0" eaLnBrk="1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5.01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just" defTabSz="914400" rtl="0" eaLnBrk="1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implemented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5460169"/>
                  </a:ext>
                </a:extLst>
              </a:tr>
              <a:tr h="380104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endParaRPr lang="en-U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5.02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just" defTabSz="914400" rtl="0" eaLnBrk="1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Bad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Gateway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endParaRPr lang="en-U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just" defTabSz="914400" rtl="0" eaLnBrk="1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5.03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just" defTabSz="914400" rtl="0" eaLnBrk="1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Service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unavailable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5032088"/>
                  </a:ext>
                </a:extLst>
              </a:tr>
              <a:tr h="380104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endParaRPr lang="en-U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5.04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just" defTabSz="914400" rtl="0" eaLnBrk="1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Timeout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endParaRPr lang="en-U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just" defTabSz="914400" rtl="0" eaLnBrk="1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5.05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just" defTabSz="914400" rtl="0" eaLnBrk="1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Proxying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 supported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0720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08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229556"/>
            <a:ext cx="10515600" cy="4351338"/>
          </a:xfrm>
        </p:spPr>
        <p:txBody>
          <a:bodyPr/>
          <a:lstStyle/>
          <a:p>
            <a:r>
              <a:rPr lang="en-US" dirty="0"/>
              <a:t>Confirmable (</a:t>
            </a:r>
            <a:r>
              <a:rPr lang="en-US" dirty="0" smtClean="0"/>
              <a:t>CON): </a:t>
            </a:r>
            <a:r>
              <a:rPr lang="en-US" dirty="0"/>
              <a:t>requires receiving peers to send back an acknowledgement or reset messages</a:t>
            </a:r>
            <a:endParaRPr lang="en-US" dirty="0" smtClean="0"/>
          </a:p>
          <a:p>
            <a:r>
              <a:rPr lang="en-US" dirty="0" smtClean="0"/>
              <a:t>Acknowledgement </a:t>
            </a:r>
            <a:r>
              <a:rPr lang="en-US" dirty="0"/>
              <a:t>(</a:t>
            </a:r>
            <a:r>
              <a:rPr lang="en-US" dirty="0" smtClean="0"/>
              <a:t>ACK): indicating received message</a:t>
            </a:r>
          </a:p>
          <a:p>
            <a:r>
              <a:rPr lang="en-US" dirty="0" smtClean="0"/>
              <a:t>Non-confirmable </a:t>
            </a:r>
            <a:r>
              <a:rPr lang="en-US" dirty="0"/>
              <a:t>(</a:t>
            </a:r>
            <a:r>
              <a:rPr lang="en-US" dirty="0" smtClean="0"/>
              <a:t>NON): </a:t>
            </a:r>
            <a:r>
              <a:rPr lang="en-US" dirty="0"/>
              <a:t>message does not require answer messages sent by the receiver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Reset (</a:t>
            </a:r>
            <a:r>
              <a:rPr lang="en-US" dirty="0" smtClean="0"/>
              <a:t>RST): </a:t>
            </a:r>
            <a:r>
              <a:rPr lang="en-US" dirty="0"/>
              <a:t>When a recipient is not at all able to process a Confirmable message, it replies with a Reset message instead of an Acknowledgement.</a:t>
            </a:r>
            <a:endParaRPr lang="en-US" dirty="0"/>
          </a:p>
        </p:txBody>
      </p:sp>
      <p:pic>
        <p:nvPicPr>
          <p:cNvPr id="4" name="Grafik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889" y="3645319"/>
            <a:ext cx="7488219" cy="321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267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8060" y="211978"/>
            <a:ext cx="10515600" cy="4351338"/>
          </a:xfrm>
        </p:spPr>
        <p:txBody>
          <a:bodyPr/>
          <a:lstStyle/>
          <a:p>
            <a:r>
              <a:rPr lang="en-US" dirty="0" err="1"/>
              <a:t>Ver</a:t>
            </a:r>
            <a:r>
              <a:rPr lang="en-US" dirty="0"/>
              <a:t> (Version</a:t>
            </a:r>
            <a:r>
              <a:rPr lang="en-US" dirty="0" smtClean="0"/>
              <a:t>): </a:t>
            </a:r>
            <a:r>
              <a:rPr lang="en-US" dirty="0"/>
              <a:t>indicates the </a:t>
            </a:r>
            <a:r>
              <a:rPr lang="en-US" dirty="0" err="1"/>
              <a:t>CoAP</a:t>
            </a:r>
            <a:r>
              <a:rPr lang="en-US" dirty="0"/>
              <a:t> version </a:t>
            </a:r>
            <a:r>
              <a:rPr lang="en-US" dirty="0" smtClean="0"/>
              <a:t>number</a:t>
            </a:r>
          </a:p>
          <a:p>
            <a:r>
              <a:rPr lang="en-US" dirty="0"/>
              <a:t>T (</a:t>
            </a:r>
            <a:r>
              <a:rPr lang="en-US" dirty="0" smtClean="0"/>
              <a:t>Type): message Type</a:t>
            </a:r>
          </a:p>
          <a:p>
            <a:r>
              <a:rPr lang="en-US" dirty="0"/>
              <a:t>TKL (Token length</a:t>
            </a:r>
            <a:r>
              <a:rPr lang="en-US" dirty="0" smtClean="0"/>
              <a:t>): </a:t>
            </a:r>
            <a:r>
              <a:rPr lang="en-US" dirty="0"/>
              <a:t>indicates number of token bytes after this </a:t>
            </a:r>
            <a:r>
              <a:rPr lang="en-US" dirty="0" smtClean="0"/>
              <a:t>header</a:t>
            </a:r>
          </a:p>
          <a:p>
            <a:r>
              <a:rPr lang="en-US" dirty="0" smtClean="0"/>
              <a:t>Code: </a:t>
            </a:r>
            <a:r>
              <a:rPr lang="en-US" dirty="0"/>
              <a:t>indicates the message request method (1-10) or response code (40-255</a:t>
            </a:r>
            <a:r>
              <a:rPr lang="en-US" dirty="0" smtClean="0"/>
              <a:t>)</a:t>
            </a:r>
          </a:p>
          <a:p>
            <a:r>
              <a:rPr lang="en-US" dirty="0"/>
              <a:t>Message </a:t>
            </a:r>
            <a:r>
              <a:rPr lang="en-US" dirty="0" smtClean="0"/>
              <a:t>ID: </a:t>
            </a:r>
            <a:r>
              <a:rPr lang="en-US" dirty="0"/>
              <a:t>detects message duplication, and matches </a:t>
            </a:r>
            <a:r>
              <a:rPr lang="en-US" dirty="0" smtClean="0"/>
              <a:t>response	</a:t>
            </a:r>
            <a:endParaRPr lang="en-US" dirty="0"/>
          </a:p>
        </p:txBody>
      </p:sp>
      <p:pic>
        <p:nvPicPr>
          <p:cNvPr id="4" name="Grafik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004" y="3103917"/>
            <a:ext cx="7743713" cy="363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13496"/>
      </p:ext>
    </p:extLst>
  </p:cSld>
  <p:clrMapOvr>
    <a:masterClrMapping/>
  </p:clrMapOvr>
</p:sld>
</file>

<file path=ppt/theme/theme1.xml><?xml version="1.0" encoding="utf-8"?>
<a:theme xmlns:a="http://schemas.openxmlformats.org/drawingml/2006/main" name="Chủ đề của Office">
  <a:themeElements>
    <a:clrScheme name="Văn phòn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Văn phòng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1444</TotalTime>
  <Words>717</Words>
  <Application>Microsoft Office PowerPoint</Application>
  <PresentationFormat>Widescreen</PresentationFormat>
  <Paragraphs>228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Chủ đề của Office</vt:lpstr>
      <vt:lpstr>PowerPoint Presentation</vt:lpstr>
      <vt:lpstr>Agenda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Request/Response Matching</vt:lpstr>
      <vt:lpstr>Agenda</vt:lpstr>
      <vt:lpstr>PowerPoint Presentation</vt:lpstr>
      <vt:lpstr>Send asynchronous</vt:lpstr>
      <vt:lpstr>Receiving Asynchronous</vt:lpstr>
      <vt:lpstr>Agenda</vt:lpstr>
      <vt:lpstr>PowerPoint Presentation</vt:lpstr>
      <vt:lpstr>Agenda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90 Degree bend</dc:title>
  <dc:creator/>
  <cp:lastModifiedBy>Pham The Hien</cp:lastModifiedBy>
  <cp:revision>166</cp:revision>
  <dcterms:created xsi:type="dcterms:W3CDTF">2012-09-27T01:07:24Z</dcterms:created>
  <dcterms:modified xsi:type="dcterms:W3CDTF">2017-07-10T13:40:49Z</dcterms:modified>
</cp:coreProperties>
</file>