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2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6975-F265-4F0D-853A-2013D42D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19030" cy="2971801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Implementation of IOT API Using OPC 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2594-7D48-47A3-8914-BA6A0FC2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058609" cy="194733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Engineering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Submitted to: Prof. Andreas </a:t>
            </a:r>
            <a:r>
              <a:rPr lang="en-US" dirty="0" err="1">
                <a:solidFill>
                  <a:schemeClr val="tx1"/>
                </a:solidFill>
              </a:rPr>
              <a:t>Pech</a:t>
            </a:r>
            <a:r>
              <a:rPr lang="en-US" dirty="0">
                <a:solidFill>
                  <a:schemeClr val="tx1"/>
                </a:solidFill>
              </a:rPr>
              <a:t>  &amp; </a:t>
            </a:r>
            <a:r>
              <a:rPr lang="en-US" dirty="0" err="1">
                <a:solidFill>
                  <a:schemeClr val="tx1"/>
                </a:solidFill>
              </a:rPr>
              <a:t>Damir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Dobric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Submitted by: Syed Aqib</a:t>
            </a:r>
          </a:p>
        </p:txBody>
      </p:sp>
    </p:spTree>
    <p:extLst>
      <p:ext uri="{BB962C8B-B14F-4D97-AF65-F5344CB8AC3E}">
        <p14:creationId xmlns:p14="http://schemas.microsoft.com/office/powerpoint/2010/main" val="214134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Mappings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Different mappings are combined together to create Stack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defines mapping b/w the abstract definitions contained in the specification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OPC Profiles are group of services that can be used for conformance level certificate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 applications shall implement at least one Stack profile and can communication with other application using same Stack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1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Access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Additional Information of variable types and a complementary description of </a:t>
            </a:r>
            <a:r>
              <a:rPr lang="en-US" dirty="0" err="1">
                <a:solidFill>
                  <a:schemeClr val="tx1"/>
                </a:solidFill>
              </a:rPr>
              <a:t>AddresssSpace</a:t>
            </a:r>
            <a:r>
              <a:rPr lang="en-US" dirty="0">
                <a:solidFill>
                  <a:schemeClr val="tx1"/>
                </a:solidFill>
              </a:rPr>
              <a:t>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NodeClasses</a:t>
            </a:r>
            <a:r>
              <a:rPr lang="en-US" dirty="0">
                <a:solidFill>
                  <a:schemeClr val="tx1"/>
                </a:solidFill>
              </a:rPr>
              <a:t>, attributes are needed for DA specific usage to process data</a:t>
            </a:r>
          </a:p>
          <a:p>
            <a:r>
              <a:rPr lang="en-US" dirty="0">
                <a:solidFill>
                  <a:schemeClr val="tx1"/>
                </a:solidFill>
              </a:rPr>
              <a:t>Alarms and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Representation of events and alarm in OPC UA </a:t>
            </a:r>
            <a:r>
              <a:rPr lang="en-US" dirty="0" err="1">
                <a:solidFill>
                  <a:schemeClr val="tx1"/>
                </a:solidFill>
              </a:rPr>
              <a:t>AddressSpace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examines other parts and describes alarm specific uses of the services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7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Extends the notion of methods and introduces functionality in a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Which can be invoked by a Client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Historical Access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Additional and Complementary definitions of the representation of historical time series, data and historical even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4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cap="none" dirty="0"/>
              <a:t>Address Space and Address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1891430"/>
            <a:ext cx="8534400" cy="36450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Address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Server to expose information to the clients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Information Describes the State and the behavior of the process and Server must able to transfer it the both 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 must 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Transferable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Addressable (there must be services to selectively access the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Meaningful (there must be rules how to apply bit patterns)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 OPC UA the atomic addressable item is called as a node</a:t>
            </a:r>
          </a:p>
        </p:txBody>
      </p:sp>
    </p:spTree>
    <p:extLst>
      <p:ext uri="{BB962C8B-B14F-4D97-AF65-F5344CB8AC3E}">
        <p14:creationId xmlns:p14="http://schemas.microsoft.com/office/powerpoint/2010/main" val="180791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cap="none" dirty="0" err="1"/>
              <a:t>AddressSpace</a:t>
            </a:r>
            <a:r>
              <a:rPr lang="en-US" cap="none" dirty="0"/>
              <a:t> and Address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5" y="2392471"/>
            <a:ext cx="8534400" cy="3682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Each node is a collection of Attribute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To enable browsing i.e. to represent information about the nodes are interconnected by References</a:t>
            </a:r>
          </a:p>
          <a:p>
            <a:r>
              <a:rPr lang="en-US" dirty="0">
                <a:solidFill>
                  <a:schemeClr val="tx1"/>
                </a:solidFill>
              </a:rPr>
              <a:t>Address Space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Exposing nodes to clients to make meaningful context to underlying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To create Address Space nodes are initiated and are interconnected using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Nodes are well defined as a result of  definition of </a:t>
            </a:r>
            <a:r>
              <a:rPr lang="en-US" dirty="0" err="1">
                <a:solidFill>
                  <a:schemeClr val="tx1"/>
                </a:solidFill>
              </a:rPr>
              <a:t>NodeClasses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5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cap="none" dirty="0" err="1"/>
              <a:t>AddressSpace</a:t>
            </a:r>
            <a:r>
              <a:rPr lang="en-US" cap="none" dirty="0"/>
              <a:t> and </a:t>
            </a:r>
            <a:r>
              <a:rPr lang="en-US" cap="none" dirty="0" err="1"/>
              <a:t>AddressSpace</a:t>
            </a:r>
            <a:r>
              <a:rPr lang="en-US" cap="none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5" y="2392471"/>
            <a:ext cx="8534400" cy="36826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Address Space Model defines the following </a:t>
            </a:r>
            <a:r>
              <a:rPr lang="en-US" dirty="0" err="1">
                <a:solidFill>
                  <a:schemeClr val="tx1"/>
                </a:solidFill>
              </a:rPr>
              <a:t>NodeClasses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View: defines a subset of nodes in the Address Space.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Object: is used to represent systems, system components, real-world objects and software objects.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Variable: is used as real-time process data holders, i.e. it provides a value.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Method: is a lightweight function, whose scope is bounded by an owning object.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ObjectType</a:t>
            </a:r>
            <a:r>
              <a:rPr lang="en-US" dirty="0">
                <a:solidFill>
                  <a:schemeClr val="tx1"/>
                </a:solidFill>
              </a:rPr>
              <a:t>: provides definition for objects.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>
                <a:solidFill>
                  <a:schemeClr val="tx1"/>
                </a:solidFill>
              </a:rPr>
              <a:t>: is used to define simple and complex data types of the Variable values.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ReferenceType</a:t>
            </a:r>
            <a:r>
              <a:rPr lang="en-US" dirty="0">
                <a:solidFill>
                  <a:schemeClr val="tx1"/>
                </a:solidFill>
              </a:rPr>
              <a:t>: is used to define the meaning of the nodes relationship.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VariableType</a:t>
            </a:r>
            <a:r>
              <a:rPr lang="en-US" dirty="0">
                <a:solidFill>
                  <a:schemeClr val="tx1"/>
                </a:solidFill>
              </a:rPr>
              <a:t>: is used to provide type definition for variables.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pic>
        <p:nvPicPr>
          <p:cNvPr id="1026" name="Picture 2" descr="Bildergebnis für opc ua information model">
            <a:extLst>
              <a:ext uri="{FF2B5EF4-FFF2-40B4-BE49-F238E27FC236}">
                <a16:creationId xmlns:a16="http://schemas.microsoft.com/office/drawing/2014/main" id="{913730D3-1B49-4159-90C7-C022A13E31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89" y="2021305"/>
            <a:ext cx="9400674" cy="425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9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OPC UA uses an object as a fundamental notion to represent data and behavior of an underlying system</a:t>
            </a:r>
          </a:p>
          <a:p>
            <a:r>
              <a:rPr lang="en-US" dirty="0">
                <a:solidFill>
                  <a:schemeClr val="tx1"/>
                </a:solidFill>
              </a:rPr>
              <a:t>The OPC UA Information Model provides features such as data abstraction, encapsulation, polymorphism, and inheritance.</a:t>
            </a:r>
          </a:p>
          <a:p>
            <a:r>
              <a:rPr lang="en-US" dirty="0">
                <a:solidFill>
                  <a:schemeClr val="tx1"/>
                </a:solidFill>
              </a:rPr>
              <a:t>For the purpose of unification of the information representation the producers (servers) and consumers (clients) use the type notion.</a:t>
            </a:r>
          </a:p>
          <a:p>
            <a:r>
              <a:rPr lang="en-US" dirty="0">
                <a:solidFill>
                  <a:schemeClr val="tx1"/>
                </a:solidFill>
              </a:rPr>
              <a:t>The main role of the types represented by the above </a:t>
            </a:r>
            <a:r>
              <a:rPr lang="en-US" dirty="0" err="1">
                <a:solidFill>
                  <a:schemeClr val="tx1"/>
                </a:solidFill>
              </a:rPr>
              <a:t>NodeClasses</a:t>
            </a:r>
            <a:r>
              <a:rPr lang="en-US" dirty="0">
                <a:solidFill>
                  <a:schemeClr val="tx1"/>
                </a:solidFill>
              </a:rPr>
              <a:t> is to provide a description of the Address Space structure and to allow clients to use this knowledge to navigate to desired information in the Address Space exposed by the server. </a:t>
            </a:r>
          </a:p>
        </p:txBody>
      </p:sp>
    </p:spTree>
    <p:extLst>
      <p:ext uri="{BB962C8B-B14F-4D97-AF65-F5344CB8AC3E}">
        <p14:creationId xmlns:p14="http://schemas.microsoft.com/office/powerpoint/2010/main" val="353755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 Type </a:t>
            </a:r>
            <a:r>
              <a:rPr lang="en-US" dirty="0" err="1">
                <a:solidFill>
                  <a:schemeClr val="tx1"/>
                </a:solidFill>
              </a:rPr>
              <a:t>NodeClass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 definition of custom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nested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ObjectTypes</a:t>
            </a:r>
            <a:r>
              <a:rPr lang="en-US" dirty="0">
                <a:solidFill>
                  <a:schemeClr val="tx1"/>
                </a:solidFill>
              </a:rPr>
              <a:t> folder organizes object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Typical items in Address space Folders are used to organize the address space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Root folder provides the main entry point into the address space  </a:t>
            </a:r>
          </a:p>
        </p:txBody>
      </p:sp>
    </p:spTree>
    <p:extLst>
      <p:ext uri="{BB962C8B-B14F-4D97-AF65-F5344CB8AC3E}">
        <p14:creationId xmlns:p14="http://schemas.microsoft.com/office/powerpoint/2010/main" val="428633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C374-4C0D-47F4-AAF6-1C729453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93" y="504055"/>
            <a:ext cx="8534400" cy="1507067"/>
          </a:xfrm>
        </p:spPr>
        <p:txBody>
          <a:bodyPr/>
          <a:lstStyle/>
          <a:p>
            <a:r>
              <a:rPr lang="en-US" dirty="0"/>
              <a:t>OPC 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62AD-E459-4B0B-A1C0-2996A0EE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93" y="231418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Stands for Open Platform Communication Unified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Industrial M2M Communication Protocol</a:t>
            </a:r>
          </a:p>
          <a:p>
            <a:r>
              <a:rPr lang="en-US" dirty="0">
                <a:solidFill>
                  <a:schemeClr val="tx1"/>
                </a:solidFill>
              </a:rPr>
              <a:t>OPC UA you can integrate all your devices, automation systems and software applications using one secure and platform independent standard</a:t>
            </a:r>
          </a:p>
          <a:p>
            <a:r>
              <a:rPr lang="en-US" dirty="0">
                <a:solidFill>
                  <a:schemeClr val="tx1"/>
                </a:solidFill>
              </a:rPr>
              <a:t>Equally suitable for closed network or used via Internet</a:t>
            </a:r>
          </a:p>
          <a:p>
            <a:r>
              <a:rPr lang="en-US" dirty="0">
                <a:solidFill>
                  <a:schemeClr val="tx1"/>
                </a:solidFill>
              </a:rPr>
              <a:t>Can be used on any software platform such as Windows, Linux, Android, MAC</a:t>
            </a:r>
          </a:p>
        </p:txBody>
      </p:sp>
    </p:spTree>
    <p:extLst>
      <p:ext uri="{BB962C8B-B14F-4D97-AF65-F5344CB8AC3E}">
        <p14:creationId xmlns:p14="http://schemas.microsoft.com/office/powerpoint/2010/main" val="2001492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Variable Type </a:t>
            </a:r>
            <a:r>
              <a:rPr lang="en-US" dirty="0" err="1">
                <a:solidFill>
                  <a:schemeClr val="tx1"/>
                </a:solidFill>
              </a:rPr>
              <a:t>NodeClass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VariableTypes</a:t>
            </a:r>
            <a:r>
              <a:rPr lang="en-US" dirty="0">
                <a:solidFill>
                  <a:schemeClr val="tx1"/>
                </a:solidFill>
              </a:rPr>
              <a:t> folder organizes variable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VariableTypes</a:t>
            </a:r>
            <a:r>
              <a:rPr lang="en-US" dirty="0">
                <a:solidFill>
                  <a:schemeClr val="tx1"/>
                </a:solidFill>
              </a:rPr>
              <a:t> can contain variables and properties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 property is just a variable that can not contain additional variables (leaf)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Are components of objects representing the data of objects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complex and can have Properties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typed (</a:t>
            </a:r>
            <a:r>
              <a:rPr lang="en-US" dirty="0" err="1">
                <a:solidFill>
                  <a:schemeClr val="tx1"/>
                </a:solidFill>
              </a:rPr>
              <a:t>VariableType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Properties are providing metadata for nodes </a:t>
            </a:r>
          </a:p>
        </p:txBody>
      </p:sp>
    </p:spTree>
    <p:extLst>
      <p:ext uri="{BB962C8B-B14F-4D97-AF65-F5344CB8AC3E}">
        <p14:creationId xmlns:p14="http://schemas.microsoft.com/office/powerpoint/2010/main" val="324150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Variable Type </a:t>
            </a:r>
            <a:r>
              <a:rPr lang="en-US" dirty="0" err="1">
                <a:solidFill>
                  <a:schemeClr val="tx1"/>
                </a:solidFill>
              </a:rPr>
              <a:t>NodeClass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VariableTypes</a:t>
            </a:r>
            <a:r>
              <a:rPr lang="en-US" dirty="0">
                <a:solidFill>
                  <a:schemeClr val="tx1"/>
                </a:solidFill>
              </a:rPr>
              <a:t> folder organizes variable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VariableTypes</a:t>
            </a:r>
            <a:r>
              <a:rPr lang="en-US" dirty="0">
                <a:solidFill>
                  <a:schemeClr val="tx1"/>
                </a:solidFill>
              </a:rPr>
              <a:t> can contain variables and properties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 property is just a variable that can not contain additional variables (leaf)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Are components of objects representing the data of objects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complex and can have Properties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typed (</a:t>
            </a:r>
            <a:r>
              <a:rPr lang="en-US" dirty="0" err="1">
                <a:solidFill>
                  <a:schemeClr val="tx1"/>
                </a:solidFill>
              </a:rPr>
              <a:t>VariableType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Properties are providing metadata for nodes </a:t>
            </a:r>
          </a:p>
        </p:txBody>
      </p:sp>
    </p:spTree>
    <p:extLst>
      <p:ext uri="{BB962C8B-B14F-4D97-AF65-F5344CB8AC3E}">
        <p14:creationId xmlns:p14="http://schemas.microsoft.com/office/powerpoint/2010/main" val="19825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r>
              <a:rPr lang="en-US" dirty="0"/>
              <a:t>Information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Variable Type vs Data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Defines a structure describing the Properties or Variables an instance of a Variable would provide </a:t>
            </a:r>
          </a:p>
          <a:p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Defines the Data Type of the Value Attribute of a Variable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Can be scalar (e.g. Float) or complex type (e.g. Structure) 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 Type ID of a Variable is the </a:t>
            </a:r>
            <a:r>
              <a:rPr lang="en-US" dirty="0" err="1">
                <a:solidFill>
                  <a:schemeClr val="tx1"/>
                </a:solidFill>
              </a:rPr>
              <a:t>NodeId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>
                <a:solidFill>
                  <a:schemeClr val="tx1"/>
                </a:solidFill>
              </a:rPr>
              <a:t> Nodes </a:t>
            </a:r>
          </a:p>
        </p:txBody>
      </p:sp>
    </p:spTree>
    <p:extLst>
      <p:ext uri="{BB962C8B-B14F-4D97-AF65-F5344CB8AC3E}">
        <p14:creationId xmlns:p14="http://schemas.microsoft.com/office/powerpoint/2010/main" val="161860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7117-5747-4BDB-9799-11B957DA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837" y="68580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1309-544F-4F42-A3A6-0026D54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37" y="2367420"/>
            <a:ext cx="8554733" cy="363718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4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AEF-533A-4BC5-9E2C-CF722FC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EE3E-E75D-4E2E-9203-F77441FD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Question Mark, Question, Frequently Asked Questions">
            <a:extLst>
              <a:ext uri="{FF2B5EF4-FFF2-40B4-BE49-F238E27FC236}">
                <a16:creationId xmlns:a16="http://schemas.microsoft.com/office/drawing/2014/main" id="{A26289C8-AB87-4CEF-9325-C81CBEAC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0"/>
            <a:ext cx="91279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A211-ADC5-4927-B8B5-92125740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159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B785B3-8727-4037-BD6C-8E272603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732547"/>
            <a:ext cx="10320672" cy="47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4105-948E-4FF0-8119-108AF643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94" y="634383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7F5-29CB-4B3F-94F8-62B33F52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94" y="250580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Message Model to interact b/w 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Communication Model to transfer data over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Security Model to generate Cyber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Security Model Client/Server Authorization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7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Provide Counter Measure to resist cyber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Architecture is structured in a application layer and communication 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Server announces which mechanism it is using and client choses one of the selected policies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AddressSpace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Information should be interoperable, savable in binary form and transferable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 set of objects Server makes available to the client is referred to as the </a:t>
            </a:r>
            <a:r>
              <a:rPr lang="en-US" dirty="0" err="1">
                <a:solidFill>
                  <a:schemeClr val="tx1"/>
                </a:solidFill>
              </a:rPr>
              <a:t>AddressSpace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It allows real time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4997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Collection of abstract remote procedure calls that Server implements and Client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No particular Implementation is described in this part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Information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Make Data available to </a:t>
            </a:r>
            <a:r>
              <a:rPr lang="en-US" dirty="0" err="1">
                <a:solidFill>
                  <a:schemeClr val="tx1"/>
                </a:solidFill>
              </a:rPr>
              <a:t>AddressSpace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Make Data mutually understandable to the diverse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Information representation in Computer Centric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Vendor Specific Representation can also be defined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7B0-D3A7-4DC8-A951-FD07404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40" y="685800"/>
            <a:ext cx="8534400" cy="1507067"/>
          </a:xfrm>
        </p:spPr>
        <p:txBody>
          <a:bodyPr/>
          <a:lstStyle/>
          <a:p>
            <a:r>
              <a:rPr lang="en-US" dirty="0"/>
              <a:t>OPC UA Modeling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B7EB-A02D-426B-AE21-8A4B4220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040" y="262733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Information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Make Data available to </a:t>
            </a:r>
            <a:r>
              <a:rPr lang="en-US" dirty="0" err="1">
                <a:solidFill>
                  <a:schemeClr val="tx1"/>
                </a:solidFill>
              </a:rPr>
              <a:t>AddressSpace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Make Data mutually understandable to the diverse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Information representation in Computer Centric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Vendor Specific Representation can also be defined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433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1023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Century Gothic</vt:lpstr>
      <vt:lpstr>Wingdings</vt:lpstr>
      <vt:lpstr>Wingdings 3</vt:lpstr>
      <vt:lpstr>Slice</vt:lpstr>
      <vt:lpstr> Implementation of IOT API Using OPC UA</vt:lpstr>
      <vt:lpstr>OPC UA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OPC UA Modeling specification</vt:lpstr>
      <vt:lpstr>Address Space and Address Space Model</vt:lpstr>
      <vt:lpstr>AddressSpace and Address Space Model</vt:lpstr>
      <vt:lpstr>AddressSpace and AddressSpace Model</vt:lpstr>
      <vt:lpstr>Information Model</vt:lpstr>
      <vt:lpstr>Information Model</vt:lpstr>
      <vt:lpstr>Information Model</vt:lpstr>
      <vt:lpstr>Information Model</vt:lpstr>
      <vt:lpstr>Information Model</vt:lpstr>
      <vt:lpstr>Information Model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IOT API Using OPC UA</dc:title>
  <dc:creator>Syed Aqib</dc:creator>
  <cp:lastModifiedBy>Syed Aqib</cp:lastModifiedBy>
  <cp:revision>16</cp:revision>
  <dcterms:created xsi:type="dcterms:W3CDTF">2017-07-10T00:21:30Z</dcterms:created>
  <dcterms:modified xsi:type="dcterms:W3CDTF">2017-07-10T02:08:18Z</dcterms:modified>
</cp:coreProperties>
</file>