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73" r:id="rId3"/>
    <p:sldMasterId id="2147483675"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EXy+Rg8AMs9cyHtTxrs5e07Li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FAAE08-E642-432C-B099-86CD2FF0629A}">
  <a:tblStyle styleId="{72FAAE08-E642-432C-B099-86CD2FF0629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7"/>
          </a:solidFill>
        </a:fill>
      </a:tcStyle>
    </a:wholeTbl>
    <a:band1H>
      <a:tcTxStyle/>
      <a:tcStyle>
        <a:tcBdr/>
        <a:fill>
          <a:solidFill>
            <a:srgbClr val="E7CACB"/>
          </a:solidFill>
        </a:fill>
      </a:tcStyle>
    </a:band1H>
    <a:band2H>
      <a:tcTxStyle/>
      <a:tcStyle>
        <a:tcBdr/>
      </a:tcStyle>
    </a:band2H>
    <a:band1V>
      <a:tcTxStyle/>
      <a:tcStyle>
        <a:tcBdr/>
        <a:fill>
          <a:solidFill>
            <a:srgbClr val="E7CAC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6D593B2-ED97-48C3-985F-F4B447DE6EEF}"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idas Katelaris" userId="65995d7a-907b-4721-9f3f-c850c893dd0d" providerId="ADAL" clId="{35E23637-D832-455C-B6F0-276B0221C9A1}"/>
    <pc:docChg chg="modSld">
      <pc:chgData name="Leonidas Katelaris" userId="65995d7a-907b-4721-9f3f-c850c893dd0d" providerId="ADAL" clId="{35E23637-D832-455C-B6F0-276B0221C9A1}" dt="2022-07-11T12:48:56.166" v="0" actId="207"/>
      <pc:docMkLst>
        <pc:docMk/>
      </pc:docMkLst>
      <pc:sldChg chg="modSp mod">
        <pc:chgData name="Leonidas Katelaris" userId="65995d7a-907b-4721-9f3f-c850c893dd0d" providerId="ADAL" clId="{35E23637-D832-455C-B6F0-276B0221C9A1}" dt="2022-07-11T12:48:56.166" v="0" actId="207"/>
        <pc:sldMkLst>
          <pc:docMk/>
          <pc:sldMk cId="0" sldId="260"/>
        </pc:sldMkLst>
        <pc:spChg chg="mod">
          <ac:chgData name="Leonidas Katelaris" userId="65995d7a-907b-4721-9f3f-c850c893dd0d" providerId="ADAL" clId="{35E23637-D832-455C-B6F0-276B0221C9A1}" dt="2022-07-11T12:48:56.166" v="0" actId="207"/>
          <ac:spMkLst>
            <pc:docMk/>
            <pc:sldMk cId="0" sldId="260"/>
            <ac:spMk id="232" creationId="{00000000-0000-0000-0000-000000000000}"/>
          </ac:spMkLst>
        </pc:spChg>
      </pc:sldChg>
    </pc:docChg>
  </pc:docChgLst>
  <pc:docChgLst>
    <pc:chgData name="Aliki Ntouzgou" userId="S::ntouzgou.a@unic.ac.cy::636c15c7-6a11-456d-a542-258293528ad9" providerId="AD" clId="Web-{59E255CB-48C1-833C-22BA-DD7A6FDB8CFD}"/>
    <pc:docChg chg="modSld">
      <pc:chgData name="Aliki Ntouzgou" userId="S::ntouzgou.a@unic.ac.cy::636c15c7-6a11-456d-a542-258293528ad9" providerId="AD" clId="Web-{59E255CB-48C1-833C-22BA-DD7A6FDB8CFD}" dt="2022-07-06T13:37:23.285" v="8" actId="20577"/>
      <pc:docMkLst>
        <pc:docMk/>
      </pc:docMkLst>
      <pc:sldChg chg="modSp">
        <pc:chgData name="Aliki Ntouzgou" userId="S::ntouzgou.a@unic.ac.cy::636c15c7-6a11-456d-a542-258293528ad9" providerId="AD" clId="Web-{59E255CB-48C1-833C-22BA-DD7A6FDB8CFD}" dt="2022-07-06T13:35:37.360" v="5" actId="20577"/>
        <pc:sldMkLst>
          <pc:docMk/>
          <pc:sldMk cId="0" sldId="257"/>
        </pc:sldMkLst>
        <pc:spChg chg="mod">
          <ac:chgData name="Aliki Ntouzgou" userId="S::ntouzgou.a@unic.ac.cy::636c15c7-6a11-456d-a542-258293528ad9" providerId="AD" clId="Web-{59E255CB-48C1-833C-22BA-DD7A6FDB8CFD}" dt="2022-07-06T13:35:37.360" v="5" actId="20577"/>
          <ac:spMkLst>
            <pc:docMk/>
            <pc:sldMk cId="0" sldId="257"/>
            <ac:spMk id="201" creationId="{00000000-0000-0000-0000-000000000000}"/>
          </ac:spMkLst>
        </pc:spChg>
      </pc:sldChg>
      <pc:sldChg chg="modSp">
        <pc:chgData name="Aliki Ntouzgou" userId="S::ntouzgou.a@unic.ac.cy::636c15c7-6a11-456d-a542-258293528ad9" providerId="AD" clId="Web-{59E255CB-48C1-833C-22BA-DD7A6FDB8CFD}" dt="2022-07-06T13:35:00.438" v="3" actId="20577"/>
        <pc:sldMkLst>
          <pc:docMk/>
          <pc:sldMk cId="0" sldId="258"/>
        </pc:sldMkLst>
        <pc:spChg chg="mod">
          <ac:chgData name="Aliki Ntouzgou" userId="S::ntouzgou.a@unic.ac.cy::636c15c7-6a11-456d-a542-258293528ad9" providerId="AD" clId="Web-{59E255CB-48C1-833C-22BA-DD7A6FDB8CFD}" dt="2022-07-06T13:35:00.438" v="3" actId="20577"/>
          <ac:spMkLst>
            <pc:docMk/>
            <pc:sldMk cId="0" sldId="258"/>
            <ac:spMk id="212" creationId="{00000000-0000-0000-0000-000000000000}"/>
          </ac:spMkLst>
        </pc:spChg>
      </pc:sldChg>
      <pc:sldChg chg="modSp">
        <pc:chgData name="Aliki Ntouzgou" userId="S::ntouzgou.a@unic.ac.cy::636c15c7-6a11-456d-a542-258293528ad9" providerId="AD" clId="Web-{59E255CB-48C1-833C-22BA-DD7A6FDB8CFD}" dt="2022-07-06T13:37:23.285" v="8" actId="20577"/>
        <pc:sldMkLst>
          <pc:docMk/>
          <pc:sldMk cId="0" sldId="259"/>
        </pc:sldMkLst>
        <pc:spChg chg="mod">
          <ac:chgData name="Aliki Ntouzgou" userId="S::ntouzgou.a@unic.ac.cy::636c15c7-6a11-456d-a542-258293528ad9" providerId="AD" clId="Web-{59E255CB-48C1-833C-22BA-DD7A6FDB8CFD}" dt="2022-07-06T13:37:23.285" v="8" actId="20577"/>
          <ac:spMkLst>
            <pc:docMk/>
            <pc:sldMk cId="0" sldId="259"/>
            <ac:spMk id="224" creationId="{00000000-0000-0000-0000-000000000000}"/>
          </ac:spMkLst>
        </pc:spChg>
      </pc:sldChg>
    </pc:docChg>
  </pc:docChgLst>
  <pc:docChgLst>
    <pc:chgData name="Aliki Ntouzgou" userId="S::ntouzgou.a@unic.ac.cy::636c15c7-6a11-456d-a542-258293528ad9" providerId="AD" clId="Web-{24190421-6E3B-39D9-F5D7-48B6DE3B261B}"/>
    <pc:docChg chg="modSld">
      <pc:chgData name="Aliki Ntouzgou" userId="S::ntouzgou.a@unic.ac.cy::636c15c7-6a11-456d-a542-258293528ad9" providerId="AD" clId="Web-{24190421-6E3B-39D9-F5D7-48B6DE3B261B}" dt="2022-07-06T14:08:02.504" v="0" actId="20577"/>
      <pc:docMkLst>
        <pc:docMk/>
      </pc:docMkLst>
      <pc:sldChg chg="modSp">
        <pc:chgData name="Aliki Ntouzgou" userId="S::ntouzgou.a@unic.ac.cy::636c15c7-6a11-456d-a542-258293528ad9" providerId="AD" clId="Web-{24190421-6E3B-39D9-F5D7-48B6DE3B261B}" dt="2022-07-06T14:08:02.504" v="0" actId="20577"/>
        <pc:sldMkLst>
          <pc:docMk/>
          <pc:sldMk cId="0" sldId="260"/>
        </pc:sldMkLst>
        <pc:spChg chg="mod">
          <ac:chgData name="Aliki Ntouzgou" userId="S::ntouzgou.a@unic.ac.cy::636c15c7-6a11-456d-a542-258293528ad9" providerId="AD" clId="Web-{24190421-6E3B-39D9-F5D7-48B6DE3B261B}" dt="2022-07-06T14:08:02.504" v="0" actId="20577"/>
          <ac:spMkLst>
            <pc:docMk/>
            <pc:sldMk cId="0" sldId="260"/>
            <ac:spMk id="232"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
        <p:nvSpPr>
          <p:cNvPr id="11" name="Google Shape;11;p7"/>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4" name="Google Shape;14;p7"/>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15" name="Google Shape;15;p7"/>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7"/>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7"/>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1" name="Google Shape;91;p1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92" name="Google Shape;92;p17"/>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93"/>
        <p:cNvGrpSpPr/>
        <p:nvPr/>
      </p:nvGrpSpPr>
      <p:grpSpPr>
        <a:xfrm>
          <a:off x="0" y="0"/>
          <a:ext cx="0" cy="0"/>
          <a:chOff x="0" y="0"/>
          <a:chExt cx="0" cy="0"/>
        </a:xfrm>
      </p:grpSpPr>
      <p:sp>
        <p:nvSpPr>
          <p:cNvPr id="94" name="Google Shape;94;p1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18"/>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97"/>
        <p:cNvGrpSpPr/>
        <p:nvPr/>
      </p:nvGrpSpPr>
      <p:grpSpPr>
        <a:xfrm>
          <a:off x="0" y="0"/>
          <a:ext cx="0" cy="0"/>
          <a:chOff x="0" y="0"/>
          <a:chExt cx="0" cy="0"/>
        </a:xfrm>
      </p:grpSpPr>
      <p:sp>
        <p:nvSpPr>
          <p:cNvPr id="98" name="Google Shape;98;p19"/>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19"/>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9"/>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20"/>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20"/>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20"/>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2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2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12" name="Google Shape;112;p2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13" name="Google Shape;113;p21"/>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21"/>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115"/>
        <p:cNvGrpSpPr/>
        <p:nvPr/>
      </p:nvGrpSpPr>
      <p:grpSpPr>
        <a:xfrm>
          <a:off x="0" y="0"/>
          <a:ext cx="0" cy="0"/>
          <a:chOff x="0" y="0"/>
          <a:chExt cx="0" cy="0"/>
        </a:xfrm>
      </p:grpSpPr>
      <p:graphicFrame>
        <p:nvGraphicFramePr>
          <p:cNvPr id="116" name="Google Shape;116;p22"/>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17" name="Google Shape;117;p2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2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20" name="Google Shape;120;p2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1" name="Google Shape;121;p2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122"/>
        <p:cNvGrpSpPr/>
        <p:nvPr/>
      </p:nvGrpSpPr>
      <p:grpSpPr>
        <a:xfrm>
          <a:off x="0" y="0"/>
          <a:ext cx="0" cy="0"/>
          <a:chOff x="0" y="0"/>
          <a:chExt cx="0" cy="0"/>
        </a:xfrm>
      </p:grpSpPr>
      <p:graphicFrame>
        <p:nvGraphicFramePr>
          <p:cNvPr id="123" name="Google Shape;123;p23"/>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24" name="Google Shape;124;p2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2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27" name="Google Shape;127;p2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8" name="Google Shape;128;p2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129"/>
        <p:cNvGrpSpPr/>
        <p:nvPr/>
      </p:nvGrpSpPr>
      <p:grpSpPr>
        <a:xfrm>
          <a:off x="0" y="0"/>
          <a:ext cx="0" cy="0"/>
          <a:chOff x="0" y="0"/>
          <a:chExt cx="0" cy="0"/>
        </a:xfrm>
      </p:grpSpPr>
      <p:pic>
        <p:nvPicPr>
          <p:cNvPr id="130" name="Google Shape;130;p24"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131" name="Google Shape;131;p24"/>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132" name="Google Shape;132;p2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2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2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35" name="Google Shape;135;p2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36" name="Google Shape;136;p2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137"/>
        <p:cNvGrpSpPr/>
        <p:nvPr/>
      </p:nvGrpSpPr>
      <p:grpSpPr>
        <a:xfrm>
          <a:off x="0" y="0"/>
          <a:ext cx="0" cy="0"/>
          <a:chOff x="0" y="0"/>
          <a:chExt cx="0" cy="0"/>
        </a:xfrm>
      </p:grpSpPr>
      <p:graphicFrame>
        <p:nvGraphicFramePr>
          <p:cNvPr id="138" name="Google Shape;138;p25"/>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39" name="Google Shape;139;p2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2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2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42" name="Google Shape;142;p2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43" name="Google Shape;143;p2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144"/>
        <p:cNvGrpSpPr/>
        <p:nvPr/>
      </p:nvGrpSpPr>
      <p:grpSpPr>
        <a:xfrm>
          <a:off x="0" y="0"/>
          <a:ext cx="0" cy="0"/>
          <a:chOff x="0" y="0"/>
          <a:chExt cx="0" cy="0"/>
        </a:xfrm>
      </p:grpSpPr>
      <p:graphicFrame>
        <p:nvGraphicFramePr>
          <p:cNvPr id="145" name="Google Shape;145;p26"/>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46" name="Google Shape;146;p2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2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2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49" name="Google Shape;149;p2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0" name="Google Shape;150;p2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25"/>
        <p:cNvGrpSpPr/>
        <p:nvPr/>
      </p:nvGrpSpPr>
      <p:grpSpPr>
        <a:xfrm>
          <a:off x="0" y="0"/>
          <a:ext cx="0" cy="0"/>
          <a:chOff x="0" y="0"/>
          <a:chExt cx="0" cy="0"/>
        </a:xfrm>
      </p:grpSpPr>
      <p:sp>
        <p:nvSpPr>
          <p:cNvPr id="26" name="Google Shape;26;p9"/>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9"/>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0" name="Google Shape;30;p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1" name="Google Shape;31;p9"/>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9"/>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151"/>
        <p:cNvGrpSpPr/>
        <p:nvPr/>
      </p:nvGrpSpPr>
      <p:grpSpPr>
        <a:xfrm>
          <a:off x="0" y="0"/>
          <a:ext cx="0" cy="0"/>
          <a:chOff x="0" y="0"/>
          <a:chExt cx="0" cy="0"/>
        </a:xfrm>
      </p:grpSpPr>
      <p:graphicFrame>
        <p:nvGraphicFramePr>
          <p:cNvPr id="152" name="Google Shape;152;p27"/>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53" name="Google Shape;153;p2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2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2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56" name="Google Shape;156;p2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7" name="Google Shape;157;p2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58"/>
        <p:cNvGrpSpPr/>
        <p:nvPr/>
      </p:nvGrpSpPr>
      <p:grpSpPr>
        <a:xfrm>
          <a:off x="0" y="0"/>
          <a:ext cx="0" cy="0"/>
          <a:chOff x="0" y="0"/>
          <a:chExt cx="0" cy="0"/>
        </a:xfrm>
      </p:grpSpPr>
      <p:graphicFrame>
        <p:nvGraphicFramePr>
          <p:cNvPr id="159" name="Google Shape;159;p28"/>
          <p:cNvGraphicFramePr/>
          <p:nvPr/>
        </p:nvGraphicFramePr>
        <p:xfrm>
          <a:off x="996950" y="1455574"/>
          <a:ext cx="10160025" cy="4542175"/>
        </p:xfrm>
        <a:graphic>
          <a:graphicData uri="http://schemas.openxmlformats.org/drawingml/2006/table">
            <a:tbl>
              <a:tblPr firstRow="1" bandRow="1">
                <a:noFill/>
                <a:tableStyleId>{72FAAE08-E642-432C-B099-86CD2FF0629A}</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1</a:t>
                      </a:r>
                      <a:endParaRPr/>
                    </a:p>
                  </a:txBody>
                  <a:tcPr marL="68575" marR="68575" marT="34300" marB="34300">
                    <a:solidFill>
                      <a:srgbClr val="8D0515"/>
                    </a:solidFill>
                  </a:tcPr>
                </a:tc>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2</a:t>
                      </a:r>
                      <a:endParaRPr/>
                    </a:p>
                  </a:txBody>
                  <a:tcPr marL="68575" marR="68575" marT="34300" marB="34300">
                    <a:solidFill>
                      <a:srgbClr val="8D0515"/>
                    </a:solidFill>
                  </a:tcPr>
                </a:tc>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3</a:t>
                      </a:r>
                      <a:endParaRPr/>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1</a:t>
                      </a:r>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2</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3</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4</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5</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6</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7</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9</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160" name="Google Shape;160;p2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2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2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63" name="Google Shape;163;p2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64" name="Google Shape;164;p28"/>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165"/>
        <p:cNvGrpSpPr/>
        <p:nvPr/>
      </p:nvGrpSpPr>
      <p:grpSpPr>
        <a:xfrm>
          <a:off x="0" y="0"/>
          <a:ext cx="0" cy="0"/>
          <a:chOff x="0" y="0"/>
          <a:chExt cx="0" cy="0"/>
        </a:xfrm>
      </p:grpSpPr>
      <p:graphicFrame>
        <p:nvGraphicFramePr>
          <p:cNvPr id="166" name="Google Shape;166;p29"/>
          <p:cNvGraphicFramePr/>
          <p:nvPr/>
        </p:nvGraphicFramePr>
        <p:xfrm>
          <a:off x="996950" y="1446246"/>
          <a:ext cx="10160025" cy="4551525"/>
        </p:xfrm>
        <a:graphic>
          <a:graphicData uri="http://schemas.openxmlformats.org/drawingml/2006/table">
            <a:tbl>
              <a:tblPr firstRow="1" bandRow="1">
                <a:noFill/>
                <a:tableStyleId>{66D593B2-ED97-48C3-985F-F4B447DE6EEF}</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1</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2</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3</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1</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2</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3</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4</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5</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6</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7</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9</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167" name="Google Shape;167;p2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2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2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70" name="Google Shape;170;p2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71" name="Google Shape;171;p2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172"/>
        <p:cNvGrpSpPr/>
        <p:nvPr/>
      </p:nvGrpSpPr>
      <p:grpSpPr>
        <a:xfrm>
          <a:off x="0" y="0"/>
          <a:ext cx="0" cy="0"/>
          <a:chOff x="0" y="0"/>
          <a:chExt cx="0" cy="0"/>
        </a:xfrm>
      </p:grpSpPr>
      <p:pic>
        <p:nvPicPr>
          <p:cNvPr id="173" name="Google Shape;173;p30"/>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174" name="Google Shape;174;p30"/>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175" name="Google Shape;175;p30"/>
          <p:cNvPicPr preferRelativeResize="0"/>
          <p:nvPr/>
        </p:nvPicPr>
        <p:blipFill rotWithShape="1">
          <a:blip r:embed="rId4">
            <a:alphaModFix/>
          </a:blip>
          <a:srcRect l="29827" r="29826"/>
          <a:stretch/>
        </p:blipFill>
        <p:spPr>
          <a:xfrm>
            <a:off x="1" y="3228297"/>
            <a:ext cx="1790884" cy="2953958"/>
          </a:xfrm>
          <a:prstGeom prst="rect">
            <a:avLst/>
          </a:prstGeom>
          <a:noFill/>
          <a:ln>
            <a:noFill/>
          </a:ln>
        </p:spPr>
      </p:pic>
      <p:pic>
        <p:nvPicPr>
          <p:cNvPr id="176" name="Google Shape;176;p30"/>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177" name="Google Shape;177;p30"/>
          <p:cNvPicPr preferRelativeResize="0"/>
          <p:nvPr/>
        </p:nvPicPr>
        <p:blipFill rotWithShape="1">
          <a:blip r:embed="rId6">
            <a:alphaModFix/>
          </a:blip>
          <a:srcRect t="5459" b="5460"/>
          <a:stretch/>
        </p:blipFill>
        <p:spPr>
          <a:xfrm>
            <a:off x="2980451" y="0"/>
            <a:ext cx="4417250" cy="3118609"/>
          </a:xfrm>
          <a:prstGeom prst="rect">
            <a:avLst/>
          </a:prstGeom>
          <a:noFill/>
          <a:ln>
            <a:noFill/>
          </a:ln>
        </p:spPr>
      </p:pic>
      <p:pic>
        <p:nvPicPr>
          <p:cNvPr id="178" name="Google Shape;178;p30"/>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179" name="Google Shape;179;p30"/>
          <p:cNvPicPr preferRelativeResize="0"/>
          <p:nvPr/>
        </p:nvPicPr>
        <p:blipFill rotWithShape="1">
          <a:blip r:embed="rId8">
            <a:alphaModFix/>
          </a:blip>
          <a:srcRect l="17004" r="17003"/>
          <a:stretch/>
        </p:blipFill>
        <p:spPr>
          <a:xfrm>
            <a:off x="9278584" y="3230641"/>
            <a:ext cx="2913416" cy="294412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1"/>
        <p:cNvGrpSpPr/>
        <p:nvPr/>
      </p:nvGrpSpPr>
      <p:grpSpPr>
        <a:xfrm>
          <a:off x="0" y="0"/>
          <a:ext cx="0" cy="0"/>
          <a:chOff x="0" y="0"/>
          <a:chExt cx="0" cy="0"/>
        </a:xfrm>
      </p:grpSpPr>
      <p:sp>
        <p:nvSpPr>
          <p:cNvPr id="182" name="Google Shape;182;p32"/>
          <p:cNvSpPr txBox="1">
            <a:spLocks noGrp="1"/>
          </p:cNvSpPr>
          <p:nvPr>
            <p:ph type="ctrTitle"/>
          </p:nvPr>
        </p:nvSpPr>
        <p:spPr>
          <a:xfrm>
            <a:off x="0" y="2965174"/>
            <a:ext cx="12192000" cy="92765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4"/>
        <p:cNvGrpSpPr/>
        <p:nvPr/>
      </p:nvGrpSpPr>
      <p:grpSpPr>
        <a:xfrm>
          <a:off x="0" y="0"/>
          <a:ext cx="0" cy="0"/>
          <a:chOff x="0" y="0"/>
          <a:chExt cx="0" cy="0"/>
        </a:xfrm>
      </p:grpSpPr>
      <p:pic>
        <p:nvPicPr>
          <p:cNvPr id="185" name="Google Shape;185;p34" descr="A picture containing drawing&#10;&#10;Description automatically generated"/>
          <p:cNvPicPr preferRelativeResize="0"/>
          <p:nvPr/>
        </p:nvPicPr>
        <p:blipFill rotWithShape="1">
          <a:blip r:embed="rId2">
            <a:alphaModFix/>
          </a:blip>
          <a:srcRect/>
          <a:stretch/>
        </p:blipFill>
        <p:spPr>
          <a:xfrm>
            <a:off x="1667248" y="1192487"/>
            <a:ext cx="5724152" cy="13956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6" name="Google Shape;36;p1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7" name="Google Shape;37;p1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0"/>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40"/>
        <p:cNvGrpSpPr/>
        <p:nvPr/>
      </p:nvGrpSpPr>
      <p:grpSpPr>
        <a:xfrm>
          <a:off x="0" y="0"/>
          <a:ext cx="0" cy="0"/>
          <a:chOff x="0" y="0"/>
          <a:chExt cx="0" cy="0"/>
        </a:xfrm>
      </p:grpSpPr>
      <p:sp>
        <p:nvSpPr>
          <p:cNvPr id="41" name="Google Shape;41;p1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1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44" name="Google Shape;44;p1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5" name="Google Shape;45;p11"/>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1"/>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51" name="Google Shape;51;p1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2" name="Google Shape;52;p12"/>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2"/>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58" name="Google Shape;58;p1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9" name="Google Shape;59;p13"/>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61"/>
        <p:cNvGrpSpPr/>
        <p:nvPr/>
      </p:nvGrpSpPr>
      <p:grpSpPr>
        <a:xfrm>
          <a:off x="0" y="0"/>
          <a:ext cx="0" cy="0"/>
          <a:chOff x="0" y="0"/>
          <a:chExt cx="0" cy="0"/>
        </a:xfrm>
      </p:grpSpPr>
      <p:sp>
        <p:nvSpPr>
          <p:cNvPr id="62" name="Google Shape;62;p1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65" name="Google Shape;65;p1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66" name="Google Shape;66;p14"/>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1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72" name="Google Shape;72;p1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73" name="Google Shape;73;p1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6"/>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6"/>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6"/>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1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82" name="Google Shape;82;p1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83" name="Google Shape;83;p16"/>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3.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8"/>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18" name="Google Shape;18;p8"/>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9" name="Google Shape;19;p8"/>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20" name="Google Shape;20;p8"/>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21" name="Google Shape;21;p8"/>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a:solidFill>
                  <a:schemeClr val="lt1"/>
                </a:solidFill>
                <a:latin typeface="Arial"/>
                <a:ea typeface="Arial"/>
                <a:cs typeface="Arial"/>
                <a:sym typeface="Arial"/>
              </a:rPr>
              <a:t>Session 01: Title here</a:t>
            </a:r>
            <a:endParaRPr/>
          </a:p>
        </p:txBody>
      </p:sp>
      <p:pic>
        <p:nvPicPr>
          <p:cNvPr id="22" name="Google Shape;22;p8"/>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23" name="Google Shape;23;p8"/>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24" name="Google Shape;24;p8"/>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1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18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s.org/publ/bisbull57.pdf" TargetMode="External"/><Relationship Id="rId7" Type="http://schemas.openxmlformats.org/officeDocument/2006/relationships/hyperlink" Target="https://www.investopedia.com/terms/t/tokenized-equity.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nvestopedia.com/terms/s/slippage.asp" TargetMode="External"/><Relationship Id="rId5" Type="http://schemas.openxmlformats.org/officeDocument/2006/relationships/hyperlink" Target="https://www.investopedia.com/terms/s/stablecoin.asp" TargetMode="External"/><Relationship Id="rId4" Type="http://schemas.openxmlformats.org/officeDocument/2006/relationships/hyperlink" Target="https://pdiwan.medium.com/defi-defying-the-normal-249fc4e6afb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iscord.com/invite/zVYdY3ktT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t>Stellar Technical Academy</a:t>
            </a:r>
            <a:endParaRPr/>
          </a:p>
        </p:txBody>
      </p:sp>
      <p:sp>
        <p:nvSpPr>
          <p:cNvPr id="192" name="Google Shape;192;p1"/>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200"/>
              <a:buNone/>
            </a:pPr>
            <a:r>
              <a:rPr lang="en-US" sz="4200"/>
              <a:t>Glossary</a:t>
            </a:r>
            <a:endParaRPr/>
          </a:p>
        </p:txBody>
      </p:sp>
      <p:sp>
        <p:nvSpPr>
          <p:cNvPr id="193" name="Google Shape;193;p1"/>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t>Week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0" name="Google Shape;200;p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01" name="Google Shape;201;p2"/>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indent="-228600" algn="just">
              <a:lnSpc>
                <a:spcPct val="90000"/>
              </a:lnSpc>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Lending</a:t>
            </a:r>
            <a:r>
              <a:rPr lang="en-US" sz="1600" b="0" i="0" u="none" strike="noStrike" cap="none" dirty="0">
                <a:solidFill>
                  <a:srgbClr val="53626F"/>
                </a:solidFill>
                <a:latin typeface="Arial"/>
                <a:ea typeface="Arial"/>
                <a:cs typeface="Arial"/>
                <a:sym typeface="Arial"/>
              </a:rPr>
              <a:t> means that you provide temporary money. The money is locked for a specific amount of time in the smart contract. The participant gets the money back with interest.</a:t>
            </a:r>
            <a:r>
              <a:rPr lang="en-US" sz="1600" dirty="0">
                <a:solidFill>
                  <a:srgbClr val="53626F"/>
                </a:solidFill>
              </a:rPr>
              <a:t> </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Borrowing</a:t>
            </a:r>
            <a:r>
              <a:rPr lang="en-US" sz="1600" b="0" i="0" u="none" strike="noStrike" cap="none" dirty="0">
                <a:solidFill>
                  <a:srgbClr val="53626F"/>
                </a:solidFill>
                <a:latin typeface="Arial"/>
                <a:ea typeface="Arial"/>
                <a:cs typeface="Arial"/>
                <a:sym typeface="Arial"/>
              </a:rPr>
              <a:t> is the counterpart to lending. The borrowed money can be used for example for trading with leverage. A fee or interest will be paid for the borrowed money over a specific period of time.</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Staking</a:t>
            </a:r>
            <a:r>
              <a:rPr lang="en-US" sz="1600" b="0" i="0" u="none" strike="noStrike" cap="none" dirty="0">
                <a:solidFill>
                  <a:srgbClr val="53626F"/>
                </a:solidFill>
                <a:latin typeface="Arial"/>
                <a:ea typeface="Arial"/>
                <a:cs typeface="Arial"/>
                <a:sym typeface="Arial"/>
              </a:rPr>
              <a:t> is participation in the network and contributing to its stability and security, by locking cryptocurrencies in a smart contract. In exchange, there will be remuneration in the form of cryptocurrencies.</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Liquidity mining</a:t>
            </a:r>
            <a:r>
              <a:rPr lang="en-US" sz="1600" b="0" i="0" u="none" strike="noStrike" cap="none" dirty="0">
                <a:solidFill>
                  <a:srgbClr val="53626F"/>
                </a:solidFill>
                <a:latin typeface="Arial"/>
                <a:ea typeface="Arial"/>
                <a:cs typeface="Arial"/>
                <a:sym typeface="Arial"/>
              </a:rPr>
              <a:t> means providing liquidity to a DEX and lending platforms in exchange for interest and a share of transaction fees.</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Yield farming</a:t>
            </a:r>
            <a:r>
              <a:rPr lang="en-US" sz="1600" b="0" i="0" u="none" strike="noStrike" cap="none" dirty="0">
                <a:solidFill>
                  <a:srgbClr val="53626F"/>
                </a:solidFill>
                <a:latin typeface="Arial"/>
                <a:ea typeface="Arial"/>
                <a:cs typeface="Arial"/>
                <a:sym typeface="Arial"/>
              </a:rPr>
              <a:t> combines common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applications (borrowing, lending, staking and liquidity mining) using smart contracts to optimize returns across protocols. These are interacting smart contracts that take advantage of the established applications to generate the maximum return for the investor as a result.</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Equity token</a:t>
            </a:r>
            <a:r>
              <a:rPr lang="en-US" sz="1600" b="0" i="0" u="none" strike="noStrike" cap="none" dirty="0">
                <a:solidFill>
                  <a:srgbClr val="53626F"/>
                </a:solidFill>
                <a:latin typeface="Arial"/>
                <a:ea typeface="Arial"/>
                <a:cs typeface="Arial"/>
                <a:sym typeface="Arial"/>
              </a:rPr>
              <a:t> is a type of security token which represents an equity in an underlying asset. A share of a company. The equity token may give the holder voting rights and dividends.</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TSS</a:t>
            </a:r>
            <a:r>
              <a:rPr lang="en-US" sz="1600" b="0" i="0" u="none" strike="noStrike" cap="none" dirty="0">
                <a:solidFill>
                  <a:srgbClr val="53626F"/>
                </a:solidFill>
                <a:latin typeface="Arial"/>
                <a:ea typeface="Arial"/>
                <a:cs typeface="Arial"/>
                <a:sym typeface="Arial"/>
              </a:rPr>
              <a:t> is a network of servers which store smart contracts and is able to build and sign transactions according to the uploaded smart contract and specifications of the </a:t>
            </a:r>
            <a:r>
              <a:rPr lang="en-US" sz="1600" dirty="0">
                <a:solidFill>
                  <a:srgbClr val="53626F"/>
                </a:solidFill>
              </a:rPr>
              <a:t>user's</a:t>
            </a:r>
            <a:r>
              <a:rPr lang="en-US" sz="1600" b="0" i="0" u="none" strike="noStrike" cap="none" dirty="0">
                <a:solidFill>
                  <a:srgbClr val="53626F"/>
                </a:solidFill>
                <a:latin typeface="Arial"/>
                <a:ea typeface="Arial"/>
                <a:cs typeface="Arial"/>
                <a:sym typeface="Arial"/>
              </a:rPr>
              <a:t> request.</a:t>
            </a:r>
            <a:endParaRPr dirty="0"/>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202" name="Google Shape;202;p2"/>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endParaRPr sz="2400" b="0" i="0" u="none" strike="noStrike" cap="none">
              <a:solidFill>
                <a:srgbClr val="53626F"/>
              </a:solidFill>
              <a:latin typeface="Arial"/>
              <a:ea typeface="Arial"/>
              <a:cs typeface="Arial"/>
              <a:sym typeface="Arial"/>
            </a:endParaRPr>
          </a:p>
        </p:txBody>
      </p:sp>
      <p:sp>
        <p:nvSpPr>
          <p:cNvPr id="203" name="Google Shape;203;p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Glossary</a:t>
            </a:r>
            <a:endParaRPr sz="1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1" name="Google Shape;211;p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12" name="Google Shape;212;p3"/>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1" i="0" u="none" strike="noStrike" cap="none" dirty="0" err="1">
                <a:solidFill>
                  <a:srgbClr val="53626F"/>
                </a:solidFill>
                <a:latin typeface="Arial"/>
                <a:ea typeface="Arial"/>
                <a:cs typeface="Arial"/>
                <a:sym typeface="Arial"/>
              </a:rPr>
              <a:t>InterPlanetary</a:t>
            </a:r>
            <a:r>
              <a:rPr lang="en-US" sz="1600" b="1" i="0" u="none" strike="noStrike" cap="none" dirty="0">
                <a:solidFill>
                  <a:srgbClr val="53626F"/>
                </a:solidFill>
                <a:latin typeface="Arial"/>
                <a:ea typeface="Arial"/>
                <a:cs typeface="Arial"/>
                <a:sym typeface="Arial"/>
              </a:rPr>
              <a:t> File System (IPFS)</a:t>
            </a:r>
            <a:r>
              <a:rPr lang="en-US" sz="1600" b="0" i="0" u="none" strike="noStrike" cap="none" dirty="0">
                <a:solidFill>
                  <a:srgbClr val="53626F"/>
                </a:solidFill>
                <a:latin typeface="Arial"/>
                <a:ea typeface="Arial"/>
                <a:cs typeface="Arial"/>
                <a:sym typeface="Arial"/>
              </a:rPr>
              <a:t> is a protocol designed to provide a content-addressable, peer-to-peer method of storing and sharing hypermedia in a distributed file system.</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Slippage </a:t>
            </a:r>
            <a:r>
              <a:rPr lang="en-US" sz="1600" b="0" i="0" u="none" strike="noStrike" cap="none" dirty="0">
                <a:solidFill>
                  <a:srgbClr val="53626F"/>
                </a:solidFill>
                <a:latin typeface="Arial"/>
                <a:ea typeface="Arial"/>
                <a:cs typeface="Arial"/>
                <a:sym typeface="Arial"/>
              </a:rPr>
              <a:t>is the situation when the price at which your order is executed does not match the price at which it was requested. This occurs when the market moves against your trade and the original price has changed during the period when your broker executes your order.</a:t>
            </a:r>
            <a:endParaRPr dirty="0"/>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213" name="Google Shape;213;p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endParaRPr sz="2400" b="0" i="0" u="none" strike="noStrike" cap="none">
              <a:solidFill>
                <a:srgbClr val="53626F"/>
              </a:solidFill>
              <a:latin typeface="Arial"/>
              <a:ea typeface="Arial"/>
              <a:cs typeface="Arial"/>
              <a:sym typeface="Arial"/>
            </a:endParaRPr>
          </a:p>
        </p:txBody>
      </p:sp>
      <p:sp>
        <p:nvSpPr>
          <p:cNvPr id="214" name="Google Shape;214;p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508650" y="65250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Glossary</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3" name="Google Shape;223;p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24" name="Google Shape;224;p4"/>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342900" indent="-342900" algn="just">
              <a:lnSpc>
                <a:spcPct val="90000"/>
              </a:lnSpc>
              <a:buClr>
                <a:srgbClr val="C00000"/>
              </a:buClr>
              <a:buSzPts val="1600"/>
              <a:buAutoNum type="arabicPeriod"/>
            </a:pPr>
            <a:r>
              <a:rPr lang="en-US" sz="1600" b="0" i="0" strike="noStrike" cap="none" dirty="0">
                <a:sym typeface="Arial"/>
                <a:hlinkClick r:id="rId3"/>
              </a:rPr>
              <a:t>https://</a:t>
            </a:r>
            <a:r>
              <a:rPr lang="en-US" sz="1600" dirty="0">
                <a:hlinkClick r:id="rId3"/>
              </a:rPr>
              <a:t>www.bis.org/publ/bisbull57.pdf</a:t>
            </a:r>
            <a:r>
              <a:rPr lang="en-US" sz="1600" dirty="0"/>
              <a:t> </a:t>
            </a:r>
            <a:endParaRPr lang="en-US" sz="1600" u="sng" dirty="0"/>
          </a:p>
          <a:p>
            <a:pPr marL="342900" marR="0" lvl="0" indent="-342900" algn="just">
              <a:lnSpc>
                <a:spcPct val="90000"/>
              </a:lnSpc>
              <a:spcBef>
                <a:spcPts val="0"/>
              </a:spcBef>
              <a:spcAft>
                <a:spcPts val="0"/>
              </a:spcAft>
              <a:buClr>
                <a:srgbClr val="C00000"/>
              </a:buClr>
              <a:buSzPts val="1600"/>
              <a:buAutoNum type="arabicPeriod"/>
            </a:pPr>
            <a:r>
              <a:rPr lang="en-US" sz="1600" u="sng" dirty="0">
                <a:solidFill>
                  <a:srgbClr val="53626F"/>
                </a:solidFill>
                <a:hlinkClick r:id="rId4">
                  <a:extLst>
                    <a:ext uri="{A12FA001-AC4F-418D-AE19-62706E023703}">
                      <ahyp:hlinkClr xmlns:ahyp="http://schemas.microsoft.com/office/drawing/2018/hyperlinkcolor" val="tx"/>
                    </a:ext>
                  </a:extLst>
                </a:hlinkClick>
              </a:rPr>
              <a:t>https://</a:t>
            </a:r>
            <a:r>
              <a:rPr lang="en-US" sz="1600" b="0" i="0" u="sng" strike="noStrike" cap="none" dirty="0">
                <a:solidFill>
                  <a:srgbClr val="53626F"/>
                </a:solidFill>
                <a:sym typeface="Arial"/>
                <a:hlinkClick r:id="rId4">
                  <a:extLst>
                    <a:ext uri="{A12FA001-AC4F-418D-AE19-62706E023703}">
                      <ahyp:hlinkClr xmlns:ahyp="http://schemas.microsoft.com/office/drawing/2018/hyperlinkcolor" val="tx"/>
                    </a:ext>
                  </a:extLst>
                </a:hlinkClick>
              </a:rPr>
              <a:t>pdiwan.medium.com/defi-defying-the-normal-249fc4e6afbf</a:t>
            </a:r>
            <a:endParaRPr lang="el-GR" sz="1600" b="0" i="0" u="none" strike="noStrike" cap="none">
              <a:solidFill>
                <a:srgbClr val="53626F"/>
              </a:solidFill>
              <a:latin typeface="Arial"/>
              <a:ea typeface="Arial"/>
              <a:cs typeface="Arial"/>
            </a:endParaRPr>
          </a:p>
          <a:p>
            <a:pPr marL="342900" marR="0" lvl="0" indent="-342900" algn="just" rtl="0">
              <a:lnSpc>
                <a:spcPct val="90000"/>
              </a:lnSpc>
              <a:spcBef>
                <a:spcPts val="1000"/>
              </a:spcBef>
              <a:spcAft>
                <a:spcPts val="0"/>
              </a:spcAft>
              <a:buClr>
                <a:srgbClr val="C00000"/>
              </a:buClr>
              <a:buSzPts val="1600"/>
              <a:buAutoNum type="arabicPeriod"/>
            </a:pPr>
            <a:r>
              <a:rPr lang="en-US" sz="1600" b="0" i="0" u="none" strike="noStrike" cap="none" dirty="0">
                <a:solidFill>
                  <a:srgbClr val="53626F"/>
                </a:solidFill>
                <a:latin typeface="Arial"/>
                <a:ea typeface="Arial"/>
                <a:cs typeface="Arial"/>
                <a:sym typeface="Arial"/>
              </a:rPr>
              <a:t>Antonopoulos Andreas &amp; Dr. Wood Gavin. (2018). Mastering Ethereum. Building Smart Contracts and Dapps.</a:t>
            </a:r>
            <a:endParaRPr dirty="0"/>
          </a:p>
          <a:p>
            <a:pPr marL="342900" marR="0" lvl="0" indent="-342900" algn="just" rtl="0">
              <a:lnSpc>
                <a:spcPct val="90000"/>
              </a:lnSpc>
              <a:spcBef>
                <a:spcPts val="1000"/>
              </a:spcBef>
              <a:spcAft>
                <a:spcPts val="0"/>
              </a:spcAft>
              <a:buClr>
                <a:srgbClr val="C00000"/>
              </a:buClr>
              <a:buSzPts val="1600"/>
              <a:buAutoNum type="arabicPeriod"/>
            </a:pPr>
            <a:r>
              <a:rPr lang="en-US" sz="1600" b="0" i="0" u="sng" strike="noStrike" cap="none" dirty="0">
                <a:solidFill>
                  <a:srgbClr val="53626F"/>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https://www.investopedia.com/terms/s/stablecoin.asp</a:t>
            </a:r>
            <a:endParaRPr sz="1600" b="0" i="0" u="none" strike="noStrike" cap="none" dirty="0">
              <a:solidFill>
                <a:srgbClr val="53626F"/>
              </a:solidFill>
              <a:latin typeface="Arial"/>
              <a:ea typeface="Arial"/>
              <a:cs typeface="Arial"/>
            </a:endParaRPr>
          </a:p>
          <a:p>
            <a:pPr marL="342900" marR="0" lvl="0" indent="-342900" algn="just" rtl="0">
              <a:lnSpc>
                <a:spcPct val="90000"/>
              </a:lnSpc>
              <a:spcBef>
                <a:spcPts val="1000"/>
              </a:spcBef>
              <a:spcAft>
                <a:spcPts val="0"/>
              </a:spcAft>
              <a:buClr>
                <a:srgbClr val="C00000"/>
              </a:buClr>
              <a:buSzPts val="1600"/>
              <a:buAutoNum type="arabicPeriod"/>
            </a:pPr>
            <a:r>
              <a:rPr lang="en-US" sz="1600" b="0" i="0" u="sng" strike="noStrike" cap="none" dirty="0">
                <a:solidFill>
                  <a:srgbClr val="53626F"/>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https://www.investopedia.com/terms/s/slippage.asp</a:t>
            </a:r>
            <a:endParaRPr sz="1600" b="0" i="0" u="none" strike="noStrike" cap="none" dirty="0">
              <a:solidFill>
                <a:srgbClr val="53626F"/>
              </a:solidFill>
              <a:latin typeface="Arial"/>
              <a:ea typeface="Arial"/>
              <a:cs typeface="Arial"/>
            </a:endParaRPr>
          </a:p>
          <a:p>
            <a:pPr marL="342900" marR="0" lvl="0" indent="-342900" algn="just" rtl="0">
              <a:lnSpc>
                <a:spcPct val="90000"/>
              </a:lnSpc>
              <a:spcBef>
                <a:spcPts val="1000"/>
              </a:spcBef>
              <a:spcAft>
                <a:spcPts val="0"/>
              </a:spcAft>
              <a:buClr>
                <a:srgbClr val="C00000"/>
              </a:buClr>
              <a:buSzPts val="1600"/>
              <a:buAutoNum type="arabicPeriod"/>
            </a:pPr>
            <a:r>
              <a:rPr lang="en-US" sz="1600" b="0" i="0" u="sng" strike="noStrike" cap="none" dirty="0">
                <a:solidFill>
                  <a:srgbClr val="53626F"/>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https://www.investopedia.com/terms/t/tokenized-equity.asp</a:t>
            </a:r>
            <a:endParaRPr sz="1600" b="0" i="0" u="none" strike="noStrike" cap="none" dirty="0">
              <a:solidFill>
                <a:srgbClr val="53626F"/>
              </a:solidFill>
              <a:latin typeface="Arial"/>
              <a:ea typeface="Arial"/>
              <a:cs typeface="Arial"/>
            </a:endParaRPr>
          </a:p>
          <a:p>
            <a:pPr marL="444500" marR="0" lvl="0" indent="-342900" algn="just" rtl="0">
              <a:lnSpc>
                <a:spcPct val="90000"/>
              </a:lnSpc>
              <a:spcBef>
                <a:spcPts val="1000"/>
              </a:spcBef>
              <a:spcAft>
                <a:spcPts val="0"/>
              </a:spcAft>
              <a:buClr>
                <a:srgbClr val="C00000"/>
              </a:buClr>
              <a:buSzPts val="1600"/>
              <a:buAutoNum type="arabicPeriod"/>
            </a:pPr>
            <a:endParaRPr sz="1600" b="0" i="0" u="none" strike="noStrike" cap="none" dirty="0">
              <a:solidFill>
                <a:srgbClr val="FF0000"/>
              </a:solidFill>
              <a:latin typeface="Arial"/>
              <a:ea typeface="Arial"/>
              <a:cs typeface="Arial"/>
            </a:endParaRPr>
          </a:p>
          <a:p>
            <a:pPr marL="444500" marR="0" lvl="0" indent="-342900" algn="just" rtl="0">
              <a:lnSpc>
                <a:spcPct val="90000"/>
              </a:lnSpc>
              <a:spcBef>
                <a:spcPts val="1000"/>
              </a:spcBef>
              <a:spcAft>
                <a:spcPts val="0"/>
              </a:spcAft>
              <a:buClr>
                <a:srgbClr val="C00000"/>
              </a:buClr>
              <a:buSzPts val="1600"/>
              <a:buAutoNum type="arabicPeriod"/>
            </a:pPr>
            <a:endParaRPr sz="1600" b="0" i="0" u="none" strike="noStrike" cap="none" dirty="0">
              <a:solidFill>
                <a:srgbClr val="FF0000"/>
              </a:solidFill>
              <a:latin typeface="Arial"/>
              <a:ea typeface="Arial"/>
              <a:cs typeface="Arial"/>
            </a:endParaRPr>
          </a:p>
          <a:p>
            <a:pPr marL="444500" marR="0" lvl="0" indent="-342900" algn="just" rtl="0">
              <a:lnSpc>
                <a:spcPct val="90000"/>
              </a:lnSpc>
              <a:spcBef>
                <a:spcPts val="1000"/>
              </a:spcBef>
              <a:spcAft>
                <a:spcPts val="0"/>
              </a:spcAft>
              <a:buClr>
                <a:srgbClr val="C00000"/>
              </a:buClr>
              <a:buSzPts val="1600"/>
              <a:buAutoNum type="arabicPeriod"/>
            </a:pPr>
            <a:endParaRPr sz="1600" b="0" i="0" u="none" strike="noStrike" cap="none" dirty="0">
              <a:solidFill>
                <a:srgbClr val="53626F"/>
              </a:solidFill>
              <a:latin typeface="Arial"/>
              <a:ea typeface="Arial"/>
              <a:cs typeface="Arial"/>
            </a:endParaRPr>
          </a:p>
          <a:p>
            <a:pPr marL="444500" marR="0" lvl="0" indent="-342900" algn="just" rtl="0">
              <a:lnSpc>
                <a:spcPct val="90000"/>
              </a:lnSpc>
              <a:spcBef>
                <a:spcPts val="1000"/>
              </a:spcBef>
              <a:spcAft>
                <a:spcPts val="0"/>
              </a:spcAft>
              <a:buClr>
                <a:srgbClr val="C00000"/>
              </a:buClr>
              <a:buSzPts val="1600"/>
              <a:buAutoNum type="arabicPeriod"/>
            </a:pPr>
            <a:endParaRPr sz="1600" b="0" i="0" u="none" strike="noStrike" cap="none" dirty="0">
              <a:solidFill>
                <a:srgbClr val="53626F"/>
              </a:solidFill>
              <a:latin typeface="Arial"/>
              <a:ea typeface="Arial"/>
              <a:cs typeface="Arial"/>
            </a:endParaRPr>
          </a:p>
        </p:txBody>
      </p:sp>
      <p:sp>
        <p:nvSpPr>
          <p:cNvPr id="225" name="Google Shape;225;p4"/>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References</a:t>
            </a:r>
            <a:endParaRPr/>
          </a:p>
        </p:txBody>
      </p:sp>
      <p:sp>
        <p:nvSpPr>
          <p:cNvPr id="226" name="Google Shape;226;p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Glossary</a:t>
            </a:r>
            <a:endParaRPr sz="1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5"/>
          <p:cNvSpPr txBox="1"/>
          <p:nvPr/>
        </p:nvSpPr>
        <p:spPr>
          <a:xfrm>
            <a:off x="1553820" y="2679914"/>
            <a:ext cx="6547800" cy="2616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Font typeface="Arial"/>
              <a:buNone/>
            </a:pPr>
            <a:r>
              <a:rPr lang="en-US" sz="3200" b="1" dirty="0">
                <a:solidFill>
                  <a:schemeClr val="lt1"/>
                </a:solidFill>
              </a:rPr>
              <a:t>Questions?</a:t>
            </a:r>
            <a:endParaRPr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Contact Us: </a:t>
            </a:r>
            <a:r>
              <a:rPr lang="en-US" sz="2000" u="sng" dirty="0">
                <a:solidFill>
                  <a:schemeClr val="bg1"/>
                </a:solidFill>
                <a:hlinkClick r:id="rId3">
                  <a:extLst>
                    <a:ext uri="{A12FA001-AC4F-418D-AE19-62706E023703}">
                      <ahyp:hlinkClr xmlns:ahyp="http://schemas.microsoft.com/office/drawing/2018/hyperlinkcolor" val="tx"/>
                    </a:ext>
                  </a:extLst>
                </a:hlinkClick>
              </a:rPr>
              <a:t>Stellar Developers Discord</a:t>
            </a:r>
            <a:endParaRPr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Twitter: @StellarOrg</a:t>
            </a:r>
            <a:endParaRPr sz="2000" dirty="0">
              <a:solidFill>
                <a:schemeClr val="lt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marR="0" lvl="0" indent="0" algn="l" rtl="0">
              <a:spcBef>
                <a:spcPts val="0"/>
              </a:spcBef>
              <a:spcAft>
                <a:spcPts val="0"/>
              </a:spcAft>
              <a:buNone/>
            </a:pPr>
            <a:endParaRPr sz="3200" b="1" dirty="0">
              <a:solidFill>
                <a:schemeClr val="lt1"/>
              </a:solidFill>
            </a:endParaRPr>
          </a:p>
        </p:txBody>
      </p:sp>
    </p:spTree>
  </p:cSld>
  <p:clrMapOvr>
    <a:masterClrMapping/>
  </p:clrMapOvr>
</p:sld>
</file>

<file path=ppt/theme/theme1.xml><?xml version="1.0" encoding="utf-8"?>
<a:theme xmlns:a="http://schemas.openxmlformats.org/drawingml/2006/main" name="Session Main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ession Chapter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
  <a:themeElements>
    <a:clrScheme name="Custom 7">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DEEBF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447</Words>
  <Application>Microsoft Office PowerPoint</Application>
  <PresentationFormat>Widescreen</PresentationFormat>
  <Paragraphs>46</Paragraphs>
  <Slides>5</Slides>
  <Notes>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vt:i4>
      </vt:variant>
    </vt:vector>
  </HeadingPairs>
  <TitlesOfParts>
    <vt:vector size="13" baseType="lpstr">
      <vt:lpstr>Arial</vt:lpstr>
      <vt:lpstr>Arial Nova Cond</vt:lpstr>
      <vt:lpstr>Calibri</vt:lpstr>
      <vt:lpstr>Courier New</vt:lpstr>
      <vt:lpstr>Session Main title</vt:lpstr>
      <vt:lpstr>MASTER</vt:lpstr>
      <vt:lpstr>1_Session Chapter title</vt:lpstr>
      <vt:lpstr>End</vt:lpstr>
      <vt:lpstr>PowerPoint Presentation</vt:lpstr>
      <vt:lpstr>Glossary</vt:lpstr>
      <vt:lpstr>Glossary</vt:lpstr>
      <vt:lpstr>Glossary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Αλίκη Ντούζγου</dc:creator>
  <cp:lastModifiedBy>Leonidas Katelaris</cp:lastModifiedBy>
  <cp:revision>12</cp:revision>
  <dcterms:created xsi:type="dcterms:W3CDTF">2020-03-09T07:48:28Z</dcterms:created>
  <dcterms:modified xsi:type="dcterms:W3CDTF">2022-07-11T12:48:56Z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\\192.168.212.135\Graphic_designers\PROJECTS\MARIOS\NO NUMBER PROJECTS\The Basics of Cryptocurrencies - MOOC lesson polemitis\FINAL DRAFT 3 MASTER TEMPLATE.pptx</vt:lpwstr>
  </property>
</Properties>
</file>