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charts/chart1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8.xml" ContentType="application/vnd.openxmlformats-officedocument.drawingml.chart+xml"/>
  <Override PartName="/ppt/charts/style12.xml" ContentType="application/vnd.ms-office.chartstyle+xml"/>
  <Override PartName="/ppt/charts/colors12.xml" ContentType="application/vnd.ms-office.chartcolorstyle+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73" r:id="rId3"/>
    <p:sldMasterId id="2147483675" r:id="rId4"/>
    <p:sldMasterId id="2147483698" r:id="rId5"/>
    <p:sldMasterId id="2147483721" r:id="rId6"/>
  </p:sldMasterIdLst>
  <p:notesMasterIdLst>
    <p:notesMasterId r:id="rId33"/>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bLqd/f/dDcDAUmmAo7Ost708J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A31419-F21E-40A5-AA67-D490EDE553D4}">
  <a:tblStyle styleId="{07A31419-F21E-40A5-AA67-D490EDE553D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6E7"/>
          </a:solidFill>
        </a:fill>
      </a:tcStyle>
    </a:wholeTbl>
    <a:band1H>
      <a:tcTxStyle b="off" i="off"/>
      <a:tcStyle>
        <a:tcBdr/>
        <a:fill>
          <a:solidFill>
            <a:srgbClr val="E7CACB"/>
          </a:solidFill>
        </a:fill>
      </a:tcStyle>
    </a:band1H>
    <a:band2H>
      <a:tcTxStyle b="off" i="off"/>
      <a:tcStyle>
        <a:tcBdr/>
      </a:tcStyle>
    </a:band2H>
    <a:band1V>
      <a:tcTxStyle b="off" i="off"/>
      <a:tcStyle>
        <a:tcBdr/>
        <a:fill>
          <a:solidFill>
            <a:srgbClr val="E7CACB"/>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4B3D9CE-51EC-409D-93CD-31177CD46B64}"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5621C09-D7FC-4386-B45A-489E0A1365C3}"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F12148-8F09-4C39-8231-85811E7546D4}"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6E7"/>
          </a:solidFill>
        </a:fill>
      </a:tcStyle>
    </a:wholeTbl>
    <a:band1H>
      <a:tcTxStyle/>
      <a:tcStyle>
        <a:tcBdr/>
        <a:fill>
          <a:solidFill>
            <a:srgbClr val="DACACA"/>
          </a:solidFill>
        </a:fill>
      </a:tcStyle>
    </a:band1H>
    <a:band2H>
      <a:tcTxStyle/>
      <a:tcStyle>
        <a:tcBdr/>
      </a:tcStyle>
    </a:band2H>
    <a:band1V>
      <a:tcTxStyle/>
      <a:tcStyle>
        <a:tcBdr/>
        <a:fill>
          <a:solidFill>
            <a:srgbClr val="DACACA"/>
          </a:solidFill>
        </a:fill>
      </a:tcStyle>
    </a:band1V>
    <a:band2V>
      <a:tcTxStyle/>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42"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idas Katelaris" userId="65995d7a-907b-4721-9f3f-c850c893dd0d" providerId="ADAL" clId="{7D79F451-F371-4C52-BCC4-3B3155D638A6}"/>
    <pc:docChg chg="modSld">
      <pc:chgData name="Leonidas Katelaris" userId="65995d7a-907b-4721-9f3f-c850c893dd0d" providerId="ADAL" clId="{7D79F451-F371-4C52-BCC4-3B3155D638A6}" dt="2022-07-11T12:48:28.940" v="0" actId="207"/>
      <pc:docMkLst>
        <pc:docMk/>
      </pc:docMkLst>
      <pc:sldChg chg="modSp mod">
        <pc:chgData name="Leonidas Katelaris" userId="65995d7a-907b-4721-9f3f-c850c893dd0d" providerId="ADAL" clId="{7D79F451-F371-4C52-BCC4-3B3155D638A6}" dt="2022-07-11T12:48:28.940" v="0" actId="207"/>
        <pc:sldMkLst>
          <pc:docMk/>
          <pc:sldMk cId="0" sldId="281"/>
        </pc:sldMkLst>
        <pc:spChg chg="mod">
          <ac:chgData name="Leonidas Katelaris" userId="65995d7a-907b-4721-9f3f-c850c893dd0d" providerId="ADAL" clId="{7D79F451-F371-4C52-BCC4-3B3155D638A6}" dt="2022-07-11T12:48:28.940" v="0" actId="207"/>
          <ac:spMkLst>
            <pc:docMk/>
            <pc:sldMk cId="0" sldId="281"/>
            <ac:spMk id="774" creationId="{00000000-0000-0000-0000-000000000000}"/>
          </ac:spMkLst>
        </pc:spChg>
      </pc:sldChg>
    </pc:docChg>
  </pc:docChgLst>
  <pc:docChgLst>
    <pc:chgData name="Aliki Ntouzgou" userId="S::ntouzgou.a@unic.ac.cy::636c15c7-6a11-456d-a542-258293528ad9" providerId="AD" clId="Web-{99648E6D-9DA3-FFB3-9B61-93259D7295A4}"/>
    <pc:docChg chg="modSld">
      <pc:chgData name="Aliki Ntouzgou" userId="S::ntouzgou.a@unic.ac.cy::636c15c7-6a11-456d-a542-258293528ad9" providerId="AD" clId="Web-{99648E6D-9DA3-FFB3-9B61-93259D7295A4}" dt="2022-07-06T13:37:48.360" v="0" actId="20577"/>
      <pc:docMkLst>
        <pc:docMk/>
      </pc:docMkLst>
      <pc:sldChg chg="modSp">
        <pc:chgData name="Aliki Ntouzgou" userId="S::ntouzgou.a@unic.ac.cy::636c15c7-6a11-456d-a542-258293528ad9" providerId="AD" clId="Web-{99648E6D-9DA3-FFB3-9B61-93259D7295A4}" dt="2022-07-06T13:37:48.360" v="0" actId="20577"/>
        <pc:sldMkLst>
          <pc:docMk/>
          <pc:sldMk cId="0" sldId="280"/>
        </pc:sldMkLst>
        <pc:spChg chg="mod">
          <ac:chgData name="Aliki Ntouzgou" userId="S::ntouzgou.a@unic.ac.cy::636c15c7-6a11-456d-a542-258293528ad9" providerId="AD" clId="Web-{99648E6D-9DA3-FFB3-9B61-93259D7295A4}" dt="2022-07-06T13:37:48.360" v="0" actId="20577"/>
          <ac:spMkLst>
            <pc:docMk/>
            <pc:sldMk cId="0" sldId="280"/>
            <ac:spMk id="766" creationId="{00000000-0000-0000-0000-000000000000}"/>
          </ac:spMkLst>
        </pc:spChg>
      </pc:sldChg>
    </pc:docChg>
  </pc:docChgLst>
  <pc:docChgLst>
    <pc:chgData name="Aliki Ntouzgou" userId="S::ntouzgou.a@unic.ac.cy::636c15c7-6a11-456d-a542-258293528ad9" providerId="AD" clId="Web-{E36DA84A-BAD0-4A0C-6EB1-44350E3E0BEF}"/>
    <pc:docChg chg="modSld">
      <pc:chgData name="Aliki Ntouzgou" userId="S::ntouzgou.a@unic.ac.cy::636c15c7-6a11-456d-a542-258293528ad9" providerId="AD" clId="Web-{E36DA84A-BAD0-4A0C-6EB1-44350E3E0BEF}" dt="2022-07-06T14:08:18.333" v="0" actId="20577"/>
      <pc:docMkLst>
        <pc:docMk/>
      </pc:docMkLst>
      <pc:sldChg chg="modSp">
        <pc:chgData name="Aliki Ntouzgou" userId="S::ntouzgou.a@unic.ac.cy::636c15c7-6a11-456d-a542-258293528ad9" providerId="AD" clId="Web-{E36DA84A-BAD0-4A0C-6EB1-44350E3E0BEF}" dt="2022-07-06T14:08:18.333" v="0" actId="20577"/>
        <pc:sldMkLst>
          <pc:docMk/>
          <pc:sldMk cId="0" sldId="281"/>
        </pc:sldMkLst>
        <pc:spChg chg="mod">
          <ac:chgData name="Aliki Ntouzgou" userId="S::ntouzgou.a@unic.ac.cy::636c15c7-6a11-456d-a542-258293528ad9" providerId="AD" clId="Web-{E36DA84A-BAD0-4A0C-6EB1-44350E3E0BEF}" dt="2022-07-06T14:08:18.333" v="0" actId="20577"/>
          <ac:spMkLst>
            <pc:docMk/>
            <pc:sldMk cId="0" sldId="281"/>
            <ac:spMk id="774"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0.xml"/><Relationship Id="rId1" Type="http://schemas.microsoft.com/office/2011/relationships/chartStyle" Target="style10.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1.xml"/><Relationship Id="rId1" Type="http://schemas.microsoft.com/office/2011/relationships/chartStyle" Target="style11.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lumMod val="75000"/>
                  <a:lumOff val="2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53626F"/>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2">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2">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rgbClr val="53626F"/>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spPr>
            <a:solidFill>
              <a:srgbClr val="00B050"/>
            </a:solidFill>
          </c:spPr>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spPr>
            <a:solidFill>
              <a:srgbClr val="00B0F0"/>
            </a:solidFill>
          </c:spPr>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spPr>
            <a:solidFill>
              <a:srgbClr val="FFC000"/>
            </a:solidFill>
          </c:spPr>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spPr>
            <a:solidFill>
              <a:srgbClr val="7030A0"/>
            </a:solidFill>
          </c:spPr>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5">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5">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5">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0657598425196864"/>
          <c:y val="0.30193773634852156"/>
          <c:w val="0.11967401574803149"/>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Arial Narrow" panose="020B0606020202030204" pitchFamily="34" charset="0"/>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lumMod val="75000"/>
                  <a:lumOff val="2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53626F"/>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2">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2">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rgbClr val="53626F"/>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spPr>
            <a:solidFill>
              <a:srgbClr val="00B050"/>
            </a:solidFill>
          </c:spPr>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spPr>
            <a:solidFill>
              <a:srgbClr val="00B0F0"/>
            </a:solidFill>
          </c:spPr>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spPr>
            <a:solidFill>
              <a:srgbClr val="FFC000"/>
            </a:solidFill>
          </c:spPr>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spPr>
            <a:solidFill>
              <a:srgbClr val="7030A0"/>
            </a:solidFill>
          </c:spPr>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5">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5">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5">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0657598425196864"/>
          <c:y val="0.30193773634852156"/>
          <c:w val="0.11967401574803149"/>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Arial Narrow" panose="020B0606020202030204" pitchFamily="34" charset="0"/>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lumMod val="75000"/>
                  <a:lumOff val="2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53626F"/>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2">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2">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rgbClr val="53626F"/>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spPr>
            <a:solidFill>
              <a:srgbClr val="00B050"/>
            </a:solidFill>
          </c:spPr>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spPr>
            <a:solidFill>
              <a:srgbClr val="00B0F0"/>
            </a:solidFill>
          </c:spPr>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spPr>
            <a:solidFill>
              <a:srgbClr val="FFC000"/>
            </a:solidFill>
          </c:spPr>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spPr>
            <a:solidFill>
              <a:srgbClr val="7030A0"/>
            </a:solidFill>
          </c:spPr>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5">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5">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5">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0657598425196864"/>
          <c:y val="0.30193773634852156"/>
          <c:w val="0.11967401574803149"/>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Arial Narrow" panose="020B0606020202030204" pitchFamily="34" charset="0"/>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0" name="Google Shape;52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1" name="Google Shape;52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08" name="Google Shape;608;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19" name="Google Shape;619;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30" name="Google Shape;630;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0" name="Google Shape;640;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41" name="Google Shape;641;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1" name="Google Shape;651;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52" name="Google Shape;652;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2" name="Google Shape;662;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63" name="Google Shape;663;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p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74" name="Google Shape;674;p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80" name="Google Shape;680;p9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0" name="Google Shape;690;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91" name="Google Shape;691;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5" name="Google Shape;705;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06" name="Google Shape;706;p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8" name="Google Shape;5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17" name="Google Shape;717;p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p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28" name="Google Shape;728;p9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3" name="Google Shape;733;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34" name="Google Shape;734;p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45" name="Google Shape;745;p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56" name="Google Shape;756;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1" name="Google Shape;761;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62" name="Google Shape;762;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2" name="Google Shape;77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47" name="Google Shape;547;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53" name="Google Shape;553;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64" name="Google Shape;56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575" name="Google Shape;575;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86" name="Google Shape;586;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97" name="Google Shape;597;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
        <p:cNvGrpSpPr/>
        <p:nvPr/>
      </p:nvGrpSpPr>
      <p:grpSpPr>
        <a:xfrm>
          <a:off x="0" y="0"/>
          <a:ext cx="0" cy="0"/>
          <a:chOff x="0" y="0"/>
          <a:chExt cx="0" cy="0"/>
        </a:xfrm>
      </p:grpSpPr>
      <p:sp>
        <p:nvSpPr>
          <p:cNvPr id="11" name="Google Shape;11;p5"/>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4" name="Google Shape;14;p5"/>
          <p:cNvPicPr preferRelativeResize="0"/>
          <p:nvPr/>
        </p:nvPicPr>
        <p:blipFill rotWithShape="1">
          <a:blip r:embed="rId2">
            <a:alphaModFix/>
          </a:blip>
          <a:srcRect/>
          <a:stretch/>
        </p:blipFill>
        <p:spPr>
          <a:xfrm>
            <a:off x="6247130" y="5441152"/>
            <a:ext cx="2703830" cy="952249"/>
          </a:xfrm>
          <a:prstGeom prst="rect">
            <a:avLst/>
          </a:prstGeom>
          <a:noFill/>
          <a:ln>
            <a:noFill/>
          </a:ln>
        </p:spPr>
      </p:pic>
      <p:pic>
        <p:nvPicPr>
          <p:cNvPr id="15" name="Google Shape;15;p5"/>
          <p:cNvPicPr preferRelativeResize="0"/>
          <p:nvPr/>
        </p:nvPicPr>
        <p:blipFill rotWithShape="1">
          <a:blip r:embed="rId3">
            <a:alphaModFix/>
          </a:blip>
          <a:srcRect/>
          <a:stretch/>
        </p:blipFill>
        <p:spPr>
          <a:xfrm>
            <a:off x="9056687" y="5720427"/>
            <a:ext cx="1574800" cy="39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ulleted List three columns">
  <p:cSld name="1_Bulleted List three columns">
    <p:spTree>
      <p:nvGrpSpPr>
        <p:cNvPr id="1" name="Shape 84"/>
        <p:cNvGrpSpPr/>
        <p:nvPr/>
      </p:nvGrpSpPr>
      <p:grpSpPr>
        <a:xfrm>
          <a:off x="0" y="0"/>
          <a:ext cx="0" cy="0"/>
          <a:chOff x="0" y="0"/>
          <a:chExt cx="0" cy="0"/>
        </a:xfrm>
      </p:grpSpPr>
      <p:sp>
        <p:nvSpPr>
          <p:cNvPr id="85" name="Google Shape;85;p15"/>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L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5"/>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roman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5"/>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5"/>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91" name="Google Shape;91;p1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92" name="Google Shape;92;p15"/>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ulleted List NO HEAD">
  <p:cSld name="Bulleted List NO HEAD">
    <p:spTree>
      <p:nvGrpSpPr>
        <p:cNvPr id="1" name="Shape 93"/>
        <p:cNvGrpSpPr/>
        <p:nvPr/>
      </p:nvGrpSpPr>
      <p:grpSpPr>
        <a:xfrm>
          <a:off x="0" y="0"/>
          <a:ext cx="0" cy="0"/>
          <a:chOff x="0" y="0"/>
          <a:chExt cx="0" cy="0"/>
        </a:xfrm>
      </p:grpSpPr>
      <p:sp>
        <p:nvSpPr>
          <p:cNvPr id="94" name="Google Shape;94;p1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16"/>
          <p:cNvSpPr txBox="1">
            <a:spLocks noGrp="1"/>
          </p:cNvSpPr>
          <p:nvPr>
            <p:ph type="body" idx="2"/>
          </p:nvPr>
        </p:nvSpPr>
        <p:spPr>
          <a:xfrm>
            <a:off x="996950" y="578498"/>
            <a:ext cx="10160000" cy="526032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ulleted List two columns NOHEAD">
  <p:cSld name="Bulleted List two columns NOHEA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6096000" y="558744"/>
            <a:ext cx="5060950"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17"/>
          <p:cNvSpPr txBox="1">
            <a:spLocks noGrp="1"/>
          </p:cNvSpPr>
          <p:nvPr>
            <p:ph type="body" idx="2"/>
          </p:nvPr>
        </p:nvSpPr>
        <p:spPr>
          <a:xfrm>
            <a:off x="996950" y="558744"/>
            <a:ext cx="4899025"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1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17"/>
          <p:cNvSpPr txBox="1">
            <a:spLocks noGrp="1"/>
          </p:cNvSpPr>
          <p:nvPr>
            <p:ph type="body" idx="3"/>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ulleted List three columns no head">
  <p:cSld name="Bulleted List three columns no head">
    <p:spTree>
      <p:nvGrpSpPr>
        <p:cNvPr id="1" name="Shape 102"/>
        <p:cNvGrpSpPr/>
        <p:nvPr/>
      </p:nvGrpSpPr>
      <p:grpSpPr>
        <a:xfrm>
          <a:off x="0" y="0"/>
          <a:ext cx="0" cy="0"/>
          <a:chOff x="0" y="0"/>
          <a:chExt cx="0" cy="0"/>
        </a:xfrm>
      </p:grpSpPr>
      <p:sp>
        <p:nvSpPr>
          <p:cNvPr id="103" name="Google Shape;103;p18"/>
          <p:cNvSpPr txBox="1">
            <a:spLocks noGrp="1"/>
          </p:cNvSpPr>
          <p:nvPr>
            <p:ph type="body" idx="1"/>
          </p:nvPr>
        </p:nvSpPr>
        <p:spPr>
          <a:xfrm>
            <a:off x="7924800" y="558398"/>
            <a:ext cx="3232149" cy="539335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Google Shape;104;p18"/>
          <p:cNvSpPr txBox="1">
            <a:spLocks noGrp="1"/>
          </p:cNvSpPr>
          <p:nvPr>
            <p:ph type="body" idx="2"/>
          </p:nvPr>
        </p:nvSpPr>
        <p:spPr>
          <a:xfrm>
            <a:off x="4460875" y="559837"/>
            <a:ext cx="3232149" cy="53837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2pPr>
            <a:lvl3pPr marL="1371600" marR="0" lvl="2"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3pPr>
            <a:lvl4pPr marL="1828800" marR="0" lvl="3"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4pPr>
            <a:lvl5pPr marL="2286000" marR="0" lvl="4"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18"/>
          <p:cNvSpPr txBox="1">
            <a:spLocks noGrp="1"/>
          </p:cNvSpPr>
          <p:nvPr>
            <p:ph type="body" idx="3"/>
          </p:nvPr>
        </p:nvSpPr>
        <p:spPr>
          <a:xfrm>
            <a:off x="996950" y="558385"/>
            <a:ext cx="3232149" cy="53933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18"/>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1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12" name="Google Shape;112;p1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13" name="Google Shape;113;p19"/>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9"/>
          <p:cNvSpPr txBox="1">
            <a:spLocks noGrp="1"/>
          </p:cNvSpPr>
          <p:nvPr>
            <p:ph type="body" idx="3"/>
          </p:nvPr>
        </p:nvSpPr>
        <p:spPr>
          <a:xfrm>
            <a:off x="996950" y="1490663"/>
            <a:ext cx="10160000" cy="43418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arabi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arabi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r Chart">
  <p:cSld name="Bar Chart">
    <p:spTree>
      <p:nvGrpSpPr>
        <p:cNvPr id="1" name="Shape 115"/>
        <p:cNvGrpSpPr/>
        <p:nvPr/>
      </p:nvGrpSpPr>
      <p:grpSpPr>
        <a:xfrm>
          <a:off x="0" y="0"/>
          <a:ext cx="0" cy="0"/>
          <a:chOff x="0" y="0"/>
          <a:chExt cx="0" cy="0"/>
        </a:xfrm>
      </p:grpSpPr>
      <p:graphicFrame>
        <p:nvGraphicFramePr>
          <p:cNvPr id="116" name="Google Shape;116;p20"/>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17" name="Google Shape;117;p2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2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20" name="Google Shape;120;p2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1" name="Google Shape;121;p20"/>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r Chart">
  <p:cSld name="1_Bar Chart">
    <p:spTree>
      <p:nvGrpSpPr>
        <p:cNvPr id="1" name="Shape 122"/>
        <p:cNvGrpSpPr/>
        <p:nvPr/>
      </p:nvGrpSpPr>
      <p:grpSpPr>
        <a:xfrm>
          <a:off x="0" y="0"/>
          <a:ext cx="0" cy="0"/>
          <a:chOff x="0" y="0"/>
          <a:chExt cx="0" cy="0"/>
        </a:xfrm>
      </p:grpSpPr>
      <p:graphicFrame>
        <p:nvGraphicFramePr>
          <p:cNvPr id="123" name="Google Shape;123;p21"/>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24" name="Google Shape;124;p21"/>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2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2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27" name="Google Shape;127;p2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8" name="Google Shape;128;p21"/>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E Chart">
  <p:cSld name="PIE Chart">
    <p:spTree>
      <p:nvGrpSpPr>
        <p:cNvPr id="1" name="Shape 129"/>
        <p:cNvGrpSpPr/>
        <p:nvPr/>
      </p:nvGrpSpPr>
      <p:grpSpPr>
        <a:xfrm>
          <a:off x="0" y="0"/>
          <a:ext cx="0" cy="0"/>
          <a:chOff x="0" y="0"/>
          <a:chExt cx="0" cy="0"/>
        </a:xfrm>
      </p:grpSpPr>
      <p:pic>
        <p:nvPicPr>
          <p:cNvPr id="130" name="Google Shape;130;p22" descr="A picture containing drawing&#10;&#10;Description automatically generated"/>
          <p:cNvPicPr preferRelativeResize="0"/>
          <p:nvPr/>
        </p:nvPicPr>
        <p:blipFill rotWithShape="1">
          <a:blip r:embed="rId2">
            <a:alphaModFix/>
          </a:blip>
          <a:srcRect/>
          <a:stretch/>
        </p:blipFill>
        <p:spPr>
          <a:xfrm>
            <a:off x="270795" y="6391857"/>
            <a:ext cx="1473278" cy="359221"/>
          </a:xfrm>
          <a:prstGeom prst="rect">
            <a:avLst/>
          </a:prstGeom>
          <a:noFill/>
          <a:ln>
            <a:noFill/>
          </a:ln>
        </p:spPr>
      </p:pic>
      <p:graphicFrame>
        <p:nvGraphicFramePr>
          <p:cNvPr id="131" name="Google Shape;131;p22"/>
          <p:cNvGraphicFramePr/>
          <p:nvPr/>
        </p:nvGraphicFramePr>
        <p:xfrm>
          <a:off x="996950" y="1481734"/>
          <a:ext cx="10160000" cy="4474566"/>
        </p:xfrm>
        <a:graphic>
          <a:graphicData uri="http://schemas.openxmlformats.org/drawingml/2006/chart">
            <c:chart xmlns:c="http://schemas.openxmlformats.org/drawingml/2006/chart" xmlns:r="http://schemas.openxmlformats.org/officeDocument/2006/relationships" r:id="rId3"/>
          </a:graphicData>
        </a:graphic>
      </p:graphicFrame>
      <p:sp>
        <p:nvSpPr>
          <p:cNvPr id="132" name="Google Shape;132;p2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2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2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35" name="Google Shape;135;p2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36" name="Google Shape;136;p22"/>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E Chart colorful">
  <p:cSld name="PIE Chart colorful">
    <p:spTree>
      <p:nvGrpSpPr>
        <p:cNvPr id="1" name="Shape 137"/>
        <p:cNvGrpSpPr/>
        <p:nvPr/>
      </p:nvGrpSpPr>
      <p:grpSpPr>
        <a:xfrm>
          <a:off x="0" y="0"/>
          <a:ext cx="0" cy="0"/>
          <a:chOff x="0" y="0"/>
          <a:chExt cx="0" cy="0"/>
        </a:xfrm>
      </p:grpSpPr>
      <p:graphicFrame>
        <p:nvGraphicFramePr>
          <p:cNvPr id="138" name="Google Shape;138;p23"/>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39" name="Google Shape;139;p2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 name="Google Shape;140;p2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2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42" name="Google Shape;142;p2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43" name="Google Shape;143;p23"/>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PIE Chart colorful">
  <p:cSld name="1_PIE Chart colorful">
    <p:spTree>
      <p:nvGrpSpPr>
        <p:cNvPr id="1" name="Shape 144"/>
        <p:cNvGrpSpPr/>
        <p:nvPr/>
      </p:nvGrpSpPr>
      <p:grpSpPr>
        <a:xfrm>
          <a:off x="0" y="0"/>
          <a:ext cx="0" cy="0"/>
          <a:chOff x="0" y="0"/>
          <a:chExt cx="0" cy="0"/>
        </a:xfrm>
      </p:grpSpPr>
      <p:graphicFrame>
        <p:nvGraphicFramePr>
          <p:cNvPr id="145" name="Google Shape;145;p24"/>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46" name="Google Shape;146;p2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2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2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49" name="Google Shape;149;p2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50" name="Google Shape;150;p24"/>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ulleted List">
  <p:cSld name="1_Bulleted List">
    <p:spTree>
      <p:nvGrpSpPr>
        <p:cNvPr id="1" name="Shape 25"/>
        <p:cNvGrpSpPr/>
        <p:nvPr/>
      </p:nvGrpSpPr>
      <p:grpSpPr>
        <a:xfrm>
          <a:off x="0" y="0"/>
          <a:ext cx="0" cy="0"/>
          <a:chOff x="0" y="0"/>
          <a:chExt cx="0" cy="0"/>
        </a:xfrm>
      </p:grpSpPr>
      <p:sp>
        <p:nvSpPr>
          <p:cNvPr id="26" name="Google Shape;26;p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8"/>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9" name="Google Shape;29;p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0" name="Google Shape;30;p8"/>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8"/>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ourier New"/>
              <a:buChar char="o"/>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E Chart monchromatic">
  <p:cSld name="PIE Chart monchromatic">
    <p:spTree>
      <p:nvGrpSpPr>
        <p:cNvPr id="1" name="Shape 151"/>
        <p:cNvGrpSpPr/>
        <p:nvPr/>
      </p:nvGrpSpPr>
      <p:grpSpPr>
        <a:xfrm>
          <a:off x="0" y="0"/>
          <a:ext cx="0" cy="0"/>
          <a:chOff x="0" y="0"/>
          <a:chExt cx="0" cy="0"/>
        </a:xfrm>
      </p:grpSpPr>
      <p:graphicFrame>
        <p:nvGraphicFramePr>
          <p:cNvPr id="152" name="Google Shape;152;p25"/>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53" name="Google Shape;153;p2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2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2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56" name="Google Shape;156;p2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57" name="Google Shape;157;p25"/>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58"/>
        <p:cNvGrpSpPr/>
        <p:nvPr/>
      </p:nvGrpSpPr>
      <p:grpSpPr>
        <a:xfrm>
          <a:off x="0" y="0"/>
          <a:ext cx="0" cy="0"/>
          <a:chOff x="0" y="0"/>
          <a:chExt cx="0" cy="0"/>
        </a:xfrm>
      </p:grpSpPr>
      <p:graphicFrame>
        <p:nvGraphicFramePr>
          <p:cNvPr id="159" name="Google Shape;159;p26"/>
          <p:cNvGraphicFramePr/>
          <p:nvPr/>
        </p:nvGraphicFramePr>
        <p:xfrm>
          <a:off x="996950" y="1455574"/>
          <a:ext cx="10160025" cy="4542175"/>
        </p:xfrm>
        <a:graphic>
          <a:graphicData uri="http://schemas.openxmlformats.org/drawingml/2006/table">
            <a:tbl>
              <a:tblPr firstRow="1" bandRow="1">
                <a:noFill/>
                <a:tableStyleId>{07A31419-F21E-40A5-AA67-D490EDE553D4}</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1</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2</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3</a:t>
                      </a:r>
                      <a:endParaRPr sz="1400" u="none" strike="noStrike" cap="none"/>
                    </a:p>
                  </a:txBody>
                  <a:tcPr marL="68575" marR="68575" marT="34300" marB="34300">
                    <a:solidFill>
                      <a:srgbClr val="8D0515"/>
                    </a:solidFill>
                  </a:tcPr>
                </a:tc>
                <a:extLst>
                  <a:ext uri="{0D108BD9-81ED-4DB2-BD59-A6C34878D82A}">
                    <a16:rowId xmlns:a16="http://schemas.microsoft.com/office/drawing/2014/main" val="10000"/>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1"/>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2</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2"/>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3</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3"/>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4</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4"/>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5</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5"/>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6</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6"/>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7</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7"/>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8</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8"/>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9</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9"/>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10</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10"/>
                  </a:ext>
                </a:extLst>
              </a:tr>
            </a:tbl>
          </a:graphicData>
        </a:graphic>
      </p:graphicFrame>
      <p:sp>
        <p:nvSpPr>
          <p:cNvPr id="160" name="Google Shape;160;p2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1" name="Google Shape;161;p2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2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63" name="Google Shape;163;p2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64" name="Google Shape;164;p26"/>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2">
  <p:cSld name="Table 2">
    <p:spTree>
      <p:nvGrpSpPr>
        <p:cNvPr id="1" name="Shape 165"/>
        <p:cNvGrpSpPr/>
        <p:nvPr/>
      </p:nvGrpSpPr>
      <p:grpSpPr>
        <a:xfrm>
          <a:off x="0" y="0"/>
          <a:ext cx="0" cy="0"/>
          <a:chOff x="0" y="0"/>
          <a:chExt cx="0" cy="0"/>
        </a:xfrm>
      </p:grpSpPr>
      <p:graphicFrame>
        <p:nvGraphicFramePr>
          <p:cNvPr id="166" name="Google Shape;166;p27"/>
          <p:cNvGraphicFramePr/>
          <p:nvPr/>
        </p:nvGraphicFramePr>
        <p:xfrm>
          <a:off x="996950" y="1446246"/>
          <a:ext cx="10160025" cy="4551525"/>
        </p:xfrm>
        <a:graphic>
          <a:graphicData uri="http://schemas.openxmlformats.org/drawingml/2006/table">
            <a:tbl>
              <a:tblPr firstRow="1" bandRow="1">
                <a:noFill/>
                <a:tableStyleId>{14B3D9CE-51EC-409D-93CD-31177CD46B64}</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1"/>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2"/>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3"/>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4</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4"/>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5</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5"/>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6</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6"/>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7</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7"/>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8</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8"/>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9</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9"/>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10</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019"/>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10"/>
                  </a:ext>
                </a:extLst>
              </a:tr>
            </a:tbl>
          </a:graphicData>
        </a:graphic>
      </p:graphicFrame>
      <p:sp>
        <p:nvSpPr>
          <p:cNvPr id="167" name="Google Shape;167;p2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8" name="Google Shape;168;p2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2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70" name="Google Shape;170;p2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71" name="Google Shape;171;p27"/>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MOSAIC">
  <p:cSld name="PHOTO MOSAIC">
    <p:spTree>
      <p:nvGrpSpPr>
        <p:cNvPr id="1" name="Shape 172"/>
        <p:cNvGrpSpPr/>
        <p:nvPr/>
      </p:nvGrpSpPr>
      <p:grpSpPr>
        <a:xfrm>
          <a:off x="0" y="0"/>
          <a:ext cx="0" cy="0"/>
          <a:chOff x="0" y="0"/>
          <a:chExt cx="0" cy="0"/>
        </a:xfrm>
      </p:grpSpPr>
      <p:pic>
        <p:nvPicPr>
          <p:cNvPr id="173" name="Google Shape;173;p28"/>
          <p:cNvPicPr preferRelativeResize="0"/>
          <p:nvPr/>
        </p:nvPicPr>
        <p:blipFill rotWithShape="1">
          <a:blip r:embed="rId2">
            <a:alphaModFix/>
          </a:blip>
          <a:srcRect l="16973" r="16973"/>
          <a:stretch/>
        </p:blipFill>
        <p:spPr>
          <a:xfrm>
            <a:off x="-1" y="2"/>
            <a:ext cx="2881978" cy="3118608"/>
          </a:xfrm>
          <a:prstGeom prst="rect">
            <a:avLst/>
          </a:prstGeom>
          <a:noFill/>
          <a:ln>
            <a:noFill/>
          </a:ln>
        </p:spPr>
      </p:pic>
      <p:pic>
        <p:nvPicPr>
          <p:cNvPr id="174" name="Google Shape;174;p28"/>
          <p:cNvPicPr preferRelativeResize="0"/>
          <p:nvPr/>
        </p:nvPicPr>
        <p:blipFill rotWithShape="1">
          <a:blip r:embed="rId3">
            <a:alphaModFix/>
          </a:blip>
          <a:srcRect l="2844" r="2844"/>
          <a:stretch/>
        </p:blipFill>
        <p:spPr>
          <a:xfrm>
            <a:off x="1900100" y="3228297"/>
            <a:ext cx="4175378" cy="2953960"/>
          </a:xfrm>
          <a:prstGeom prst="rect">
            <a:avLst/>
          </a:prstGeom>
          <a:noFill/>
          <a:ln>
            <a:noFill/>
          </a:ln>
        </p:spPr>
      </p:pic>
      <p:pic>
        <p:nvPicPr>
          <p:cNvPr id="175" name="Google Shape;175;p28"/>
          <p:cNvPicPr preferRelativeResize="0"/>
          <p:nvPr/>
        </p:nvPicPr>
        <p:blipFill rotWithShape="1">
          <a:blip r:embed="rId4">
            <a:alphaModFix/>
          </a:blip>
          <a:srcRect l="29827" r="29825"/>
          <a:stretch/>
        </p:blipFill>
        <p:spPr>
          <a:xfrm>
            <a:off x="1" y="3228297"/>
            <a:ext cx="1790884" cy="2953958"/>
          </a:xfrm>
          <a:prstGeom prst="rect">
            <a:avLst/>
          </a:prstGeom>
          <a:noFill/>
          <a:ln>
            <a:noFill/>
          </a:ln>
        </p:spPr>
      </p:pic>
      <p:pic>
        <p:nvPicPr>
          <p:cNvPr id="176" name="Google Shape;176;p28"/>
          <p:cNvPicPr preferRelativeResize="0"/>
          <p:nvPr/>
        </p:nvPicPr>
        <p:blipFill rotWithShape="1">
          <a:blip r:embed="rId5">
            <a:alphaModFix/>
          </a:blip>
          <a:srcRect l="9870" r="9869"/>
          <a:stretch/>
        </p:blipFill>
        <p:spPr>
          <a:xfrm>
            <a:off x="6184693" y="3228296"/>
            <a:ext cx="2984677" cy="2953959"/>
          </a:xfrm>
          <a:prstGeom prst="rect">
            <a:avLst/>
          </a:prstGeom>
          <a:noFill/>
          <a:ln>
            <a:noFill/>
          </a:ln>
        </p:spPr>
      </p:pic>
      <p:pic>
        <p:nvPicPr>
          <p:cNvPr id="177" name="Google Shape;177;p28"/>
          <p:cNvPicPr preferRelativeResize="0"/>
          <p:nvPr/>
        </p:nvPicPr>
        <p:blipFill rotWithShape="1">
          <a:blip r:embed="rId6">
            <a:alphaModFix/>
          </a:blip>
          <a:srcRect t="5459" b="5458"/>
          <a:stretch/>
        </p:blipFill>
        <p:spPr>
          <a:xfrm>
            <a:off x="2980451" y="0"/>
            <a:ext cx="4417250" cy="3118609"/>
          </a:xfrm>
          <a:prstGeom prst="rect">
            <a:avLst/>
          </a:prstGeom>
          <a:noFill/>
          <a:ln>
            <a:noFill/>
          </a:ln>
        </p:spPr>
      </p:pic>
      <p:pic>
        <p:nvPicPr>
          <p:cNvPr id="178" name="Google Shape;178;p28"/>
          <p:cNvPicPr preferRelativeResize="0"/>
          <p:nvPr/>
        </p:nvPicPr>
        <p:blipFill rotWithShape="1">
          <a:blip r:embed="rId7">
            <a:alphaModFix/>
          </a:blip>
          <a:srcRect l="358" r="357"/>
          <a:stretch/>
        </p:blipFill>
        <p:spPr>
          <a:xfrm>
            <a:off x="7530322" y="0"/>
            <a:ext cx="4661678" cy="3118609"/>
          </a:xfrm>
          <a:prstGeom prst="rect">
            <a:avLst/>
          </a:prstGeom>
          <a:noFill/>
          <a:ln>
            <a:noFill/>
          </a:ln>
        </p:spPr>
      </p:pic>
      <p:pic>
        <p:nvPicPr>
          <p:cNvPr id="179" name="Google Shape;179;p28"/>
          <p:cNvPicPr preferRelativeResize="0"/>
          <p:nvPr/>
        </p:nvPicPr>
        <p:blipFill rotWithShape="1">
          <a:blip r:embed="rId8">
            <a:alphaModFix/>
          </a:blip>
          <a:srcRect l="17004" r="17002"/>
          <a:stretch/>
        </p:blipFill>
        <p:spPr>
          <a:xfrm>
            <a:off x="9278584" y="3230641"/>
            <a:ext cx="2913416" cy="294412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1"/>
        <p:cNvGrpSpPr/>
        <p:nvPr/>
      </p:nvGrpSpPr>
      <p:grpSpPr>
        <a:xfrm>
          <a:off x="0" y="0"/>
          <a:ext cx="0" cy="0"/>
          <a:chOff x="0" y="0"/>
          <a:chExt cx="0" cy="0"/>
        </a:xfrm>
      </p:grpSpPr>
      <p:sp>
        <p:nvSpPr>
          <p:cNvPr id="182" name="Google Shape;182;p66"/>
          <p:cNvSpPr txBox="1">
            <a:spLocks noGrp="1"/>
          </p:cNvSpPr>
          <p:nvPr>
            <p:ph type="ctrTitle"/>
          </p:nvPr>
        </p:nvSpPr>
        <p:spPr>
          <a:xfrm>
            <a:off x="0" y="2965174"/>
            <a:ext cx="12192000" cy="92765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ulleted List two columns">
  <p:cSld name="Bulleted List two columns">
    <p:spTree>
      <p:nvGrpSpPr>
        <p:cNvPr id="1" name="Shape 192"/>
        <p:cNvGrpSpPr/>
        <p:nvPr/>
      </p:nvGrpSpPr>
      <p:grpSpPr>
        <a:xfrm>
          <a:off x="0" y="0"/>
          <a:ext cx="0" cy="0"/>
          <a:chOff x="0" y="0"/>
          <a:chExt cx="0" cy="0"/>
        </a:xfrm>
      </p:grpSpPr>
      <p:sp>
        <p:nvSpPr>
          <p:cNvPr id="193" name="Google Shape;193;p68"/>
          <p:cNvSpPr txBox="1">
            <a:spLocks noGrp="1"/>
          </p:cNvSpPr>
          <p:nvPr>
            <p:ph type="body" idx="1"/>
          </p:nvPr>
        </p:nvSpPr>
        <p:spPr>
          <a:xfrm>
            <a:off x="996950"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4" name="Google Shape;194;p6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5" name="Google Shape;195;p68"/>
          <p:cNvSpPr txBox="1">
            <a:spLocks noGrp="1"/>
          </p:cNvSpPr>
          <p:nvPr>
            <p:ph type="body" idx="2"/>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6" name="Google Shape;196;p6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97" name="Google Shape;197;p6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98" name="Google Shape;198;p68"/>
          <p:cNvSpPr txBox="1">
            <a:spLocks noGrp="1"/>
          </p:cNvSpPr>
          <p:nvPr>
            <p:ph type="body" idx="3"/>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9" name="Google Shape;199;p68"/>
          <p:cNvSpPr txBox="1">
            <a:spLocks noGrp="1"/>
          </p:cNvSpPr>
          <p:nvPr>
            <p:ph type="body" idx="4"/>
          </p:nvPr>
        </p:nvSpPr>
        <p:spPr>
          <a:xfrm>
            <a:off x="6257925"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ormal text List">
  <p:cSld name="Normal text List">
    <p:spTree>
      <p:nvGrpSpPr>
        <p:cNvPr id="1" name="Shape 200"/>
        <p:cNvGrpSpPr/>
        <p:nvPr/>
      </p:nvGrpSpPr>
      <p:grpSpPr>
        <a:xfrm>
          <a:off x="0" y="0"/>
          <a:ext cx="0" cy="0"/>
          <a:chOff x="0" y="0"/>
          <a:chExt cx="0" cy="0"/>
        </a:xfrm>
      </p:grpSpPr>
      <p:sp>
        <p:nvSpPr>
          <p:cNvPr id="201" name="Google Shape;201;p71"/>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2" name="Google Shape;202;p7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03" name="Google Shape;203;p7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04" name="Google Shape;204;p71"/>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5" name="Google Shape;205;p7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6" name="Google Shape;206;p71"/>
          <p:cNvSpPr txBox="1">
            <a:spLocks noGrp="1"/>
          </p:cNvSpPr>
          <p:nvPr>
            <p:ph type="body" idx="3"/>
          </p:nvPr>
        </p:nvSpPr>
        <p:spPr>
          <a:xfrm>
            <a:off x="996950" y="1476376"/>
            <a:ext cx="10160000" cy="43529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207"/>
        <p:cNvGrpSpPr/>
        <p:nvPr/>
      </p:nvGrpSpPr>
      <p:grpSpPr>
        <a:xfrm>
          <a:off x="0" y="0"/>
          <a:ext cx="0" cy="0"/>
          <a:chOff x="0" y="0"/>
          <a:chExt cx="0" cy="0"/>
        </a:xfrm>
      </p:grpSpPr>
      <p:sp>
        <p:nvSpPr>
          <p:cNvPr id="208" name="Google Shape;208;p7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9" name="Google Shape;209;p7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0" name="Google Shape;210;p7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11" name="Google Shape;211;p7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12" name="Google Shape;212;p72"/>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3" name="Google Shape;213;p72"/>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_Bulleted List">
  <p:cSld name="2_Bulleted List">
    <p:spTree>
      <p:nvGrpSpPr>
        <p:cNvPr id="1" name="Shape 214"/>
        <p:cNvGrpSpPr/>
        <p:nvPr/>
      </p:nvGrpSpPr>
      <p:grpSpPr>
        <a:xfrm>
          <a:off x="0" y="0"/>
          <a:ext cx="0" cy="0"/>
          <a:chOff x="0" y="0"/>
          <a:chExt cx="0" cy="0"/>
        </a:xfrm>
      </p:grpSpPr>
      <p:sp>
        <p:nvSpPr>
          <p:cNvPr id="215" name="Google Shape;215;p7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7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7" name="Google Shape;217;p7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18" name="Google Shape;218;p7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19" name="Google Shape;219;p73"/>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0" name="Google Shape;220;p73"/>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Bulleted List">
  <p:cSld name="1_Bulleted List">
    <p:spTree>
      <p:nvGrpSpPr>
        <p:cNvPr id="1" name="Shape 221"/>
        <p:cNvGrpSpPr/>
        <p:nvPr/>
      </p:nvGrpSpPr>
      <p:grpSpPr>
        <a:xfrm>
          <a:off x="0" y="0"/>
          <a:ext cx="0" cy="0"/>
          <a:chOff x="0" y="0"/>
          <a:chExt cx="0" cy="0"/>
        </a:xfrm>
      </p:grpSpPr>
      <p:sp>
        <p:nvSpPr>
          <p:cNvPr id="222" name="Google Shape;222;p7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3" name="Google Shape;223;p7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4" name="Google Shape;224;p7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25" name="Google Shape;225;p7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26" name="Google Shape;226;p74"/>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74"/>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ourier New"/>
              <a:buChar char="o"/>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32"/>
        <p:cNvGrpSpPr/>
        <p:nvPr/>
      </p:nvGrpSpPr>
      <p:grpSpPr>
        <a:xfrm>
          <a:off x="0" y="0"/>
          <a:ext cx="0" cy="0"/>
          <a:chOff x="0" y="0"/>
          <a:chExt cx="0" cy="0"/>
        </a:xfrm>
      </p:grpSpPr>
      <p:sp>
        <p:nvSpPr>
          <p:cNvPr id="33" name="Google Shape;33;p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6" name="Google Shape;36;p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7" name="Google Shape;37;p7"/>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_Bulleted List">
  <p:cSld name="3_Bulleted List">
    <p:spTree>
      <p:nvGrpSpPr>
        <p:cNvPr id="1" name="Shape 228"/>
        <p:cNvGrpSpPr/>
        <p:nvPr/>
      </p:nvGrpSpPr>
      <p:grpSpPr>
        <a:xfrm>
          <a:off x="0" y="0"/>
          <a:ext cx="0" cy="0"/>
          <a:chOff x="0" y="0"/>
          <a:chExt cx="0" cy="0"/>
        </a:xfrm>
      </p:grpSpPr>
      <p:sp>
        <p:nvSpPr>
          <p:cNvPr id="229" name="Google Shape;229;p7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0" name="Google Shape;230;p7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1" name="Google Shape;231;p7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32" name="Google Shape;232;p7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33" name="Google Shape;233;p75"/>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4" name="Google Shape;234;p75"/>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4_Bulleted List">
  <p:cSld name="4_Bulleted List">
    <p:spTree>
      <p:nvGrpSpPr>
        <p:cNvPr id="1" name="Shape 235"/>
        <p:cNvGrpSpPr/>
        <p:nvPr/>
      </p:nvGrpSpPr>
      <p:grpSpPr>
        <a:xfrm>
          <a:off x="0" y="0"/>
          <a:ext cx="0" cy="0"/>
          <a:chOff x="0" y="0"/>
          <a:chExt cx="0" cy="0"/>
        </a:xfrm>
      </p:grpSpPr>
      <p:sp>
        <p:nvSpPr>
          <p:cNvPr id="236" name="Google Shape;236;p7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7" name="Google Shape;237;p7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8" name="Google Shape;238;p7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39" name="Google Shape;239;p7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40" name="Google Shape;240;p76"/>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1" name="Google Shape;241;p76"/>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romanU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romanU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ulleted List three columns">
  <p:cSld name="Bulleted List three columns">
    <p:spTree>
      <p:nvGrpSpPr>
        <p:cNvPr id="1" name="Shape 242"/>
        <p:cNvGrpSpPr/>
        <p:nvPr/>
      </p:nvGrpSpPr>
      <p:grpSpPr>
        <a:xfrm>
          <a:off x="0" y="0"/>
          <a:ext cx="0" cy="0"/>
          <a:chOff x="0" y="0"/>
          <a:chExt cx="0" cy="0"/>
        </a:xfrm>
      </p:grpSpPr>
      <p:sp>
        <p:nvSpPr>
          <p:cNvPr id="243" name="Google Shape;243;p77"/>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4" name="Google Shape;244;p77"/>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5" name="Google Shape;245;p77"/>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6" name="Google Shape;246;p77"/>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7" name="Google Shape;247;p7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8" name="Google Shape;248;p7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49" name="Google Shape;249;p7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50" name="Google Shape;250;p77"/>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Bulleted List three columns">
  <p:cSld name="1_Bulleted List three columns">
    <p:spTree>
      <p:nvGrpSpPr>
        <p:cNvPr id="1" name="Shape 251"/>
        <p:cNvGrpSpPr/>
        <p:nvPr/>
      </p:nvGrpSpPr>
      <p:grpSpPr>
        <a:xfrm>
          <a:off x="0" y="0"/>
          <a:ext cx="0" cy="0"/>
          <a:chOff x="0" y="0"/>
          <a:chExt cx="0" cy="0"/>
        </a:xfrm>
      </p:grpSpPr>
      <p:sp>
        <p:nvSpPr>
          <p:cNvPr id="252" name="Google Shape;252;p78"/>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L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78"/>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roman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4" name="Google Shape;254;p78"/>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5" name="Google Shape;255;p78"/>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6" name="Google Shape;256;p7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7" name="Google Shape;257;p7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58" name="Google Shape;258;p7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59" name="Google Shape;259;p78"/>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ulleted List NO HEAD">
  <p:cSld name="Bulleted List NO HEAD">
    <p:spTree>
      <p:nvGrpSpPr>
        <p:cNvPr id="1" name="Shape 260"/>
        <p:cNvGrpSpPr/>
        <p:nvPr/>
      </p:nvGrpSpPr>
      <p:grpSpPr>
        <a:xfrm>
          <a:off x="0" y="0"/>
          <a:ext cx="0" cy="0"/>
          <a:chOff x="0" y="0"/>
          <a:chExt cx="0" cy="0"/>
        </a:xfrm>
      </p:grpSpPr>
      <p:sp>
        <p:nvSpPr>
          <p:cNvPr id="261" name="Google Shape;261;p7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2" name="Google Shape;262;p7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3" name="Google Shape;263;p79"/>
          <p:cNvSpPr txBox="1">
            <a:spLocks noGrp="1"/>
          </p:cNvSpPr>
          <p:nvPr>
            <p:ph type="body" idx="2"/>
          </p:nvPr>
        </p:nvSpPr>
        <p:spPr>
          <a:xfrm>
            <a:off x="996950" y="578498"/>
            <a:ext cx="10160000" cy="526032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ulleted List two columns NOHEAD">
  <p:cSld name="Bulleted List two columns NOHEAD">
    <p:spTree>
      <p:nvGrpSpPr>
        <p:cNvPr id="1" name="Shape 264"/>
        <p:cNvGrpSpPr/>
        <p:nvPr/>
      </p:nvGrpSpPr>
      <p:grpSpPr>
        <a:xfrm>
          <a:off x="0" y="0"/>
          <a:ext cx="0" cy="0"/>
          <a:chOff x="0" y="0"/>
          <a:chExt cx="0" cy="0"/>
        </a:xfrm>
      </p:grpSpPr>
      <p:sp>
        <p:nvSpPr>
          <p:cNvPr id="265" name="Google Shape;265;p80"/>
          <p:cNvSpPr txBox="1">
            <a:spLocks noGrp="1"/>
          </p:cNvSpPr>
          <p:nvPr>
            <p:ph type="body" idx="1"/>
          </p:nvPr>
        </p:nvSpPr>
        <p:spPr>
          <a:xfrm>
            <a:off x="6096000" y="558744"/>
            <a:ext cx="5060950"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6" name="Google Shape;266;p80"/>
          <p:cNvSpPr txBox="1">
            <a:spLocks noGrp="1"/>
          </p:cNvSpPr>
          <p:nvPr>
            <p:ph type="body" idx="2"/>
          </p:nvPr>
        </p:nvSpPr>
        <p:spPr>
          <a:xfrm>
            <a:off x="996950" y="558744"/>
            <a:ext cx="4899025"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7" name="Google Shape;267;p8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8" name="Google Shape;268;p80"/>
          <p:cNvSpPr txBox="1">
            <a:spLocks noGrp="1"/>
          </p:cNvSpPr>
          <p:nvPr>
            <p:ph type="body" idx="3"/>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ulleted List three columns no head">
  <p:cSld name="Bulleted List three columns no head">
    <p:spTree>
      <p:nvGrpSpPr>
        <p:cNvPr id="1" name="Shape 269"/>
        <p:cNvGrpSpPr/>
        <p:nvPr/>
      </p:nvGrpSpPr>
      <p:grpSpPr>
        <a:xfrm>
          <a:off x="0" y="0"/>
          <a:ext cx="0" cy="0"/>
          <a:chOff x="0" y="0"/>
          <a:chExt cx="0" cy="0"/>
        </a:xfrm>
      </p:grpSpPr>
      <p:sp>
        <p:nvSpPr>
          <p:cNvPr id="270" name="Google Shape;270;p81"/>
          <p:cNvSpPr txBox="1">
            <a:spLocks noGrp="1"/>
          </p:cNvSpPr>
          <p:nvPr>
            <p:ph type="body" idx="1"/>
          </p:nvPr>
        </p:nvSpPr>
        <p:spPr>
          <a:xfrm>
            <a:off x="7924800" y="558398"/>
            <a:ext cx="3232149" cy="539335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1" name="Google Shape;271;p81"/>
          <p:cNvSpPr txBox="1">
            <a:spLocks noGrp="1"/>
          </p:cNvSpPr>
          <p:nvPr>
            <p:ph type="body" idx="2"/>
          </p:nvPr>
        </p:nvSpPr>
        <p:spPr>
          <a:xfrm>
            <a:off x="4460875" y="559837"/>
            <a:ext cx="3232149" cy="53837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2pPr>
            <a:lvl3pPr marL="1371600" marR="0" lvl="2"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3pPr>
            <a:lvl4pPr marL="1828800" marR="0" lvl="3"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4pPr>
            <a:lvl5pPr marL="2286000" marR="0" lvl="4"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2" name="Google Shape;272;p81"/>
          <p:cNvSpPr txBox="1">
            <a:spLocks noGrp="1"/>
          </p:cNvSpPr>
          <p:nvPr>
            <p:ph type="body" idx="3"/>
          </p:nvPr>
        </p:nvSpPr>
        <p:spPr>
          <a:xfrm>
            <a:off x="996950" y="558385"/>
            <a:ext cx="3232149" cy="53933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3" name="Google Shape;273;p81"/>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4" name="Google Shape;274;p8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275"/>
        <p:cNvGrpSpPr/>
        <p:nvPr/>
      </p:nvGrpSpPr>
      <p:grpSpPr>
        <a:xfrm>
          <a:off x="0" y="0"/>
          <a:ext cx="0" cy="0"/>
          <a:chOff x="0" y="0"/>
          <a:chExt cx="0" cy="0"/>
        </a:xfrm>
      </p:grpSpPr>
      <p:sp>
        <p:nvSpPr>
          <p:cNvPr id="276" name="Google Shape;276;p8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7" name="Google Shape;277;p8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8" name="Google Shape;278;p8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79" name="Google Shape;279;p8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80" name="Google Shape;280;p82"/>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1" name="Google Shape;281;p82"/>
          <p:cNvSpPr txBox="1">
            <a:spLocks noGrp="1"/>
          </p:cNvSpPr>
          <p:nvPr>
            <p:ph type="body" idx="3"/>
          </p:nvPr>
        </p:nvSpPr>
        <p:spPr>
          <a:xfrm>
            <a:off x="996950" y="1490663"/>
            <a:ext cx="10160000" cy="43418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arabi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arabi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r Chart">
  <p:cSld name="Bar Chart">
    <p:spTree>
      <p:nvGrpSpPr>
        <p:cNvPr id="1" name="Shape 282"/>
        <p:cNvGrpSpPr/>
        <p:nvPr/>
      </p:nvGrpSpPr>
      <p:grpSpPr>
        <a:xfrm>
          <a:off x="0" y="0"/>
          <a:ext cx="0" cy="0"/>
          <a:chOff x="0" y="0"/>
          <a:chExt cx="0" cy="0"/>
        </a:xfrm>
      </p:grpSpPr>
      <p:graphicFrame>
        <p:nvGraphicFramePr>
          <p:cNvPr id="283" name="Google Shape;283;p83"/>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284" name="Google Shape;284;p8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5" name="Google Shape;285;p8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8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87" name="Google Shape;287;p8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88" name="Google Shape;288;p83"/>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Bar Chart">
  <p:cSld name="1_Bar Chart">
    <p:spTree>
      <p:nvGrpSpPr>
        <p:cNvPr id="1" name="Shape 289"/>
        <p:cNvGrpSpPr/>
        <p:nvPr/>
      </p:nvGrpSpPr>
      <p:grpSpPr>
        <a:xfrm>
          <a:off x="0" y="0"/>
          <a:ext cx="0" cy="0"/>
          <a:chOff x="0" y="0"/>
          <a:chExt cx="0" cy="0"/>
        </a:xfrm>
      </p:grpSpPr>
      <p:graphicFrame>
        <p:nvGraphicFramePr>
          <p:cNvPr id="290" name="Google Shape;290;p84"/>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291" name="Google Shape;291;p8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2" name="Google Shape;292;p8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3" name="Google Shape;293;p8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94" name="Google Shape;294;p8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295" name="Google Shape;295;p84"/>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rmal text List">
  <p:cSld name="Normal text List">
    <p:spTree>
      <p:nvGrpSpPr>
        <p:cNvPr id="1" name="Shape 39"/>
        <p:cNvGrpSpPr/>
        <p:nvPr/>
      </p:nvGrpSpPr>
      <p:grpSpPr>
        <a:xfrm>
          <a:off x="0" y="0"/>
          <a:ext cx="0" cy="0"/>
          <a:chOff x="0" y="0"/>
          <a:chExt cx="0" cy="0"/>
        </a:xfrm>
      </p:grpSpPr>
      <p:sp>
        <p:nvSpPr>
          <p:cNvPr id="40" name="Google Shape;40;p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2" name="Google Shape;42;p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3" name="Google Shape;43;p9"/>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9"/>
          <p:cNvSpPr txBox="1">
            <a:spLocks noGrp="1"/>
          </p:cNvSpPr>
          <p:nvPr>
            <p:ph type="body" idx="3"/>
          </p:nvPr>
        </p:nvSpPr>
        <p:spPr>
          <a:xfrm>
            <a:off x="996950" y="1476376"/>
            <a:ext cx="10160000" cy="43529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E Chart">
  <p:cSld name="PIE Chart">
    <p:spTree>
      <p:nvGrpSpPr>
        <p:cNvPr id="1" name="Shape 296"/>
        <p:cNvGrpSpPr/>
        <p:nvPr/>
      </p:nvGrpSpPr>
      <p:grpSpPr>
        <a:xfrm>
          <a:off x="0" y="0"/>
          <a:ext cx="0" cy="0"/>
          <a:chOff x="0" y="0"/>
          <a:chExt cx="0" cy="0"/>
        </a:xfrm>
      </p:grpSpPr>
      <p:pic>
        <p:nvPicPr>
          <p:cNvPr id="297" name="Google Shape;297;p85" descr="A picture containing drawing&#10;&#10;Description automatically generated"/>
          <p:cNvPicPr preferRelativeResize="0"/>
          <p:nvPr/>
        </p:nvPicPr>
        <p:blipFill rotWithShape="1">
          <a:blip r:embed="rId2">
            <a:alphaModFix/>
          </a:blip>
          <a:srcRect/>
          <a:stretch/>
        </p:blipFill>
        <p:spPr>
          <a:xfrm>
            <a:off x="270795" y="6391857"/>
            <a:ext cx="1473278" cy="359221"/>
          </a:xfrm>
          <a:prstGeom prst="rect">
            <a:avLst/>
          </a:prstGeom>
          <a:noFill/>
          <a:ln>
            <a:noFill/>
          </a:ln>
        </p:spPr>
      </p:pic>
      <p:graphicFrame>
        <p:nvGraphicFramePr>
          <p:cNvPr id="298" name="Google Shape;298;p85"/>
          <p:cNvGraphicFramePr/>
          <p:nvPr/>
        </p:nvGraphicFramePr>
        <p:xfrm>
          <a:off x="996950" y="1481734"/>
          <a:ext cx="10160000" cy="4474566"/>
        </p:xfrm>
        <a:graphic>
          <a:graphicData uri="http://schemas.openxmlformats.org/drawingml/2006/chart">
            <c:chart xmlns:c="http://schemas.openxmlformats.org/drawingml/2006/chart" xmlns:r="http://schemas.openxmlformats.org/officeDocument/2006/relationships" r:id="rId3"/>
          </a:graphicData>
        </a:graphic>
      </p:graphicFrame>
      <p:sp>
        <p:nvSpPr>
          <p:cNvPr id="299" name="Google Shape;299;p8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0" name="Google Shape;300;p8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1" name="Google Shape;301;p8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02" name="Google Shape;302;p8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03" name="Google Shape;303;p85"/>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E Chart colorful">
  <p:cSld name="PIE Chart colorful">
    <p:spTree>
      <p:nvGrpSpPr>
        <p:cNvPr id="1" name="Shape 304"/>
        <p:cNvGrpSpPr/>
        <p:nvPr/>
      </p:nvGrpSpPr>
      <p:grpSpPr>
        <a:xfrm>
          <a:off x="0" y="0"/>
          <a:ext cx="0" cy="0"/>
          <a:chOff x="0" y="0"/>
          <a:chExt cx="0" cy="0"/>
        </a:xfrm>
      </p:grpSpPr>
      <p:graphicFrame>
        <p:nvGraphicFramePr>
          <p:cNvPr id="305" name="Google Shape;305;p86"/>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306" name="Google Shape;306;p8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7" name="Google Shape;307;p8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8" name="Google Shape;308;p8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09" name="Google Shape;309;p8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10" name="Google Shape;310;p86"/>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_PIE Chart colorful">
  <p:cSld name="1_PIE Chart colorful">
    <p:spTree>
      <p:nvGrpSpPr>
        <p:cNvPr id="1" name="Shape 311"/>
        <p:cNvGrpSpPr/>
        <p:nvPr/>
      </p:nvGrpSpPr>
      <p:grpSpPr>
        <a:xfrm>
          <a:off x="0" y="0"/>
          <a:ext cx="0" cy="0"/>
          <a:chOff x="0" y="0"/>
          <a:chExt cx="0" cy="0"/>
        </a:xfrm>
      </p:grpSpPr>
      <p:graphicFrame>
        <p:nvGraphicFramePr>
          <p:cNvPr id="312" name="Google Shape;312;p87"/>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313" name="Google Shape;313;p8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4" name="Google Shape;314;p8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5" name="Google Shape;315;p8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16" name="Google Shape;316;p8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17" name="Google Shape;317;p87"/>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E Chart monchromatic">
  <p:cSld name="PIE Chart monchromatic">
    <p:spTree>
      <p:nvGrpSpPr>
        <p:cNvPr id="1" name="Shape 318"/>
        <p:cNvGrpSpPr/>
        <p:nvPr/>
      </p:nvGrpSpPr>
      <p:grpSpPr>
        <a:xfrm>
          <a:off x="0" y="0"/>
          <a:ext cx="0" cy="0"/>
          <a:chOff x="0" y="0"/>
          <a:chExt cx="0" cy="0"/>
        </a:xfrm>
      </p:grpSpPr>
      <p:graphicFrame>
        <p:nvGraphicFramePr>
          <p:cNvPr id="319" name="Google Shape;319;p88"/>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320" name="Google Shape;320;p88"/>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1" name="Google Shape;321;p8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2" name="Google Shape;322;p8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23" name="Google Shape;323;p8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24" name="Google Shape;324;p88"/>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325"/>
        <p:cNvGrpSpPr/>
        <p:nvPr/>
      </p:nvGrpSpPr>
      <p:grpSpPr>
        <a:xfrm>
          <a:off x="0" y="0"/>
          <a:ext cx="0" cy="0"/>
          <a:chOff x="0" y="0"/>
          <a:chExt cx="0" cy="0"/>
        </a:xfrm>
      </p:grpSpPr>
      <p:graphicFrame>
        <p:nvGraphicFramePr>
          <p:cNvPr id="326" name="Google Shape;326;p89"/>
          <p:cNvGraphicFramePr/>
          <p:nvPr/>
        </p:nvGraphicFramePr>
        <p:xfrm>
          <a:off x="996950" y="1455574"/>
          <a:ext cx="10160025" cy="4542175"/>
        </p:xfrm>
        <a:graphic>
          <a:graphicData uri="http://schemas.openxmlformats.org/drawingml/2006/table">
            <a:tbl>
              <a:tblPr firstRow="1" bandRow="1">
                <a:noFill/>
                <a:tableStyleId>{07A31419-F21E-40A5-AA67-D490EDE553D4}</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1</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2</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3</a:t>
                      </a:r>
                      <a:endParaRPr sz="1400" u="none" strike="noStrike" cap="none"/>
                    </a:p>
                  </a:txBody>
                  <a:tcPr marL="68575" marR="68575" marT="34300" marB="34300">
                    <a:solidFill>
                      <a:srgbClr val="8D0515"/>
                    </a:solidFill>
                  </a:tcPr>
                </a:tc>
                <a:extLst>
                  <a:ext uri="{0D108BD9-81ED-4DB2-BD59-A6C34878D82A}">
                    <a16:rowId xmlns:a16="http://schemas.microsoft.com/office/drawing/2014/main" val="10000"/>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1"/>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2</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2"/>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3</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3"/>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4</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4"/>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5</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5"/>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6</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6"/>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7</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7"/>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8</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8"/>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9</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9"/>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10</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10"/>
                  </a:ext>
                </a:extLst>
              </a:tr>
            </a:tbl>
          </a:graphicData>
        </a:graphic>
      </p:graphicFrame>
      <p:sp>
        <p:nvSpPr>
          <p:cNvPr id="327" name="Google Shape;327;p8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8" name="Google Shape;328;p8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9" name="Google Shape;329;p8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30" name="Google Shape;330;p8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31" name="Google Shape;331;p89"/>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able 2">
  <p:cSld name="Table 2">
    <p:spTree>
      <p:nvGrpSpPr>
        <p:cNvPr id="1" name="Shape 332"/>
        <p:cNvGrpSpPr/>
        <p:nvPr/>
      </p:nvGrpSpPr>
      <p:grpSpPr>
        <a:xfrm>
          <a:off x="0" y="0"/>
          <a:ext cx="0" cy="0"/>
          <a:chOff x="0" y="0"/>
          <a:chExt cx="0" cy="0"/>
        </a:xfrm>
      </p:grpSpPr>
      <p:graphicFrame>
        <p:nvGraphicFramePr>
          <p:cNvPr id="333" name="Google Shape;333;p90"/>
          <p:cNvGraphicFramePr/>
          <p:nvPr/>
        </p:nvGraphicFramePr>
        <p:xfrm>
          <a:off x="996950" y="1446246"/>
          <a:ext cx="10160025" cy="4551525"/>
        </p:xfrm>
        <a:graphic>
          <a:graphicData uri="http://schemas.openxmlformats.org/drawingml/2006/table">
            <a:tbl>
              <a:tblPr firstRow="1" bandRow="1">
                <a:noFill/>
                <a:tableStyleId>{14B3D9CE-51EC-409D-93CD-31177CD46B64}</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1"/>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2"/>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3"/>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4</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4"/>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5</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5"/>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6</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6"/>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7</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7"/>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8</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8"/>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9</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9"/>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10</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10"/>
                  </a:ext>
                </a:extLst>
              </a:tr>
            </a:tbl>
          </a:graphicData>
        </a:graphic>
      </p:graphicFrame>
      <p:sp>
        <p:nvSpPr>
          <p:cNvPr id="334" name="Google Shape;334;p9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5" name="Google Shape;335;p9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6" name="Google Shape;336;p9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37" name="Google Shape;337;p9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38" name="Google Shape;338;p90"/>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PHOTO MOSAIC">
  <p:cSld name="PHOTO MOSAIC">
    <p:spTree>
      <p:nvGrpSpPr>
        <p:cNvPr id="1" name="Shape 339"/>
        <p:cNvGrpSpPr/>
        <p:nvPr/>
      </p:nvGrpSpPr>
      <p:grpSpPr>
        <a:xfrm>
          <a:off x="0" y="0"/>
          <a:ext cx="0" cy="0"/>
          <a:chOff x="0" y="0"/>
          <a:chExt cx="0" cy="0"/>
        </a:xfrm>
      </p:grpSpPr>
      <p:pic>
        <p:nvPicPr>
          <p:cNvPr id="340" name="Google Shape;340;p91"/>
          <p:cNvPicPr preferRelativeResize="0"/>
          <p:nvPr/>
        </p:nvPicPr>
        <p:blipFill rotWithShape="1">
          <a:blip r:embed="rId2">
            <a:alphaModFix/>
          </a:blip>
          <a:srcRect l="16973" r="16973"/>
          <a:stretch/>
        </p:blipFill>
        <p:spPr>
          <a:xfrm>
            <a:off x="-1" y="2"/>
            <a:ext cx="2881978" cy="3118608"/>
          </a:xfrm>
          <a:prstGeom prst="rect">
            <a:avLst/>
          </a:prstGeom>
          <a:noFill/>
          <a:ln>
            <a:noFill/>
          </a:ln>
        </p:spPr>
      </p:pic>
      <p:pic>
        <p:nvPicPr>
          <p:cNvPr id="341" name="Google Shape;341;p91"/>
          <p:cNvPicPr preferRelativeResize="0"/>
          <p:nvPr/>
        </p:nvPicPr>
        <p:blipFill rotWithShape="1">
          <a:blip r:embed="rId3">
            <a:alphaModFix/>
          </a:blip>
          <a:srcRect l="2844" r="2844"/>
          <a:stretch/>
        </p:blipFill>
        <p:spPr>
          <a:xfrm>
            <a:off x="1900100" y="3228297"/>
            <a:ext cx="4175378" cy="2953960"/>
          </a:xfrm>
          <a:prstGeom prst="rect">
            <a:avLst/>
          </a:prstGeom>
          <a:noFill/>
          <a:ln>
            <a:noFill/>
          </a:ln>
        </p:spPr>
      </p:pic>
      <p:pic>
        <p:nvPicPr>
          <p:cNvPr id="342" name="Google Shape;342;p91"/>
          <p:cNvPicPr preferRelativeResize="0"/>
          <p:nvPr/>
        </p:nvPicPr>
        <p:blipFill rotWithShape="1">
          <a:blip r:embed="rId4">
            <a:alphaModFix/>
          </a:blip>
          <a:srcRect l="29827" r="29825"/>
          <a:stretch/>
        </p:blipFill>
        <p:spPr>
          <a:xfrm>
            <a:off x="1" y="3228297"/>
            <a:ext cx="1790884" cy="2953958"/>
          </a:xfrm>
          <a:prstGeom prst="rect">
            <a:avLst/>
          </a:prstGeom>
          <a:noFill/>
          <a:ln>
            <a:noFill/>
          </a:ln>
        </p:spPr>
      </p:pic>
      <p:pic>
        <p:nvPicPr>
          <p:cNvPr id="343" name="Google Shape;343;p91"/>
          <p:cNvPicPr preferRelativeResize="0"/>
          <p:nvPr/>
        </p:nvPicPr>
        <p:blipFill rotWithShape="1">
          <a:blip r:embed="rId5">
            <a:alphaModFix/>
          </a:blip>
          <a:srcRect l="9870" r="9869"/>
          <a:stretch/>
        </p:blipFill>
        <p:spPr>
          <a:xfrm>
            <a:off x="6184693" y="3228296"/>
            <a:ext cx="2984677" cy="2953959"/>
          </a:xfrm>
          <a:prstGeom prst="rect">
            <a:avLst/>
          </a:prstGeom>
          <a:noFill/>
          <a:ln>
            <a:noFill/>
          </a:ln>
        </p:spPr>
      </p:pic>
      <p:pic>
        <p:nvPicPr>
          <p:cNvPr id="344" name="Google Shape;344;p91"/>
          <p:cNvPicPr preferRelativeResize="0"/>
          <p:nvPr/>
        </p:nvPicPr>
        <p:blipFill rotWithShape="1">
          <a:blip r:embed="rId6">
            <a:alphaModFix/>
          </a:blip>
          <a:srcRect t="5459" b="5459"/>
          <a:stretch/>
        </p:blipFill>
        <p:spPr>
          <a:xfrm>
            <a:off x="2980451" y="0"/>
            <a:ext cx="4417250" cy="3118609"/>
          </a:xfrm>
          <a:prstGeom prst="rect">
            <a:avLst/>
          </a:prstGeom>
          <a:noFill/>
          <a:ln>
            <a:noFill/>
          </a:ln>
        </p:spPr>
      </p:pic>
      <p:pic>
        <p:nvPicPr>
          <p:cNvPr id="345" name="Google Shape;345;p91"/>
          <p:cNvPicPr preferRelativeResize="0"/>
          <p:nvPr/>
        </p:nvPicPr>
        <p:blipFill rotWithShape="1">
          <a:blip r:embed="rId7">
            <a:alphaModFix/>
          </a:blip>
          <a:srcRect l="358" r="357"/>
          <a:stretch/>
        </p:blipFill>
        <p:spPr>
          <a:xfrm>
            <a:off x="7530322" y="0"/>
            <a:ext cx="4661678" cy="3118609"/>
          </a:xfrm>
          <a:prstGeom prst="rect">
            <a:avLst/>
          </a:prstGeom>
          <a:noFill/>
          <a:ln>
            <a:noFill/>
          </a:ln>
        </p:spPr>
      </p:pic>
      <p:pic>
        <p:nvPicPr>
          <p:cNvPr id="346" name="Google Shape;346;p91"/>
          <p:cNvPicPr preferRelativeResize="0"/>
          <p:nvPr/>
        </p:nvPicPr>
        <p:blipFill rotWithShape="1">
          <a:blip r:embed="rId8">
            <a:alphaModFix/>
          </a:blip>
          <a:srcRect l="17004" r="17002"/>
          <a:stretch/>
        </p:blipFill>
        <p:spPr>
          <a:xfrm>
            <a:off x="9278584" y="3230641"/>
            <a:ext cx="2913416" cy="2944127"/>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ulleted List two columns">
  <p:cSld name="Bulleted List two columns">
    <p:spTree>
      <p:nvGrpSpPr>
        <p:cNvPr id="1" name="Shape 356"/>
        <p:cNvGrpSpPr/>
        <p:nvPr/>
      </p:nvGrpSpPr>
      <p:grpSpPr>
        <a:xfrm>
          <a:off x="0" y="0"/>
          <a:ext cx="0" cy="0"/>
          <a:chOff x="0" y="0"/>
          <a:chExt cx="0" cy="0"/>
        </a:xfrm>
      </p:grpSpPr>
      <p:sp>
        <p:nvSpPr>
          <p:cNvPr id="357" name="Google Shape;357;p101"/>
          <p:cNvSpPr txBox="1">
            <a:spLocks noGrp="1"/>
          </p:cNvSpPr>
          <p:nvPr>
            <p:ph type="body" idx="1"/>
          </p:nvPr>
        </p:nvSpPr>
        <p:spPr>
          <a:xfrm>
            <a:off x="996950"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8" name="Google Shape;358;p10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9" name="Google Shape;359;p101"/>
          <p:cNvSpPr txBox="1">
            <a:spLocks noGrp="1"/>
          </p:cNvSpPr>
          <p:nvPr>
            <p:ph type="body" idx="2"/>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0" name="Google Shape;360;p10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61" name="Google Shape;361;p10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62" name="Google Shape;362;p101"/>
          <p:cNvSpPr txBox="1">
            <a:spLocks noGrp="1"/>
          </p:cNvSpPr>
          <p:nvPr>
            <p:ph type="body" idx="3"/>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3" name="Google Shape;363;p101"/>
          <p:cNvSpPr txBox="1">
            <a:spLocks noGrp="1"/>
          </p:cNvSpPr>
          <p:nvPr>
            <p:ph type="body" idx="4"/>
          </p:nvPr>
        </p:nvSpPr>
        <p:spPr>
          <a:xfrm>
            <a:off x="6257925"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ormal text List">
  <p:cSld name="Normal text List">
    <p:spTree>
      <p:nvGrpSpPr>
        <p:cNvPr id="1" name="Shape 364"/>
        <p:cNvGrpSpPr/>
        <p:nvPr/>
      </p:nvGrpSpPr>
      <p:grpSpPr>
        <a:xfrm>
          <a:off x="0" y="0"/>
          <a:ext cx="0" cy="0"/>
          <a:chOff x="0" y="0"/>
          <a:chExt cx="0" cy="0"/>
        </a:xfrm>
      </p:grpSpPr>
      <p:sp>
        <p:nvSpPr>
          <p:cNvPr id="365" name="Google Shape;365;p10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0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67" name="Google Shape;367;p10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68" name="Google Shape;368;p102"/>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9" name="Google Shape;369;p10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70" name="Google Shape;370;p102"/>
          <p:cNvSpPr txBox="1">
            <a:spLocks noGrp="1"/>
          </p:cNvSpPr>
          <p:nvPr>
            <p:ph type="body" idx="3"/>
          </p:nvPr>
        </p:nvSpPr>
        <p:spPr>
          <a:xfrm>
            <a:off x="996950" y="1476376"/>
            <a:ext cx="10160000" cy="43529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371"/>
        <p:cNvGrpSpPr/>
        <p:nvPr/>
      </p:nvGrpSpPr>
      <p:grpSpPr>
        <a:xfrm>
          <a:off x="0" y="0"/>
          <a:ext cx="0" cy="0"/>
          <a:chOff x="0" y="0"/>
          <a:chExt cx="0" cy="0"/>
        </a:xfrm>
      </p:grpSpPr>
      <p:sp>
        <p:nvSpPr>
          <p:cNvPr id="372" name="Google Shape;372;p10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73" name="Google Shape;373;p10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4" name="Google Shape;374;p10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75" name="Google Shape;375;p10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76" name="Google Shape;376;p103"/>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7" name="Google Shape;377;p103"/>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ulleted List">
  <p:cSld name="2_Bulleted List">
    <p:spTree>
      <p:nvGrpSpPr>
        <p:cNvPr id="1" name="Shape 46"/>
        <p:cNvGrpSpPr/>
        <p:nvPr/>
      </p:nvGrpSpPr>
      <p:grpSpPr>
        <a:xfrm>
          <a:off x="0" y="0"/>
          <a:ext cx="0" cy="0"/>
          <a:chOff x="0" y="0"/>
          <a:chExt cx="0" cy="0"/>
        </a:xfrm>
      </p:grpSpPr>
      <p:sp>
        <p:nvSpPr>
          <p:cNvPr id="47" name="Google Shape;47;p1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1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50" name="Google Shape;50;p1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1" name="Google Shape;51;p10"/>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_Bulleted List">
  <p:cSld name="2_Bulleted List">
    <p:spTree>
      <p:nvGrpSpPr>
        <p:cNvPr id="1" name="Shape 378"/>
        <p:cNvGrpSpPr/>
        <p:nvPr/>
      </p:nvGrpSpPr>
      <p:grpSpPr>
        <a:xfrm>
          <a:off x="0" y="0"/>
          <a:ext cx="0" cy="0"/>
          <a:chOff x="0" y="0"/>
          <a:chExt cx="0" cy="0"/>
        </a:xfrm>
      </p:grpSpPr>
      <p:sp>
        <p:nvSpPr>
          <p:cNvPr id="379" name="Google Shape;379;p10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80" name="Google Shape;380;p10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1" name="Google Shape;381;p10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82" name="Google Shape;382;p10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83" name="Google Shape;383;p104"/>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4" name="Google Shape;384;p104"/>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Bulleted List">
  <p:cSld name="1_Bulleted List">
    <p:spTree>
      <p:nvGrpSpPr>
        <p:cNvPr id="1" name="Shape 385"/>
        <p:cNvGrpSpPr/>
        <p:nvPr/>
      </p:nvGrpSpPr>
      <p:grpSpPr>
        <a:xfrm>
          <a:off x="0" y="0"/>
          <a:ext cx="0" cy="0"/>
          <a:chOff x="0" y="0"/>
          <a:chExt cx="0" cy="0"/>
        </a:xfrm>
      </p:grpSpPr>
      <p:sp>
        <p:nvSpPr>
          <p:cNvPr id="386" name="Google Shape;386;p10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87" name="Google Shape;387;p10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8" name="Google Shape;388;p10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89" name="Google Shape;389;p10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90" name="Google Shape;390;p105"/>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1" name="Google Shape;391;p105"/>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ourier New"/>
              <a:buChar char="o"/>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Bulleted List">
  <p:cSld name="3_Bulleted List">
    <p:spTree>
      <p:nvGrpSpPr>
        <p:cNvPr id="1" name="Shape 392"/>
        <p:cNvGrpSpPr/>
        <p:nvPr/>
      </p:nvGrpSpPr>
      <p:grpSpPr>
        <a:xfrm>
          <a:off x="0" y="0"/>
          <a:ext cx="0" cy="0"/>
          <a:chOff x="0" y="0"/>
          <a:chExt cx="0" cy="0"/>
        </a:xfrm>
      </p:grpSpPr>
      <p:sp>
        <p:nvSpPr>
          <p:cNvPr id="393" name="Google Shape;393;p10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4" name="Google Shape;394;p10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5" name="Google Shape;395;p10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396" name="Google Shape;396;p10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97" name="Google Shape;397;p106"/>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8" name="Google Shape;398;p106"/>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Bulleted List">
  <p:cSld name="4_Bulleted List">
    <p:spTree>
      <p:nvGrpSpPr>
        <p:cNvPr id="1" name="Shape 399"/>
        <p:cNvGrpSpPr/>
        <p:nvPr/>
      </p:nvGrpSpPr>
      <p:grpSpPr>
        <a:xfrm>
          <a:off x="0" y="0"/>
          <a:ext cx="0" cy="0"/>
          <a:chOff x="0" y="0"/>
          <a:chExt cx="0" cy="0"/>
        </a:xfrm>
      </p:grpSpPr>
      <p:sp>
        <p:nvSpPr>
          <p:cNvPr id="400" name="Google Shape;400;p10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01" name="Google Shape;401;p10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2" name="Google Shape;402;p10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03" name="Google Shape;403;p10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04" name="Google Shape;404;p107"/>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5" name="Google Shape;405;p107"/>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romanU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romanU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ulleted List three columns">
  <p:cSld name="Bulleted List three columns">
    <p:spTree>
      <p:nvGrpSpPr>
        <p:cNvPr id="1" name="Shape 406"/>
        <p:cNvGrpSpPr/>
        <p:nvPr/>
      </p:nvGrpSpPr>
      <p:grpSpPr>
        <a:xfrm>
          <a:off x="0" y="0"/>
          <a:ext cx="0" cy="0"/>
          <a:chOff x="0" y="0"/>
          <a:chExt cx="0" cy="0"/>
        </a:xfrm>
      </p:grpSpPr>
      <p:sp>
        <p:nvSpPr>
          <p:cNvPr id="407" name="Google Shape;407;p108"/>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8" name="Google Shape;408;p108"/>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9" name="Google Shape;409;p108"/>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0" name="Google Shape;410;p108"/>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1" name="Google Shape;411;p10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12" name="Google Shape;412;p10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13" name="Google Shape;413;p10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14" name="Google Shape;414;p108"/>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_Bulleted List three columns">
  <p:cSld name="1_Bulleted List three columns">
    <p:spTree>
      <p:nvGrpSpPr>
        <p:cNvPr id="1" name="Shape 415"/>
        <p:cNvGrpSpPr/>
        <p:nvPr/>
      </p:nvGrpSpPr>
      <p:grpSpPr>
        <a:xfrm>
          <a:off x="0" y="0"/>
          <a:ext cx="0" cy="0"/>
          <a:chOff x="0" y="0"/>
          <a:chExt cx="0" cy="0"/>
        </a:xfrm>
      </p:grpSpPr>
      <p:sp>
        <p:nvSpPr>
          <p:cNvPr id="416" name="Google Shape;416;p109"/>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L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7" name="Google Shape;417;p109"/>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roman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8" name="Google Shape;418;p109"/>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9" name="Google Shape;419;p109"/>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0" name="Google Shape;420;p10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21" name="Google Shape;421;p10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22" name="Google Shape;422;p10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23" name="Google Shape;423;p109"/>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ulleted List NO HEAD">
  <p:cSld name="Bulleted List NO HEAD">
    <p:spTree>
      <p:nvGrpSpPr>
        <p:cNvPr id="1" name="Shape 424"/>
        <p:cNvGrpSpPr/>
        <p:nvPr/>
      </p:nvGrpSpPr>
      <p:grpSpPr>
        <a:xfrm>
          <a:off x="0" y="0"/>
          <a:ext cx="0" cy="0"/>
          <a:chOff x="0" y="0"/>
          <a:chExt cx="0" cy="0"/>
        </a:xfrm>
      </p:grpSpPr>
      <p:sp>
        <p:nvSpPr>
          <p:cNvPr id="425" name="Google Shape;425;p11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26" name="Google Shape;426;p11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7" name="Google Shape;427;p110"/>
          <p:cNvSpPr txBox="1">
            <a:spLocks noGrp="1"/>
          </p:cNvSpPr>
          <p:nvPr>
            <p:ph type="body" idx="2"/>
          </p:nvPr>
        </p:nvSpPr>
        <p:spPr>
          <a:xfrm>
            <a:off x="996950" y="578498"/>
            <a:ext cx="10160000" cy="526032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ulleted List two columns NOHEAD">
  <p:cSld name="Bulleted List two columns NOHEAD">
    <p:spTree>
      <p:nvGrpSpPr>
        <p:cNvPr id="1" name="Shape 428"/>
        <p:cNvGrpSpPr/>
        <p:nvPr/>
      </p:nvGrpSpPr>
      <p:grpSpPr>
        <a:xfrm>
          <a:off x="0" y="0"/>
          <a:ext cx="0" cy="0"/>
          <a:chOff x="0" y="0"/>
          <a:chExt cx="0" cy="0"/>
        </a:xfrm>
      </p:grpSpPr>
      <p:sp>
        <p:nvSpPr>
          <p:cNvPr id="429" name="Google Shape;429;p111"/>
          <p:cNvSpPr txBox="1">
            <a:spLocks noGrp="1"/>
          </p:cNvSpPr>
          <p:nvPr>
            <p:ph type="body" idx="1"/>
          </p:nvPr>
        </p:nvSpPr>
        <p:spPr>
          <a:xfrm>
            <a:off x="6096000" y="558744"/>
            <a:ext cx="5060950"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0" name="Google Shape;430;p111"/>
          <p:cNvSpPr txBox="1">
            <a:spLocks noGrp="1"/>
          </p:cNvSpPr>
          <p:nvPr>
            <p:ph type="body" idx="2"/>
          </p:nvPr>
        </p:nvSpPr>
        <p:spPr>
          <a:xfrm>
            <a:off x="996950" y="558744"/>
            <a:ext cx="4899025"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1" name="Google Shape;431;p11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32" name="Google Shape;432;p111"/>
          <p:cNvSpPr txBox="1">
            <a:spLocks noGrp="1"/>
          </p:cNvSpPr>
          <p:nvPr>
            <p:ph type="body" idx="3"/>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ulleted List three columns no head">
  <p:cSld name="Bulleted List three columns no head">
    <p:spTree>
      <p:nvGrpSpPr>
        <p:cNvPr id="1" name="Shape 433"/>
        <p:cNvGrpSpPr/>
        <p:nvPr/>
      </p:nvGrpSpPr>
      <p:grpSpPr>
        <a:xfrm>
          <a:off x="0" y="0"/>
          <a:ext cx="0" cy="0"/>
          <a:chOff x="0" y="0"/>
          <a:chExt cx="0" cy="0"/>
        </a:xfrm>
      </p:grpSpPr>
      <p:sp>
        <p:nvSpPr>
          <p:cNvPr id="434" name="Google Shape;434;p112"/>
          <p:cNvSpPr txBox="1">
            <a:spLocks noGrp="1"/>
          </p:cNvSpPr>
          <p:nvPr>
            <p:ph type="body" idx="1"/>
          </p:nvPr>
        </p:nvSpPr>
        <p:spPr>
          <a:xfrm>
            <a:off x="7924800" y="558398"/>
            <a:ext cx="3232149" cy="539335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5" name="Google Shape;435;p112"/>
          <p:cNvSpPr txBox="1">
            <a:spLocks noGrp="1"/>
          </p:cNvSpPr>
          <p:nvPr>
            <p:ph type="body" idx="2"/>
          </p:nvPr>
        </p:nvSpPr>
        <p:spPr>
          <a:xfrm>
            <a:off x="4460875" y="559837"/>
            <a:ext cx="3232149" cy="53837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2pPr>
            <a:lvl3pPr marL="1371600" marR="0" lvl="2"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3pPr>
            <a:lvl4pPr marL="1828800" marR="0" lvl="3"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4pPr>
            <a:lvl5pPr marL="2286000" marR="0" lvl="4"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6" name="Google Shape;436;p112"/>
          <p:cNvSpPr txBox="1">
            <a:spLocks noGrp="1"/>
          </p:cNvSpPr>
          <p:nvPr>
            <p:ph type="body" idx="3"/>
          </p:nvPr>
        </p:nvSpPr>
        <p:spPr>
          <a:xfrm>
            <a:off x="996950" y="558385"/>
            <a:ext cx="3232149" cy="53933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7" name="Google Shape;437;p112"/>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8" name="Google Shape;438;p11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439"/>
        <p:cNvGrpSpPr/>
        <p:nvPr/>
      </p:nvGrpSpPr>
      <p:grpSpPr>
        <a:xfrm>
          <a:off x="0" y="0"/>
          <a:ext cx="0" cy="0"/>
          <a:chOff x="0" y="0"/>
          <a:chExt cx="0" cy="0"/>
        </a:xfrm>
      </p:grpSpPr>
      <p:sp>
        <p:nvSpPr>
          <p:cNvPr id="440" name="Google Shape;440;p11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1" name="Google Shape;441;p11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42" name="Google Shape;442;p11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43" name="Google Shape;443;p11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44" name="Google Shape;444;p113"/>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5" name="Google Shape;445;p113"/>
          <p:cNvSpPr txBox="1">
            <a:spLocks noGrp="1"/>
          </p:cNvSpPr>
          <p:nvPr>
            <p:ph type="body" idx="3"/>
          </p:nvPr>
        </p:nvSpPr>
        <p:spPr>
          <a:xfrm>
            <a:off x="996950" y="1490663"/>
            <a:ext cx="10160000" cy="43418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arabi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arabi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Bulleted List">
  <p:cSld name="3_Bulleted List">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11"/>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1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57" name="Google Shape;57;p1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8" name="Google Shape;58;p11"/>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1"/>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r Chart">
  <p:cSld name="Bar Chart">
    <p:spTree>
      <p:nvGrpSpPr>
        <p:cNvPr id="1" name="Shape 446"/>
        <p:cNvGrpSpPr/>
        <p:nvPr/>
      </p:nvGrpSpPr>
      <p:grpSpPr>
        <a:xfrm>
          <a:off x="0" y="0"/>
          <a:ext cx="0" cy="0"/>
          <a:chOff x="0" y="0"/>
          <a:chExt cx="0" cy="0"/>
        </a:xfrm>
      </p:grpSpPr>
      <p:graphicFrame>
        <p:nvGraphicFramePr>
          <p:cNvPr id="447" name="Google Shape;447;p114"/>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448" name="Google Shape;448;p11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9" name="Google Shape;449;p11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50" name="Google Shape;450;p11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51" name="Google Shape;451;p11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52" name="Google Shape;452;p114"/>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1_Bar Chart">
  <p:cSld name="1_Bar Chart">
    <p:spTree>
      <p:nvGrpSpPr>
        <p:cNvPr id="1" name="Shape 453"/>
        <p:cNvGrpSpPr/>
        <p:nvPr/>
      </p:nvGrpSpPr>
      <p:grpSpPr>
        <a:xfrm>
          <a:off x="0" y="0"/>
          <a:ext cx="0" cy="0"/>
          <a:chOff x="0" y="0"/>
          <a:chExt cx="0" cy="0"/>
        </a:xfrm>
      </p:grpSpPr>
      <p:graphicFrame>
        <p:nvGraphicFramePr>
          <p:cNvPr id="454" name="Google Shape;454;p115"/>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455" name="Google Shape;455;p11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6" name="Google Shape;456;p11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57" name="Google Shape;457;p11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58" name="Google Shape;458;p11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59" name="Google Shape;459;p115"/>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PIE Chart">
  <p:cSld name="PIE Chart">
    <p:spTree>
      <p:nvGrpSpPr>
        <p:cNvPr id="1" name="Shape 460"/>
        <p:cNvGrpSpPr/>
        <p:nvPr/>
      </p:nvGrpSpPr>
      <p:grpSpPr>
        <a:xfrm>
          <a:off x="0" y="0"/>
          <a:ext cx="0" cy="0"/>
          <a:chOff x="0" y="0"/>
          <a:chExt cx="0" cy="0"/>
        </a:xfrm>
      </p:grpSpPr>
      <p:pic>
        <p:nvPicPr>
          <p:cNvPr id="461" name="Google Shape;461;p116" descr="A picture containing drawing&#10;&#10;Description automatically generated"/>
          <p:cNvPicPr preferRelativeResize="0"/>
          <p:nvPr/>
        </p:nvPicPr>
        <p:blipFill rotWithShape="1">
          <a:blip r:embed="rId2">
            <a:alphaModFix/>
          </a:blip>
          <a:srcRect/>
          <a:stretch/>
        </p:blipFill>
        <p:spPr>
          <a:xfrm>
            <a:off x="270795" y="6391857"/>
            <a:ext cx="1473278" cy="359221"/>
          </a:xfrm>
          <a:prstGeom prst="rect">
            <a:avLst/>
          </a:prstGeom>
          <a:noFill/>
          <a:ln>
            <a:noFill/>
          </a:ln>
        </p:spPr>
      </p:pic>
      <p:graphicFrame>
        <p:nvGraphicFramePr>
          <p:cNvPr id="462" name="Google Shape;462;p116"/>
          <p:cNvGraphicFramePr/>
          <p:nvPr/>
        </p:nvGraphicFramePr>
        <p:xfrm>
          <a:off x="996950" y="1481734"/>
          <a:ext cx="10160000" cy="4474566"/>
        </p:xfrm>
        <a:graphic>
          <a:graphicData uri="http://schemas.openxmlformats.org/drawingml/2006/chart">
            <c:chart xmlns:c="http://schemas.openxmlformats.org/drawingml/2006/chart" xmlns:r="http://schemas.openxmlformats.org/officeDocument/2006/relationships" r:id="rId3"/>
          </a:graphicData>
        </a:graphic>
      </p:graphicFrame>
      <p:sp>
        <p:nvSpPr>
          <p:cNvPr id="463" name="Google Shape;463;p11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4" name="Google Shape;464;p11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5" name="Google Shape;465;p11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66" name="Google Shape;466;p11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67" name="Google Shape;467;p116"/>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PIE Chart colorful">
  <p:cSld name="PIE Chart colorful">
    <p:spTree>
      <p:nvGrpSpPr>
        <p:cNvPr id="1" name="Shape 468"/>
        <p:cNvGrpSpPr/>
        <p:nvPr/>
      </p:nvGrpSpPr>
      <p:grpSpPr>
        <a:xfrm>
          <a:off x="0" y="0"/>
          <a:ext cx="0" cy="0"/>
          <a:chOff x="0" y="0"/>
          <a:chExt cx="0" cy="0"/>
        </a:xfrm>
      </p:grpSpPr>
      <p:graphicFrame>
        <p:nvGraphicFramePr>
          <p:cNvPr id="469" name="Google Shape;469;p117"/>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470" name="Google Shape;470;p11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1" name="Google Shape;471;p11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72" name="Google Shape;472;p11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73" name="Google Shape;473;p11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74" name="Google Shape;474;p117"/>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1_PIE Chart colorful">
  <p:cSld name="1_PIE Chart colorful">
    <p:spTree>
      <p:nvGrpSpPr>
        <p:cNvPr id="1" name="Shape 475"/>
        <p:cNvGrpSpPr/>
        <p:nvPr/>
      </p:nvGrpSpPr>
      <p:grpSpPr>
        <a:xfrm>
          <a:off x="0" y="0"/>
          <a:ext cx="0" cy="0"/>
          <a:chOff x="0" y="0"/>
          <a:chExt cx="0" cy="0"/>
        </a:xfrm>
      </p:grpSpPr>
      <p:graphicFrame>
        <p:nvGraphicFramePr>
          <p:cNvPr id="476" name="Google Shape;476;p118"/>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477" name="Google Shape;477;p118"/>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8" name="Google Shape;478;p11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79" name="Google Shape;479;p11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80" name="Google Shape;480;p11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81" name="Google Shape;481;p118"/>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PIE Chart monchromatic">
  <p:cSld name="PIE Chart monchromatic">
    <p:spTree>
      <p:nvGrpSpPr>
        <p:cNvPr id="1" name="Shape 482"/>
        <p:cNvGrpSpPr/>
        <p:nvPr/>
      </p:nvGrpSpPr>
      <p:grpSpPr>
        <a:xfrm>
          <a:off x="0" y="0"/>
          <a:ext cx="0" cy="0"/>
          <a:chOff x="0" y="0"/>
          <a:chExt cx="0" cy="0"/>
        </a:xfrm>
      </p:grpSpPr>
      <p:graphicFrame>
        <p:nvGraphicFramePr>
          <p:cNvPr id="483" name="Google Shape;483;p119"/>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484" name="Google Shape;484;p11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5" name="Google Shape;485;p11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86" name="Google Shape;486;p11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87" name="Google Shape;487;p11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88" name="Google Shape;488;p119"/>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89"/>
        <p:cNvGrpSpPr/>
        <p:nvPr/>
      </p:nvGrpSpPr>
      <p:grpSpPr>
        <a:xfrm>
          <a:off x="0" y="0"/>
          <a:ext cx="0" cy="0"/>
          <a:chOff x="0" y="0"/>
          <a:chExt cx="0" cy="0"/>
        </a:xfrm>
      </p:grpSpPr>
      <p:graphicFrame>
        <p:nvGraphicFramePr>
          <p:cNvPr id="490" name="Google Shape;490;p120"/>
          <p:cNvGraphicFramePr/>
          <p:nvPr/>
        </p:nvGraphicFramePr>
        <p:xfrm>
          <a:off x="996950" y="1455574"/>
          <a:ext cx="10160025" cy="4542175"/>
        </p:xfrm>
        <a:graphic>
          <a:graphicData uri="http://schemas.openxmlformats.org/drawingml/2006/table">
            <a:tbl>
              <a:tblPr>
                <a:noFill/>
                <a:tableStyleId>{05621C09-D7FC-4386-B45A-489E0A1365C3}</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1</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2</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3</a:t>
                      </a:r>
                      <a:endParaRPr sz="1400" u="none" strike="noStrike" cap="none"/>
                    </a:p>
                  </a:txBody>
                  <a:tcPr marL="68575" marR="68575" marT="34300" marB="34300">
                    <a:solidFill>
                      <a:srgbClr val="8D0515"/>
                    </a:solidFill>
                  </a:tcPr>
                </a:tc>
                <a:extLst>
                  <a:ext uri="{0D108BD9-81ED-4DB2-BD59-A6C34878D82A}">
                    <a16:rowId xmlns:a16="http://schemas.microsoft.com/office/drawing/2014/main" val="10000"/>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1"/>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2</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2"/>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3</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3"/>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4</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4"/>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5</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5"/>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6</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6"/>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7</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7"/>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8</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8"/>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9</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9"/>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10</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10"/>
                  </a:ext>
                </a:extLst>
              </a:tr>
            </a:tbl>
          </a:graphicData>
        </a:graphic>
      </p:graphicFrame>
      <p:sp>
        <p:nvSpPr>
          <p:cNvPr id="491" name="Google Shape;491;p12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2" name="Google Shape;492;p12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3" name="Google Shape;493;p12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94" name="Google Shape;494;p12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95" name="Google Shape;495;p120"/>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able 2">
  <p:cSld name="Table 2">
    <p:spTree>
      <p:nvGrpSpPr>
        <p:cNvPr id="1" name="Shape 496"/>
        <p:cNvGrpSpPr/>
        <p:nvPr/>
      </p:nvGrpSpPr>
      <p:grpSpPr>
        <a:xfrm>
          <a:off x="0" y="0"/>
          <a:ext cx="0" cy="0"/>
          <a:chOff x="0" y="0"/>
          <a:chExt cx="0" cy="0"/>
        </a:xfrm>
      </p:grpSpPr>
      <p:graphicFrame>
        <p:nvGraphicFramePr>
          <p:cNvPr id="497" name="Google Shape;497;p121"/>
          <p:cNvGraphicFramePr/>
          <p:nvPr/>
        </p:nvGraphicFramePr>
        <p:xfrm>
          <a:off x="996950" y="1446246"/>
          <a:ext cx="10160025" cy="4551525"/>
        </p:xfrm>
        <a:graphic>
          <a:graphicData uri="http://schemas.openxmlformats.org/drawingml/2006/table">
            <a:tbl>
              <a:tblPr>
                <a:noFill/>
                <a:tableStyleId>{05621C09-D7FC-4386-B45A-489E0A1365C3}</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1"/>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2"/>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3"/>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4</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4"/>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5</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5"/>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6</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6"/>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7</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7"/>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8</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8"/>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9</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9"/>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10</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411"/>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10"/>
                  </a:ext>
                </a:extLst>
              </a:tr>
            </a:tbl>
          </a:graphicData>
        </a:graphic>
      </p:graphicFrame>
      <p:sp>
        <p:nvSpPr>
          <p:cNvPr id="498" name="Google Shape;498;p121"/>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9" name="Google Shape;499;p12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0" name="Google Shape;500;p12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501" name="Google Shape;501;p12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02" name="Google Shape;502;p121"/>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PHOTO MOSAIC">
  <p:cSld name="PHOTO MOSAIC">
    <p:spTree>
      <p:nvGrpSpPr>
        <p:cNvPr id="1" name="Shape 503"/>
        <p:cNvGrpSpPr/>
        <p:nvPr/>
      </p:nvGrpSpPr>
      <p:grpSpPr>
        <a:xfrm>
          <a:off x="0" y="0"/>
          <a:ext cx="0" cy="0"/>
          <a:chOff x="0" y="0"/>
          <a:chExt cx="0" cy="0"/>
        </a:xfrm>
      </p:grpSpPr>
      <p:pic>
        <p:nvPicPr>
          <p:cNvPr id="504" name="Google Shape;504;p122"/>
          <p:cNvPicPr preferRelativeResize="0"/>
          <p:nvPr/>
        </p:nvPicPr>
        <p:blipFill rotWithShape="1">
          <a:blip r:embed="rId2">
            <a:alphaModFix/>
          </a:blip>
          <a:srcRect l="16973" r="16973"/>
          <a:stretch/>
        </p:blipFill>
        <p:spPr>
          <a:xfrm>
            <a:off x="-1" y="2"/>
            <a:ext cx="2881978" cy="3118608"/>
          </a:xfrm>
          <a:prstGeom prst="rect">
            <a:avLst/>
          </a:prstGeom>
          <a:noFill/>
          <a:ln>
            <a:noFill/>
          </a:ln>
        </p:spPr>
      </p:pic>
      <p:pic>
        <p:nvPicPr>
          <p:cNvPr id="505" name="Google Shape;505;p122"/>
          <p:cNvPicPr preferRelativeResize="0"/>
          <p:nvPr/>
        </p:nvPicPr>
        <p:blipFill rotWithShape="1">
          <a:blip r:embed="rId3">
            <a:alphaModFix/>
          </a:blip>
          <a:srcRect l="2844" r="2844"/>
          <a:stretch/>
        </p:blipFill>
        <p:spPr>
          <a:xfrm>
            <a:off x="1900100" y="3228297"/>
            <a:ext cx="4175378" cy="2953960"/>
          </a:xfrm>
          <a:prstGeom prst="rect">
            <a:avLst/>
          </a:prstGeom>
          <a:noFill/>
          <a:ln>
            <a:noFill/>
          </a:ln>
        </p:spPr>
      </p:pic>
      <p:pic>
        <p:nvPicPr>
          <p:cNvPr id="506" name="Google Shape;506;p122"/>
          <p:cNvPicPr preferRelativeResize="0"/>
          <p:nvPr/>
        </p:nvPicPr>
        <p:blipFill rotWithShape="1">
          <a:blip r:embed="rId4">
            <a:alphaModFix/>
          </a:blip>
          <a:srcRect l="29827" r="29825"/>
          <a:stretch/>
        </p:blipFill>
        <p:spPr>
          <a:xfrm>
            <a:off x="1" y="3228297"/>
            <a:ext cx="1790884" cy="2953958"/>
          </a:xfrm>
          <a:prstGeom prst="rect">
            <a:avLst/>
          </a:prstGeom>
          <a:noFill/>
          <a:ln>
            <a:noFill/>
          </a:ln>
        </p:spPr>
      </p:pic>
      <p:pic>
        <p:nvPicPr>
          <p:cNvPr id="507" name="Google Shape;507;p122"/>
          <p:cNvPicPr preferRelativeResize="0"/>
          <p:nvPr/>
        </p:nvPicPr>
        <p:blipFill rotWithShape="1">
          <a:blip r:embed="rId5">
            <a:alphaModFix/>
          </a:blip>
          <a:srcRect l="9870" r="9869"/>
          <a:stretch/>
        </p:blipFill>
        <p:spPr>
          <a:xfrm>
            <a:off x="6184693" y="3228296"/>
            <a:ext cx="2984677" cy="2953959"/>
          </a:xfrm>
          <a:prstGeom prst="rect">
            <a:avLst/>
          </a:prstGeom>
          <a:noFill/>
          <a:ln>
            <a:noFill/>
          </a:ln>
        </p:spPr>
      </p:pic>
      <p:pic>
        <p:nvPicPr>
          <p:cNvPr id="508" name="Google Shape;508;p122"/>
          <p:cNvPicPr preferRelativeResize="0"/>
          <p:nvPr/>
        </p:nvPicPr>
        <p:blipFill rotWithShape="1">
          <a:blip r:embed="rId6">
            <a:alphaModFix/>
          </a:blip>
          <a:srcRect t="5459" b="5459"/>
          <a:stretch/>
        </p:blipFill>
        <p:spPr>
          <a:xfrm>
            <a:off x="2980451" y="0"/>
            <a:ext cx="4417250" cy="3118609"/>
          </a:xfrm>
          <a:prstGeom prst="rect">
            <a:avLst/>
          </a:prstGeom>
          <a:noFill/>
          <a:ln>
            <a:noFill/>
          </a:ln>
        </p:spPr>
      </p:pic>
      <p:pic>
        <p:nvPicPr>
          <p:cNvPr id="509" name="Google Shape;509;p122"/>
          <p:cNvPicPr preferRelativeResize="0"/>
          <p:nvPr/>
        </p:nvPicPr>
        <p:blipFill rotWithShape="1">
          <a:blip r:embed="rId7">
            <a:alphaModFix/>
          </a:blip>
          <a:srcRect l="358" r="357"/>
          <a:stretch/>
        </p:blipFill>
        <p:spPr>
          <a:xfrm>
            <a:off x="7530322" y="0"/>
            <a:ext cx="4661678" cy="3118609"/>
          </a:xfrm>
          <a:prstGeom prst="rect">
            <a:avLst/>
          </a:prstGeom>
          <a:noFill/>
          <a:ln>
            <a:noFill/>
          </a:ln>
        </p:spPr>
      </p:pic>
      <p:pic>
        <p:nvPicPr>
          <p:cNvPr id="510" name="Google Shape;510;p122"/>
          <p:cNvPicPr preferRelativeResize="0"/>
          <p:nvPr/>
        </p:nvPicPr>
        <p:blipFill rotWithShape="1">
          <a:blip r:embed="rId8">
            <a:alphaModFix/>
          </a:blip>
          <a:srcRect l="17004" r="17002"/>
          <a:stretch/>
        </p:blipFill>
        <p:spPr>
          <a:xfrm>
            <a:off x="9278584" y="3230641"/>
            <a:ext cx="2913416" cy="2944127"/>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12"/>
        <p:cNvGrpSpPr/>
        <p:nvPr/>
      </p:nvGrpSpPr>
      <p:grpSpPr>
        <a:xfrm>
          <a:off x="0" y="0"/>
          <a:ext cx="0" cy="0"/>
          <a:chOff x="0" y="0"/>
          <a:chExt cx="0" cy="0"/>
        </a:xfrm>
      </p:grpSpPr>
      <p:sp>
        <p:nvSpPr>
          <p:cNvPr id="513" name="Google Shape;513;p70"/>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4" name="Google Shape;514;p70"/>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5" name="Google Shape;515;p70"/>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16" name="Google Shape;516;p70"/>
          <p:cNvPicPr preferRelativeResize="0"/>
          <p:nvPr/>
        </p:nvPicPr>
        <p:blipFill rotWithShape="1">
          <a:blip r:embed="rId2">
            <a:alphaModFix/>
          </a:blip>
          <a:srcRect/>
          <a:stretch/>
        </p:blipFill>
        <p:spPr>
          <a:xfrm>
            <a:off x="6247130" y="5441152"/>
            <a:ext cx="2703830" cy="952249"/>
          </a:xfrm>
          <a:prstGeom prst="rect">
            <a:avLst/>
          </a:prstGeom>
          <a:noFill/>
          <a:ln>
            <a:noFill/>
          </a:ln>
        </p:spPr>
      </p:pic>
      <p:pic>
        <p:nvPicPr>
          <p:cNvPr id="517" name="Google Shape;517;p70"/>
          <p:cNvPicPr preferRelativeResize="0"/>
          <p:nvPr/>
        </p:nvPicPr>
        <p:blipFill rotWithShape="1">
          <a:blip r:embed="rId3">
            <a:alphaModFix/>
          </a:blip>
          <a:srcRect/>
          <a:stretch/>
        </p:blipFill>
        <p:spPr>
          <a:xfrm>
            <a:off x="9056687" y="5720427"/>
            <a:ext cx="1574800" cy="393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Bulleted List">
  <p:cSld name="4_Bulleted List">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64" name="Google Shape;64;p1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65" name="Google Shape;65;p12"/>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12"/>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romanU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romanU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ed List two columns">
  <p:cSld name="Bulleted List two columns">
    <p:spTree>
      <p:nvGrpSpPr>
        <p:cNvPr id="1" name="Shape 67"/>
        <p:cNvGrpSpPr/>
        <p:nvPr/>
      </p:nvGrpSpPr>
      <p:grpSpPr>
        <a:xfrm>
          <a:off x="0" y="0"/>
          <a:ext cx="0" cy="0"/>
          <a:chOff x="0" y="0"/>
          <a:chExt cx="0" cy="0"/>
        </a:xfrm>
      </p:grpSpPr>
      <p:sp>
        <p:nvSpPr>
          <p:cNvPr id="68" name="Google Shape;68;p13"/>
          <p:cNvSpPr txBox="1">
            <a:spLocks noGrp="1"/>
          </p:cNvSpPr>
          <p:nvPr>
            <p:ph type="body" idx="1"/>
          </p:nvPr>
        </p:nvSpPr>
        <p:spPr>
          <a:xfrm>
            <a:off x="996950"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13"/>
          <p:cNvSpPr txBox="1">
            <a:spLocks noGrp="1"/>
          </p:cNvSpPr>
          <p:nvPr>
            <p:ph type="body" idx="2"/>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72" name="Google Shape;72;p1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73" name="Google Shape;73;p13"/>
          <p:cNvSpPr txBox="1">
            <a:spLocks noGrp="1"/>
          </p:cNvSpPr>
          <p:nvPr>
            <p:ph type="body" idx="3"/>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3"/>
          <p:cNvSpPr txBox="1">
            <a:spLocks noGrp="1"/>
          </p:cNvSpPr>
          <p:nvPr>
            <p:ph type="body" idx="4"/>
          </p:nvPr>
        </p:nvSpPr>
        <p:spPr>
          <a:xfrm>
            <a:off x="6257925"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ed List three columns">
  <p:cSld name="Bulleted List three columns">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4"/>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4"/>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14"/>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1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82" name="Google Shape;82;p1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83" name="Google Shape;83;p14"/>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2.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3.pn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image" Target="../media/image3.png"/><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4.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image" Target="../media/image2.png"/><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image" Target="../media/image3.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theme" Target="../theme/theme5.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6"/>
          <p:cNvSpPr txBox="1"/>
          <p:nvPr/>
        </p:nvSpPr>
        <p:spPr>
          <a:xfrm>
            <a:off x="4272498" y="6417579"/>
            <a:ext cx="481695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Session 10: Regulatory and Tax Treatment</a:t>
            </a:r>
            <a:endParaRPr sz="1400" b="0" i="0" u="none" strike="noStrike" cap="none">
              <a:solidFill>
                <a:schemeClr val="lt1"/>
              </a:solidFill>
              <a:latin typeface="Arial"/>
              <a:ea typeface="Arial"/>
              <a:cs typeface="Arial"/>
              <a:sym typeface="Arial"/>
            </a:endParaRPr>
          </a:p>
        </p:txBody>
      </p:sp>
      <p:sp>
        <p:nvSpPr>
          <p:cNvPr id="18" name="Google Shape;18;p6"/>
          <p:cNvSpPr/>
          <p:nvPr/>
        </p:nvSpPr>
        <p:spPr>
          <a:xfrm>
            <a:off x="0" y="6230949"/>
            <a:ext cx="12192000" cy="681037"/>
          </a:xfrm>
          <a:prstGeom prst="rect">
            <a:avLst/>
          </a:prstGeom>
          <a:solidFill>
            <a:srgbClr val="5362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 name="Google Shape;19;p6"/>
          <p:cNvCxnSpPr/>
          <p:nvPr/>
        </p:nvCxnSpPr>
        <p:spPr>
          <a:xfrm>
            <a:off x="2595865" y="6389328"/>
            <a:ext cx="0" cy="364277"/>
          </a:xfrm>
          <a:prstGeom prst="straightConnector1">
            <a:avLst/>
          </a:prstGeom>
          <a:noFill/>
          <a:ln w="9525" cap="flat" cmpd="sng">
            <a:solidFill>
              <a:schemeClr val="lt1"/>
            </a:solidFill>
            <a:prstDash val="solid"/>
            <a:miter lim="800000"/>
            <a:headEnd type="none" w="sm" len="sm"/>
            <a:tailEnd type="none" w="sm" len="sm"/>
          </a:ln>
        </p:spPr>
      </p:cxnSp>
      <p:cxnSp>
        <p:nvCxnSpPr>
          <p:cNvPr id="20" name="Google Shape;20;p6"/>
          <p:cNvCxnSpPr/>
          <p:nvPr/>
        </p:nvCxnSpPr>
        <p:spPr>
          <a:xfrm>
            <a:off x="4165374" y="6389328"/>
            <a:ext cx="0" cy="364277"/>
          </a:xfrm>
          <a:prstGeom prst="straightConnector1">
            <a:avLst/>
          </a:prstGeom>
          <a:noFill/>
          <a:ln w="9525" cap="flat" cmpd="sng">
            <a:solidFill>
              <a:schemeClr val="lt1"/>
            </a:solidFill>
            <a:prstDash val="solid"/>
            <a:miter lim="800000"/>
            <a:headEnd type="none" w="sm" len="sm"/>
            <a:tailEnd type="none" w="sm" len="sm"/>
          </a:ln>
        </p:spPr>
      </p:cxnSp>
      <p:sp>
        <p:nvSpPr>
          <p:cNvPr id="21" name="Google Shape;21;p6"/>
          <p:cNvSpPr txBox="1"/>
          <p:nvPr/>
        </p:nvSpPr>
        <p:spPr>
          <a:xfrm>
            <a:off x="4272498" y="6437654"/>
            <a:ext cx="517027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Session 01: Title here</a:t>
            </a:r>
            <a:endParaRPr sz="1400" b="0" i="0" u="none" strike="noStrike" cap="none">
              <a:solidFill>
                <a:srgbClr val="000000"/>
              </a:solidFill>
              <a:latin typeface="Arial"/>
              <a:ea typeface="Arial"/>
              <a:cs typeface="Arial"/>
              <a:sym typeface="Arial"/>
            </a:endParaRPr>
          </a:p>
        </p:txBody>
      </p:sp>
      <p:pic>
        <p:nvPicPr>
          <p:cNvPr id="22" name="Google Shape;22;p6"/>
          <p:cNvPicPr preferRelativeResize="0"/>
          <p:nvPr/>
        </p:nvPicPr>
        <p:blipFill rotWithShape="1">
          <a:blip r:embed="rId24">
            <a:alphaModFix/>
          </a:blip>
          <a:srcRect/>
          <a:stretch/>
        </p:blipFill>
        <p:spPr>
          <a:xfrm>
            <a:off x="90805" y="6192704"/>
            <a:ext cx="2504358" cy="772319"/>
          </a:xfrm>
          <a:prstGeom prst="rect">
            <a:avLst/>
          </a:prstGeom>
          <a:noFill/>
          <a:ln>
            <a:noFill/>
          </a:ln>
        </p:spPr>
      </p:pic>
      <p:pic>
        <p:nvPicPr>
          <p:cNvPr id="23" name="Google Shape;23;p6"/>
          <p:cNvPicPr preferRelativeResize="0"/>
          <p:nvPr/>
        </p:nvPicPr>
        <p:blipFill rotWithShape="1">
          <a:blip r:embed="rId25">
            <a:alphaModFix/>
          </a:blip>
          <a:srcRect/>
          <a:stretch/>
        </p:blipFill>
        <p:spPr>
          <a:xfrm>
            <a:off x="2778274" y="6417579"/>
            <a:ext cx="1231108" cy="307777"/>
          </a:xfrm>
          <a:prstGeom prst="rect">
            <a:avLst/>
          </a:prstGeom>
          <a:noFill/>
          <a:ln>
            <a:noFill/>
          </a:ln>
        </p:spPr>
      </p:pic>
      <p:cxnSp>
        <p:nvCxnSpPr>
          <p:cNvPr id="24" name="Google Shape;24;p6"/>
          <p:cNvCxnSpPr/>
          <p:nvPr/>
        </p:nvCxnSpPr>
        <p:spPr>
          <a:xfrm>
            <a:off x="11439934" y="6396724"/>
            <a:ext cx="0" cy="364277"/>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18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67"/>
          <p:cNvSpPr txBox="1"/>
          <p:nvPr/>
        </p:nvSpPr>
        <p:spPr>
          <a:xfrm>
            <a:off x="4272498" y="6417579"/>
            <a:ext cx="481695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Session 10: Regulatory and Tax Treatment</a:t>
            </a:r>
            <a:endParaRPr sz="1400" b="0" i="0" u="none" strike="noStrike" cap="none">
              <a:solidFill>
                <a:schemeClr val="lt1"/>
              </a:solidFill>
              <a:latin typeface="Arial"/>
              <a:ea typeface="Arial"/>
              <a:cs typeface="Arial"/>
              <a:sym typeface="Arial"/>
            </a:endParaRPr>
          </a:p>
        </p:txBody>
      </p:sp>
      <p:sp>
        <p:nvSpPr>
          <p:cNvPr id="185" name="Google Shape;185;p67"/>
          <p:cNvSpPr/>
          <p:nvPr/>
        </p:nvSpPr>
        <p:spPr>
          <a:xfrm>
            <a:off x="0" y="6230949"/>
            <a:ext cx="12192000" cy="681037"/>
          </a:xfrm>
          <a:prstGeom prst="rect">
            <a:avLst/>
          </a:prstGeom>
          <a:solidFill>
            <a:srgbClr val="5362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6" name="Google Shape;186;p67"/>
          <p:cNvCxnSpPr/>
          <p:nvPr/>
        </p:nvCxnSpPr>
        <p:spPr>
          <a:xfrm>
            <a:off x="2595865" y="6389328"/>
            <a:ext cx="0" cy="364277"/>
          </a:xfrm>
          <a:prstGeom prst="straightConnector1">
            <a:avLst/>
          </a:prstGeom>
          <a:noFill/>
          <a:ln w="9525" cap="flat" cmpd="sng">
            <a:solidFill>
              <a:schemeClr val="lt1"/>
            </a:solidFill>
            <a:prstDash val="solid"/>
            <a:miter lim="800000"/>
            <a:headEnd type="none" w="sm" len="sm"/>
            <a:tailEnd type="none" w="sm" len="sm"/>
          </a:ln>
        </p:spPr>
      </p:cxnSp>
      <p:cxnSp>
        <p:nvCxnSpPr>
          <p:cNvPr id="187" name="Google Shape;187;p67"/>
          <p:cNvCxnSpPr/>
          <p:nvPr/>
        </p:nvCxnSpPr>
        <p:spPr>
          <a:xfrm>
            <a:off x="4165374" y="6389328"/>
            <a:ext cx="0" cy="364277"/>
          </a:xfrm>
          <a:prstGeom prst="straightConnector1">
            <a:avLst/>
          </a:prstGeom>
          <a:noFill/>
          <a:ln w="9525" cap="flat" cmpd="sng">
            <a:solidFill>
              <a:schemeClr val="lt1"/>
            </a:solidFill>
            <a:prstDash val="solid"/>
            <a:miter lim="800000"/>
            <a:headEnd type="none" w="sm" len="sm"/>
            <a:tailEnd type="none" w="sm" len="sm"/>
          </a:ln>
        </p:spPr>
      </p:cxnSp>
      <p:sp>
        <p:nvSpPr>
          <p:cNvPr id="188" name="Google Shape;188;p67"/>
          <p:cNvSpPr txBox="1"/>
          <p:nvPr/>
        </p:nvSpPr>
        <p:spPr>
          <a:xfrm>
            <a:off x="4272498" y="6437654"/>
            <a:ext cx="517027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Session 01: Title here</a:t>
            </a:r>
            <a:endParaRPr sz="1400" b="0" i="0" u="none" strike="noStrike" cap="none">
              <a:solidFill>
                <a:srgbClr val="000000"/>
              </a:solidFill>
              <a:latin typeface="Arial"/>
              <a:ea typeface="Arial"/>
              <a:cs typeface="Arial"/>
              <a:sym typeface="Arial"/>
            </a:endParaRPr>
          </a:p>
        </p:txBody>
      </p:sp>
      <p:pic>
        <p:nvPicPr>
          <p:cNvPr id="189" name="Google Shape;189;p67"/>
          <p:cNvPicPr preferRelativeResize="0"/>
          <p:nvPr/>
        </p:nvPicPr>
        <p:blipFill rotWithShape="1">
          <a:blip r:embed="rId24">
            <a:alphaModFix/>
          </a:blip>
          <a:srcRect/>
          <a:stretch/>
        </p:blipFill>
        <p:spPr>
          <a:xfrm>
            <a:off x="90805" y="6192704"/>
            <a:ext cx="2504358" cy="772319"/>
          </a:xfrm>
          <a:prstGeom prst="rect">
            <a:avLst/>
          </a:prstGeom>
          <a:noFill/>
          <a:ln>
            <a:noFill/>
          </a:ln>
        </p:spPr>
      </p:pic>
      <p:pic>
        <p:nvPicPr>
          <p:cNvPr id="190" name="Google Shape;190;p67"/>
          <p:cNvPicPr preferRelativeResize="0"/>
          <p:nvPr/>
        </p:nvPicPr>
        <p:blipFill rotWithShape="1">
          <a:blip r:embed="rId25">
            <a:alphaModFix/>
          </a:blip>
          <a:srcRect/>
          <a:stretch/>
        </p:blipFill>
        <p:spPr>
          <a:xfrm>
            <a:off x="2778274" y="6417579"/>
            <a:ext cx="1231108" cy="307777"/>
          </a:xfrm>
          <a:prstGeom prst="rect">
            <a:avLst/>
          </a:prstGeom>
          <a:noFill/>
          <a:ln>
            <a:noFill/>
          </a:ln>
        </p:spPr>
      </p:pic>
      <p:cxnSp>
        <p:nvCxnSpPr>
          <p:cNvPr id="191" name="Google Shape;191;p67"/>
          <p:cNvCxnSpPr/>
          <p:nvPr/>
        </p:nvCxnSpPr>
        <p:spPr>
          <a:xfrm>
            <a:off x="11439934" y="6396724"/>
            <a:ext cx="0" cy="364277"/>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7"/>
        <p:cNvGrpSpPr/>
        <p:nvPr/>
      </p:nvGrpSpPr>
      <p:grpSpPr>
        <a:xfrm>
          <a:off x="0" y="0"/>
          <a:ext cx="0" cy="0"/>
          <a:chOff x="0" y="0"/>
          <a:chExt cx="0" cy="0"/>
        </a:xfrm>
      </p:grpSpPr>
      <p:sp>
        <p:nvSpPr>
          <p:cNvPr id="348" name="Google Shape;348;p100"/>
          <p:cNvSpPr txBox="1"/>
          <p:nvPr/>
        </p:nvSpPr>
        <p:spPr>
          <a:xfrm>
            <a:off x="4272498" y="6417579"/>
            <a:ext cx="481695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Session 10: Regulatory and Tax Treatment</a:t>
            </a:r>
            <a:endParaRPr sz="1400" b="0" i="0" u="none" strike="noStrike" cap="none">
              <a:solidFill>
                <a:schemeClr val="lt1"/>
              </a:solidFill>
              <a:latin typeface="Arial"/>
              <a:ea typeface="Arial"/>
              <a:cs typeface="Arial"/>
              <a:sym typeface="Arial"/>
            </a:endParaRPr>
          </a:p>
        </p:txBody>
      </p:sp>
      <p:sp>
        <p:nvSpPr>
          <p:cNvPr id="349" name="Google Shape;349;p100"/>
          <p:cNvSpPr/>
          <p:nvPr/>
        </p:nvSpPr>
        <p:spPr>
          <a:xfrm>
            <a:off x="0" y="6230949"/>
            <a:ext cx="12192000" cy="681037"/>
          </a:xfrm>
          <a:prstGeom prst="rect">
            <a:avLst/>
          </a:prstGeom>
          <a:solidFill>
            <a:srgbClr val="5362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50" name="Google Shape;350;p100"/>
          <p:cNvCxnSpPr/>
          <p:nvPr/>
        </p:nvCxnSpPr>
        <p:spPr>
          <a:xfrm>
            <a:off x="2595865" y="6389328"/>
            <a:ext cx="0" cy="364277"/>
          </a:xfrm>
          <a:prstGeom prst="straightConnector1">
            <a:avLst/>
          </a:prstGeom>
          <a:noFill/>
          <a:ln w="9525" cap="flat" cmpd="sng">
            <a:solidFill>
              <a:schemeClr val="lt1"/>
            </a:solidFill>
            <a:prstDash val="solid"/>
            <a:miter lim="800000"/>
            <a:headEnd type="none" w="sm" len="sm"/>
            <a:tailEnd type="none" w="sm" len="sm"/>
          </a:ln>
        </p:spPr>
      </p:cxnSp>
      <p:cxnSp>
        <p:nvCxnSpPr>
          <p:cNvPr id="351" name="Google Shape;351;p100"/>
          <p:cNvCxnSpPr/>
          <p:nvPr/>
        </p:nvCxnSpPr>
        <p:spPr>
          <a:xfrm>
            <a:off x="4165374" y="6389328"/>
            <a:ext cx="0" cy="364277"/>
          </a:xfrm>
          <a:prstGeom prst="straightConnector1">
            <a:avLst/>
          </a:prstGeom>
          <a:noFill/>
          <a:ln w="9525" cap="flat" cmpd="sng">
            <a:solidFill>
              <a:schemeClr val="lt1"/>
            </a:solidFill>
            <a:prstDash val="solid"/>
            <a:miter lim="800000"/>
            <a:headEnd type="none" w="sm" len="sm"/>
            <a:tailEnd type="none" w="sm" len="sm"/>
          </a:ln>
        </p:spPr>
      </p:cxnSp>
      <p:sp>
        <p:nvSpPr>
          <p:cNvPr id="352" name="Google Shape;352;p100"/>
          <p:cNvSpPr txBox="1"/>
          <p:nvPr/>
        </p:nvSpPr>
        <p:spPr>
          <a:xfrm>
            <a:off x="4272498" y="6437654"/>
            <a:ext cx="517027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Session 01: Title here</a:t>
            </a:r>
            <a:endParaRPr sz="1400" b="0" i="0" u="none" strike="noStrike" cap="none">
              <a:solidFill>
                <a:srgbClr val="000000"/>
              </a:solidFill>
              <a:latin typeface="Arial"/>
              <a:ea typeface="Arial"/>
              <a:cs typeface="Arial"/>
              <a:sym typeface="Arial"/>
            </a:endParaRPr>
          </a:p>
        </p:txBody>
      </p:sp>
      <p:pic>
        <p:nvPicPr>
          <p:cNvPr id="353" name="Google Shape;353;p100"/>
          <p:cNvPicPr preferRelativeResize="0"/>
          <p:nvPr/>
        </p:nvPicPr>
        <p:blipFill rotWithShape="1">
          <a:blip r:embed="rId24">
            <a:alphaModFix/>
          </a:blip>
          <a:srcRect/>
          <a:stretch/>
        </p:blipFill>
        <p:spPr>
          <a:xfrm>
            <a:off x="90805" y="6192704"/>
            <a:ext cx="2504358" cy="772319"/>
          </a:xfrm>
          <a:prstGeom prst="rect">
            <a:avLst/>
          </a:prstGeom>
          <a:noFill/>
          <a:ln>
            <a:noFill/>
          </a:ln>
        </p:spPr>
      </p:pic>
      <p:pic>
        <p:nvPicPr>
          <p:cNvPr id="354" name="Google Shape;354;p100"/>
          <p:cNvPicPr preferRelativeResize="0"/>
          <p:nvPr/>
        </p:nvPicPr>
        <p:blipFill rotWithShape="1">
          <a:blip r:embed="rId25">
            <a:alphaModFix/>
          </a:blip>
          <a:srcRect/>
          <a:stretch/>
        </p:blipFill>
        <p:spPr>
          <a:xfrm>
            <a:off x="2778274" y="6417579"/>
            <a:ext cx="1231108" cy="307777"/>
          </a:xfrm>
          <a:prstGeom prst="rect">
            <a:avLst/>
          </a:prstGeom>
          <a:noFill/>
          <a:ln>
            <a:noFill/>
          </a:ln>
        </p:spPr>
      </p:pic>
      <p:cxnSp>
        <p:nvCxnSpPr>
          <p:cNvPr id="355" name="Google Shape;355;p100"/>
          <p:cNvCxnSpPr/>
          <p:nvPr/>
        </p:nvCxnSpPr>
        <p:spPr>
          <a:xfrm>
            <a:off x="11439934" y="6396724"/>
            <a:ext cx="0" cy="364277"/>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51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2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stellar.org/docs/glossary/clawback/"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hyperlink" Target="https://www.fool.com/the-ascent/cryptocurrency/articles/what-is-kyc-and-why-do-crypto-exchanges-require-i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ellarx.com/amm/analytics" TargetMode="External"/><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stellar/stellar-protocol/blob/master/core/cap-0038.md" TargetMode="External"/><Relationship Id="rId3" Type="http://schemas.openxmlformats.org/officeDocument/2006/relationships/hyperlink" Target="https://www.bis.org/publ/qtrpdf/r_qt2112b.pdf" TargetMode="External"/><Relationship Id="rId7" Type="http://schemas.openxmlformats.org/officeDocument/2006/relationships/hyperlink" Target="https://github.com/ankeliu/awesome-stellar/blob/master/README.md#projects-building-on-stellar" TargetMode="External"/><Relationship Id="rId2" Type="http://schemas.openxmlformats.org/officeDocument/2006/relationships/notesSlide" Target="../notesSlides/notesSlide25.xml"/><Relationship Id="rId1" Type="http://schemas.openxmlformats.org/officeDocument/2006/relationships/slideLayout" Target="../slideLayouts/slideLayout25.xml"/><Relationship Id="rId6" Type="http://schemas.openxmlformats.org/officeDocument/2006/relationships/hyperlink" Target="https://turrets.stellar.org/" TargetMode="External"/><Relationship Id="rId11" Type="http://schemas.openxmlformats.org/officeDocument/2006/relationships/hyperlink" Target="https://help.coinbase.com/en/coinbase/trading-and-funding/advanced-trading/slippage" TargetMode="External"/><Relationship Id="rId5" Type="http://schemas.openxmlformats.org/officeDocument/2006/relationships/hyperlink" Target="https://script3.medium.com/why-stellar-is-the-perfect-blockchain-for-defi-59cc2e590d63" TargetMode="External"/><Relationship Id="rId10" Type="http://schemas.openxmlformats.org/officeDocument/2006/relationships/hyperlink" Target="https://medium.com/cardano-journal/capital-efficiency-can-unlock-the-defi-revolution-af59a090b4dc" TargetMode="External"/><Relationship Id="rId4" Type="http://schemas.openxmlformats.org/officeDocument/2006/relationships/hyperlink" Target="https://hedera.com/learning/what-is-decentralized-finance?gclid=Cj0KCQiA8vSOBhCkARIsAGdp6RTs4uP7zJpzLXmaiy9F0nmekPEV0Cn5pE38LvuBk9B04eb426_iFzoaAs9dEALw_wcB" TargetMode="External"/><Relationship Id="rId9" Type="http://schemas.openxmlformats.org/officeDocument/2006/relationships/hyperlink" Target="https://stellar.org/blog/introducing-automated-market-makers-on-stellar?locale=e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iscord.com/invite/zVYdY3ktTn" TargetMode="External"/><Relationship Id="rId2" Type="http://schemas.openxmlformats.org/officeDocument/2006/relationships/notesSlide" Target="../notesSlides/notesSlide26.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1"/>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a:latin typeface="Arial"/>
                <a:ea typeface="Arial"/>
                <a:cs typeface="Arial"/>
                <a:sym typeface="Arial"/>
              </a:rPr>
              <a:t>Stellar Technical Academy</a:t>
            </a:r>
            <a:endParaRPr>
              <a:latin typeface="Arial"/>
              <a:ea typeface="Arial"/>
              <a:cs typeface="Arial"/>
              <a:sym typeface="Arial"/>
            </a:endParaRPr>
          </a:p>
        </p:txBody>
      </p:sp>
      <p:sp>
        <p:nvSpPr>
          <p:cNvPr id="524" name="Google Shape;524;p1"/>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200"/>
              <a:buNone/>
            </a:pPr>
            <a:r>
              <a:rPr lang="en-US" sz="4200">
                <a:latin typeface="Arial"/>
                <a:ea typeface="Arial"/>
                <a:cs typeface="Arial"/>
                <a:sym typeface="Arial"/>
              </a:rPr>
              <a:t>Stellar in the DeFi Ecosystem </a:t>
            </a:r>
            <a:endParaRPr>
              <a:latin typeface="Arial"/>
              <a:ea typeface="Arial"/>
              <a:cs typeface="Arial"/>
              <a:sym typeface="Arial"/>
            </a:endParaRPr>
          </a:p>
        </p:txBody>
      </p:sp>
      <p:sp>
        <p:nvSpPr>
          <p:cNvPr id="525" name="Google Shape;525;p1"/>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b="1">
                <a:latin typeface="Arial"/>
                <a:ea typeface="Arial"/>
                <a:cs typeface="Arial"/>
                <a:sym typeface="Arial"/>
              </a:rPr>
              <a:t>Week 5</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10</a:t>
            </a:fld>
            <a:endParaRPr sz="1200" b="0" i="0" u="none" strike="noStrike" cap="none">
              <a:solidFill>
                <a:srgbClr val="FFFFFF"/>
              </a:solidFill>
              <a:latin typeface="Arial"/>
              <a:ea typeface="Arial"/>
              <a:cs typeface="Arial"/>
              <a:sym typeface="Arial"/>
            </a:endParaRPr>
          </a:p>
        </p:txBody>
      </p:sp>
      <p:sp>
        <p:nvSpPr>
          <p:cNvPr id="611" name="Google Shape;611;p4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612" name="Google Shape;612;p40"/>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Char char="•"/>
            </a:pPr>
            <a:r>
              <a:rPr lang="en-US" sz="1600" b="1" dirty="0">
                <a:solidFill>
                  <a:srgbClr val="53626F"/>
                </a:solidFill>
              </a:rPr>
              <a:t>What is capital efficiency?</a:t>
            </a:r>
            <a:endParaRPr sz="1600" b="1" dirty="0">
              <a:solidFill>
                <a:srgbClr val="53626F"/>
              </a:solidFill>
            </a:endParaRPr>
          </a:p>
          <a:p>
            <a:pPr marL="914400" marR="0" lvl="1" indent="-330200" algn="just" rtl="0">
              <a:lnSpc>
                <a:spcPct val="90000"/>
              </a:lnSpc>
              <a:spcBef>
                <a:spcPts val="0"/>
              </a:spcBef>
              <a:spcAft>
                <a:spcPts val="0"/>
              </a:spcAft>
              <a:buClr>
                <a:srgbClr val="53626F"/>
              </a:buClr>
              <a:buSzPts val="1600"/>
              <a:buChar char="○"/>
            </a:pPr>
            <a:r>
              <a:rPr lang="en-US" sz="1600" dirty="0">
                <a:solidFill>
                  <a:srgbClr val="53626F"/>
                </a:solidFill>
              </a:rPr>
              <a:t>Capital efficiency is the return on capital spent or at risk. This means that maximizing efficiency maximizes returns too. </a:t>
            </a:r>
            <a:endParaRPr sz="1600" dirty="0">
              <a:solidFill>
                <a:srgbClr val="53626F"/>
              </a:solidFill>
            </a:endParaRPr>
          </a:p>
          <a:p>
            <a:pPr marL="914400" marR="0" lvl="1" indent="-330200" algn="just" rtl="0">
              <a:lnSpc>
                <a:spcPct val="90000"/>
              </a:lnSpc>
              <a:spcBef>
                <a:spcPts val="0"/>
              </a:spcBef>
              <a:spcAft>
                <a:spcPts val="0"/>
              </a:spcAft>
              <a:buClr>
                <a:srgbClr val="53626F"/>
              </a:buClr>
              <a:buSzPts val="1600"/>
              <a:buChar char="○"/>
            </a:pPr>
            <a:r>
              <a:rPr lang="en-US" sz="1600" dirty="0">
                <a:solidFill>
                  <a:srgbClr val="53626F"/>
                </a:solidFill>
              </a:rPr>
              <a:t>Moreover, it is quantifiable as a risk-to-reward ratio. For example, if you were to invest one XLM and received one XLM, the capital efficiency is 1:1, while if you were to invest one XLM and received five XLM, the ratio is 1:5.</a:t>
            </a:r>
            <a:endParaRPr sz="1600" dirty="0">
              <a:solidFill>
                <a:srgbClr val="53626F"/>
              </a:solidFil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Capital efficiency is crucial for improving yields and lowering slippage for the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 users.</a:t>
            </a:r>
            <a:endParaRPr sz="16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Stellar offers capital efficiency by having one </a:t>
            </a:r>
            <a:r>
              <a:rPr lang="en-US" sz="1600" dirty="0">
                <a:solidFill>
                  <a:srgbClr val="53626F"/>
                </a:solidFill>
              </a:rPr>
              <a:t>focal </a:t>
            </a:r>
            <a:r>
              <a:rPr lang="en-US" sz="1600" b="0" i="0" u="none" strike="noStrike" cap="none" dirty="0">
                <a:solidFill>
                  <a:srgbClr val="53626F"/>
                </a:solidFill>
                <a:latin typeface="Arial"/>
                <a:ea typeface="Arial"/>
                <a:cs typeface="Arial"/>
                <a:sym typeface="Arial"/>
              </a:rPr>
              <a:t>place for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trading.</a:t>
            </a:r>
            <a:endParaRPr sz="16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This way, it concentrates liquidity resulting to lowering slippage for traders and improving yields for market makers and liquidity providers.</a:t>
            </a:r>
            <a:endParaRPr sz="16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In comparison to other networks, Stellar outperforms a variety of them in terms of capital efficiency, since it doesn’t use a </a:t>
            </a:r>
            <a:r>
              <a:rPr lang="en-US" sz="1600" b="0" i="0" u="none" strike="noStrike" cap="none" dirty="0" err="1">
                <a:solidFill>
                  <a:srgbClr val="53626F"/>
                </a:solidFill>
                <a:latin typeface="Arial"/>
                <a:ea typeface="Arial"/>
                <a:cs typeface="Arial"/>
                <a:sym typeface="Arial"/>
              </a:rPr>
              <a:t>PoS</a:t>
            </a:r>
            <a:r>
              <a:rPr lang="en-US" sz="1600" b="0" i="0" u="none" strike="noStrike" cap="none" dirty="0">
                <a:solidFill>
                  <a:srgbClr val="53626F"/>
                </a:solidFill>
                <a:latin typeface="Arial"/>
                <a:ea typeface="Arial"/>
                <a:cs typeface="Arial"/>
                <a:sym typeface="Arial"/>
              </a:rPr>
              <a:t> (Proof of Stake) consensus model.</a:t>
            </a:r>
            <a:endParaRPr sz="16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Although </a:t>
            </a:r>
            <a:r>
              <a:rPr lang="en-US" sz="1600" b="0" i="0" u="none" strike="noStrike" cap="none" dirty="0" err="1">
                <a:solidFill>
                  <a:srgbClr val="53626F"/>
                </a:solidFill>
                <a:latin typeface="Arial"/>
                <a:ea typeface="Arial"/>
                <a:cs typeface="Arial"/>
                <a:sym typeface="Arial"/>
              </a:rPr>
              <a:t>PoS</a:t>
            </a:r>
            <a:r>
              <a:rPr lang="en-US" sz="1600" b="0" i="0" u="none" strike="noStrike" cap="none" dirty="0">
                <a:solidFill>
                  <a:srgbClr val="53626F"/>
                </a:solidFill>
                <a:latin typeface="Arial"/>
                <a:ea typeface="Arial"/>
                <a:cs typeface="Arial"/>
                <a:sym typeface="Arial"/>
              </a:rPr>
              <a:t> has become the go-to consensus model for blockchains that want to move away from the inefficient </a:t>
            </a:r>
            <a:r>
              <a:rPr lang="en-US" sz="1600" b="0" i="0" u="none" strike="noStrike" cap="none" dirty="0" err="1">
                <a:solidFill>
                  <a:srgbClr val="53626F"/>
                </a:solidFill>
                <a:latin typeface="Arial"/>
                <a:ea typeface="Arial"/>
                <a:cs typeface="Arial"/>
                <a:sym typeface="Arial"/>
              </a:rPr>
              <a:t>PoW</a:t>
            </a:r>
            <a:r>
              <a:rPr lang="en-US" sz="1600" b="0" i="0" u="none" strike="noStrike" cap="none" dirty="0">
                <a:solidFill>
                  <a:srgbClr val="53626F"/>
                </a:solidFill>
                <a:latin typeface="Arial"/>
                <a:ea typeface="Arial"/>
                <a:cs typeface="Arial"/>
                <a:sym typeface="Arial"/>
              </a:rPr>
              <a:t> (Proof of Work) consensus it comes with a great disadvantage: its network validators need to lock up capital simply to prove their trustworthiness.</a:t>
            </a:r>
            <a:endParaRPr sz="1600" b="0" i="0" u="none" strike="noStrike" cap="none" dirty="0">
              <a:solidFill>
                <a:srgbClr val="53626F"/>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Since the SCP (Stellar Consensus Protocol) can verify the trustworthiness of validators without having to rely on staking, it is more capital efficient than </a:t>
            </a:r>
            <a:r>
              <a:rPr lang="en-US" sz="1600" b="0" i="0" u="none" strike="noStrike" cap="none" dirty="0" err="1">
                <a:solidFill>
                  <a:srgbClr val="53626F"/>
                </a:solidFill>
                <a:latin typeface="Arial"/>
                <a:ea typeface="Arial"/>
                <a:cs typeface="Arial"/>
                <a:sym typeface="Arial"/>
              </a:rPr>
              <a:t>PoS.</a:t>
            </a:r>
            <a:endParaRPr sz="1600" b="0" i="0" u="none" strike="noStrike" cap="none" dirty="0">
              <a:solidFill>
                <a:srgbClr val="53626F"/>
              </a:solidFill>
              <a:latin typeface="Arial"/>
              <a:ea typeface="Arial"/>
              <a:cs typeface="Arial"/>
              <a:sym typeface="Arial"/>
            </a:endParaRPr>
          </a:p>
        </p:txBody>
      </p:sp>
      <p:sp>
        <p:nvSpPr>
          <p:cNvPr id="613" name="Google Shape;613;p40"/>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Stellar’s Capital Efficiency and DeFi</a:t>
            </a:r>
            <a:endParaRPr sz="1400" b="0" i="0" u="none" strike="noStrike" cap="none">
              <a:solidFill>
                <a:srgbClr val="000000"/>
              </a:solidFill>
              <a:latin typeface="Arial"/>
              <a:ea typeface="Arial"/>
              <a:cs typeface="Arial"/>
              <a:sym typeface="Arial"/>
            </a:endParaRPr>
          </a:p>
        </p:txBody>
      </p:sp>
      <p:sp>
        <p:nvSpPr>
          <p:cNvPr id="614" name="Google Shape;614;p40"/>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11</a:t>
            </a:fld>
            <a:endParaRPr sz="1200" b="0" i="0" u="none" strike="noStrike" cap="none">
              <a:solidFill>
                <a:srgbClr val="FFFFFF"/>
              </a:solidFill>
              <a:latin typeface="Arial"/>
              <a:ea typeface="Arial"/>
              <a:cs typeface="Arial"/>
              <a:sym typeface="Arial"/>
            </a:endParaRPr>
          </a:p>
        </p:txBody>
      </p:sp>
      <p:sp>
        <p:nvSpPr>
          <p:cNvPr id="622" name="Google Shape;622;p4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623" name="Google Shape;623;p41"/>
          <p:cNvSpPr txBox="1"/>
          <p:nvPr/>
        </p:nvSpPr>
        <p:spPr>
          <a:xfrm>
            <a:off x="101600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53626F"/>
                </a:solidFill>
                <a:latin typeface="Arial"/>
                <a:ea typeface="Arial"/>
                <a:cs typeface="Arial"/>
                <a:sym typeface="Arial"/>
              </a:rPr>
              <a:t>DeFi’s</a:t>
            </a:r>
            <a:r>
              <a:rPr lang="en-US" sz="1600" b="0" i="0" u="none" strike="noStrike" cap="none" dirty="0">
                <a:solidFill>
                  <a:srgbClr val="53626F"/>
                </a:solidFill>
                <a:latin typeface="Arial"/>
                <a:ea typeface="Arial"/>
                <a:cs typeface="Arial"/>
                <a:sym typeface="Arial"/>
              </a:rPr>
              <a:t> real value will be appreciated once transacting of traditional assets on its protocols is achieved.</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As we have mentioned in the previous chapters, Anchors facilitate moving value from the traditional banking system into Stellar and vice-versa. </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Basically, they allow issuing of fiat tokens and/or provide fiat on/off-ramps.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Therefore, </a:t>
            </a:r>
            <a:r>
              <a:rPr lang="en-US" sz="1600" b="0" i="0" u="none" strike="noStrike" cap="none" dirty="0" err="1">
                <a:solidFill>
                  <a:srgbClr val="53626F"/>
                </a:solidFill>
                <a:latin typeface="Arial"/>
                <a:ea typeface="Arial"/>
                <a:cs typeface="Arial"/>
                <a:sym typeface="Arial"/>
              </a:rPr>
              <a:t>Stellar’s</a:t>
            </a:r>
            <a:r>
              <a:rPr lang="en-US" sz="1600" b="0" i="0" u="none" strike="noStrike" cap="none" dirty="0">
                <a:solidFill>
                  <a:srgbClr val="53626F"/>
                </a:solidFill>
                <a:latin typeface="Arial"/>
                <a:ea typeface="Arial"/>
                <a:cs typeface="Arial"/>
                <a:sym typeface="Arial"/>
              </a:rPr>
              <a:t> anchor system enables the issuance of any asset on the network and makes it easy to verify that a trustworthy </a:t>
            </a:r>
            <a:r>
              <a:rPr lang="en-US" sz="1600" b="0" i="0" u="none" strike="noStrike" cap="none" dirty="0" err="1">
                <a:solidFill>
                  <a:srgbClr val="53626F"/>
                </a:solidFill>
                <a:latin typeface="Arial"/>
                <a:ea typeface="Arial"/>
                <a:cs typeface="Arial"/>
                <a:sym typeface="Arial"/>
              </a:rPr>
              <a:t>organisation</a:t>
            </a:r>
            <a:r>
              <a:rPr lang="en-US" sz="1600" b="0" i="0" u="none" strike="noStrike" cap="none" dirty="0">
                <a:solidFill>
                  <a:srgbClr val="53626F"/>
                </a:solidFill>
                <a:latin typeface="Arial"/>
                <a:ea typeface="Arial"/>
                <a:cs typeface="Arial"/>
                <a:sym typeface="Arial"/>
              </a:rPr>
              <a:t> issued it.</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Since </a:t>
            </a:r>
            <a:r>
              <a:rPr lang="en-US" sz="1600" b="0" i="0" u="none" strike="noStrike" cap="none" dirty="0" err="1">
                <a:solidFill>
                  <a:srgbClr val="53626F"/>
                </a:solidFill>
                <a:latin typeface="Arial"/>
                <a:ea typeface="Arial"/>
                <a:cs typeface="Arial"/>
                <a:sym typeface="Arial"/>
              </a:rPr>
              <a:t>Stellar’s</a:t>
            </a:r>
            <a:r>
              <a:rPr lang="en-US" sz="1600" b="0" i="0" u="none" strike="noStrike" cap="none" dirty="0">
                <a:solidFill>
                  <a:srgbClr val="53626F"/>
                </a:solidFill>
                <a:latin typeface="Arial"/>
                <a:ea typeface="Arial"/>
                <a:cs typeface="Arial"/>
                <a:sym typeface="Arial"/>
              </a:rPr>
              <a:t> Anchors are highly configurable, Stellar has asset controls that allow Anchors to control what accounts can hold their issued assets, how their issued assets can be used and even delete issued assets from accounts (with the introduction of </a:t>
            </a:r>
            <a:r>
              <a:rPr lang="en-US" sz="1600" b="0" i="0" u="sng" strike="noStrike" cap="none" dirty="0" err="1">
                <a:solidFill>
                  <a:srgbClr val="BD081B"/>
                </a:solidFill>
                <a:latin typeface="Arial"/>
                <a:ea typeface="Arial"/>
                <a:cs typeface="Arial"/>
                <a:sym typeface="Arial"/>
                <a:hlinkClick r:id="rId3">
                  <a:extLst>
                    <a:ext uri="{A12FA001-AC4F-418D-AE19-62706E023703}">
                      <ahyp:hlinkClr xmlns:ahyp="http://schemas.microsoft.com/office/drawing/2018/hyperlinkcolor" val="tx"/>
                    </a:ext>
                  </a:extLst>
                </a:hlinkClick>
              </a:rPr>
              <a:t>clawbacks</a:t>
            </a:r>
            <a:r>
              <a:rPr lang="en-US" sz="1600" b="0" i="0" u="none" strike="noStrike" cap="none" dirty="0">
                <a:solidFill>
                  <a:srgbClr val="53626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These controls are crucial to allow anchors to perform </a:t>
            </a:r>
            <a:r>
              <a:rPr lang="en-US" sz="1600" b="0" i="0" u="sng" strike="noStrike" cap="none" dirty="0">
                <a:solidFill>
                  <a:schemeClr val="accent1"/>
                </a:solidFill>
                <a:latin typeface="Arial"/>
                <a:ea typeface="Arial"/>
                <a:cs typeface="Arial"/>
                <a:sym typeface="Arial"/>
                <a:hlinkClick r:id="rId4">
                  <a:extLst>
                    <a:ext uri="{A12FA001-AC4F-418D-AE19-62706E023703}">
                      <ahyp:hlinkClr xmlns:ahyp="http://schemas.microsoft.com/office/drawing/2018/hyperlinkcolor" val="tx"/>
                    </a:ext>
                  </a:extLst>
                </a:hlinkClick>
              </a:rPr>
              <a:t>KYC (Know Your Customer) </a:t>
            </a:r>
            <a:r>
              <a:rPr lang="en-US" sz="1600" b="0" i="0" u="none" strike="noStrike" cap="none" dirty="0">
                <a:solidFill>
                  <a:srgbClr val="53626F"/>
                </a:solidFill>
                <a:latin typeface="Arial"/>
                <a:ea typeface="Arial"/>
                <a:cs typeface="Arial"/>
                <a:sym typeface="Arial"/>
              </a:rPr>
              <a:t>and comply with regulations.</a:t>
            </a:r>
            <a:endParaRPr sz="1600" b="0" i="0" u="none" strike="noStrike" cap="none" dirty="0">
              <a:solidFill>
                <a:srgbClr val="53626F"/>
              </a:solidFill>
              <a:latin typeface="Arial"/>
              <a:ea typeface="Arial"/>
              <a:cs typeface="Arial"/>
              <a:sym typeface="Arial"/>
            </a:endParaRPr>
          </a:p>
        </p:txBody>
      </p:sp>
      <p:sp>
        <p:nvSpPr>
          <p:cNvPr id="624" name="Google Shape;624;p41"/>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Stellar’s Asset Flexibility and DeFi</a:t>
            </a:r>
            <a:endParaRPr sz="1400" b="0" i="0" u="none" strike="noStrike" cap="none">
              <a:solidFill>
                <a:srgbClr val="000000"/>
              </a:solidFill>
              <a:latin typeface="Arial"/>
              <a:ea typeface="Arial"/>
              <a:cs typeface="Arial"/>
              <a:sym typeface="Arial"/>
            </a:endParaRPr>
          </a:p>
        </p:txBody>
      </p:sp>
      <p:sp>
        <p:nvSpPr>
          <p:cNvPr id="625" name="Google Shape;625;p41"/>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12</a:t>
            </a:fld>
            <a:endParaRPr sz="1200" b="0" i="0" u="none" strike="noStrike" cap="none">
              <a:solidFill>
                <a:srgbClr val="FFFFFF"/>
              </a:solidFill>
              <a:latin typeface="Arial"/>
              <a:ea typeface="Arial"/>
              <a:cs typeface="Arial"/>
              <a:sym typeface="Arial"/>
            </a:endParaRPr>
          </a:p>
        </p:txBody>
      </p:sp>
      <p:sp>
        <p:nvSpPr>
          <p:cNvPr id="633" name="Google Shape;633;p4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634" name="Google Shape;634;p42"/>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A prominent example of this is the DSTOQ use case.</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DSTOQ adopted Stellar in enabling access to Tokenized Assets.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More specifically, the </a:t>
            </a:r>
            <a:r>
              <a:rPr lang="en-US" sz="1600" b="0" i="0" u="none" strike="noStrike" cap="none" dirty="0" err="1">
                <a:solidFill>
                  <a:srgbClr val="53626F"/>
                </a:solidFill>
                <a:latin typeface="Arial"/>
                <a:ea typeface="Arial"/>
                <a:cs typeface="Arial"/>
                <a:sym typeface="Arial"/>
              </a:rPr>
              <a:t>organisation</a:t>
            </a:r>
            <a:r>
              <a:rPr lang="en-US" sz="1600" b="0" i="0" u="none" strike="noStrike" cap="none" dirty="0">
                <a:solidFill>
                  <a:srgbClr val="53626F"/>
                </a:solidFill>
                <a:latin typeface="Arial"/>
                <a:ea typeface="Arial"/>
                <a:cs typeface="Arial"/>
                <a:sym typeface="Arial"/>
              </a:rPr>
              <a:t> detected the following problem: while those who live in high-income economies can easily access high-quality securities and other investment opportunities, the population of emerging markets doesn’t have the ability to hold best-in-class assets for growing, diversifying, or protecting wealth. This results in these populations holding onto money whose value diminishes over time, especially in high-inflation countries.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However, DSTOQ decided to tackle this by increasing worldwide access to high-quality securities via tokens on Stellar and transacting these tokens on a borderless digital interface.</a:t>
            </a:r>
            <a:endParaRPr sz="1400" b="0" i="0" u="none" strike="noStrike" cap="none" dirty="0">
              <a:solidFill>
                <a:srgbClr val="000000"/>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p:txBody>
      </p:sp>
      <p:sp>
        <p:nvSpPr>
          <p:cNvPr id="635" name="Google Shape;635;p42"/>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Stellar’s Asset Flexibility and DeFi</a:t>
            </a:r>
            <a:endParaRPr sz="1400" b="0" i="0" u="none" strike="noStrike" cap="none">
              <a:solidFill>
                <a:srgbClr val="000000"/>
              </a:solidFill>
              <a:latin typeface="Arial"/>
              <a:ea typeface="Arial"/>
              <a:cs typeface="Arial"/>
              <a:sym typeface="Arial"/>
            </a:endParaRPr>
          </a:p>
        </p:txBody>
      </p:sp>
      <p:sp>
        <p:nvSpPr>
          <p:cNvPr id="636" name="Google Shape;636;p4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13</a:t>
            </a:fld>
            <a:endParaRPr sz="1200" b="0" i="0" u="none" strike="noStrike" cap="none">
              <a:solidFill>
                <a:srgbClr val="FFFFFF"/>
              </a:solidFill>
              <a:latin typeface="Arial"/>
              <a:ea typeface="Arial"/>
              <a:cs typeface="Arial"/>
              <a:sym typeface="Arial"/>
            </a:endParaRPr>
          </a:p>
        </p:txBody>
      </p:sp>
      <p:sp>
        <p:nvSpPr>
          <p:cNvPr id="644" name="Google Shape;644;p4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645" name="Google Shape;645;p43"/>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One more thing that makes the Stellar Network suitable for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protocols is the crucial need for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protocols to ensure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consensus.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It is a known fact, that true </a:t>
            </a:r>
            <a:r>
              <a:rPr lang="en-US" sz="1600" b="0" i="0" u="none" strike="noStrike" cap="none" dirty="0" err="1">
                <a:solidFill>
                  <a:srgbClr val="53626F"/>
                </a:solidFill>
                <a:latin typeface="Arial"/>
                <a:ea typeface="Arial"/>
                <a:cs typeface="Arial"/>
                <a:sym typeface="Arial"/>
              </a:rPr>
              <a:t>decentralisation</a:t>
            </a:r>
            <a:r>
              <a:rPr lang="en-US" sz="1600" b="0" i="0" u="none" strike="noStrike" cap="none" dirty="0">
                <a:solidFill>
                  <a:srgbClr val="53626F"/>
                </a:solidFill>
                <a:latin typeface="Arial"/>
                <a:ea typeface="Arial"/>
                <a:cs typeface="Arial"/>
                <a:sym typeface="Arial"/>
              </a:rPr>
              <a:t> is one area where many blockchain networks struggle. For instance, you can remember the differences between the Bitcoin and Ethereum consensus.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Some networks are reliant on a central group of nodes run by the same </a:t>
            </a:r>
            <a:r>
              <a:rPr lang="en-US" sz="1600" b="0" i="0" u="none" strike="noStrike" cap="none" dirty="0" err="1">
                <a:solidFill>
                  <a:srgbClr val="53626F"/>
                </a:solidFill>
                <a:latin typeface="Arial"/>
                <a:ea typeface="Arial"/>
                <a:cs typeface="Arial"/>
                <a:sym typeface="Arial"/>
              </a:rPr>
              <a:t>organisation</a:t>
            </a:r>
            <a:r>
              <a:rPr lang="en-US" sz="1600" b="0" i="0" u="none" strike="noStrike" cap="none" dirty="0">
                <a:solidFill>
                  <a:srgbClr val="53626F"/>
                </a:solidFill>
                <a:latin typeface="Arial"/>
                <a:ea typeface="Arial"/>
                <a:cs typeface="Arial"/>
                <a:sym typeface="Arial"/>
              </a:rPr>
              <a:t>. If all the nodes run by that central </a:t>
            </a:r>
            <a:r>
              <a:rPr lang="en-US" sz="1600" b="0" i="0" u="none" strike="noStrike" cap="none" dirty="0" err="1">
                <a:solidFill>
                  <a:srgbClr val="53626F"/>
                </a:solidFill>
                <a:latin typeface="Arial"/>
                <a:ea typeface="Arial"/>
                <a:cs typeface="Arial"/>
                <a:sym typeface="Arial"/>
              </a:rPr>
              <a:t>organisation</a:t>
            </a:r>
            <a:r>
              <a:rPr lang="en-US" sz="1600" b="0" i="0" u="none" strike="noStrike" cap="none" dirty="0">
                <a:solidFill>
                  <a:srgbClr val="53626F"/>
                </a:solidFill>
                <a:latin typeface="Arial"/>
                <a:ea typeface="Arial"/>
                <a:cs typeface="Arial"/>
                <a:sym typeface="Arial"/>
              </a:rPr>
              <a:t> were to go down at once, the blockchain would stop running (downtime).</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Uptime is also critical for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protocols as any network downtime can be disastrous for protocol users. </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Coming to the rescue, Stellar proved, through a ‘trial by fire’, that the network is truly decentralized.</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In detail, on 6 April 2021, all of the Stellar Development Foundation’s Tier 1 validators went down, along with the validators of LOBSTR - a custodial wallet with 2FA key recovery that allows storage of any Stellar-based asset and execution of trades on the Stellar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exchange.</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Nevertheless, the network, as it is truly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remained online and continued processing transactions!</a:t>
            </a:r>
            <a:endParaRPr sz="1600" b="0" i="0" u="none" strike="noStrike" cap="none" dirty="0">
              <a:solidFill>
                <a:srgbClr val="53626F"/>
              </a:solidFill>
              <a:latin typeface="Arial"/>
              <a:ea typeface="Arial"/>
              <a:cs typeface="Arial"/>
              <a:sym typeface="Arial"/>
            </a:endParaRPr>
          </a:p>
        </p:txBody>
      </p:sp>
      <p:sp>
        <p:nvSpPr>
          <p:cNvPr id="646" name="Google Shape;646;p43"/>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dirty="0" err="1">
                <a:solidFill>
                  <a:srgbClr val="53626F"/>
                </a:solidFill>
                <a:latin typeface="Arial"/>
                <a:ea typeface="Arial"/>
                <a:cs typeface="Arial"/>
                <a:sym typeface="Arial"/>
              </a:rPr>
              <a:t>Decentralised</a:t>
            </a:r>
            <a:r>
              <a:rPr lang="en-US" sz="2400" b="0" i="0" u="none" strike="noStrike" cap="none" dirty="0">
                <a:solidFill>
                  <a:srgbClr val="53626F"/>
                </a:solidFill>
                <a:latin typeface="Arial"/>
                <a:ea typeface="Arial"/>
                <a:cs typeface="Arial"/>
                <a:sym typeface="Arial"/>
              </a:rPr>
              <a:t> Consensus on Stellar and </a:t>
            </a:r>
            <a:r>
              <a:rPr lang="en-US" sz="2400" b="0" i="0" u="none" strike="noStrike" cap="none" dirty="0" err="1">
                <a:solidFill>
                  <a:srgbClr val="53626F"/>
                </a:solidFill>
                <a:latin typeface="Arial"/>
                <a:ea typeface="Arial"/>
                <a:cs typeface="Arial"/>
                <a:sym typeface="Arial"/>
              </a:rPr>
              <a:t>DeFi</a:t>
            </a:r>
            <a:endParaRPr sz="1400" b="0" i="0" u="none" strike="noStrike" cap="none" dirty="0">
              <a:solidFill>
                <a:srgbClr val="000000"/>
              </a:solidFill>
              <a:latin typeface="Arial"/>
              <a:ea typeface="Arial"/>
              <a:cs typeface="Arial"/>
              <a:sym typeface="Arial"/>
            </a:endParaRPr>
          </a:p>
        </p:txBody>
      </p:sp>
      <p:sp>
        <p:nvSpPr>
          <p:cNvPr id="647" name="Google Shape;647;p4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14</a:t>
            </a:fld>
            <a:endParaRPr sz="1200" b="0" i="0" u="none" strike="noStrike" cap="none">
              <a:solidFill>
                <a:srgbClr val="FFFFFF"/>
              </a:solidFill>
              <a:latin typeface="Arial"/>
              <a:ea typeface="Arial"/>
              <a:cs typeface="Arial"/>
              <a:sym typeface="Arial"/>
            </a:endParaRPr>
          </a:p>
        </p:txBody>
      </p:sp>
      <p:sp>
        <p:nvSpPr>
          <p:cNvPr id="655" name="Google Shape;655;p4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656" name="Google Shape;656;p44"/>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53626F"/>
                </a:solidFill>
                <a:latin typeface="Arial"/>
                <a:ea typeface="Arial"/>
                <a:cs typeface="Arial"/>
                <a:sym typeface="Arial"/>
              </a:rPr>
              <a:t>Decentralisation</a:t>
            </a:r>
            <a:r>
              <a:rPr lang="en-US" sz="1600" b="0" i="0" u="none" strike="noStrike" cap="none" dirty="0">
                <a:solidFill>
                  <a:srgbClr val="53626F"/>
                </a:solidFill>
                <a:latin typeface="Arial"/>
                <a:ea typeface="Arial"/>
                <a:cs typeface="Arial"/>
                <a:sym typeface="Arial"/>
              </a:rPr>
              <a:t> is also a feature of vital importance in order to achieve the financial inclusion that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protocols offer.</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One central </a:t>
            </a:r>
            <a:r>
              <a:rPr lang="en-US" sz="1600" b="0" i="0" u="none" strike="noStrike" cap="none" dirty="0" err="1">
                <a:solidFill>
                  <a:srgbClr val="53626F"/>
                </a:solidFill>
                <a:latin typeface="Arial"/>
                <a:ea typeface="Arial"/>
                <a:cs typeface="Arial"/>
                <a:sym typeface="Arial"/>
              </a:rPr>
              <a:t>organisation</a:t>
            </a:r>
            <a:r>
              <a:rPr lang="en-US" sz="1600" b="0" i="0" u="none" strike="noStrike" cap="none" dirty="0">
                <a:solidFill>
                  <a:srgbClr val="53626F"/>
                </a:solidFill>
                <a:latin typeface="Arial"/>
                <a:ea typeface="Arial"/>
                <a:cs typeface="Arial"/>
                <a:sym typeface="Arial"/>
              </a:rPr>
              <a:t> shouldn’t be responsible for deciding who can access the blockchain. The </a:t>
            </a:r>
            <a:r>
              <a:rPr lang="en-US" sz="1600" b="0" i="0" u="none" strike="noStrike" cap="none" dirty="0" err="1">
                <a:solidFill>
                  <a:srgbClr val="53626F"/>
                </a:solidFill>
                <a:latin typeface="Arial"/>
                <a:ea typeface="Arial"/>
                <a:cs typeface="Arial"/>
                <a:sym typeface="Arial"/>
              </a:rPr>
              <a:t>decentralisation</a:t>
            </a:r>
            <a:r>
              <a:rPr lang="en-US" sz="1600" b="0" i="0" u="none" strike="noStrike" cap="none" dirty="0">
                <a:solidFill>
                  <a:srgbClr val="53626F"/>
                </a:solidFill>
                <a:latin typeface="Arial"/>
                <a:ea typeface="Arial"/>
                <a:cs typeface="Arial"/>
                <a:sym typeface="Arial"/>
              </a:rPr>
              <a:t> of Stellar nodes and the ease of adding new ones ensure that this will never be the case.</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Moreover, as we have mentioned before, one of </a:t>
            </a:r>
            <a:r>
              <a:rPr lang="en-US" sz="1600" b="0" i="0" u="none" strike="noStrike" cap="none" dirty="0" err="1">
                <a:solidFill>
                  <a:srgbClr val="53626F"/>
                </a:solidFill>
                <a:latin typeface="Arial"/>
                <a:ea typeface="Arial"/>
                <a:cs typeface="Arial"/>
                <a:sym typeface="Arial"/>
              </a:rPr>
              <a:t>Stellar’s</a:t>
            </a:r>
            <a:r>
              <a:rPr lang="en-US" sz="1600" b="0" i="0" u="none" strike="noStrike" cap="none" dirty="0">
                <a:solidFill>
                  <a:srgbClr val="53626F"/>
                </a:solidFill>
                <a:latin typeface="Arial"/>
                <a:ea typeface="Arial"/>
                <a:cs typeface="Arial"/>
                <a:sym typeface="Arial"/>
              </a:rPr>
              <a:t> prominent qualities is that it is impossible to hard-fork, due to the design of the SCP.</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Hard-forks invite a whole host of legal issues. As an example, let’s say that there is an </a:t>
            </a:r>
            <a:r>
              <a:rPr lang="en-US" sz="1600" dirty="0">
                <a:solidFill>
                  <a:srgbClr val="53626F"/>
                </a:solidFill>
              </a:rPr>
              <a:t>a</a:t>
            </a:r>
            <a:r>
              <a:rPr lang="en-US" sz="1600" b="0" i="0" u="none" strike="noStrike" cap="none" dirty="0">
                <a:solidFill>
                  <a:srgbClr val="53626F"/>
                </a:solidFill>
                <a:latin typeface="Arial"/>
                <a:ea typeface="Arial"/>
                <a:cs typeface="Arial"/>
                <a:sym typeface="Arial"/>
              </a:rPr>
              <a:t>nchor issuing an equity token on a blockchain that experiences a hard-fork. There will now be two copies of that equity token. How do you decide which one is legally the </a:t>
            </a:r>
            <a:r>
              <a:rPr lang="en-US" sz="1600" dirty="0">
                <a:solidFill>
                  <a:srgbClr val="53626F"/>
                </a:solidFill>
              </a:rPr>
              <a:t>‘</a:t>
            </a:r>
            <a:r>
              <a:rPr lang="en-US" sz="1600" b="0" i="0" u="none" strike="noStrike" cap="none" dirty="0">
                <a:solidFill>
                  <a:srgbClr val="53626F"/>
                </a:solidFill>
                <a:latin typeface="Arial"/>
                <a:ea typeface="Arial"/>
                <a:cs typeface="Arial"/>
                <a:sym typeface="Arial"/>
              </a:rPr>
              <a:t>real</a:t>
            </a:r>
            <a:r>
              <a:rPr lang="en-US" sz="1600" dirty="0">
                <a:solidFill>
                  <a:srgbClr val="53626F"/>
                </a:solidFill>
              </a:rPr>
              <a:t>’</a:t>
            </a:r>
            <a:r>
              <a:rPr lang="en-US" sz="1600" b="0" i="0" u="none" strike="noStrike" cap="none" dirty="0">
                <a:solidFill>
                  <a:srgbClr val="53626F"/>
                </a:solidFill>
                <a:latin typeface="Arial"/>
                <a:ea typeface="Arial"/>
                <a:cs typeface="Arial"/>
                <a:sym typeface="Arial"/>
              </a:rPr>
              <a:t> equity token? The easy answer is that the issuer will decide, but what if the equity token owners disagree with the issuer’s decision? </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Since the SCP is designed to avoid hard-forks, it is a natural choice for traditional financial asset issuers.</a:t>
            </a:r>
            <a:endParaRPr sz="1600" b="0" i="0" u="none" strike="noStrike" cap="none" dirty="0">
              <a:solidFill>
                <a:srgbClr val="53626F"/>
              </a:solidFill>
              <a:latin typeface="Arial"/>
              <a:ea typeface="Arial"/>
              <a:cs typeface="Arial"/>
              <a:sym typeface="Arial"/>
            </a:endParaRPr>
          </a:p>
        </p:txBody>
      </p:sp>
      <p:sp>
        <p:nvSpPr>
          <p:cNvPr id="657" name="Google Shape;657;p44"/>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dirty="0" err="1">
                <a:solidFill>
                  <a:srgbClr val="53626F"/>
                </a:solidFill>
                <a:latin typeface="Arial"/>
                <a:ea typeface="Arial"/>
                <a:cs typeface="Arial"/>
                <a:sym typeface="Arial"/>
              </a:rPr>
              <a:t>Decentralised</a:t>
            </a:r>
            <a:r>
              <a:rPr lang="en-US" sz="2400" b="0" i="0" u="none" strike="noStrike" cap="none" dirty="0">
                <a:solidFill>
                  <a:srgbClr val="53626F"/>
                </a:solidFill>
                <a:latin typeface="Arial"/>
                <a:ea typeface="Arial"/>
                <a:cs typeface="Arial"/>
                <a:sym typeface="Arial"/>
              </a:rPr>
              <a:t> Consensus on Stellar and </a:t>
            </a:r>
            <a:r>
              <a:rPr lang="en-US" sz="2400" b="0" i="0" u="none" strike="noStrike" cap="none" dirty="0" err="1">
                <a:solidFill>
                  <a:srgbClr val="53626F"/>
                </a:solidFill>
                <a:latin typeface="Arial"/>
                <a:ea typeface="Arial"/>
                <a:cs typeface="Arial"/>
                <a:sym typeface="Arial"/>
              </a:rPr>
              <a:t>DeFi</a:t>
            </a:r>
            <a:endParaRPr sz="1400" b="0" i="0" u="none" strike="noStrike" cap="none" dirty="0">
              <a:solidFill>
                <a:srgbClr val="000000"/>
              </a:solidFill>
              <a:latin typeface="Arial"/>
              <a:ea typeface="Arial"/>
              <a:cs typeface="Arial"/>
              <a:sym typeface="Arial"/>
            </a:endParaRPr>
          </a:p>
        </p:txBody>
      </p:sp>
      <p:sp>
        <p:nvSpPr>
          <p:cNvPr id="658" name="Google Shape;658;p44"/>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15</a:t>
            </a:fld>
            <a:endParaRPr sz="1200" b="0" i="0" u="none" strike="noStrike" cap="none">
              <a:solidFill>
                <a:srgbClr val="FFFFFF"/>
              </a:solidFill>
              <a:latin typeface="Arial"/>
              <a:ea typeface="Arial"/>
              <a:cs typeface="Arial"/>
              <a:sym typeface="Arial"/>
            </a:endParaRPr>
          </a:p>
        </p:txBody>
      </p:sp>
      <p:sp>
        <p:nvSpPr>
          <p:cNvPr id="666" name="Google Shape;666;p3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a:t>Introduction to </a:t>
            </a:r>
            <a:r>
              <a:rPr lang="en-US" b="0" dirty="0" err="1"/>
              <a:t>Decentralised</a:t>
            </a:r>
            <a:r>
              <a:rPr lang="en-US" b="0" dirty="0"/>
              <a:t> Finance (</a:t>
            </a:r>
            <a:r>
              <a:rPr lang="en-US" b="0" dirty="0" err="1"/>
              <a:t>DeFi</a:t>
            </a:r>
            <a:r>
              <a:rPr lang="en-US" b="0" dirty="0"/>
              <a:t>)</a:t>
            </a:r>
            <a:endParaRPr dirty="0"/>
          </a:p>
        </p:txBody>
      </p:sp>
      <p:sp>
        <p:nvSpPr>
          <p:cNvPr id="667" name="Google Shape;667;p37"/>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 key difference between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Finance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and </a:t>
            </a:r>
            <a:r>
              <a:rPr lang="en-US" sz="1600" b="0" i="0" u="none" strike="noStrike" cap="none" dirty="0" err="1">
                <a:solidFill>
                  <a:srgbClr val="53626F"/>
                </a:solidFill>
                <a:latin typeface="Arial"/>
                <a:ea typeface="Arial"/>
                <a:cs typeface="Arial"/>
                <a:sym typeface="Arial"/>
              </a:rPr>
              <a:t>TradFi</a:t>
            </a:r>
            <a:r>
              <a:rPr lang="en-US" sz="1600" b="0" i="0" u="none" strike="noStrike" cap="none" dirty="0">
                <a:solidFill>
                  <a:srgbClr val="53626F"/>
                </a:solidFill>
                <a:latin typeface="Arial"/>
                <a:ea typeface="Arial"/>
                <a:cs typeface="Arial"/>
                <a:sym typeface="Arial"/>
              </a:rPr>
              <a:t> (Traditional Finance) lies in whether the financial service is automated via smart contracts on a blockchain or is provided by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intermediaries. </a:t>
            </a:r>
            <a:endParaRPr sz="1600" b="0" i="0" u="none" strike="noStrike" cap="none" dirty="0">
              <a:solidFill>
                <a:srgbClr val="53626F"/>
              </a:solidFill>
              <a:latin typeface="Arial"/>
              <a:ea typeface="Arial"/>
              <a:cs typeface="Arial"/>
              <a:sym typeface="Arial"/>
            </a:endParaRPr>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While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records all the contractual and transaction details on the blockchain (i.e., on-chain), </a:t>
            </a:r>
            <a:r>
              <a:rPr lang="en-US" sz="1600" b="0" i="0" u="none" strike="noStrike" cap="none" dirty="0" err="1">
                <a:solidFill>
                  <a:srgbClr val="53626F"/>
                </a:solidFill>
                <a:latin typeface="Arial"/>
                <a:ea typeface="Arial"/>
                <a:cs typeface="Arial"/>
                <a:sym typeface="Arial"/>
              </a:rPr>
              <a:t>TradFi</a:t>
            </a:r>
            <a:r>
              <a:rPr lang="en-US" sz="1600" b="0" i="0" u="none" strike="noStrike" cap="none" dirty="0">
                <a:solidFill>
                  <a:srgbClr val="53626F"/>
                </a:solidFill>
                <a:latin typeface="Arial"/>
                <a:ea typeface="Arial"/>
                <a:cs typeface="Arial"/>
                <a:sym typeface="Arial"/>
              </a:rPr>
              <a:t> relies on the private records</a:t>
            </a:r>
            <a:r>
              <a:rPr lang="en-US" sz="1600" b="0" i="0" u="none" strike="noStrike" cap="none" dirty="0">
                <a:solidFill>
                  <a:schemeClr val="dk2"/>
                </a:solidFill>
                <a:latin typeface="Arial"/>
                <a:ea typeface="Arial"/>
                <a:cs typeface="Arial"/>
                <a:sym typeface="Arial"/>
              </a:rPr>
              <a:t> </a:t>
            </a:r>
            <a:r>
              <a:rPr lang="en-US" sz="1600" b="0" i="0" u="none" strike="noStrike" cap="none" dirty="0">
                <a:solidFill>
                  <a:srgbClr val="53626F"/>
                </a:solidFill>
                <a:latin typeface="Arial"/>
                <a:ea typeface="Arial"/>
                <a:cs typeface="Arial"/>
                <a:sym typeface="Arial"/>
              </a:rPr>
              <a:t>of intermediaries, such as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exchanges and other platforms (i.e., off-chain). </a:t>
            </a:r>
            <a:endParaRPr sz="1600" b="0" i="0" u="none" strike="noStrike" cap="none" dirty="0">
              <a:solidFill>
                <a:srgbClr val="53626F"/>
              </a:solidFill>
              <a:latin typeface="Arial"/>
              <a:ea typeface="Arial"/>
              <a:cs typeface="Arial"/>
              <a:sym typeface="Arial"/>
            </a:endParaRPr>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In addition, the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exchanges identify which digital currencies they offer for trading or how many fees the users have to pay for trading with the exchange.</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To complete the concept of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Finance, you do not own their digital currencies when you buy/sell through a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exchange. Moreover, you are subject to the rules that a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exchange imposes on them.</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Finally,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users are confident that the technology will work as intended to provide the services offered. On the other hand, </a:t>
            </a:r>
            <a:r>
              <a:rPr lang="en-US" sz="1600" b="0" i="0" u="none" strike="noStrike" cap="none" dirty="0" err="1">
                <a:solidFill>
                  <a:srgbClr val="53626F"/>
                </a:solidFill>
                <a:latin typeface="Arial"/>
                <a:ea typeface="Arial"/>
                <a:cs typeface="Arial"/>
                <a:sym typeface="Arial"/>
              </a:rPr>
              <a:t>TradFi</a:t>
            </a:r>
            <a:r>
              <a:rPr lang="en-US" sz="1600" b="0" i="0" u="none" strike="noStrike" cap="none" dirty="0">
                <a:solidFill>
                  <a:srgbClr val="53626F"/>
                </a:solidFill>
                <a:latin typeface="Arial"/>
                <a:ea typeface="Arial"/>
                <a:cs typeface="Arial"/>
                <a:sym typeface="Arial"/>
              </a:rPr>
              <a:t> users trust a company's employees to manage funds and provide the company's services.</a:t>
            </a:r>
            <a:endParaRPr dirty="0"/>
          </a:p>
        </p:txBody>
      </p:sp>
      <p:sp>
        <p:nvSpPr>
          <p:cNvPr id="668" name="Google Shape;668;p37"/>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dirty="0" err="1">
                <a:solidFill>
                  <a:srgbClr val="53626F"/>
                </a:solidFill>
                <a:latin typeface="Arial"/>
                <a:ea typeface="Arial"/>
                <a:cs typeface="Arial"/>
                <a:sym typeface="Arial"/>
              </a:rPr>
              <a:t>Decentralised</a:t>
            </a:r>
            <a:r>
              <a:rPr lang="en-US" sz="2400" b="0" i="0" u="none" strike="noStrike" cap="none" dirty="0">
                <a:solidFill>
                  <a:srgbClr val="53626F"/>
                </a:solidFill>
                <a:latin typeface="Arial"/>
                <a:ea typeface="Arial"/>
                <a:cs typeface="Arial"/>
                <a:sym typeface="Arial"/>
              </a:rPr>
              <a:t> Finance (</a:t>
            </a:r>
            <a:r>
              <a:rPr lang="en-US" sz="2400" b="0" i="0" u="none" strike="noStrike" cap="none" dirty="0" err="1">
                <a:solidFill>
                  <a:srgbClr val="53626F"/>
                </a:solidFill>
                <a:latin typeface="Arial"/>
                <a:ea typeface="Arial"/>
                <a:cs typeface="Arial"/>
                <a:sym typeface="Arial"/>
              </a:rPr>
              <a:t>DeFi</a:t>
            </a:r>
            <a:r>
              <a:rPr lang="en-US" sz="2400" b="0" i="0" u="none" strike="noStrike" cap="none" dirty="0">
                <a:solidFill>
                  <a:srgbClr val="53626F"/>
                </a:solidFill>
                <a:latin typeface="Arial"/>
                <a:ea typeface="Arial"/>
                <a:cs typeface="Arial"/>
                <a:sym typeface="Arial"/>
              </a:rPr>
              <a:t>) VS </a:t>
            </a:r>
            <a:r>
              <a:rPr lang="en-US" sz="2400" b="0" i="0" u="none" strike="noStrike" cap="none" dirty="0" err="1">
                <a:solidFill>
                  <a:srgbClr val="53626F"/>
                </a:solidFill>
                <a:latin typeface="Arial"/>
                <a:ea typeface="Arial"/>
                <a:cs typeface="Arial"/>
                <a:sym typeface="Arial"/>
              </a:rPr>
              <a:t>Centralised</a:t>
            </a:r>
            <a:r>
              <a:rPr lang="en-US" sz="2400" b="0" i="0" u="none" strike="noStrike" cap="none" dirty="0">
                <a:solidFill>
                  <a:srgbClr val="53626F"/>
                </a:solidFill>
                <a:latin typeface="Arial"/>
                <a:ea typeface="Arial"/>
                <a:cs typeface="Arial"/>
                <a:sym typeface="Arial"/>
              </a:rPr>
              <a:t> Finance (</a:t>
            </a:r>
            <a:r>
              <a:rPr lang="en-US" sz="2400" b="0" i="0" u="none" strike="noStrike" cap="none" dirty="0" err="1">
                <a:solidFill>
                  <a:srgbClr val="53626F"/>
                </a:solidFill>
                <a:latin typeface="Arial"/>
                <a:ea typeface="Arial"/>
                <a:cs typeface="Arial"/>
                <a:sym typeface="Arial"/>
              </a:rPr>
              <a:t>CeFi</a:t>
            </a:r>
            <a:r>
              <a:rPr lang="en-US" sz="2400" b="0" i="0" u="none" strike="noStrike" cap="none" dirty="0">
                <a:solidFill>
                  <a:srgbClr val="53626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669" name="Google Shape;669;p37"/>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92"/>
          <p:cNvSpPr txBox="1">
            <a:spLocks noGrp="1"/>
          </p:cNvSpPr>
          <p:nvPr>
            <p:ph type="ctrTitle"/>
          </p:nvPr>
        </p:nvSpPr>
        <p:spPr>
          <a:xfrm>
            <a:off x="0" y="2965173"/>
            <a:ext cx="12192000" cy="9276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b="0" dirty="0"/>
              <a:t>2. Stellar and the AMMs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9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17</a:t>
            </a:fld>
            <a:endParaRPr sz="1200" b="0" i="0" u="none" strike="noStrike" cap="none">
              <a:solidFill>
                <a:srgbClr val="FFFFFF"/>
              </a:solidFill>
              <a:latin typeface="Arial"/>
              <a:ea typeface="Arial"/>
              <a:cs typeface="Arial"/>
              <a:sym typeface="Arial"/>
            </a:endParaRPr>
          </a:p>
        </p:txBody>
      </p:sp>
      <p:sp>
        <p:nvSpPr>
          <p:cNvPr id="683" name="Google Shape;683;p9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a:t>Introduction to </a:t>
            </a:r>
            <a:r>
              <a:rPr lang="en-US" b="0" dirty="0" err="1"/>
              <a:t>Decentralised</a:t>
            </a:r>
            <a:r>
              <a:rPr lang="en-US" b="0" dirty="0"/>
              <a:t> Finance (</a:t>
            </a:r>
            <a:r>
              <a:rPr lang="en-US" b="0" dirty="0" err="1"/>
              <a:t>DeFi</a:t>
            </a:r>
            <a:r>
              <a:rPr lang="en-US" b="0" dirty="0"/>
              <a:t>)</a:t>
            </a:r>
            <a:endParaRPr dirty="0"/>
          </a:p>
        </p:txBody>
      </p:sp>
      <p:sp>
        <p:nvSpPr>
          <p:cNvPr id="684" name="Google Shape;684;p93"/>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An Automated Market Maker (AMM) is a protocol that runs the DEX. The interaction happens with a smart contract in a liquidity pool. The main purpose is to provide liquidity and exchange assets. The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apps are used in a trustless environment with a non-custodial wallet.</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 easy access of AMM and the scalability made them very popular in the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Summer’ of 2020. The users were attracted by accessing large amounts of capital and the possibility of trading high volumes. </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 AMM can be divided into three layers. The first layer is the DEX. The second layer is where the AMM is active and represents the order book. The third layer is comprised of the different types of AMMs and how they determine their price, such as the Constant Product Market Maker model. It requires that the total amount of liquidity ‘k’ in the pool remains constant (x * y = k). The total value of the asset ‘x’ is multiplied by the value of ‘y’. </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Due to the time where the value of the asset is locked in the liquidity pool there can occur a risk named impermanent loss. This happens when you provide liquidity to a pool and the price of your deposited asset has changed compared to when you deposited. You will find an example on the next page.</a:t>
            </a:r>
            <a:endParaRPr dirty="0"/>
          </a:p>
        </p:txBody>
      </p:sp>
      <p:sp>
        <p:nvSpPr>
          <p:cNvPr id="685" name="Google Shape;685;p93"/>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Automated market makers </a:t>
            </a:r>
            <a:endParaRPr sz="1400" b="0" i="0" u="none" strike="noStrike" cap="none">
              <a:solidFill>
                <a:srgbClr val="000000"/>
              </a:solidFill>
              <a:latin typeface="Arial"/>
              <a:ea typeface="Arial"/>
              <a:cs typeface="Arial"/>
              <a:sym typeface="Arial"/>
            </a:endParaRPr>
          </a:p>
        </p:txBody>
      </p:sp>
      <p:sp>
        <p:nvSpPr>
          <p:cNvPr id="686" name="Google Shape;686;p9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9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18</a:t>
            </a:fld>
            <a:endParaRPr sz="1200" b="0" i="0" u="none" strike="noStrike" cap="none">
              <a:solidFill>
                <a:srgbClr val="FFFFFF"/>
              </a:solidFill>
              <a:latin typeface="Arial"/>
              <a:ea typeface="Arial"/>
              <a:cs typeface="Arial"/>
              <a:sym typeface="Arial"/>
            </a:endParaRPr>
          </a:p>
        </p:txBody>
      </p:sp>
      <p:sp>
        <p:nvSpPr>
          <p:cNvPr id="694" name="Google Shape;694;p9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a:t>Introduction to </a:t>
            </a:r>
            <a:r>
              <a:rPr lang="en-US" b="0" dirty="0" err="1"/>
              <a:t>Decentralised</a:t>
            </a:r>
            <a:r>
              <a:rPr lang="en-US" b="0" dirty="0"/>
              <a:t> Finance (</a:t>
            </a:r>
            <a:r>
              <a:rPr lang="en-US" b="0" dirty="0" err="1"/>
              <a:t>DeFi</a:t>
            </a:r>
            <a:r>
              <a:rPr lang="en-US" b="0" dirty="0"/>
              <a:t>)</a:t>
            </a:r>
            <a:endParaRPr dirty="0"/>
          </a:p>
        </p:txBody>
      </p:sp>
      <p:sp>
        <p:nvSpPr>
          <p:cNvPr id="695" name="Google Shape;695;p94"/>
          <p:cNvSpPr txBox="1"/>
          <p:nvPr/>
        </p:nvSpPr>
        <p:spPr>
          <a:xfrm>
            <a:off x="996950" y="3864077"/>
            <a:ext cx="9896976" cy="2260699"/>
          </a:xfrm>
          <a:prstGeom prst="rect">
            <a:avLst/>
          </a:prstGeom>
          <a:blipFill rotWithShape="1">
            <a:blip r:embed="rId3">
              <a:alphaModFix/>
            </a:blip>
            <a:stretch>
              <a:fillRect l="-184" r="-18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latin typeface="Arial"/>
                <a:ea typeface="Arial"/>
                <a:cs typeface="Arial"/>
                <a:sym typeface="Arial"/>
              </a:rPr>
              <a:t> </a:t>
            </a:r>
            <a:endParaRPr dirty="0"/>
          </a:p>
        </p:txBody>
      </p:sp>
      <p:sp>
        <p:nvSpPr>
          <p:cNvPr id="696" name="Google Shape;696;p94"/>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Example: Impermanent loss through AMM</a:t>
            </a:r>
            <a:endParaRPr sz="1400" b="0" i="0" u="none" strike="noStrike" cap="none">
              <a:solidFill>
                <a:srgbClr val="000000"/>
              </a:solidFill>
              <a:latin typeface="Arial"/>
              <a:ea typeface="Arial"/>
              <a:cs typeface="Arial"/>
              <a:sym typeface="Arial"/>
            </a:endParaRPr>
          </a:p>
        </p:txBody>
      </p:sp>
      <p:graphicFrame>
        <p:nvGraphicFramePr>
          <p:cNvPr id="697" name="Google Shape;697;p94"/>
          <p:cNvGraphicFramePr/>
          <p:nvPr/>
        </p:nvGraphicFramePr>
        <p:xfrm>
          <a:off x="1109406" y="1364632"/>
          <a:ext cx="3556000" cy="2352900"/>
        </p:xfrm>
        <a:graphic>
          <a:graphicData uri="http://schemas.openxmlformats.org/drawingml/2006/table">
            <a:tbl>
              <a:tblPr firstRow="1" bandRow="1">
                <a:noFill/>
                <a:tableStyleId>{E6F12148-8F09-4C39-8231-85811E7546D4}</a:tableStyleId>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92150">
                <a:tc>
                  <a:txBody>
                    <a:bodyPr/>
                    <a:lstStyle/>
                    <a:p>
                      <a:pPr marL="0" marR="0" lvl="0" indent="0" algn="l" rtl="0">
                        <a:lnSpc>
                          <a:spcPct val="100000"/>
                        </a:lnSpc>
                        <a:spcBef>
                          <a:spcPts val="0"/>
                        </a:spcBef>
                        <a:spcAft>
                          <a:spcPts val="0"/>
                        </a:spcAft>
                        <a:buNone/>
                      </a:pPr>
                      <a:r>
                        <a:rPr lang="en-US" sz="1400" u="none" strike="noStrike" cap="none"/>
                        <a:t>Initial Prices </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r h="392150">
                <a:tc>
                  <a:txBody>
                    <a:bodyPr/>
                    <a:lstStyle/>
                    <a:p>
                      <a:pPr marL="0" marR="0" lvl="0" indent="0" algn="l" rtl="0">
                        <a:lnSpc>
                          <a:spcPct val="100000"/>
                        </a:lnSpc>
                        <a:spcBef>
                          <a:spcPts val="0"/>
                        </a:spcBef>
                        <a:spcAft>
                          <a:spcPts val="0"/>
                        </a:spcAft>
                        <a:buNone/>
                      </a:pPr>
                      <a:r>
                        <a:rPr lang="en-US" sz="1400" u="none" strike="noStrike" cap="none"/>
                        <a:t>Token A</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$ 100</a:t>
                      </a:r>
                      <a:endParaRPr/>
                    </a:p>
                  </a:txBody>
                  <a:tcPr marL="91450" marR="91450" marT="45725" marB="45725"/>
                </a:tc>
                <a:extLst>
                  <a:ext uri="{0D108BD9-81ED-4DB2-BD59-A6C34878D82A}">
                    <a16:rowId xmlns:a16="http://schemas.microsoft.com/office/drawing/2014/main" val="10001"/>
                  </a:ext>
                </a:extLst>
              </a:tr>
              <a:tr h="392150">
                <a:tc>
                  <a:txBody>
                    <a:bodyPr/>
                    <a:lstStyle/>
                    <a:p>
                      <a:pPr marL="0" marR="0" lvl="0" indent="0" algn="l" rtl="0">
                        <a:lnSpc>
                          <a:spcPct val="100000"/>
                        </a:lnSpc>
                        <a:spcBef>
                          <a:spcPts val="0"/>
                        </a:spcBef>
                        <a:spcAft>
                          <a:spcPts val="0"/>
                        </a:spcAft>
                        <a:buNone/>
                      </a:pPr>
                      <a:r>
                        <a:rPr lang="en-US" sz="1400" u="none" strike="noStrike" cap="none"/>
                        <a:t>Token 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$ 100</a:t>
                      </a:r>
                      <a:endParaRPr/>
                    </a:p>
                  </a:txBody>
                  <a:tcPr marL="91450" marR="91450" marT="45725" marB="45725"/>
                </a:tc>
                <a:extLst>
                  <a:ext uri="{0D108BD9-81ED-4DB2-BD59-A6C34878D82A}">
                    <a16:rowId xmlns:a16="http://schemas.microsoft.com/office/drawing/2014/main" val="10002"/>
                  </a:ext>
                </a:extLst>
              </a:tr>
              <a:tr h="392150">
                <a:tc>
                  <a:txBody>
                    <a:bodyPr/>
                    <a:lstStyle/>
                    <a:p>
                      <a:pPr marL="0" marR="0" lvl="0" indent="0" algn="l" rtl="0">
                        <a:lnSpc>
                          <a:spcPct val="100000"/>
                        </a:lnSpc>
                        <a:spcBef>
                          <a:spcPts val="0"/>
                        </a:spcBef>
                        <a:spcAft>
                          <a:spcPts val="0"/>
                        </a:spcAft>
                        <a:buNone/>
                      </a:pPr>
                      <a:r>
                        <a:rPr lang="en-US" sz="1400" b="1" u="none" strike="noStrike" cap="none">
                          <a:solidFill>
                            <a:schemeClr val="lt1"/>
                          </a:solidFill>
                        </a:rPr>
                        <a:t>Future prices</a:t>
                      </a:r>
                      <a:endParaRPr sz="1400" b="1" i="0" u="none" strike="noStrike" cap="none">
                        <a:solidFill>
                          <a:schemeClr val="lt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392150">
                <a:tc>
                  <a:txBody>
                    <a:bodyPr/>
                    <a:lstStyle/>
                    <a:p>
                      <a:pPr marL="0" marR="0" lvl="0" indent="0" algn="l" rtl="0">
                        <a:lnSpc>
                          <a:spcPct val="100000"/>
                        </a:lnSpc>
                        <a:spcBef>
                          <a:spcPts val="0"/>
                        </a:spcBef>
                        <a:spcAft>
                          <a:spcPts val="0"/>
                        </a:spcAft>
                        <a:buNone/>
                      </a:pPr>
                      <a:r>
                        <a:rPr lang="en-US" sz="1400" u="none" strike="noStrike" cap="none"/>
                        <a:t>Token A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0" u="none" strike="noStrike" cap="none"/>
                        <a:t>$ 100</a:t>
                      </a:r>
                      <a:endParaRPr/>
                    </a:p>
                  </a:txBody>
                  <a:tcPr marL="91450" marR="91450" marT="45725" marB="45725"/>
                </a:tc>
                <a:extLst>
                  <a:ext uri="{0D108BD9-81ED-4DB2-BD59-A6C34878D82A}">
                    <a16:rowId xmlns:a16="http://schemas.microsoft.com/office/drawing/2014/main" val="10004"/>
                  </a:ext>
                </a:extLst>
              </a:tr>
              <a:tr h="392150">
                <a:tc>
                  <a:txBody>
                    <a:bodyPr/>
                    <a:lstStyle/>
                    <a:p>
                      <a:pPr marL="0" marR="0" lvl="0" indent="0" algn="l" rtl="0">
                        <a:lnSpc>
                          <a:spcPct val="100000"/>
                        </a:lnSpc>
                        <a:spcBef>
                          <a:spcPts val="0"/>
                        </a:spcBef>
                        <a:spcAft>
                          <a:spcPts val="0"/>
                        </a:spcAft>
                        <a:buNone/>
                      </a:pPr>
                      <a:r>
                        <a:rPr lang="en-US" sz="1400" u="none" strike="noStrike" cap="none"/>
                        <a:t>Token 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0" u="none" strike="noStrike" cap="none"/>
                        <a:t>$ 500</a:t>
                      </a:r>
                      <a:endParaRPr/>
                    </a:p>
                  </a:txBody>
                  <a:tcPr marL="91450" marR="91450" marT="45725" marB="45725"/>
                </a:tc>
                <a:extLst>
                  <a:ext uri="{0D108BD9-81ED-4DB2-BD59-A6C34878D82A}">
                    <a16:rowId xmlns:a16="http://schemas.microsoft.com/office/drawing/2014/main" val="10005"/>
                  </a:ext>
                </a:extLst>
              </a:tr>
            </a:tbl>
          </a:graphicData>
        </a:graphic>
      </p:graphicFrame>
      <p:grpSp>
        <p:nvGrpSpPr>
          <p:cNvPr id="698" name="Google Shape;698;p94"/>
          <p:cNvGrpSpPr/>
          <p:nvPr/>
        </p:nvGrpSpPr>
        <p:grpSpPr>
          <a:xfrm>
            <a:off x="5062998" y="1712963"/>
            <a:ext cx="6113002" cy="1870088"/>
            <a:chOff x="5062998" y="1712963"/>
            <a:chExt cx="6113002" cy="1870088"/>
          </a:xfrm>
        </p:grpSpPr>
        <p:sp>
          <p:nvSpPr>
            <p:cNvPr id="699" name="Google Shape;699;p94"/>
            <p:cNvSpPr txBox="1"/>
            <p:nvPr/>
          </p:nvSpPr>
          <p:spPr>
            <a:xfrm>
              <a:off x="5062998" y="1712963"/>
              <a:ext cx="611300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53626F"/>
                  </a:solidFill>
                  <a:latin typeface="Arial"/>
                  <a:ea typeface="Arial"/>
                  <a:cs typeface="Arial"/>
                  <a:sym typeface="Arial"/>
                </a:rPr>
                <a:t>If $500 of Token A and $500 of Token B are held</a:t>
              </a:r>
              <a:endParaRPr dirty="0"/>
            </a:p>
            <a:p>
              <a:pPr marL="0" marR="0" lvl="0" indent="0" algn="l" rtl="0">
                <a:lnSpc>
                  <a:spcPct val="100000"/>
                </a:lnSpc>
                <a:spcBef>
                  <a:spcPts val="0"/>
                </a:spcBef>
                <a:spcAft>
                  <a:spcPts val="0"/>
                </a:spcAft>
                <a:buNone/>
              </a:pPr>
              <a:r>
                <a:rPr lang="en-US" sz="1400" b="0" i="0" u="none" strike="noStrike" cap="none" dirty="0">
                  <a:solidFill>
                    <a:srgbClr val="53626F"/>
                  </a:solidFill>
                  <a:latin typeface="Arial"/>
                  <a:ea typeface="Arial"/>
                  <a:cs typeface="Arial"/>
                  <a:sym typeface="Arial"/>
                </a:rPr>
                <a:t>-Have 5.00 Token A and 5.00 Token B</a:t>
              </a:r>
              <a:endParaRPr dirty="0"/>
            </a:p>
            <a:p>
              <a:pPr marL="0" marR="0" lvl="0" indent="0" algn="l" rtl="0">
                <a:lnSpc>
                  <a:spcPct val="100000"/>
                </a:lnSpc>
                <a:spcBef>
                  <a:spcPts val="0"/>
                </a:spcBef>
                <a:spcAft>
                  <a:spcPts val="0"/>
                </a:spcAft>
                <a:buNone/>
              </a:pPr>
              <a:r>
                <a:rPr lang="en-US" sz="1400" b="0" i="0" u="none" strike="noStrike" cap="none" dirty="0">
                  <a:solidFill>
                    <a:srgbClr val="53626F"/>
                  </a:solidFill>
                  <a:latin typeface="Arial"/>
                  <a:ea typeface="Arial"/>
                  <a:cs typeface="Arial"/>
                  <a:sym typeface="Arial"/>
                </a:rPr>
                <a:t>-Value if held: $3,000.00</a:t>
              </a:r>
              <a:endParaRPr dirty="0"/>
            </a:p>
          </p:txBody>
        </p:sp>
        <p:sp>
          <p:nvSpPr>
            <p:cNvPr id="700" name="Google Shape;700;p94"/>
            <p:cNvSpPr txBox="1"/>
            <p:nvPr/>
          </p:nvSpPr>
          <p:spPr>
            <a:xfrm>
              <a:off x="5062998" y="2844387"/>
              <a:ext cx="611300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53626F"/>
                  </a:solidFill>
                  <a:latin typeface="Arial"/>
                  <a:ea typeface="Arial"/>
                  <a:cs typeface="Arial"/>
                  <a:sym typeface="Arial"/>
                </a:rPr>
                <a:t>If $500 of Token A and $500 of Token B are provided as liquidity</a:t>
              </a:r>
              <a:endParaRPr dirty="0"/>
            </a:p>
            <a:p>
              <a:pPr marL="0" marR="0" lvl="0" indent="0" algn="l" rtl="0">
                <a:lnSpc>
                  <a:spcPct val="100000"/>
                </a:lnSpc>
                <a:spcBef>
                  <a:spcPts val="0"/>
                </a:spcBef>
                <a:spcAft>
                  <a:spcPts val="0"/>
                </a:spcAft>
                <a:buNone/>
              </a:pPr>
              <a:r>
                <a:rPr lang="en-US" sz="1400" b="0" i="0" u="none" strike="noStrike" cap="none" dirty="0">
                  <a:solidFill>
                    <a:srgbClr val="53626F"/>
                  </a:solidFill>
                  <a:latin typeface="Arial"/>
                  <a:ea typeface="Arial"/>
                  <a:cs typeface="Arial"/>
                  <a:sym typeface="Arial"/>
                </a:rPr>
                <a:t>-Have 11.18 Token A and 2.24 Token B (in liquidity pool)</a:t>
              </a:r>
              <a:endParaRPr dirty="0"/>
            </a:p>
            <a:p>
              <a:pPr marL="0" marR="0" lvl="0" indent="0" algn="l" rtl="0">
                <a:lnSpc>
                  <a:spcPct val="100000"/>
                </a:lnSpc>
                <a:spcBef>
                  <a:spcPts val="0"/>
                </a:spcBef>
                <a:spcAft>
                  <a:spcPts val="0"/>
                </a:spcAft>
                <a:buNone/>
              </a:pPr>
              <a:r>
                <a:rPr lang="en-US" sz="1400" b="0" i="0" u="none" strike="noStrike" cap="none" dirty="0">
                  <a:solidFill>
                    <a:srgbClr val="53626F"/>
                  </a:solidFill>
                  <a:latin typeface="Arial"/>
                  <a:ea typeface="Arial"/>
                  <a:cs typeface="Arial"/>
                  <a:sym typeface="Arial"/>
                </a:rPr>
                <a:t>-Value if providing liquidity: $2,238</a:t>
              </a:r>
              <a:endParaRPr dirty="0"/>
            </a:p>
          </p:txBody>
        </p:sp>
      </p:grpSp>
      <p:sp>
        <p:nvSpPr>
          <p:cNvPr id="701" name="Google Shape;701;p94"/>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4"/>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9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19</a:t>
            </a:fld>
            <a:endParaRPr sz="1200" b="0" i="0" u="none" strike="noStrike" cap="none">
              <a:solidFill>
                <a:srgbClr val="FFFFFF"/>
              </a:solidFill>
              <a:latin typeface="Arial"/>
              <a:ea typeface="Arial"/>
              <a:cs typeface="Arial"/>
              <a:sym typeface="Arial"/>
            </a:endParaRPr>
          </a:p>
        </p:txBody>
      </p:sp>
      <p:sp>
        <p:nvSpPr>
          <p:cNvPr id="709" name="Google Shape;709;p9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a:t>Introduction to </a:t>
            </a:r>
            <a:r>
              <a:rPr lang="en-US" b="0" dirty="0" err="1"/>
              <a:t>Decentralised</a:t>
            </a:r>
            <a:r>
              <a:rPr lang="en-US" b="0" dirty="0"/>
              <a:t> Finance (</a:t>
            </a:r>
            <a:r>
              <a:rPr lang="en-US" b="0" dirty="0" err="1"/>
              <a:t>DeFi</a:t>
            </a:r>
            <a:r>
              <a:rPr lang="en-US" b="0" dirty="0"/>
              <a:t>)</a:t>
            </a:r>
            <a:endParaRPr dirty="0"/>
          </a:p>
        </p:txBody>
      </p:sp>
      <p:sp>
        <p:nvSpPr>
          <p:cNvPr id="710" name="Google Shape;710;p95"/>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 AMM was officially implemented according to SEP-18</a:t>
            </a:r>
            <a:r>
              <a:rPr lang="en-US" sz="1600" dirty="0">
                <a:solidFill>
                  <a:srgbClr val="53626F"/>
                </a:solidFill>
              </a:rPr>
              <a:t>.</a:t>
            </a:r>
            <a:endParaRPr dirty="0"/>
          </a:p>
          <a:p>
            <a:pPr marL="285750" marR="0" lvl="0" indent="-28575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With the fact that Stellar </a:t>
            </a:r>
            <a:r>
              <a:rPr lang="en-US" sz="1600" b="0" i="0" u="none" strike="noStrike" cap="none" dirty="0" err="1">
                <a:solidFill>
                  <a:srgbClr val="53626F"/>
                </a:solidFill>
                <a:latin typeface="Arial"/>
                <a:ea typeface="Arial"/>
                <a:cs typeface="Arial"/>
                <a:sym typeface="Arial"/>
              </a:rPr>
              <a:t>revolutionises</a:t>
            </a:r>
            <a:r>
              <a:rPr lang="en-US" sz="1600" b="0" i="0" u="none" strike="noStrike" cap="none" dirty="0">
                <a:solidFill>
                  <a:srgbClr val="53626F"/>
                </a:solidFill>
                <a:latin typeface="Arial"/>
                <a:ea typeface="Arial"/>
                <a:cs typeface="Arial"/>
                <a:sym typeface="Arial"/>
              </a:rPr>
              <a:t> the financial market and its infrastructure, the AMMs foster a higher volume of seamless cross-border and cross-currency payments by accessing market liquidity quickly and efficiently.</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 increase of liquidity in the Stellar ecosystem was crucial for expanding the network.</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For minimizing slippage, which is the </a:t>
            </a:r>
            <a:r>
              <a:rPr lang="en-US" sz="1600" dirty="0">
                <a:solidFill>
                  <a:srgbClr val="53626F"/>
                </a:solidFill>
              </a:rPr>
              <a:t>difference between the expected price of an order and the price when the order is actually executed</a:t>
            </a:r>
            <a:r>
              <a:rPr lang="en-US" sz="1600" b="0" i="0" u="none" strike="noStrike" cap="none" dirty="0">
                <a:solidFill>
                  <a:srgbClr val="53626F"/>
                </a:solidFill>
                <a:latin typeface="Arial"/>
                <a:ea typeface="Arial"/>
                <a:cs typeface="Arial"/>
                <a:sym typeface="Arial"/>
              </a:rPr>
              <a:t>, bootstrapping is used in Stellar.</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By interacting with an AMM it is not two persons who negotiate the market price, rather a liquidity pool where other people put capital into the Stellar network. Instead of a traditional order book model which is used by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Exchanges (CEXs) the AMM uses liquidity pools and liquidity providers. </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Liquidity providers earn a 0.3% fee on all trades proportional to the share of the pool. </a:t>
            </a:r>
            <a:endParaRPr dirty="0"/>
          </a:p>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Here you can provide liquidity with an AMM on </a:t>
            </a:r>
            <a:r>
              <a:rPr lang="en-US" sz="1600" b="0" i="0" u="sng" strike="noStrike" cap="none" dirty="0" err="1">
                <a:solidFill>
                  <a:srgbClr val="53626F"/>
                </a:solidFill>
                <a:latin typeface="Arial"/>
                <a:ea typeface="Arial"/>
                <a:cs typeface="Arial"/>
                <a:sym typeface="Arial"/>
                <a:hlinkClick r:id="rId3">
                  <a:extLst>
                    <a:ext uri="{A12FA001-AC4F-418D-AE19-62706E023703}">
                      <ahyp:hlinkClr xmlns:ahyp="http://schemas.microsoft.com/office/drawing/2018/hyperlinkcolor" val="tx"/>
                    </a:ext>
                  </a:extLst>
                </a:hlinkClick>
              </a:rPr>
              <a:t>Stellarx</a:t>
            </a:r>
            <a:r>
              <a:rPr lang="en-US" sz="1600" b="0" i="0" u="none" strike="noStrike" cap="none" dirty="0">
                <a:solidFill>
                  <a:srgbClr val="53626F"/>
                </a:solidFill>
                <a:latin typeface="Arial"/>
                <a:ea typeface="Arial"/>
                <a:cs typeface="Arial"/>
                <a:sym typeface="Arial"/>
              </a:rPr>
              <a:t>.</a:t>
            </a:r>
            <a:endParaRPr dirty="0"/>
          </a:p>
        </p:txBody>
      </p:sp>
      <p:sp>
        <p:nvSpPr>
          <p:cNvPr id="711" name="Google Shape;711;p95"/>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Automated market makers in Stellar </a:t>
            </a:r>
            <a:endParaRPr sz="1400" b="0" i="0" u="none" strike="noStrike" cap="none">
              <a:solidFill>
                <a:srgbClr val="000000"/>
              </a:solidFill>
              <a:latin typeface="Arial"/>
              <a:ea typeface="Arial"/>
              <a:cs typeface="Arial"/>
              <a:sym typeface="Arial"/>
            </a:endParaRPr>
          </a:p>
        </p:txBody>
      </p:sp>
      <p:sp>
        <p:nvSpPr>
          <p:cNvPr id="712" name="Google Shape;712;p95"/>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5"/>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
        <p:nvSpPr>
          <p:cNvPr id="531" name="Google Shape;531;p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latin typeface="Arial"/>
                <a:ea typeface="Arial"/>
                <a:cs typeface="Arial"/>
                <a:sym typeface="Arial"/>
              </a:rPr>
              <a:t>Session 5: Agenda</a:t>
            </a:r>
            <a:endParaRPr>
              <a:latin typeface="Arial"/>
              <a:ea typeface="Arial"/>
              <a:cs typeface="Arial"/>
              <a:sym typeface="Arial"/>
            </a:endParaRPr>
          </a:p>
        </p:txBody>
      </p:sp>
      <p:sp>
        <p:nvSpPr>
          <p:cNvPr id="532" name="Google Shape;532;p3"/>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p>
            <a:pPr marL="444500" lvl="0" indent="-342900" algn="l" rtl="0">
              <a:lnSpc>
                <a:spcPct val="90000"/>
              </a:lnSpc>
              <a:spcBef>
                <a:spcPts val="1000"/>
              </a:spcBef>
              <a:spcAft>
                <a:spcPts val="0"/>
              </a:spcAft>
              <a:buSzPts val="1600"/>
              <a:buFont typeface="Arial"/>
              <a:buAutoNum type="arabicPeriod"/>
            </a:pPr>
            <a:r>
              <a:rPr lang="en-US" sz="1600" dirty="0">
                <a:latin typeface="Arial"/>
                <a:ea typeface="Arial"/>
                <a:cs typeface="Arial"/>
                <a:sym typeface="Arial"/>
              </a:rPr>
              <a:t>Introduction to Decentralized Finance (</a:t>
            </a:r>
            <a:r>
              <a:rPr lang="en-US" sz="1600" dirty="0" err="1">
                <a:latin typeface="Arial"/>
                <a:ea typeface="Arial"/>
                <a:cs typeface="Arial"/>
                <a:sym typeface="Arial"/>
              </a:rPr>
              <a:t>DeFi</a:t>
            </a:r>
            <a:r>
              <a:rPr lang="en-US" sz="1600" dirty="0">
                <a:latin typeface="Arial"/>
                <a:ea typeface="Arial"/>
                <a:cs typeface="Arial"/>
                <a:sym typeface="Arial"/>
              </a:rPr>
              <a:t>)</a:t>
            </a:r>
            <a:endParaRPr dirty="0"/>
          </a:p>
          <a:p>
            <a:pPr marL="444500" lvl="0" indent="-342900" algn="l" rtl="0">
              <a:lnSpc>
                <a:spcPct val="90000"/>
              </a:lnSpc>
              <a:spcBef>
                <a:spcPts val="1000"/>
              </a:spcBef>
              <a:spcAft>
                <a:spcPts val="0"/>
              </a:spcAft>
              <a:buSzPts val="1600"/>
              <a:buFont typeface="Arial"/>
              <a:buAutoNum type="arabicPeriod"/>
            </a:pPr>
            <a:r>
              <a:rPr lang="en-US" sz="1600" dirty="0">
                <a:latin typeface="Arial"/>
                <a:ea typeface="Arial"/>
                <a:cs typeface="Arial"/>
                <a:sym typeface="Arial"/>
              </a:rPr>
              <a:t>Stellar and the AMMs</a:t>
            </a:r>
            <a:endParaRPr dirty="0"/>
          </a:p>
          <a:p>
            <a:pPr marL="444500" lvl="0" indent="-342900" algn="l" rtl="0">
              <a:lnSpc>
                <a:spcPct val="90000"/>
              </a:lnSpc>
              <a:spcBef>
                <a:spcPts val="1000"/>
              </a:spcBef>
              <a:spcAft>
                <a:spcPts val="0"/>
              </a:spcAft>
              <a:buSzPts val="1600"/>
              <a:buFont typeface="Arial"/>
              <a:buAutoNum type="arabicPeriod"/>
            </a:pPr>
            <a:r>
              <a:rPr lang="en-US" sz="1600" dirty="0"/>
              <a:t>Conclusion</a:t>
            </a:r>
            <a:endParaRPr dirty="0"/>
          </a:p>
          <a:p>
            <a:pPr marL="101600" lvl="0" indent="0" algn="l" rtl="0">
              <a:lnSpc>
                <a:spcPct val="90000"/>
              </a:lnSpc>
              <a:spcBef>
                <a:spcPts val="1000"/>
              </a:spcBef>
              <a:spcAft>
                <a:spcPts val="0"/>
              </a:spcAft>
              <a:buSzPts val="1600"/>
              <a:buNone/>
            </a:pPr>
            <a:endParaRPr sz="1600" dirty="0">
              <a:latin typeface="Arial"/>
              <a:ea typeface="Arial"/>
              <a:cs typeface="Arial"/>
              <a:sym typeface="Arial"/>
            </a:endParaRPr>
          </a:p>
        </p:txBody>
      </p:sp>
      <p:sp>
        <p:nvSpPr>
          <p:cNvPr id="533" name="Google Shape;533;p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20</a:t>
            </a:fld>
            <a:endParaRPr sz="1200" b="0" i="0" u="none" strike="noStrike" cap="none">
              <a:solidFill>
                <a:srgbClr val="FFFFFF"/>
              </a:solidFill>
              <a:latin typeface="Arial"/>
              <a:ea typeface="Arial"/>
              <a:cs typeface="Arial"/>
              <a:sym typeface="Arial"/>
            </a:endParaRPr>
          </a:p>
        </p:txBody>
      </p:sp>
      <p:sp>
        <p:nvSpPr>
          <p:cNvPr id="720" name="Google Shape;720;p9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721" name="Google Shape;721;p96"/>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A bridge provides the service to transfer tokens and arbitrary data from one blockchain to another. The tokens will be bridged to ensure usability on the other chain. </a:t>
            </a:r>
            <a:endParaRPr dirty="0"/>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 Stellar-Polygon Bridge allows bridging in a safe and fast way to use XLM on the Polygon network. </a:t>
            </a:r>
            <a:endParaRPr dirty="0"/>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From the Stellar blockchain you bring your XLM tokens over to the Polygon blockchain with wrapped XLM (</a:t>
            </a:r>
            <a:r>
              <a:rPr lang="en-US" sz="1600" b="0" i="0" u="none" strike="noStrike" cap="none" dirty="0" err="1">
                <a:solidFill>
                  <a:srgbClr val="53626F"/>
                </a:solidFill>
                <a:latin typeface="Arial"/>
                <a:ea typeface="Arial"/>
                <a:cs typeface="Arial"/>
                <a:sym typeface="Arial"/>
              </a:rPr>
              <a:t>wXLM</a:t>
            </a:r>
            <a:r>
              <a:rPr lang="en-US" sz="1600" b="0" i="0" u="none" strike="noStrike" cap="none" dirty="0">
                <a:solidFill>
                  <a:srgbClr val="53626F"/>
                </a:solidFill>
                <a:latin typeface="Arial"/>
                <a:ea typeface="Arial"/>
                <a:cs typeface="Arial"/>
                <a:sym typeface="Arial"/>
              </a:rPr>
              <a:t>). The </a:t>
            </a:r>
            <a:r>
              <a:rPr lang="en-US" sz="1600" b="0" i="0" u="none" strike="noStrike" cap="none" dirty="0" err="1">
                <a:solidFill>
                  <a:srgbClr val="53626F"/>
                </a:solidFill>
                <a:latin typeface="Arial"/>
                <a:ea typeface="Arial"/>
                <a:cs typeface="Arial"/>
                <a:sym typeface="Arial"/>
              </a:rPr>
              <a:t>wXLM</a:t>
            </a:r>
            <a:r>
              <a:rPr lang="en-US" sz="1600" b="0" i="0" u="none" strike="noStrike" cap="none" dirty="0">
                <a:solidFill>
                  <a:srgbClr val="53626F"/>
                </a:solidFill>
                <a:latin typeface="Arial"/>
                <a:ea typeface="Arial"/>
                <a:cs typeface="Arial"/>
                <a:sym typeface="Arial"/>
              </a:rPr>
              <a:t> tokens are changed in a 1:1 ratio and can be redeemed at any time to the XLM network through the bridge. </a:t>
            </a:r>
            <a:endParaRPr dirty="0"/>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An advantage of bringing tokens over to Polygon is to benefit from different use-cases in the Polygon ecosystem such as buying NFTs on an ERC-20 chain or interacting with the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ecosystem on Polygon to increase the variety of trading pairs. This includes the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exchanges and lending/borrowing in the Polygon ecosystem.</a:t>
            </a:r>
            <a:endParaRPr dirty="0"/>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This facilitates additional trading possibilities and ensures an efficient use of XLM on another Blockchain. </a:t>
            </a:r>
            <a:endParaRPr dirty="0"/>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p:txBody>
      </p:sp>
      <p:sp>
        <p:nvSpPr>
          <p:cNvPr id="722" name="Google Shape;722;p96"/>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Stellar-Polygon Bridge</a:t>
            </a:r>
            <a:endParaRPr sz="1400" b="0" i="0" u="none" strike="noStrike" cap="none">
              <a:solidFill>
                <a:srgbClr val="000000"/>
              </a:solidFill>
              <a:latin typeface="Arial"/>
              <a:ea typeface="Arial"/>
              <a:cs typeface="Arial"/>
              <a:sym typeface="Arial"/>
            </a:endParaRPr>
          </a:p>
        </p:txBody>
      </p:sp>
      <p:sp>
        <p:nvSpPr>
          <p:cNvPr id="723" name="Google Shape;723;p96"/>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6"/>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97"/>
          <p:cNvSpPr txBox="1">
            <a:spLocks noGrp="1"/>
          </p:cNvSpPr>
          <p:nvPr>
            <p:ph type="ctrTitle"/>
          </p:nvPr>
        </p:nvSpPr>
        <p:spPr>
          <a:xfrm>
            <a:off x="0" y="2965173"/>
            <a:ext cx="12192000" cy="9276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b="0"/>
              <a:t>3. 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9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22</a:t>
            </a:fld>
            <a:endParaRPr sz="1200" b="0" i="0" u="none" strike="noStrike" cap="none">
              <a:solidFill>
                <a:srgbClr val="FFFFFF"/>
              </a:solidFill>
              <a:latin typeface="Arial"/>
              <a:ea typeface="Arial"/>
              <a:cs typeface="Arial"/>
              <a:sym typeface="Arial"/>
            </a:endParaRPr>
          </a:p>
        </p:txBody>
      </p:sp>
      <p:sp>
        <p:nvSpPr>
          <p:cNvPr id="737" name="Google Shape;737;p9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Conclusion</a:t>
            </a:r>
            <a:r>
              <a:rPr lang="en-US" b="0">
                <a:solidFill>
                  <a:srgbClr val="FF0000"/>
                </a:solidFill>
              </a:rPr>
              <a:t> </a:t>
            </a:r>
            <a:endParaRPr>
              <a:solidFill>
                <a:srgbClr val="FF0000"/>
              </a:solidFill>
            </a:endParaRPr>
          </a:p>
        </p:txBody>
      </p:sp>
      <p:sp>
        <p:nvSpPr>
          <p:cNvPr id="738" name="Google Shape;738;p98"/>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finance refers to a specific ecosystem in the blockchain space that enables digital financial services with the use of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exchanges, smart contracts, and automated market makers. Moreover,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requires a non-custodial wallet.</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gives investors opportunities to maximize returns through strategies across borrowing and lending, staking, yield farming and trading. </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err="1">
                <a:solidFill>
                  <a:srgbClr val="53626F"/>
                </a:solidFill>
                <a:latin typeface="Arial"/>
                <a:ea typeface="Arial"/>
                <a:cs typeface="Arial"/>
                <a:sym typeface="Arial"/>
              </a:rPr>
              <a:t>Stablecoins</a:t>
            </a:r>
            <a:r>
              <a:rPr lang="en-US" sz="1600" b="0" i="0" u="none" strike="noStrike" cap="none" dirty="0">
                <a:solidFill>
                  <a:srgbClr val="53626F"/>
                </a:solidFill>
                <a:latin typeface="Arial"/>
                <a:ea typeface="Arial"/>
                <a:cs typeface="Arial"/>
                <a:sym typeface="Arial"/>
              </a:rPr>
              <a:t> are coins which are backed by real assets such as fiat currencies. This protects the investors from market downturns by reducing the volatility of the cryptocurrency.</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Stellar network efficiency is built on performing transactions at a low cost of 0</a:t>
            </a:r>
            <a:r>
              <a:rPr lang="en-US" sz="1600" dirty="0">
                <a:solidFill>
                  <a:srgbClr val="53626F"/>
                </a:solidFill>
              </a:rPr>
              <a:t>.</a:t>
            </a:r>
            <a:r>
              <a:rPr lang="en-US" sz="1600" b="0" i="0" u="none" strike="noStrike" cap="none" dirty="0">
                <a:solidFill>
                  <a:srgbClr val="53626F"/>
                </a:solidFill>
                <a:latin typeface="Arial"/>
                <a:ea typeface="Arial"/>
                <a:cs typeface="Arial"/>
                <a:sym typeface="Arial"/>
              </a:rPr>
              <a:t>00001 XLM and a capability to process 10,000 transactions per second according to the Stellar consensus protocol. Since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attracts a tremendous number of investors, these specifications are important for the Stellar network to gain a competitive advantage in the market.</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 Stellar consensus protocol outperforms other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 users by reaching consensus without the need for staking capital which makes it inaccessible for a specific amount of time.</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There are many applications for the Stellar Network which makes asset issuance, remittance and payments easier. Moreover, on the Stellar blockchain there are manifold possibilities to establish new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apps such as the ones which give access to </a:t>
            </a:r>
            <a:r>
              <a:rPr lang="en-US" sz="1600" b="0" i="0" u="none" strike="noStrike" cap="none" dirty="0" err="1">
                <a:solidFill>
                  <a:srgbClr val="53626F"/>
                </a:solidFill>
                <a:latin typeface="Arial"/>
                <a:ea typeface="Arial"/>
                <a:cs typeface="Arial"/>
                <a:sym typeface="Arial"/>
              </a:rPr>
              <a:t>tokenised</a:t>
            </a:r>
            <a:r>
              <a:rPr lang="en-US" sz="1600" b="0" i="0" u="none" strike="noStrike" cap="none" dirty="0">
                <a:solidFill>
                  <a:srgbClr val="53626F"/>
                </a:solidFill>
                <a:latin typeface="Arial"/>
                <a:ea typeface="Arial"/>
                <a:cs typeface="Arial"/>
                <a:sym typeface="Arial"/>
              </a:rPr>
              <a:t> assets. </a:t>
            </a:r>
            <a:endParaRPr dirty="0"/>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FF0000"/>
              </a:solidFill>
              <a:latin typeface="Arial"/>
              <a:ea typeface="Arial"/>
              <a:cs typeface="Arial"/>
              <a:sym typeface="Arial"/>
            </a:endParaRPr>
          </a:p>
        </p:txBody>
      </p:sp>
      <p:sp>
        <p:nvSpPr>
          <p:cNvPr id="739" name="Google Shape;739;p98"/>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en-US" sz="2400" b="0" i="0" u="none" strike="noStrike" cap="none">
                <a:solidFill>
                  <a:srgbClr val="53626F"/>
                </a:solidFill>
                <a:latin typeface="Arial"/>
                <a:ea typeface="Arial"/>
                <a:cs typeface="Arial"/>
                <a:sym typeface="Arial"/>
              </a:rPr>
              <a:t>Key learnings </a:t>
            </a:r>
            <a:endParaRPr sz="2400" b="0" i="0" u="none" strike="noStrike" cap="none">
              <a:solidFill>
                <a:srgbClr val="53626F"/>
              </a:solidFill>
              <a:latin typeface="Arial"/>
              <a:ea typeface="Arial"/>
              <a:cs typeface="Arial"/>
              <a:sym typeface="Arial"/>
            </a:endParaRPr>
          </a:p>
        </p:txBody>
      </p:sp>
      <p:sp>
        <p:nvSpPr>
          <p:cNvPr id="740" name="Google Shape;740;p98"/>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8"/>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9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23</a:t>
            </a:fld>
            <a:endParaRPr sz="1200" b="0" i="0" u="none" strike="noStrike" cap="none">
              <a:solidFill>
                <a:srgbClr val="FFFFFF"/>
              </a:solidFill>
              <a:latin typeface="Arial"/>
              <a:ea typeface="Arial"/>
              <a:cs typeface="Arial"/>
              <a:sym typeface="Arial"/>
            </a:endParaRPr>
          </a:p>
        </p:txBody>
      </p:sp>
      <p:sp>
        <p:nvSpPr>
          <p:cNvPr id="748" name="Google Shape;748;p9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Conclusion</a:t>
            </a:r>
            <a:r>
              <a:rPr lang="en-US" b="0">
                <a:solidFill>
                  <a:srgbClr val="FF0000"/>
                </a:solidFill>
              </a:rPr>
              <a:t> </a:t>
            </a:r>
            <a:endParaRPr>
              <a:solidFill>
                <a:srgbClr val="FF0000"/>
              </a:solidFill>
            </a:endParaRPr>
          </a:p>
        </p:txBody>
      </p:sp>
      <p:sp>
        <p:nvSpPr>
          <p:cNvPr id="749" name="Google Shape;749;p99"/>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0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An Automated Market Maker (AMM) is a protocol that interacts with a smart contract in a liquidity pool and its main purpose is to provide liquidity and exchange assets. </a:t>
            </a:r>
            <a:endParaRPr sz="1600" dirty="0">
              <a:solidFill>
                <a:srgbClr val="53626F"/>
              </a:solidFill>
            </a:endParaRPr>
          </a:p>
          <a:p>
            <a:pPr marL="228600" marR="0" lvl="0" indent="-228600" algn="just" rtl="0">
              <a:lnSpc>
                <a:spcPct val="100000"/>
              </a:lnSpc>
              <a:spcBef>
                <a:spcPts val="1000"/>
              </a:spcBef>
              <a:spcAft>
                <a:spcPts val="0"/>
              </a:spcAft>
              <a:buClr>
                <a:srgbClr val="C00000"/>
              </a:buClr>
              <a:buSzPts val="1600"/>
              <a:buFont typeface="Arial"/>
              <a:buChar char="•"/>
            </a:pPr>
            <a:r>
              <a:rPr lang="en-US" sz="1600" dirty="0">
                <a:solidFill>
                  <a:srgbClr val="53626F"/>
                </a:solidFill>
              </a:rPr>
              <a:t>An AMM can be divided into three layers; the first layer is the DEX, the second layer is where the AMM is active and represents the order book and the third layer is the different types of AMMs and how they determine their price. </a:t>
            </a:r>
            <a:endParaRPr sz="1600" dirty="0">
              <a:solidFill>
                <a:srgbClr val="53626F"/>
              </a:solidFill>
            </a:endParaRPr>
          </a:p>
          <a:p>
            <a:pPr marL="228600" marR="0" lvl="0" indent="-228600" algn="just" rtl="0">
              <a:lnSpc>
                <a:spcPct val="100000"/>
              </a:lnSpc>
              <a:spcBef>
                <a:spcPts val="1000"/>
              </a:spcBef>
              <a:spcAft>
                <a:spcPts val="0"/>
              </a:spcAft>
              <a:buClr>
                <a:srgbClr val="C00000"/>
              </a:buClr>
              <a:buSzPts val="1600"/>
              <a:buFont typeface="Arial"/>
              <a:buChar char="•"/>
            </a:pPr>
            <a:r>
              <a:rPr lang="en-US" sz="1600" dirty="0">
                <a:solidFill>
                  <a:srgbClr val="53626F"/>
                </a:solidFill>
              </a:rPr>
              <a:t>It is likely that a risk named ‘impermanent loss’ occurs, where you provide liquidity to a pool and the price of your deposited asset has changed compared to when you deposited.</a:t>
            </a:r>
            <a:endParaRPr sz="1600" dirty="0">
              <a:solidFill>
                <a:srgbClr val="53626F"/>
              </a:solidFill>
            </a:endParaRPr>
          </a:p>
          <a:p>
            <a:pPr marL="228600" marR="0" lvl="0" indent="-228600" algn="just" rtl="0">
              <a:lnSpc>
                <a:spcPct val="100000"/>
              </a:lnSpc>
              <a:spcBef>
                <a:spcPts val="1000"/>
              </a:spcBef>
              <a:spcAft>
                <a:spcPts val="0"/>
              </a:spcAft>
              <a:buClr>
                <a:srgbClr val="C00000"/>
              </a:buClr>
              <a:buSzPts val="1600"/>
              <a:buFont typeface="Arial"/>
              <a:buChar char="•"/>
            </a:pPr>
            <a:r>
              <a:rPr lang="en-US" sz="1600" dirty="0">
                <a:solidFill>
                  <a:srgbClr val="53626F"/>
                </a:solidFill>
              </a:rPr>
              <a:t>As of June, 2021, Stellar officially implements AMM, providing a quick and efficient market liquidity.</a:t>
            </a:r>
            <a:endParaRPr sz="1600" dirty="0">
              <a:solidFill>
                <a:srgbClr val="53626F"/>
              </a:solidFill>
            </a:endParaRPr>
          </a:p>
        </p:txBody>
      </p:sp>
      <p:sp>
        <p:nvSpPr>
          <p:cNvPr id="750" name="Google Shape;750;p99"/>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en-US" sz="2400" b="0" i="0" u="none" strike="noStrike" cap="none">
                <a:solidFill>
                  <a:srgbClr val="53626F"/>
                </a:solidFill>
                <a:latin typeface="Arial"/>
                <a:ea typeface="Arial"/>
                <a:cs typeface="Arial"/>
                <a:sym typeface="Arial"/>
              </a:rPr>
              <a:t>Key learnings </a:t>
            </a:r>
            <a:endParaRPr sz="2400" b="0" i="0" u="none" strike="noStrike" cap="none">
              <a:solidFill>
                <a:srgbClr val="53626F"/>
              </a:solidFill>
              <a:latin typeface="Arial"/>
              <a:ea typeface="Arial"/>
              <a:cs typeface="Arial"/>
              <a:sym typeface="Arial"/>
            </a:endParaRPr>
          </a:p>
        </p:txBody>
      </p:sp>
      <p:sp>
        <p:nvSpPr>
          <p:cNvPr id="751" name="Google Shape;751;p99"/>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9"/>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62"/>
          <p:cNvSpPr txBox="1">
            <a:spLocks noGrp="1"/>
          </p:cNvSpPr>
          <p:nvPr>
            <p:ph type="ctrTitle"/>
          </p:nvPr>
        </p:nvSpPr>
        <p:spPr>
          <a:xfrm>
            <a:off x="0" y="2965173"/>
            <a:ext cx="12192000" cy="9276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b="0"/>
              <a:t>References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25</a:t>
            </a:fld>
            <a:endParaRPr sz="1200" b="0" i="0" u="none" strike="noStrike" cap="none">
              <a:solidFill>
                <a:srgbClr val="FFFFFF"/>
              </a:solidFill>
              <a:latin typeface="Arial"/>
              <a:ea typeface="Arial"/>
              <a:cs typeface="Arial"/>
              <a:sym typeface="Arial"/>
            </a:endParaRPr>
          </a:p>
        </p:txBody>
      </p:sp>
      <p:sp>
        <p:nvSpPr>
          <p:cNvPr id="765" name="Google Shape;765;p6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References</a:t>
            </a:r>
            <a:endParaRPr/>
          </a:p>
        </p:txBody>
      </p:sp>
      <p:sp>
        <p:nvSpPr>
          <p:cNvPr id="766" name="Google Shape;766;p63"/>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rgbClr val="C00000"/>
              </a:buClr>
              <a:buSzPts val="1600"/>
              <a:buAutoNum type="arabicPeriod"/>
            </a:pPr>
            <a:r>
              <a:rPr lang="en-US" sz="1600" i="0" u="sng" strike="noStrike" cap="none">
                <a:solidFill>
                  <a:srgbClr val="53626F"/>
                </a:solidFill>
                <a:hlinkClick r:id="rId3">
                  <a:extLst>
                    <a:ext uri="{A12FA001-AC4F-418D-AE19-62706E023703}">
                      <ahyp:hlinkClr xmlns:ahyp="http://schemas.microsoft.com/office/drawing/2018/hyperlinkcolor" val="tx"/>
                    </a:ext>
                  </a:extLst>
                </a:hlinkClick>
              </a:rPr>
              <a:t>https://www.bis.org/publ/qtrpdf/r_qt2112b.pdf</a:t>
            </a:r>
            <a:endParaRPr lang="el-GR" sz="1600" i="0" u="none" strike="noStrike" cap="none">
              <a:solidFill>
                <a:srgbClr val="53626F"/>
              </a:solidFill>
            </a:endParaRPr>
          </a:p>
          <a:p>
            <a:pPr marL="342900" marR="0" lvl="0" indent="-342900" algn="just" rtl="0">
              <a:lnSpc>
                <a:spcPct val="90000"/>
              </a:lnSpc>
              <a:spcBef>
                <a:spcPts val="1000"/>
              </a:spcBef>
              <a:spcAft>
                <a:spcPts val="0"/>
              </a:spcAft>
              <a:buClr>
                <a:srgbClr val="C00000"/>
              </a:buClr>
              <a:buSzPts val="1600"/>
              <a:buAutoNum type="arabicPeriod"/>
            </a:pPr>
            <a:r>
              <a:rPr lang="en-US" sz="1600" i="0" u="sng" strike="noStrike" cap="none">
                <a:solidFill>
                  <a:srgbClr val="53626F"/>
                </a:solidFill>
                <a:hlinkClick r:id="rId4">
                  <a:extLst>
                    <a:ext uri="{A12FA001-AC4F-418D-AE19-62706E023703}">
                      <ahyp:hlinkClr xmlns:ahyp="http://schemas.microsoft.com/office/drawing/2018/hyperlinkcolor" val="tx"/>
                    </a:ext>
                  </a:extLst>
                </a:hlinkClick>
              </a:rPr>
              <a:t>https://hedera.com/learning/what-is-decentralized-finance?gclid=Cj0KCQiA8vSOBhCkARIsAGdp6RTs4uP7zJpzLXmaiy9F0nmekPEV0Cn5pE38LvuBk9B04eb426_iFzoaAs9dEALw_wcB</a:t>
            </a:r>
            <a:endParaRPr sz="1600" i="0" u="none" strike="noStrike" cap="none">
              <a:solidFill>
                <a:srgbClr val="53626F"/>
              </a:solidFill>
            </a:endParaRPr>
          </a:p>
          <a:p>
            <a:pPr marL="342900" marR="0" lvl="0" indent="-342900" algn="just" rtl="0">
              <a:lnSpc>
                <a:spcPct val="90000"/>
              </a:lnSpc>
              <a:spcBef>
                <a:spcPts val="1000"/>
              </a:spcBef>
              <a:spcAft>
                <a:spcPts val="0"/>
              </a:spcAft>
              <a:buClr>
                <a:srgbClr val="C00000"/>
              </a:buClr>
              <a:buSzPts val="1600"/>
              <a:buAutoNum type="arabicPeriod"/>
            </a:pPr>
            <a:r>
              <a:rPr lang="en-US" sz="1600" i="0" u="sng" strike="noStrike" cap="none">
                <a:solidFill>
                  <a:srgbClr val="53626F"/>
                </a:solidFill>
                <a:hlinkClick r:id="rId5">
                  <a:extLst>
                    <a:ext uri="{A12FA001-AC4F-418D-AE19-62706E023703}">
                      <ahyp:hlinkClr xmlns:ahyp="http://schemas.microsoft.com/office/drawing/2018/hyperlinkcolor" val="tx"/>
                    </a:ext>
                  </a:extLst>
                </a:hlinkClick>
              </a:rPr>
              <a:t>https://script3.medium.com/why-stellar-is-the-perfect-blockchain-for-defi-59cc2e590d63</a:t>
            </a:r>
            <a:endParaRPr sz="1600" i="0" u="none" strike="noStrike" cap="none">
              <a:solidFill>
                <a:srgbClr val="53626F"/>
              </a:solidFill>
            </a:endParaRPr>
          </a:p>
          <a:p>
            <a:pPr marL="342900" marR="0" lvl="0" indent="-342900" algn="just" rtl="0">
              <a:lnSpc>
                <a:spcPct val="90000"/>
              </a:lnSpc>
              <a:spcBef>
                <a:spcPts val="1000"/>
              </a:spcBef>
              <a:spcAft>
                <a:spcPts val="0"/>
              </a:spcAft>
              <a:buClr>
                <a:srgbClr val="C00000"/>
              </a:buClr>
              <a:buSzPts val="1600"/>
              <a:buAutoNum type="arabicPeriod"/>
            </a:pPr>
            <a:r>
              <a:rPr lang="en-US" sz="1600" i="0" u="sng" strike="noStrike" cap="none">
                <a:solidFill>
                  <a:srgbClr val="53626F"/>
                </a:solidFill>
                <a:hlinkClick r:id="rId6">
                  <a:extLst>
                    <a:ext uri="{A12FA001-AC4F-418D-AE19-62706E023703}">
                      <ahyp:hlinkClr xmlns:ahyp="http://schemas.microsoft.com/office/drawing/2018/hyperlinkcolor" val="tx"/>
                    </a:ext>
                  </a:extLst>
                </a:hlinkClick>
              </a:rPr>
              <a:t>https://turrets.stellar.org/</a:t>
            </a:r>
            <a:endParaRPr sz="1600" i="0" u="none" strike="noStrike" cap="none">
              <a:solidFill>
                <a:srgbClr val="53626F"/>
              </a:solidFill>
            </a:endParaRPr>
          </a:p>
          <a:p>
            <a:pPr marL="342900" marR="0" lvl="0" indent="-342900" algn="just" rtl="0">
              <a:lnSpc>
                <a:spcPct val="90000"/>
              </a:lnSpc>
              <a:spcBef>
                <a:spcPts val="1000"/>
              </a:spcBef>
              <a:spcAft>
                <a:spcPts val="0"/>
              </a:spcAft>
              <a:buClr>
                <a:srgbClr val="C00000"/>
              </a:buClr>
              <a:buSzPts val="1600"/>
              <a:buAutoNum type="arabicPeriod"/>
            </a:pPr>
            <a:r>
              <a:rPr lang="en-US" sz="1600" i="0" u="sng" strike="noStrike" cap="none">
                <a:solidFill>
                  <a:srgbClr val="53626F"/>
                </a:solidFill>
                <a:hlinkClick r:id="rId7">
                  <a:extLst>
                    <a:ext uri="{A12FA001-AC4F-418D-AE19-62706E023703}">
                      <ahyp:hlinkClr xmlns:ahyp="http://schemas.microsoft.com/office/drawing/2018/hyperlinkcolor" val="tx"/>
                    </a:ext>
                  </a:extLst>
                </a:hlinkClick>
              </a:rPr>
              <a:t>https://github.com/ankeliu/awesome-stellar/blob/master/README.md#projects-building-on-stellar</a:t>
            </a:r>
            <a:endParaRPr sz="1600" i="0" u="sng" strike="noStrike" cap="none">
              <a:solidFill>
                <a:srgbClr val="53626F"/>
              </a:solidFill>
            </a:endParaRPr>
          </a:p>
          <a:p>
            <a:pPr marL="342900" marR="0" lvl="0" indent="-342900" algn="just" rtl="0">
              <a:lnSpc>
                <a:spcPct val="90000"/>
              </a:lnSpc>
              <a:spcBef>
                <a:spcPts val="1000"/>
              </a:spcBef>
              <a:spcAft>
                <a:spcPts val="0"/>
              </a:spcAft>
              <a:buClr>
                <a:srgbClr val="C00000"/>
              </a:buClr>
              <a:buSzPts val="1600"/>
              <a:buAutoNum type="arabicPeriod"/>
            </a:pPr>
            <a:r>
              <a:rPr lang="en-US" sz="1600" i="0" u="sng" strike="noStrike" cap="none">
                <a:solidFill>
                  <a:srgbClr val="53626F"/>
                </a:solidFill>
                <a:hlinkClick r:id="rId8">
                  <a:extLst>
                    <a:ext uri="{A12FA001-AC4F-418D-AE19-62706E023703}">
                      <ahyp:hlinkClr xmlns:ahyp="http://schemas.microsoft.com/office/drawing/2018/hyperlinkcolor" val="tx"/>
                    </a:ext>
                  </a:extLst>
                </a:hlinkClick>
              </a:rPr>
              <a:t>https://github.com/stellar/stellar-protocol/blob/master/core/cap-0038.md</a:t>
            </a:r>
            <a:endParaRPr sz="1600" i="0" u="sng" strike="noStrike" cap="none">
              <a:solidFill>
                <a:srgbClr val="53626F"/>
              </a:solidFill>
            </a:endParaRPr>
          </a:p>
          <a:p>
            <a:pPr marL="342900" marR="0" lvl="0" indent="-342900" algn="just" rtl="0">
              <a:lnSpc>
                <a:spcPct val="90000"/>
              </a:lnSpc>
              <a:spcBef>
                <a:spcPts val="1000"/>
              </a:spcBef>
              <a:spcAft>
                <a:spcPts val="0"/>
              </a:spcAft>
              <a:buClr>
                <a:srgbClr val="C00000"/>
              </a:buClr>
              <a:buSzPts val="1600"/>
              <a:buAutoNum type="arabicPeriod"/>
            </a:pPr>
            <a:r>
              <a:rPr lang="en-US" sz="1600" i="0" u="sng" strike="noStrike" cap="none">
                <a:solidFill>
                  <a:schemeClr val="hlink"/>
                </a:solidFill>
                <a:hlinkClick r:id="rId9"/>
              </a:rPr>
              <a:t>https://stellar.org/blog/introducing-automated-market-makers-on-stellar?locale=en</a:t>
            </a:r>
            <a:endParaRPr sz="1600"/>
          </a:p>
          <a:p>
            <a:pPr marL="342900" marR="0" lvl="0" indent="-342900" algn="just" rtl="0">
              <a:lnSpc>
                <a:spcPct val="90000"/>
              </a:lnSpc>
              <a:spcBef>
                <a:spcPts val="1000"/>
              </a:spcBef>
              <a:spcAft>
                <a:spcPts val="0"/>
              </a:spcAft>
              <a:buSzPts val="1600"/>
              <a:buAutoNum type="arabicPeriod"/>
            </a:pPr>
            <a:r>
              <a:rPr lang="en-US" sz="1600" u="sng">
                <a:solidFill>
                  <a:schemeClr val="hlink"/>
                </a:solidFill>
                <a:hlinkClick r:id="rId10"/>
              </a:rPr>
              <a:t>https://medium.com/cardano-journal/capital-efficiency-can-unlock-the-defi-revolution-af59a090b4dc</a:t>
            </a:r>
            <a:endParaRPr sz="1600"/>
          </a:p>
          <a:p>
            <a:pPr marL="342900" marR="0" lvl="0" indent="-342900" algn="just" rtl="0">
              <a:lnSpc>
                <a:spcPct val="90000"/>
              </a:lnSpc>
              <a:spcBef>
                <a:spcPts val="1000"/>
              </a:spcBef>
              <a:spcAft>
                <a:spcPts val="0"/>
              </a:spcAft>
              <a:buSzPts val="1600"/>
              <a:buAutoNum type="arabicPeriod"/>
            </a:pPr>
            <a:r>
              <a:rPr lang="en-US" sz="1600" u="sng">
                <a:solidFill>
                  <a:schemeClr val="hlink"/>
                </a:solidFill>
                <a:hlinkClick r:id="rId11"/>
              </a:rPr>
              <a:t>https://help.coinbase.com/en/coinbase/trading-and-funding/advanced-trading/slippage</a:t>
            </a:r>
            <a:r>
              <a:rPr lang="en-US" sz="1600"/>
              <a:t> </a:t>
            </a:r>
            <a:endParaRPr sz="1600"/>
          </a:p>
          <a:p>
            <a:pPr marL="800100" marR="0" lvl="0" indent="-342900" algn="just" rtl="0">
              <a:lnSpc>
                <a:spcPct val="90000"/>
              </a:lnSpc>
              <a:spcBef>
                <a:spcPts val="1000"/>
              </a:spcBef>
              <a:spcAft>
                <a:spcPts val="0"/>
              </a:spcAft>
              <a:buAutoNum type="arabicPeriod"/>
            </a:pPr>
            <a:endParaRPr sz="1600"/>
          </a:p>
          <a:p>
            <a:pPr marL="342900" marR="0" lvl="0" indent="-342900" algn="just" rtl="0">
              <a:lnSpc>
                <a:spcPct val="90000"/>
              </a:lnSpc>
              <a:spcBef>
                <a:spcPts val="1000"/>
              </a:spcBef>
              <a:spcAft>
                <a:spcPts val="0"/>
              </a:spcAft>
              <a:buClr>
                <a:srgbClr val="C00000"/>
              </a:buClr>
              <a:buSzPts val="1600"/>
              <a:buAutoNum type="arabicPeriod"/>
            </a:pPr>
            <a:endParaRPr sz="1600" i="0" u="none" strike="noStrike" cap="none">
              <a:solidFill>
                <a:srgbClr val="53626F"/>
              </a:solidFill>
            </a:endParaRPr>
          </a:p>
        </p:txBody>
      </p:sp>
      <p:sp>
        <p:nvSpPr>
          <p:cNvPr id="767" name="Google Shape;767;p63"/>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endParaRPr sz="2400" b="0" i="0" u="none" strike="noStrike" cap="none">
              <a:solidFill>
                <a:srgbClr val="53626F"/>
              </a:solidFill>
              <a:latin typeface="Arial"/>
              <a:ea typeface="Arial"/>
              <a:cs typeface="Arial"/>
              <a:sym typeface="Arial"/>
            </a:endParaRPr>
          </a:p>
        </p:txBody>
      </p:sp>
      <p:sp>
        <p:nvSpPr>
          <p:cNvPr id="768" name="Google Shape;768;p6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64"/>
          <p:cNvSpPr txBox="1"/>
          <p:nvPr/>
        </p:nvSpPr>
        <p:spPr>
          <a:xfrm>
            <a:off x="1553820" y="2679914"/>
            <a:ext cx="6547800" cy="2616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Font typeface="Arial"/>
              <a:buNone/>
            </a:pPr>
            <a:r>
              <a:rPr lang="en-US" sz="3200" b="1" dirty="0">
                <a:solidFill>
                  <a:schemeClr val="lt1"/>
                </a:solidFill>
              </a:rPr>
              <a:t>Questions?</a:t>
            </a:r>
            <a:endParaRPr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lt1"/>
                </a:solidFill>
              </a:rPr>
              <a:t>Contact Us: </a:t>
            </a:r>
            <a:r>
              <a:rPr lang="en-US" sz="2000" u="sng" dirty="0">
                <a:solidFill>
                  <a:schemeClr val="bg1"/>
                </a:solidFill>
                <a:hlinkClick r:id="rId3">
                  <a:extLst>
                    <a:ext uri="{A12FA001-AC4F-418D-AE19-62706E023703}">
                      <ahyp:hlinkClr xmlns:ahyp="http://schemas.microsoft.com/office/drawing/2018/hyperlinkcolor" val="tx"/>
                    </a:ext>
                  </a:extLst>
                </a:hlinkClick>
              </a:rPr>
              <a:t>Stellar Developers Discord</a:t>
            </a:r>
            <a:endParaRPr dirty="0">
              <a:solidFill>
                <a:schemeClr val="bg1"/>
              </a:solid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lt1"/>
                </a:solidFill>
              </a:rPr>
              <a:t>Twitter: @StellarOrg</a:t>
            </a:r>
            <a:endParaRPr sz="2000" dirty="0">
              <a:solidFill>
                <a:schemeClr val="lt1"/>
              </a:solidFill>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marR="0" lvl="0" indent="0" algn="l" rtl="0">
              <a:lnSpc>
                <a:spcPct val="100000"/>
              </a:lnSpc>
              <a:spcBef>
                <a:spcPts val="0"/>
              </a:spcBef>
              <a:spcAft>
                <a:spcPts val="0"/>
              </a:spcAft>
              <a:buClr>
                <a:srgbClr val="000000"/>
              </a:buClr>
              <a:buSzPts val="2000"/>
              <a:buFont typeface="Arial"/>
              <a:buNone/>
            </a:pPr>
            <a:endParaRPr sz="3200"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
        <p:nvSpPr>
          <p:cNvPr id="540" name="Google Shape;540;p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latin typeface="Arial"/>
                <a:ea typeface="Arial"/>
                <a:cs typeface="Arial"/>
                <a:sym typeface="Arial"/>
              </a:rPr>
              <a:t>Session 5: Objectives</a:t>
            </a:r>
            <a:endParaRPr>
              <a:latin typeface="Arial"/>
              <a:ea typeface="Arial"/>
              <a:cs typeface="Arial"/>
              <a:sym typeface="Arial"/>
            </a:endParaRPr>
          </a:p>
        </p:txBody>
      </p:sp>
      <p:sp>
        <p:nvSpPr>
          <p:cNvPr id="541" name="Google Shape;541;p2"/>
          <p:cNvSpPr txBox="1">
            <a:spLocks noGrp="1"/>
          </p:cNvSpPr>
          <p:nvPr>
            <p:ph type="body" idx="3"/>
          </p:nvPr>
        </p:nvSpPr>
        <p:spPr>
          <a:xfrm>
            <a:off x="996950" y="1254318"/>
            <a:ext cx="10160000" cy="43493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500"/>
              </a:spcBef>
              <a:spcAft>
                <a:spcPts val="0"/>
              </a:spcAft>
              <a:buSzPts val="1600"/>
              <a:buNone/>
            </a:pPr>
            <a:r>
              <a:rPr lang="en-US" sz="1600" dirty="0">
                <a:solidFill>
                  <a:srgbClr val="53565A"/>
                </a:solidFill>
                <a:latin typeface="Arial"/>
                <a:ea typeface="Arial"/>
                <a:cs typeface="Arial"/>
                <a:sym typeface="Arial"/>
              </a:rPr>
              <a:t>In </a:t>
            </a:r>
            <a:r>
              <a:rPr lang="en-US" sz="1600" dirty="0">
                <a:solidFill>
                  <a:srgbClr val="53565A"/>
                </a:solidFill>
              </a:rPr>
              <a:t>W</a:t>
            </a:r>
            <a:r>
              <a:rPr lang="en-US" sz="1600" dirty="0">
                <a:solidFill>
                  <a:srgbClr val="53565A"/>
                </a:solidFill>
                <a:latin typeface="Arial"/>
                <a:ea typeface="Arial"/>
                <a:cs typeface="Arial"/>
                <a:sym typeface="Arial"/>
              </a:rPr>
              <a:t>eek 5 of the Stellar Technical Academy, you will: </a:t>
            </a:r>
            <a:endParaRPr dirty="0"/>
          </a:p>
          <a:p>
            <a:pPr marL="0" lvl="0" indent="0" algn="just" rtl="0">
              <a:lnSpc>
                <a:spcPct val="90000"/>
              </a:lnSpc>
              <a:spcBef>
                <a:spcPts val="500"/>
              </a:spcBef>
              <a:spcAft>
                <a:spcPts val="0"/>
              </a:spcAft>
              <a:buSzPts val="1600"/>
              <a:buNone/>
            </a:pPr>
            <a:endParaRPr sz="1600" dirty="0">
              <a:solidFill>
                <a:srgbClr val="53565A"/>
              </a:solidFill>
              <a:latin typeface="Arial"/>
              <a:ea typeface="Arial"/>
              <a:cs typeface="Arial"/>
              <a:sym typeface="Arial"/>
            </a:endParaRPr>
          </a:p>
          <a:p>
            <a:pPr marL="285750" lvl="0" indent="-285750" algn="just" rtl="0">
              <a:lnSpc>
                <a:spcPct val="90000"/>
              </a:lnSpc>
              <a:spcBef>
                <a:spcPts val="500"/>
              </a:spcBef>
              <a:spcAft>
                <a:spcPts val="0"/>
              </a:spcAft>
              <a:buSzPts val="1600"/>
              <a:buFont typeface="Noto Sans Symbols"/>
              <a:buChar char="✔"/>
            </a:pPr>
            <a:r>
              <a:rPr lang="en-US" sz="1600" dirty="0">
                <a:solidFill>
                  <a:srgbClr val="53565A"/>
                </a:solidFill>
                <a:latin typeface="Arial"/>
                <a:ea typeface="Arial"/>
                <a:cs typeface="Arial"/>
                <a:sym typeface="Arial"/>
              </a:rPr>
              <a:t>Get acquainted with term of Decentralized Finance (</a:t>
            </a:r>
            <a:r>
              <a:rPr lang="en-US" sz="1600" dirty="0" err="1">
                <a:solidFill>
                  <a:srgbClr val="53565A"/>
                </a:solidFill>
                <a:latin typeface="Arial"/>
                <a:ea typeface="Arial"/>
                <a:cs typeface="Arial"/>
                <a:sym typeface="Arial"/>
              </a:rPr>
              <a:t>DeFi</a:t>
            </a:r>
            <a:r>
              <a:rPr lang="en-US" sz="1600" dirty="0">
                <a:solidFill>
                  <a:srgbClr val="53565A"/>
                </a:solidFill>
                <a:latin typeface="Arial"/>
                <a:ea typeface="Arial"/>
                <a:cs typeface="Arial"/>
                <a:sym typeface="Arial"/>
              </a:rPr>
              <a:t>) and how it connects with blockchain</a:t>
            </a:r>
            <a:endParaRPr dirty="0"/>
          </a:p>
          <a:p>
            <a:pPr marL="285750" lvl="0" indent="-285750" algn="just" rtl="0">
              <a:lnSpc>
                <a:spcPct val="90000"/>
              </a:lnSpc>
              <a:spcBef>
                <a:spcPts val="500"/>
              </a:spcBef>
              <a:spcAft>
                <a:spcPts val="0"/>
              </a:spcAft>
              <a:buSzPts val="1600"/>
              <a:buFont typeface="Noto Sans Symbols"/>
              <a:buChar char="✔"/>
            </a:pPr>
            <a:r>
              <a:rPr lang="en-US" sz="1600" dirty="0">
                <a:solidFill>
                  <a:srgbClr val="53565A"/>
                </a:solidFill>
                <a:latin typeface="Arial"/>
                <a:ea typeface="Arial"/>
                <a:cs typeface="Arial"/>
                <a:sym typeface="Arial"/>
              </a:rPr>
              <a:t>Understand the role of </a:t>
            </a:r>
            <a:r>
              <a:rPr lang="en-US" sz="1600" dirty="0" err="1">
                <a:solidFill>
                  <a:srgbClr val="53565A"/>
                </a:solidFill>
              </a:rPr>
              <a:t>s</a:t>
            </a:r>
            <a:r>
              <a:rPr lang="en-US" sz="1600" dirty="0" err="1">
                <a:solidFill>
                  <a:srgbClr val="53565A"/>
                </a:solidFill>
                <a:latin typeface="Arial"/>
                <a:ea typeface="Arial"/>
                <a:cs typeface="Arial"/>
                <a:sym typeface="Arial"/>
              </a:rPr>
              <a:t>tablecoins</a:t>
            </a:r>
            <a:r>
              <a:rPr lang="en-US" sz="1600" dirty="0">
                <a:solidFill>
                  <a:srgbClr val="53565A"/>
                </a:solidFill>
                <a:latin typeface="Arial"/>
                <a:ea typeface="Arial"/>
                <a:cs typeface="Arial"/>
                <a:sym typeface="Arial"/>
              </a:rPr>
              <a:t> in </a:t>
            </a:r>
            <a:r>
              <a:rPr lang="en-US" sz="1600" dirty="0" err="1">
                <a:solidFill>
                  <a:srgbClr val="53565A"/>
                </a:solidFill>
                <a:latin typeface="Arial"/>
                <a:ea typeface="Arial"/>
                <a:cs typeface="Arial"/>
                <a:sym typeface="Arial"/>
              </a:rPr>
              <a:t>DeFi</a:t>
            </a:r>
            <a:endParaRPr dirty="0"/>
          </a:p>
          <a:p>
            <a:pPr marL="285750" lvl="0" indent="-285750" algn="just" rtl="0">
              <a:lnSpc>
                <a:spcPct val="90000"/>
              </a:lnSpc>
              <a:spcBef>
                <a:spcPts val="500"/>
              </a:spcBef>
              <a:spcAft>
                <a:spcPts val="0"/>
              </a:spcAft>
              <a:buSzPts val="1600"/>
              <a:buFont typeface="Noto Sans Symbols"/>
              <a:buChar char="✔"/>
            </a:pPr>
            <a:r>
              <a:rPr lang="en-US" sz="1600" dirty="0">
                <a:solidFill>
                  <a:srgbClr val="53565A"/>
                </a:solidFill>
                <a:latin typeface="Arial"/>
                <a:ea typeface="Arial"/>
                <a:cs typeface="Arial"/>
                <a:sym typeface="Arial"/>
              </a:rPr>
              <a:t>Understand the differences between Decentralized Finance (</a:t>
            </a:r>
            <a:r>
              <a:rPr lang="en-US" sz="1600" dirty="0" err="1">
                <a:solidFill>
                  <a:srgbClr val="53565A"/>
                </a:solidFill>
                <a:latin typeface="Arial"/>
                <a:ea typeface="Arial"/>
                <a:cs typeface="Arial"/>
                <a:sym typeface="Arial"/>
              </a:rPr>
              <a:t>DeFi</a:t>
            </a:r>
            <a:r>
              <a:rPr lang="en-US" sz="1600" dirty="0">
                <a:solidFill>
                  <a:srgbClr val="53565A"/>
                </a:solidFill>
                <a:latin typeface="Arial"/>
                <a:ea typeface="Arial"/>
                <a:cs typeface="Arial"/>
                <a:sym typeface="Arial"/>
              </a:rPr>
              <a:t>) and Traditional Finance (</a:t>
            </a:r>
            <a:r>
              <a:rPr lang="en-US" sz="1600" dirty="0" err="1">
                <a:solidFill>
                  <a:srgbClr val="53565A"/>
                </a:solidFill>
                <a:latin typeface="Arial"/>
                <a:ea typeface="Arial"/>
                <a:cs typeface="Arial"/>
                <a:sym typeface="Arial"/>
              </a:rPr>
              <a:t>TradFi</a:t>
            </a:r>
            <a:r>
              <a:rPr lang="en-US" sz="1600" dirty="0">
                <a:solidFill>
                  <a:srgbClr val="53565A"/>
                </a:solidFill>
                <a:latin typeface="Arial"/>
                <a:ea typeface="Arial"/>
                <a:cs typeface="Arial"/>
                <a:sym typeface="Arial"/>
              </a:rPr>
              <a:t>)</a:t>
            </a:r>
            <a:endParaRPr dirty="0"/>
          </a:p>
          <a:p>
            <a:pPr marL="285750" lvl="0" indent="-285750" algn="just" rtl="0">
              <a:lnSpc>
                <a:spcPct val="90000"/>
              </a:lnSpc>
              <a:spcBef>
                <a:spcPts val="500"/>
              </a:spcBef>
              <a:spcAft>
                <a:spcPts val="0"/>
              </a:spcAft>
              <a:buSzPts val="1600"/>
              <a:buFont typeface="Noto Sans Symbols"/>
              <a:buChar char="✔"/>
            </a:pPr>
            <a:r>
              <a:rPr lang="en-US" sz="1600" dirty="0">
                <a:solidFill>
                  <a:srgbClr val="53565A"/>
                </a:solidFill>
                <a:latin typeface="Arial"/>
                <a:ea typeface="Arial"/>
                <a:cs typeface="Arial"/>
                <a:sym typeface="Arial"/>
              </a:rPr>
              <a:t>Discover the ways Stellar and Automated Market Makers (AMMs) interact and contribute</a:t>
            </a:r>
            <a:endParaRPr dirty="0"/>
          </a:p>
        </p:txBody>
      </p:sp>
      <p:sp>
        <p:nvSpPr>
          <p:cNvPr id="542" name="Google Shape;542;p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3"/>
          <p:cNvSpPr txBox="1">
            <a:spLocks noGrp="1"/>
          </p:cNvSpPr>
          <p:nvPr>
            <p:ph type="ctrTitle"/>
          </p:nvPr>
        </p:nvSpPr>
        <p:spPr>
          <a:xfrm>
            <a:off x="0" y="2965173"/>
            <a:ext cx="12192000" cy="9276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b="0" dirty="0"/>
              <a:t>1. Introduction to </a:t>
            </a:r>
            <a:r>
              <a:rPr lang="en-US" b="0" dirty="0" err="1"/>
              <a:t>Decentralised</a:t>
            </a:r>
            <a:r>
              <a:rPr lang="en-US" b="0" dirty="0"/>
              <a:t> </a:t>
            </a:r>
            <a:br>
              <a:rPr lang="en-US" b="0" dirty="0"/>
            </a:br>
            <a:r>
              <a:rPr lang="en-US" b="0" dirty="0"/>
              <a:t>Finance (</a:t>
            </a:r>
            <a:r>
              <a:rPr lang="en-US" b="0" dirty="0" err="1"/>
              <a:t>DeFi</a:t>
            </a:r>
            <a:r>
              <a:rPr lang="en-US" b="0"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5</a:t>
            </a:fld>
            <a:endParaRPr sz="1200" b="0" i="0" u="none" strike="noStrike" cap="none">
              <a:solidFill>
                <a:srgbClr val="FFFFFF"/>
              </a:solidFill>
              <a:latin typeface="Arial"/>
              <a:ea typeface="Arial"/>
              <a:cs typeface="Arial"/>
              <a:sym typeface="Arial"/>
            </a:endParaRPr>
          </a:p>
        </p:txBody>
      </p:sp>
      <p:sp>
        <p:nvSpPr>
          <p:cNvPr id="556" name="Google Shape;556;p3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557" name="Google Shape;557;p34"/>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or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Finance, is an umbrella term for a variety of applications and projects that take place in the public blockchain space and are geared towards challenging and disrupting the traditional finance world, as we know it. </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More specifically,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being inspired by blockchain technology, is related to financial applications built on blockchain technologies, which typically use smart contracts. This means applications such as lending, staking, yield farming and liquidity mining.</a:t>
            </a:r>
            <a:endParaRPr sz="1600" b="0" i="0" u="none" strike="noStrike" cap="none" dirty="0">
              <a:solidFill>
                <a:srgbClr val="53626F"/>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Simply put, smart contracts are the essence of blockchain technology and are automated enforceable agreements that do not need intermediaries to execute.</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In general,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consists of applications and peer-to-peer (P2P) protocols that are developed on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blockchain networks.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These networks require no access rights for easy lending, borrowing or trading of financial tools.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In recent years,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has grown into a financial ecosystem to be reckoned with, with working protocols and applications that deliver value to millions of users. </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dirty="0">
                <a:solidFill>
                  <a:srgbClr val="53626F"/>
                </a:solidFill>
              </a:rPr>
              <a:t>As of early 2022</a:t>
            </a:r>
            <a:r>
              <a:rPr lang="en-US" sz="1600" b="0" i="0" u="none" strike="noStrike" cap="none" dirty="0">
                <a:solidFill>
                  <a:srgbClr val="53626F"/>
                </a:solidFill>
                <a:latin typeface="Arial"/>
                <a:ea typeface="Arial"/>
                <a:cs typeface="Arial"/>
                <a:sym typeface="Arial"/>
              </a:rPr>
              <a:t>, assets worth more than $30 billion are locked in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ecosystems, making it one of the fastest-growing areas of the public blockchain space.</a:t>
            </a:r>
            <a:endParaRPr sz="1400" b="0" i="0" u="none" strike="noStrike" cap="none" dirty="0">
              <a:solidFill>
                <a:srgbClr val="000000"/>
              </a:solidFill>
              <a:latin typeface="Arial"/>
              <a:ea typeface="Arial"/>
              <a:cs typeface="Arial"/>
              <a:sym typeface="Arial"/>
            </a:endParaRPr>
          </a:p>
          <a:p>
            <a:pPr marL="0" marR="0" lvl="0" indent="0" algn="just" rtl="0">
              <a:lnSpc>
                <a:spcPct val="90000"/>
              </a:lnSpc>
              <a:spcBef>
                <a:spcPts val="100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p:txBody>
      </p:sp>
      <p:sp>
        <p:nvSpPr>
          <p:cNvPr id="558" name="Google Shape;558;p34"/>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dirty="0">
                <a:solidFill>
                  <a:srgbClr val="53626F"/>
                </a:solidFill>
                <a:latin typeface="Arial"/>
                <a:ea typeface="Arial"/>
                <a:cs typeface="Arial"/>
                <a:sym typeface="Arial"/>
              </a:rPr>
              <a:t>What is </a:t>
            </a:r>
            <a:r>
              <a:rPr lang="en-US" sz="2400" b="0" i="0" u="none" strike="noStrike" cap="none" dirty="0" err="1">
                <a:solidFill>
                  <a:srgbClr val="53626F"/>
                </a:solidFill>
                <a:latin typeface="Arial"/>
                <a:ea typeface="Arial"/>
                <a:cs typeface="Arial"/>
                <a:sym typeface="Arial"/>
              </a:rPr>
              <a:t>Decentralised</a:t>
            </a:r>
            <a:r>
              <a:rPr lang="en-US" sz="2400" b="0" i="0" u="none" strike="noStrike" cap="none" dirty="0">
                <a:solidFill>
                  <a:srgbClr val="53626F"/>
                </a:solidFill>
                <a:latin typeface="Arial"/>
                <a:ea typeface="Arial"/>
                <a:cs typeface="Arial"/>
                <a:sym typeface="Arial"/>
              </a:rPr>
              <a:t> Finance (</a:t>
            </a:r>
            <a:r>
              <a:rPr lang="en-US" sz="2400" b="0" i="0" u="none" strike="noStrike" cap="none" dirty="0" err="1">
                <a:solidFill>
                  <a:srgbClr val="53626F"/>
                </a:solidFill>
                <a:latin typeface="Arial"/>
                <a:ea typeface="Arial"/>
                <a:cs typeface="Arial"/>
                <a:sym typeface="Arial"/>
              </a:rPr>
              <a:t>DeFi</a:t>
            </a:r>
            <a:r>
              <a:rPr lang="en-US" sz="2400" b="0" i="0" u="none" strike="noStrike" cap="none" dirty="0">
                <a:solidFill>
                  <a:srgbClr val="53626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559" name="Google Shape;559;p34"/>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6</a:t>
            </a:fld>
            <a:endParaRPr sz="1200" b="0" i="0" u="none" strike="noStrike" cap="none">
              <a:solidFill>
                <a:srgbClr val="FFFFFF"/>
              </a:solidFill>
              <a:latin typeface="Arial"/>
              <a:ea typeface="Arial"/>
              <a:cs typeface="Arial"/>
              <a:sym typeface="Arial"/>
            </a:endParaRPr>
          </a:p>
        </p:txBody>
      </p:sp>
      <p:sp>
        <p:nvSpPr>
          <p:cNvPr id="567" name="Google Shape;567;p3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a:t>Introduction to </a:t>
            </a:r>
            <a:r>
              <a:rPr lang="en-US" b="0" dirty="0" err="1"/>
              <a:t>Decentralised</a:t>
            </a:r>
            <a:r>
              <a:rPr lang="en-US" b="0" dirty="0"/>
              <a:t> Finance (</a:t>
            </a:r>
            <a:r>
              <a:rPr lang="en-US" b="0" dirty="0" err="1"/>
              <a:t>DeFi</a:t>
            </a:r>
            <a:r>
              <a:rPr lang="en-US" b="0" dirty="0"/>
              <a:t>)</a:t>
            </a:r>
            <a:endParaRPr dirty="0"/>
          </a:p>
        </p:txBody>
      </p:sp>
      <p:sp>
        <p:nvSpPr>
          <p:cNvPr id="568" name="Google Shape;568;p35"/>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636B71"/>
                </a:solidFill>
                <a:latin typeface="Arial"/>
                <a:ea typeface="Arial"/>
                <a:cs typeface="Arial"/>
                <a:sym typeface="Arial"/>
              </a:rPr>
              <a:t>Decentralised</a:t>
            </a:r>
            <a:r>
              <a:rPr lang="en-US" sz="1600" b="0" i="0" u="none" strike="noStrike" cap="none" dirty="0">
                <a:solidFill>
                  <a:srgbClr val="636B71"/>
                </a:solidFill>
                <a:latin typeface="Arial"/>
                <a:ea typeface="Arial"/>
                <a:cs typeface="Arial"/>
                <a:sym typeface="Arial"/>
              </a:rPr>
              <a:t> finance (</a:t>
            </a:r>
            <a:r>
              <a:rPr lang="en-US" sz="1600" b="0" i="0" u="none" strike="noStrike" cap="none" dirty="0" err="1">
                <a:solidFill>
                  <a:srgbClr val="636B71"/>
                </a:solidFill>
                <a:latin typeface="Arial"/>
                <a:ea typeface="Arial"/>
                <a:cs typeface="Arial"/>
                <a:sym typeface="Arial"/>
              </a:rPr>
              <a:t>DeFi</a:t>
            </a:r>
            <a:r>
              <a:rPr lang="en-US" sz="1600" b="0" i="0" u="none" strike="noStrike" cap="none" dirty="0">
                <a:solidFill>
                  <a:srgbClr val="636B71"/>
                </a:solidFill>
                <a:latin typeface="Arial"/>
                <a:ea typeface="Arial"/>
                <a:cs typeface="Arial"/>
                <a:sym typeface="Arial"/>
              </a:rPr>
              <a:t>) is a fast-growing part of the crypto-financial system, and it is a product of blockchain technologies, since the respective crypto assets serve as mediums of exchange.</a:t>
            </a:r>
            <a:endParaRPr sz="14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636B71"/>
                </a:solidFill>
                <a:latin typeface="Arial"/>
                <a:ea typeface="Arial"/>
                <a:cs typeface="Arial"/>
                <a:sym typeface="Arial"/>
              </a:rPr>
              <a:t>The term </a:t>
            </a:r>
            <a:r>
              <a:rPr lang="en-US" sz="1600" b="0" i="0" u="none" strike="noStrike" cap="none" dirty="0" err="1">
                <a:solidFill>
                  <a:srgbClr val="636B71"/>
                </a:solidFill>
                <a:latin typeface="Arial"/>
                <a:ea typeface="Arial"/>
                <a:cs typeface="Arial"/>
                <a:sym typeface="Arial"/>
              </a:rPr>
              <a:t>DeFi</a:t>
            </a:r>
            <a:r>
              <a:rPr lang="en-US" sz="1600" b="0" i="0" u="none" strike="noStrike" cap="none" dirty="0">
                <a:solidFill>
                  <a:srgbClr val="636B71"/>
                </a:solidFill>
                <a:latin typeface="Arial"/>
                <a:ea typeface="Arial"/>
                <a:cs typeface="Arial"/>
                <a:sym typeface="Arial"/>
              </a:rPr>
              <a:t> refers to financial applications run by smart contracts on a blockchain, typically a permissionless (i.e. public) chain. </a:t>
            </a:r>
            <a:endParaRPr sz="1600" b="0" i="0" u="none" strike="noStrike" cap="none" dirty="0">
              <a:solidFill>
                <a:srgbClr val="636B71"/>
              </a:solidFill>
              <a:latin typeface="Arial"/>
              <a:ea typeface="Arial"/>
              <a:cs typeface="Arial"/>
              <a:sym typeface="Arial"/>
            </a:endParaRPr>
          </a:p>
          <a:p>
            <a:pPr marL="0" marR="0" lvl="0" indent="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636B71"/>
                </a:solidFill>
                <a:latin typeface="Arial"/>
                <a:ea typeface="Arial"/>
                <a:cs typeface="Arial"/>
                <a:sym typeface="Arial"/>
              </a:rPr>
              <a:t>DeFi</a:t>
            </a:r>
            <a:r>
              <a:rPr lang="en-US" sz="1600" b="0" i="0" u="none" strike="noStrike" cap="none" dirty="0">
                <a:solidFill>
                  <a:srgbClr val="636B71"/>
                </a:solidFill>
                <a:latin typeface="Arial"/>
                <a:ea typeface="Arial"/>
                <a:cs typeface="Arial"/>
                <a:sym typeface="Arial"/>
              </a:rPr>
              <a:t> aims to provide financial services without using </a:t>
            </a:r>
            <a:r>
              <a:rPr lang="en-US" sz="1600" b="0" i="0" u="none" strike="noStrike" cap="none" dirty="0" err="1">
                <a:solidFill>
                  <a:srgbClr val="636B71"/>
                </a:solidFill>
                <a:latin typeface="Arial"/>
                <a:ea typeface="Arial"/>
                <a:cs typeface="Arial"/>
                <a:sym typeface="Arial"/>
              </a:rPr>
              <a:t>centralised</a:t>
            </a:r>
            <a:r>
              <a:rPr lang="en-US" sz="1600" b="0" i="0" u="none" strike="noStrike" cap="none" dirty="0">
                <a:solidFill>
                  <a:srgbClr val="636B71"/>
                </a:solidFill>
                <a:latin typeface="Arial"/>
                <a:ea typeface="Arial"/>
                <a:cs typeface="Arial"/>
                <a:sym typeface="Arial"/>
              </a:rPr>
              <a:t> entities and easy access with 24/7 availability.</a:t>
            </a:r>
            <a:endParaRPr sz="16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636B71"/>
                </a:solidFill>
                <a:latin typeface="Arial"/>
                <a:ea typeface="Arial"/>
                <a:cs typeface="Arial"/>
                <a:sym typeface="Arial"/>
              </a:rPr>
              <a:t>More specifically, it digitizes and automates the contracting processes, which could improve efficiency by reducing intermediation layers. </a:t>
            </a:r>
            <a:endParaRPr sz="16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636B71"/>
                </a:solidFill>
                <a:latin typeface="Arial"/>
                <a:ea typeface="Arial"/>
                <a:cs typeface="Arial"/>
                <a:sym typeface="Arial"/>
              </a:rPr>
              <a:t>Moreover, it also provides users with much greater anonymity than transactions in traditional finance. The transactions are inherently tamper-proof, due to the nature of the underlying blockchain transactions.</a:t>
            </a:r>
            <a:endParaRPr dirty="0"/>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0" marR="0" lvl="0" indent="0" algn="just" rtl="0">
              <a:lnSpc>
                <a:spcPct val="90000"/>
              </a:lnSpc>
              <a:spcBef>
                <a:spcPts val="0"/>
              </a:spcBef>
              <a:spcAft>
                <a:spcPts val="0"/>
              </a:spcAft>
              <a:buNone/>
            </a:pPr>
            <a:endParaRPr sz="1600" b="0" i="0" u="none" strike="noStrike" cap="none" dirty="0">
              <a:solidFill>
                <a:schemeClr val="accent2"/>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a:p>
            <a:pPr marL="0" marR="0" lvl="0" indent="0" algn="just" rtl="0">
              <a:lnSpc>
                <a:spcPct val="90000"/>
              </a:lnSpc>
              <a:spcBef>
                <a:spcPts val="0"/>
              </a:spcBef>
              <a:spcAft>
                <a:spcPts val="0"/>
              </a:spcAft>
              <a:buNone/>
            </a:pPr>
            <a:endParaRPr sz="1600" b="0" i="0" u="none" strike="noStrike" cap="none" dirty="0">
              <a:solidFill>
                <a:schemeClr val="dk2"/>
              </a:solidFill>
              <a:latin typeface="Arial"/>
              <a:ea typeface="Arial"/>
              <a:cs typeface="Arial"/>
              <a:sym typeface="Arial"/>
            </a:endParaRPr>
          </a:p>
        </p:txBody>
      </p:sp>
      <p:sp>
        <p:nvSpPr>
          <p:cNvPr id="569" name="Google Shape;569;p35"/>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What is Decentralized Finance (DeFi)?</a:t>
            </a:r>
            <a:endParaRPr sz="2400" b="0" i="0" u="none" strike="noStrike" cap="none">
              <a:solidFill>
                <a:srgbClr val="53626F"/>
              </a:solidFill>
              <a:latin typeface="Arial"/>
              <a:ea typeface="Arial"/>
              <a:cs typeface="Arial"/>
              <a:sym typeface="Arial"/>
            </a:endParaRPr>
          </a:p>
        </p:txBody>
      </p:sp>
      <p:sp>
        <p:nvSpPr>
          <p:cNvPr id="570" name="Google Shape;570;p35"/>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7</a:t>
            </a:fld>
            <a:endParaRPr sz="1200" b="0" i="0" u="none" strike="noStrike" cap="none">
              <a:solidFill>
                <a:srgbClr val="FFFFFF"/>
              </a:solidFill>
              <a:latin typeface="Arial"/>
              <a:ea typeface="Arial"/>
              <a:cs typeface="Arial"/>
              <a:sym typeface="Arial"/>
            </a:endParaRPr>
          </a:p>
        </p:txBody>
      </p:sp>
      <p:sp>
        <p:nvSpPr>
          <p:cNvPr id="578" name="Google Shape;578;p3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a:t>Introduction to </a:t>
            </a:r>
            <a:r>
              <a:rPr lang="en-US" b="0" dirty="0" err="1"/>
              <a:t>Decentralised</a:t>
            </a:r>
            <a:r>
              <a:rPr lang="en-US" b="0" dirty="0"/>
              <a:t> Finance (</a:t>
            </a:r>
            <a:r>
              <a:rPr lang="en-US" b="0" dirty="0" err="1"/>
              <a:t>DeFi</a:t>
            </a:r>
            <a:r>
              <a:rPr lang="en-US" b="0" dirty="0"/>
              <a:t>)</a:t>
            </a:r>
            <a:endParaRPr dirty="0"/>
          </a:p>
        </p:txBody>
      </p:sp>
      <p:sp>
        <p:nvSpPr>
          <p:cNvPr id="579" name="Google Shape;579;p36"/>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636B71"/>
                </a:solidFill>
                <a:latin typeface="Arial"/>
                <a:ea typeface="Arial"/>
                <a:cs typeface="Arial"/>
                <a:sym typeface="Arial"/>
              </a:rPr>
              <a:t>Stablecoins</a:t>
            </a:r>
            <a:r>
              <a:rPr lang="en-US" sz="1600" b="0" i="0" u="none" strike="noStrike" cap="none" dirty="0">
                <a:solidFill>
                  <a:srgbClr val="636B71"/>
                </a:solidFill>
                <a:latin typeface="Arial"/>
                <a:ea typeface="Arial"/>
                <a:cs typeface="Arial"/>
                <a:sym typeface="Arial"/>
              </a:rPr>
              <a:t> are the backbone of </a:t>
            </a:r>
            <a:r>
              <a:rPr lang="en-US" sz="1600" b="0" i="0" u="none" strike="noStrike" cap="none" dirty="0" err="1">
                <a:solidFill>
                  <a:srgbClr val="636B71"/>
                </a:solidFill>
                <a:latin typeface="Arial"/>
                <a:ea typeface="Arial"/>
                <a:cs typeface="Arial"/>
                <a:sym typeface="Arial"/>
              </a:rPr>
              <a:t>DeFi</a:t>
            </a:r>
            <a:r>
              <a:rPr lang="en-US" sz="1600" b="0" i="0" u="none" strike="noStrike" cap="none" dirty="0">
                <a:solidFill>
                  <a:srgbClr val="636B71"/>
                </a:solidFill>
                <a:latin typeface="Arial"/>
                <a:ea typeface="Arial"/>
                <a:cs typeface="Arial"/>
                <a:sym typeface="Arial"/>
              </a:rPr>
              <a:t>: they are </a:t>
            </a:r>
            <a:r>
              <a:rPr lang="en-US" sz="1600" b="0" i="0" u="none" strike="noStrike" cap="none" dirty="0" err="1">
                <a:solidFill>
                  <a:srgbClr val="636B71"/>
                </a:solidFill>
                <a:latin typeface="Arial"/>
                <a:ea typeface="Arial"/>
                <a:cs typeface="Arial"/>
                <a:sym typeface="Arial"/>
              </a:rPr>
              <a:t>cryptoassets</a:t>
            </a:r>
            <a:r>
              <a:rPr lang="en-US" sz="1600" b="0" i="0" u="none" strike="noStrike" cap="none" dirty="0">
                <a:solidFill>
                  <a:srgbClr val="636B71"/>
                </a:solidFill>
                <a:latin typeface="Arial"/>
                <a:ea typeface="Arial"/>
                <a:cs typeface="Arial"/>
                <a:sym typeface="Arial"/>
              </a:rPr>
              <a:t> that strive to tie their values to fiat currencies, such as the US Dollar. They play an important role in the </a:t>
            </a:r>
            <a:r>
              <a:rPr lang="en-US" sz="1600" b="0" i="0" u="none" strike="noStrike" cap="none" dirty="0" err="1">
                <a:solidFill>
                  <a:srgbClr val="636B71"/>
                </a:solidFill>
                <a:latin typeface="Arial"/>
                <a:ea typeface="Arial"/>
                <a:cs typeface="Arial"/>
                <a:sym typeface="Arial"/>
              </a:rPr>
              <a:t>DeFi</a:t>
            </a:r>
            <a:r>
              <a:rPr lang="en-US" sz="1600" b="0" i="0" u="none" strike="noStrike" cap="none" dirty="0">
                <a:solidFill>
                  <a:srgbClr val="636B71"/>
                </a:solidFill>
                <a:latin typeface="Arial"/>
                <a:ea typeface="Arial"/>
                <a:cs typeface="Arial"/>
                <a:sym typeface="Arial"/>
              </a:rPr>
              <a:t> ecosystem, facilitating fund transfers across platforms and between users. </a:t>
            </a:r>
            <a:endParaRPr sz="14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err="1">
                <a:solidFill>
                  <a:srgbClr val="636B71"/>
                </a:solidFill>
                <a:latin typeface="Arial"/>
                <a:ea typeface="Arial"/>
                <a:cs typeface="Arial"/>
                <a:sym typeface="Arial"/>
              </a:rPr>
              <a:t>Stablecoins</a:t>
            </a:r>
            <a:r>
              <a:rPr lang="en-US" sz="1600" b="0" i="0" u="none" strike="noStrike" cap="none" dirty="0">
                <a:solidFill>
                  <a:srgbClr val="636B71"/>
                </a:solidFill>
                <a:latin typeface="Arial"/>
                <a:ea typeface="Arial"/>
                <a:cs typeface="Arial"/>
                <a:sym typeface="Arial"/>
              </a:rPr>
              <a:t> allow </a:t>
            </a:r>
            <a:r>
              <a:rPr lang="en-US" sz="1600" b="0" i="0" u="none" strike="noStrike" cap="none" dirty="0" err="1">
                <a:solidFill>
                  <a:srgbClr val="636B71"/>
                </a:solidFill>
                <a:latin typeface="Arial"/>
                <a:ea typeface="Arial"/>
                <a:cs typeface="Arial"/>
                <a:sym typeface="Arial"/>
              </a:rPr>
              <a:t>DeFi</a:t>
            </a:r>
            <a:r>
              <a:rPr lang="en-US" sz="1600" b="0" i="0" u="none" strike="noStrike" cap="none" dirty="0">
                <a:solidFill>
                  <a:srgbClr val="636B71"/>
                </a:solidFill>
                <a:latin typeface="Arial"/>
                <a:ea typeface="Arial"/>
                <a:cs typeface="Arial"/>
                <a:sym typeface="Arial"/>
              </a:rPr>
              <a:t> market participants to avoid converting to and from fiat money at every turn. They also act as a bridge between the crypto and the traditional financial systems, which share a common numeraire – i.e., fiat currencies. </a:t>
            </a:r>
            <a:endParaRPr sz="14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636B71"/>
                </a:solidFill>
                <a:latin typeface="Arial"/>
                <a:ea typeface="Arial"/>
                <a:cs typeface="Arial"/>
                <a:sym typeface="Arial"/>
              </a:rPr>
              <a:t>They record all transacting histories directly on-chain, without the involvement of centralized intermediaries. They rely on an overcollateralized pool of </a:t>
            </a:r>
            <a:r>
              <a:rPr lang="en-US" sz="1600" b="0" i="0" u="none" strike="noStrike" cap="none" dirty="0" err="1">
                <a:solidFill>
                  <a:srgbClr val="636B71"/>
                </a:solidFill>
                <a:latin typeface="Arial"/>
                <a:ea typeface="Arial"/>
                <a:cs typeface="Arial"/>
                <a:sym typeface="Arial"/>
              </a:rPr>
              <a:t>cryptoassets</a:t>
            </a:r>
            <a:r>
              <a:rPr lang="en-US" sz="1600" b="0" i="0" u="none" strike="noStrike" cap="none" dirty="0">
                <a:solidFill>
                  <a:srgbClr val="636B71"/>
                </a:solidFill>
                <a:latin typeface="Arial"/>
                <a:ea typeface="Arial"/>
                <a:cs typeface="Arial"/>
                <a:sym typeface="Arial"/>
              </a:rPr>
              <a:t>, i.e., the underlying assets are worth more than the </a:t>
            </a:r>
            <a:r>
              <a:rPr lang="en-US" sz="1600" b="0" i="0" u="none" strike="noStrike" cap="none" dirty="0" err="1">
                <a:solidFill>
                  <a:srgbClr val="636B71"/>
                </a:solidFill>
                <a:latin typeface="Arial"/>
                <a:ea typeface="Arial"/>
                <a:cs typeface="Arial"/>
                <a:sym typeface="Arial"/>
              </a:rPr>
              <a:t>stablecoins</a:t>
            </a:r>
            <a:r>
              <a:rPr lang="en-US" sz="1600" b="0" i="0" u="none" strike="noStrike" cap="none" dirty="0">
                <a:solidFill>
                  <a:srgbClr val="636B71"/>
                </a:solidFill>
                <a:latin typeface="Arial"/>
                <a:ea typeface="Arial"/>
                <a:cs typeface="Arial"/>
                <a:sym typeface="Arial"/>
              </a:rPr>
              <a:t> in circulation. </a:t>
            </a:r>
            <a:endParaRPr sz="14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636B71"/>
                </a:solidFill>
                <a:latin typeface="Arial"/>
                <a:ea typeface="Arial"/>
                <a:cs typeface="Arial"/>
                <a:sym typeface="Arial"/>
              </a:rPr>
              <a:t>Since crypto collateral has a very high price volatility, </a:t>
            </a:r>
            <a:r>
              <a:rPr lang="en-US" sz="1600" b="0" i="0" u="none" strike="noStrike" cap="none" dirty="0" err="1">
                <a:solidFill>
                  <a:srgbClr val="636B71"/>
                </a:solidFill>
                <a:latin typeface="Arial"/>
                <a:ea typeface="Arial"/>
                <a:cs typeface="Arial"/>
                <a:sym typeface="Arial"/>
              </a:rPr>
              <a:t>DeFi</a:t>
            </a:r>
            <a:r>
              <a:rPr lang="en-US" sz="1600" b="0" i="0" u="none" strike="noStrike" cap="none" dirty="0">
                <a:solidFill>
                  <a:srgbClr val="636B71"/>
                </a:solidFill>
                <a:latin typeface="Arial"/>
                <a:ea typeface="Arial"/>
                <a:cs typeface="Arial"/>
                <a:sym typeface="Arial"/>
              </a:rPr>
              <a:t> </a:t>
            </a:r>
            <a:r>
              <a:rPr lang="en-US" sz="1600" b="0" i="0" u="none" strike="noStrike" cap="none" dirty="0" err="1">
                <a:solidFill>
                  <a:srgbClr val="636B71"/>
                </a:solidFill>
                <a:latin typeface="Arial"/>
                <a:ea typeface="Arial"/>
                <a:cs typeface="Arial"/>
                <a:sym typeface="Arial"/>
              </a:rPr>
              <a:t>stablecoins</a:t>
            </a:r>
            <a:r>
              <a:rPr lang="en-US" sz="1600" b="0" i="0" u="none" strike="noStrike" cap="none" dirty="0">
                <a:solidFill>
                  <a:srgbClr val="636B71"/>
                </a:solidFill>
                <a:latin typeface="Arial"/>
                <a:ea typeface="Arial"/>
                <a:cs typeface="Arial"/>
                <a:sym typeface="Arial"/>
              </a:rPr>
              <a:t> incentivize users to actively monitor the collateralization ratio. </a:t>
            </a:r>
            <a:endParaRPr sz="14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rgbClr val="636B71"/>
              </a:solidFill>
              <a:latin typeface="Arial"/>
              <a:ea typeface="Arial"/>
              <a:cs typeface="Arial"/>
              <a:sym typeface="Arial"/>
            </a:endParaRPr>
          </a:p>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636B71"/>
                </a:solidFill>
                <a:latin typeface="Arial"/>
                <a:ea typeface="Arial"/>
                <a:cs typeface="Arial"/>
                <a:sym typeface="Arial"/>
              </a:rPr>
              <a:t>To do so, the smart contracts behind these </a:t>
            </a:r>
            <a:r>
              <a:rPr lang="en-US" sz="1600" b="0" i="0" u="none" strike="noStrike" cap="none" dirty="0" err="1">
                <a:solidFill>
                  <a:srgbClr val="636B71"/>
                </a:solidFill>
                <a:latin typeface="Arial"/>
                <a:ea typeface="Arial"/>
                <a:cs typeface="Arial"/>
                <a:sym typeface="Arial"/>
              </a:rPr>
              <a:t>stablecoins</a:t>
            </a:r>
            <a:r>
              <a:rPr lang="en-US" sz="1600" b="0" i="0" u="none" strike="noStrike" cap="none" dirty="0">
                <a:solidFill>
                  <a:srgbClr val="636B71"/>
                </a:solidFill>
                <a:latin typeface="Arial"/>
                <a:ea typeface="Arial"/>
                <a:cs typeface="Arial"/>
                <a:sym typeface="Arial"/>
              </a:rPr>
              <a:t> allow any user to seize the collateral when the collateralization ratio falls below a certain threshold (which is higher than 100%) and to redeem the </a:t>
            </a:r>
            <a:r>
              <a:rPr lang="en-US" sz="1600" b="0" i="0" u="none" strike="noStrike" cap="none" dirty="0" err="1">
                <a:solidFill>
                  <a:srgbClr val="636B71"/>
                </a:solidFill>
                <a:latin typeface="Arial"/>
                <a:ea typeface="Arial"/>
                <a:cs typeface="Arial"/>
                <a:sym typeface="Arial"/>
              </a:rPr>
              <a:t>stablecoins</a:t>
            </a:r>
            <a:r>
              <a:rPr lang="en-US" sz="1600" b="0" i="0" u="none" strike="noStrike" cap="none" dirty="0">
                <a:solidFill>
                  <a:srgbClr val="636B71"/>
                </a:solidFill>
                <a:latin typeface="Arial"/>
                <a:ea typeface="Arial"/>
                <a:cs typeface="Arial"/>
                <a:sym typeface="Arial"/>
              </a:rPr>
              <a:t>. Such a design ensures that the value of </a:t>
            </a:r>
            <a:r>
              <a:rPr lang="en-US" sz="1600" b="0" i="0" u="none" strike="noStrike" cap="none" dirty="0" err="1">
                <a:solidFill>
                  <a:srgbClr val="636B71"/>
                </a:solidFill>
                <a:latin typeface="Arial"/>
                <a:ea typeface="Arial"/>
                <a:cs typeface="Arial"/>
                <a:sym typeface="Arial"/>
              </a:rPr>
              <a:t>stablecoins</a:t>
            </a:r>
            <a:r>
              <a:rPr lang="en-US" sz="1600" b="0" i="0" u="none" strike="noStrike" cap="none" dirty="0">
                <a:solidFill>
                  <a:srgbClr val="636B71"/>
                </a:solidFill>
                <a:latin typeface="Arial"/>
                <a:ea typeface="Arial"/>
                <a:cs typeface="Arial"/>
                <a:sym typeface="Arial"/>
              </a:rPr>
              <a:t> remains tied to the fiat currency. </a:t>
            </a:r>
            <a:endParaRPr sz="1600" b="0" i="0" u="none" strike="noStrike" cap="none" dirty="0">
              <a:solidFill>
                <a:srgbClr val="636B71"/>
              </a:solidFill>
              <a:latin typeface="Arial"/>
              <a:ea typeface="Arial"/>
              <a:cs typeface="Arial"/>
              <a:sym typeface="Arial"/>
            </a:endParaRPr>
          </a:p>
          <a:p>
            <a:pPr marL="228600" marR="0" lvl="0" indent="-127000" algn="just" rtl="0">
              <a:lnSpc>
                <a:spcPct val="90000"/>
              </a:lnSpc>
              <a:spcBef>
                <a:spcPts val="0"/>
              </a:spcBef>
              <a:spcAft>
                <a:spcPts val="0"/>
              </a:spcAft>
              <a:buClr>
                <a:srgbClr val="C00000"/>
              </a:buClr>
              <a:buSzPts val="1600"/>
              <a:buFont typeface="Arial"/>
              <a:buNone/>
            </a:pPr>
            <a:endParaRPr sz="1600" b="0" i="0" u="none" strike="noStrike" cap="none" dirty="0">
              <a:solidFill>
                <a:schemeClr val="dk2"/>
              </a:solidFill>
              <a:latin typeface="Arial"/>
              <a:ea typeface="Arial"/>
              <a:cs typeface="Arial"/>
              <a:sym typeface="Arial"/>
            </a:endParaRPr>
          </a:p>
        </p:txBody>
      </p:sp>
      <p:sp>
        <p:nvSpPr>
          <p:cNvPr id="580" name="Google Shape;580;p36"/>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DeFi’s Building Blocks</a:t>
            </a:r>
            <a:endParaRPr sz="1400" b="0" i="0" u="none" strike="noStrike" cap="none">
              <a:solidFill>
                <a:srgbClr val="000000"/>
              </a:solidFill>
              <a:latin typeface="Arial"/>
              <a:ea typeface="Arial"/>
              <a:cs typeface="Arial"/>
              <a:sym typeface="Arial"/>
            </a:endParaRPr>
          </a:p>
        </p:txBody>
      </p:sp>
      <p:sp>
        <p:nvSpPr>
          <p:cNvPr id="581" name="Google Shape;581;p36"/>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8</a:t>
            </a:fld>
            <a:endParaRPr sz="1200" b="0" i="0" u="none" strike="noStrike" cap="none">
              <a:solidFill>
                <a:srgbClr val="FFFFFF"/>
              </a:solidFill>
              <a:latin typeface="Arial"/>
              <a:ea typeface="Arial"/>
              <a:cs typeface="Arial"/>
              <a:sym typeface="Arial"/>
            </a:endParaRPr>
          </a:p>
        </p:txBody>
      </p:sp>
      <p:sp>
        <p:nvSpPr>
          <p:cNvPr id="589" name="Google Shape;589;p3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590" name="Google Shape;590;p38"/>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It is well established that Stellar, as a base network, excels in network efficiency, capital efficiency, asset flexibility and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consensus.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Network efficiency holds great importance in the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space. </a:t>
            </a:r>
            <a:r>
              <a:rPr lang="en-US" sz="1600" dirty="0">
                <a:solidFill>
                  <a:srgbClr val="53626F"/>
                </a:solidFill>
              </a:rPr>
              <a:t>More specifically, on</a:t>
            </a:r>
            <a:r>
              <a:rPr lang="en-US" sz="1600" b="0" i="0" u="none" strike="noStrike" cap="none" dirty="0">
                <a:solidFill>
                  <a:srgbClr val="53626F"/>
                </a:solidFill>
                <a:latin typeface="Arial"/>
                <a:ea typeface="Arial"/>
                <a:cs typeface="Arial"/>
                <a:sym typeface="Arial"/>
              </a:rPr>
              <a:t>e of </a:t>
            </a:r>
            <a:r>
              <a:rPr lang="en-US" sz="1600" b="0" i="0" u="none" strike="noStrike" cap="none" dirty="0" err="1">
                <a:solidFill>
                  <a:srgbClr val="53626F"/>
                </a:solidFill>
                <a:latin typeface="Arial"/>
                <a:ea typeface="Arial"/>
                <a:cs typeface="Arial"/>
                <a:sym typeface="Arial"/>
              </a:rPr>
              <a:t>DeFi’s</a:t>
            </a:r>
            <a:r>
              <a:rPr lang="en-US" sz="1600" b="0" i="0" u="none" strike="noStrike" cap="none" dirty="0">
                <a:solidFill>
                  <a:srgbClr val="53626F"/>
                </a:solidFill>
                <a:latin typeface="Arial"/>
                <a:ea typeface="Arial"/>
                <a:cs typeface="Arial"/>
                <a:sym typeface="Arial"/>
              </a:rPr>
              <a:t> key improvements over the traditional financial ecosystem is the increased efficiency gained by removing intermediaries and making accessibility easier due to the decentralized nature of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protocols.</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However, the network efficiency improvement can not have much to offer if the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 is built on a network that is expensive.</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For example, a traditional financial derivative costs over $0.24 to process, due to the intermediaries involved in the execution and trading, while when facilitating derivatives using a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 this cost is removed.</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dirty="0">
                <a:solidFill>
                  <a:srgbClr val="53626F"/>
                </a:solidFill>
              </a:rPr>
              <a:t>Nonetheless</a:t>
            </a:r>
            <a:r>
              <a:rPr lang="en-US" sz="1600" b="0" i="0" u="none" strike="noStrike" cap="none" dirty="0">
                <a:solidFill>
                  <a:srgbClr val="53626F"/>
                </a:solidFill>
                <a:latin typeface="Arial"/>
                <a:ea typeface="Arial"/>
                <a:cs typeface="Arial"/>
                <a:sym typeface="Arial"/>
              </a:rPr>
              <a:t>, this improvement is useless if the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 incurs more than $0.24 in network fees to process a derivative.</a:t>
            </a:r>
            <a:endParaRPr sz="1400" b="0" i="0" u="none" strike="noStrike" cap="none" dirty="0">
              <a:solidFill>
                <a:srgbClr val="000000"/>
              </a:solidFill>
              <a:latin typeface="Arial"/>
              <a:ea typeface="Arial"/>
              <a:cs typeface="Arial"/>
              <a:sym typeface="Arial"/>
            </a:endParaRPr>
          </a:p>
        </p:txBody>
      </p:sp>
      <p:sp>
        <p:nvSpPr>
          <p:cNvPr id="591" name="Google Shape;591;p38"/>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Stellar’s Network Efficiency and DeFi</a:t>
            </a:r>
            <a:endParaRPr sz="1400" b="0" i="0" u="none" strike="noStrike" cap="none">
              <a:solidFill>
                <a:srgbClr val="000000"/>
              </a:solidFill>
              <a:latin typeface="Arial"/>
              <a:ea typeface="Arial"/>
              <a:cs typeface="Arial"/>
              <a:sym typeface="Arial"/>
            </a:endParaRPr>
          </a:p>
        </p:txBody>
      </p:sp>
      <p:sp>
        <p:nvSpPr>
          <p:cNvPr id="592" name="Google Shape;592;p38"/>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Arial"/>
              <a:buNone/>
            </a:pPr>
            <a:fld id="{00000000-1234-1234-1234-123412341234}" type="slidenum">
              <a:rPr lang="en-US" sz="1200" b="0" i="0" u="none" strike="noStrike" cap="none">
                <a:solidFill>
                  <a:srgbClr val="FFFFFF"/>
                </a:solidFill>
                <a:latin typeface="Arial"/>
                <a:ea typeface="Arial"/>
                <a:cs typeface="Arial"/>
                <a:sym typeface="Arial"/>
              </a:rPr>
              <a:t>9</a:t>
            </a:fld>
            <a:endParaRPr sz="1200" b="0" i="0" u="none" strike="noStrike" cap="none">
              <a:solidFill>
                <a:srgbClr val="FFFFFF"/>
              </a:solidFill>
              <a:latin typeface="Arial"/>
              <a:ea typeface="Arial"/>
              <a:cs typeface="Arial"/>
              <a:sym typeface="Arial"/>
            </a:endParaRPr>
          </a:p>
        </p:txBody>
      </p:sp>
      <p:sp>
        <p:nvSpPr>
          <p:cNvPr id="600" name="Google Shape;600;p3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dirty="0" err="1"/>
              <a:t>Decentralised</a:t>
            </a:r>
            <a:r>
              <a:rPr lang="en-US" b="0" dirty="0"/>
              <a:t> Finance (</a:t>
            </a:r>
            <a:r>
              <a:rPr lang="en-US" b="0" dirty="0" err="1"/>
              <a:t>DeFi</a:t>
            </a:r>
            <a:r>
              <a:rPr lang="en-US" b="0" dirty="0"/>
              <a:t>) on Stellar </a:t>
            </a:r>
            <a:endParaRPr dirty="0"/>
          </a:p>
        </p:txBody>
      </p:sp>
      <p:sp>
        <p:nvSpPr>
          <p:cNvPr id="601" name="Google Shape;601;p39"/>
          <p:cNvSpPr txBox="1"/>
          <p:nvPr/>
        </p:nvSpPr>
        <p:spPr>
          <a:xfrm>
            <a:off x="1016000" y="1605464"/>
            <a:ext cx="9897000" cy="4590000"/>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What is more, </a:t>
            </a:r>
            <a:r>
              <a:rPr lang="en-US" sz="1600" b="0" i="0" u="none" strike="noStrike" cap="none" dirty="0" err="1">
                <a:solidFill>
                  <a:srgbClr val="53626F"/>
                </a:solidFill>
                <a:latin typeface="Arial"/>
                <a:ea typeface="Arial"/>
                <a:cs typeface="Arial"/>
                <a:sym typeface="Arial"/>
              </a:rPr>
              <a:t>Stellar’s</a:t>
            </a:r>
            <a:r>
              <a:rPr lang="en-US" sz="1600" b="0" i="0" u="none" strike="noStrike" cap="none" dirty="0">
                <a:solidFill>
                  <a:srgbClr val="53626F"/>
                </a:solidFill>
                <a:latin typeface="Arial"/>
                <a:ea typeface="Arial"/>
                <a:cs typeface="Arial"/>
                <a:sym typeface="Arial"/>
              </a:rPr>
              <a:t> network efficiency is crucial for realizing the increased financial ecosystem accessibility offered by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protocols are unable to make finance more accessible when the high fees make it nonsensical for potential users to participate.</a:t>
            </a:r>
            <a:endParaRPr sz="1400" b="0" i="0" u="none" strike="noStrike" cap="none" dirty="0">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none" strike="noStrike" cap="none" dirty="0">
                <a:solidFill>
                  <a:srgbClr val="53626F"/>
                </a:solidFill>
                <a:latin typeface="Arial"/>
                <a:ea typeface="Arial"/>
                <a:cs typeface="Arial"/>
                <a:sym typeface="Arial"/>
              </a:rPr>
              <a:t>That’s why </a:t>
            </a:r>
            <a:r>
              <a:rPr lang="en-US" sz="1600" b="0" i="0" u="none" strike="noStrike" cap="none" dirty="0" err="1">
                <a:solidFill>
                  <a:srgbClr val="53626F"/>
                </a:solidFill>
                <a:latin typeface="Arial"/>
                <a:ea typeface="Arial"/>
                <a:cs typeface="Arial"/>
                <a:sym typeface="Arial"/>
              </a:rPr>
              <a:t>Stellar’s</a:t>
            </a:r>
            <a:r>
              <a:rPr lang="en-US" sz="1600" b="0" i="0" u="none" strike="noStrike" cap="none" dirty="0">
                <a:solidFill>
                  <a:srgbClr val="53626F"/>
                </a:solidFill>
                <a:latin typeface="Arial"/>
                <a:ea typeface="Arial"/>
                <a:cs typeface="Arial"/>
                <a:sym typeface="Arial"/>
              </a:rPr>
              <a:t> near-to-zero fees encourage potential users to participate in the protocol and make sure to avoid this economic exclusion.</a:t>
            </a:r>
            <a:endParaRPr sz="1400" b="0" i="0" u="none" strike="noStrike" cap="none" dirty="0">
              <a:solidFill>
                <a:srgbClr val="000000"/>
              </a:solidFill>
              <a:latin typeface="Arial"/>
              <a:ea typeface="Arial"/>
              <a:cs typeface="Arial"/>
              <a:sym typeface="Arial"/>
            </a:endParaRPr>
          </a:p>
        </p:txBody>
      </p:sp>
      <p:sp>
        <p:nvSpPr>
          <p:cNvPr id="602" name="Google Shape;602;p39"/>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Stellar’s Network Efficiency and DeFi</a:t>
            </a:r>
            <a:endParaRPr sz="1400" b="0" i="0" u="none" strike="noStrike" cap="none">
              <a:solidFill>
                <a:srgbClr val="000000"/>
              </a:solidFill>
              <a:latin typeface="Arial"/>
              <a:ea typeface="Arial"/>
              <a:cs typeface="Arial"/>
              <a:sym typeface="Arial"/>
            </a:endParaRPr>
          </a:p>
        </p:txBody>
      </p:sp>
      <p:sp>
        <p:nvSpPr>
          <p:cNvPr id="603" name="Google Shape;603;p39"/>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05: Theory</a:t>
            </a:r>
            <a:endParaRPr sz="1100">
              <a:solidFill>
                <a:srgbClr val="FFFFFF"/>
              </a:solidFill>
            </a:endParaRPr>
          </a:p>
        </p:txBody>
      </p:sp>
    </p:spTree>
  </p:cSld>
  <p:clrMapOvr>
    <a:masterClrMapping/>
  </p:clrMapOvr>
</p:sld>
</file>

<file path=ppt/theme/theme1.xml><?xml version="1.0" encoding="utf-8"?>
<a:theme xmlns:a="http://schemas.openxmlformats.org/drawingml/2006/main" name="Session Main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a:themeElements>
    <a:clrScheme name="Custom 6">
      <a:dk1>
        <a:srgbClr val="000000"/>
      </a:dk1>
      <a:lt1>
        <a:srgbClr val="FFFFFF"/>
      </a:lt1>
      <a:dk2>
        <a:srgbClr val="53565A"/>
      </a:dk2>
      <a:lt2>
        <a:srgbClr val="DFE2E5"/>
      </a:lt2>
      <a:accent1>
        <a:srgbClr val="BD081C"/>
      </a:accent1>
      <a:accent2>
        <a:srgbClr val="53565A"/>
      </a:accent2>
      <a:accent3>
        <a:srgbClr val="F98693"/>
      </a:accent3>
      <a:accent4>
        <a:srgbClr val="8D0515"/>
      </a:accent4>
      <a:accent5>
        <a:srgbClr val="5E030E"/>
      </a:accent5>
      <a:accent6>
        <a:srgbClr val="A0A9B2"/>
      </a:accent6>
      <a:hlink>
        <a:srgbClr val="C0000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ession Chapter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MASTER">
  <a:themeElements>
    <a:clrScheme name="Custom 6">
      <a:dk1>
        <a:srgbClr val="000000"/>
      </a:dk1>
      <a:lt1>
        <a:srgbClr val="FFFFFF"/>
      </a:lt1>
      <a:dk2>
        <a:srgbClr val="53565A"/>
      </a:dk2>
      <a:lt2>
        <a:srgbClr val="DFE2E5"/>
      </a:lt2>
      <a:accent1>
        <a:srgbClr val="BD081C"/>
      </a:accent1>
      <a:accent2>
        <a:srgbClr val="53565A"/>
      </a:accent2>
      <a:accent3>
        <a:srgbClr val="F98693"/>
      </a:accent3>
      <a:accent4>
        <a:srgbClr val="8D0515"/>
      </a:accent4>
      <a:accent5>
        <a:srgbClr val="5E030E"/>
      </a:accent5>
      <a:accent6>
        <a:srgbClr val="A0A9B2"/>
      </a:accent6>
      <a:hlink>
        <a:srgbClr val="C0000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MASTER">
  <a:themeElements>
    <a:clrScheme name="Custom 6">
      <a:dk1>
        <a:srgbClr val="000000"/>
      </a:dk1>
      <a:lt1>
        <a:srgbClr val="FFFFFF"/>
      </a:lt1>
      <a:dk2>
        <a:srgbClr val="53565A"/>
      </a:dk2>
      <a:lt2>
        <a:srgbClr val="DFE2E5"/>
      </a:lt2>
      <a:accent1>
        <a:srgbClr val="BD081C"/>
      </a:accent1>
      <a:accent2>
        <a:srgbClr val="53565A"/>
      </a:accent2>
      <a:accent3>
        <a:srgbClr val="F98693"/>
      </a:accent3>
      <a:accent4>
        <a:srgbClr val="8D0515"/>
      </a:accent4>
      <a:accent5>
        <a:srgbClr val="5E030E"/>
      </a:accent5>
      <a:accent6>
        <a:srgbClr val="A0A9B2"/>
      </a:accent6>
      <a:hlink>
        <a:srgbClr val="C0000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Session Main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3436</Words>
  <Application>Microsoft Office PowerPoint</Application>
  <PresentationFormat>Widescreen</PresentationFormat>
  <Paragraphs>248</Paragraphs>
  <Slides>26</Slides>
  <Notes>26</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26</vt:i4>
      </vt:variant>
    </vt:vector>
  </HeadingPairs>
  <TitlesOfParts>
    <vt:vector size="37" baseType="lpstr">
      <vt:lpstr>Arial</vt:lpstr>
      <vt:lpstr>Arial Nova Cond</vt:lpstr>
      <vt:lpstr>Calibri</vt:lpstr>
      <vt:lpstr>Courier New</vt:lpstr>
      <vt:lpstr>Noto Sans Symbols</vt:lpstr>
      <vt:lpstr>Session Main title</vt:lpstr>
      <vt:lpstr>MASTER</vt:lpstr>
      <vt:lpstr>2_Session Chapter title</vt:lpstr>
      <vt:lpstr>1_MASTER</vt:lpstr>
      <vt:lpstr>2_MASTER</vt:lpstr>
      <vt:lpstr>1_Session Main title</vt:lpstr>
      <vt:lpstr>PowerPoint Presentation</vt:lpstr>
      <vt:lpstr>Session 5: Agenda</vt:lpstr>
      <vt:lpstr>Session 5: Objectives</vt:lpstr>
      <vt:lpstr>1. Introduction to Decentralised  Finance (DeFi)</vt:lpstr>
      <vt:lpstr>Decentralised Finance (DeFi) on Stellar </vt:lpstr>
      <vt:lpstr>Introduction to Decentralised Finance (DeFi)</vt:lpstr>
      <vt:lpstr>Introduction to Decentralised Finance (DeFi)</vt:lpstr>
      <vt:lpstr>Decentralised Finance (DeFi) on Stellar </vt:lpstr>
      <vt:lpstr>Decentralised Finance (DeFi) on Stellar </vt:lpstr>
      <vt:lpstr>Decentralised Finance (DeFi) on Stellar </vt:lpstr>
      <vt:lpstr>Decentralised Finance (DeFi) on Stellar </vt:lpstr>
      <vt:lpstr>Decentralised Finance (DeFi) on Stellar </vt:lpstr>
      <vt:lpstr>Decentralised Finance (DeFi) on Stellar </vt:lpstr>
      <vt:lpstr>Decentralised Finance (DeFi) on Stellar </vt:lpstr>
      <vt:lpstr>Introduction to Decentralised Finance (DeFi)</vt:lpstr>
      <vt:lpstr>2. Stellar and the AMMs</vt:lpstr>
      <vt:lpstr>Introduction to Decentralised Finance (DeFi)</vt:lpstr>
      <vt:lpstr>Introduction to Decentralised Finance (DeFi)</vt:lpstr>
      <vt:lpstr>Introduction to Decentralised Finance (DeFi)</vt:lpstr>
      <vt:lpstr>Decentralised Finance (DeFi) on Stellar </vt:lpstr>
      <vt:lpstr>3. Conclusion</vt:lpstr>
      <vt:lpstr>Conclusion </vt:lpstr>
      <vt:lpstr>Conclusion </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Αλίκη Ντούζγου</dc:creator>
  <cp:lastModifiedBy>Leonidas Katelaris</cp:lastModifiedBy>
  <cp:revision>14</cp:revision>
  <dcterms:created xsi:type="dcterms:W3CDTF">2020-03-09T07:48:28Z</dcterms:created>
  <dcterms:modified xsi:type="dcterms:W3CDTF">2022-07-11T12:48:31Z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LastKnownPath">
    <vt:lpwstr>\\192.168.212.135\Graphic_designers\PROJECTS\MARIOS\NO NUMBER PROJECTS\The Basics of Cryptocurrencies - MOOC lesson polemitis\FINAL DRAFT 3 MASTER TEMPLATE.pptx</vt:lpwstr>
  </property>
</Properties>
</file>