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73" r:id="rId3"/>
    <p:sldMasterId id="2147483675" r:id="rId4"/>
  </p:sldMasterIdLst>
  <p:notesMasterIdLst>
    <p:notesMasterId r:id="rId11"/>
  </p:notesMasterIdLst>
  <p:sldIdLst>
    <p:sldId id="256" r:id="rId5"/>
    <p:sldId id="257" r:id="rId6"/>
    <p:sldId id="258" r:id="rId7"/>
    <p:sldId id="260" r:id="rId8"/>
    <p:sldId id="261"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psScFKOuQR+YD8IO7JlyuDylq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6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76E07-CA3C-4FB9-82EB-020E5F33E9AF}">
  <a:tblStyle styleId="{BE076E07-CA3C-4FB9-82EB-020E5F33E9A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7"/>
          </a:solidFill>
        </a:fill>
      </a:tcStyle>
    </a:wholeTbl>
    <a:band1H>
      <a:tcTxStyle/>
      <a:tcStyle>
        <a:tcBdr/>
        <a:fill>
          <a:solidFill>
            <a:srgbClr val="E7CACB"/>
          </a:solidFill>
        </a:fill>
      </a:tcStyle>
    </a:band1H>
    <a:band2H>
      <a:tcTxStyle/>
      <a:tcStyle>
        <a:tcBdr/>
      </a:tcStyle>
    </a:band2H>
    <a:band1V>
      <a:tcTxStyle/>
      <a:tcStyle>
        <a:tcBdr/>
        <a:fill>
          <a:solidFill>
            <a:srgbClr val="E7CAC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4884C8-6671-496D-AFD7-2C087024E24A}"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idas Katelaris" userId="65995d7a-907b-4721-9f3f-c850c893dd0d" providerId="ADAL" clId="{329749B9-E9DE-4819-83B0-1B98571C70B2}"/>
    <pc:docChg chg="modSld">
      <pc:chgData name="Leonidas Katelaris" userId="65995d7a-907b-4721-9f3f-c850c893dd0d" providerId="ADAL" clId="{329749B9-E9DE-4819-83B0-1B98571C70B2}" dt="2022-07-11T12:47:55.980" v="1" actId="207"/>
      <pc:docMkLst>
        <pc:docMk/>
      </pc:docMkLst>
      <pc:sldChg chg="modSp mod">
        <pc:chgData name="Leonidas Katelaris" userId="65995d7a-907b-4721-9f3f-c850c893dd0d" providerId="ADAL" clId="{329749B9-E9DE-4819-83B0-1B98571C70B2}" dt="2022-07-11T12:47:55.980" v="1" actId="207"/>
        <pc:sldMkLst>
          <pc:docMk/>
          <pc:sldMk cId="0" sldId="262"/>
        </pc:sldMkLst>
        <pc:spChg chg="mod">
          <ac:chgData name="Leonidas Katelaris" userId="65995d7a-907b-4721-9f3f-c850c893dd0d" providerId="ADAL" clId="{329749B9-E9DE-4819-83B0-1B98571C70B2}" dt="2022-07-11T12:47:55.980" v="1" actId="207"/>
          <ac:spMkLst>
            <pc:docMk/>
            <pc:sldMk cId="0" sldId="262"/>
            <ac:spMk id="254" creationId="{00000000-0000-0000-0000-000000000000}"/>
          </ac:spMkLst>
        </pc:spChg>
      </pc:sldChg>
    </pc:docChg>
  </pc:docChgLst>
  <pc:docChgLst>
    <pc:chgData name="Aliki Ntouzgou" userId="S::ntouzgou.a@unic.ac.cy::636c15c7-6a11-456d-a542-258293528ad9" providerId="AD" clId="Web-{D436B33F-19D5-9B43-588E-092ECA609CCE}"/>
    <pc:docChg chg="delSld modSld">
      <pc:chgData name="Aliki Ntouzgou" userId="S::ntouzgou.a@unic.ac.cy::636c15c7-6a11-456d-a542-258293528ad9" providerId="AD" clId="Web-{D436B33F-19D5-9B43-588E-092ECA609CCE}" dt="2022-07-06T14:58:59.838" v="38"/>
      <pc:docMkLst>
        <pc:docMk/>
      </pc:docMkLst>
      <pc:sldChg chg="modSp">
        <pc:chgData name="Aliki Ntouzgou" userId="S::ntouzgou.a@unic.ac.cy::636c15c7-6a11-456d-a542-258293528ad9" providerId="AD" clId="Web-{D436B33F-19D5-9B43-588E-092ECA609CCE}" dt="2022-07-06T14:54:44.946" v="5" actId="20577"/>
        <pc:sldMkLst>
          <pc:docMk/>
          <pc:sldMk cId="0" sldId="257"/>
        </pc:sldMkLst>
        <pc:spChg chg="mod">
          <ac:chgData name="Aliki Ntouzgou" userId="S::ntouzgou.a@unic.ac.cy::636c15c7-6a11-456d-a542-258293528ad9" providerId="AD" clId="Web-{D436B33F-19D5-9B43-588E-092ECA609CCE}" dt="2022-07-06T14:54:44.946" v="5" actId="20577"/>
          <ac:spMkLst>
            <pc:docMk/>
            <pc:sldMk cId="0" sldId="257"/>
            <ac:spMk id="201" creationId="{00000000-0000-0000-0000-000000000000}"/>
          </ac:spMkLst>
        </pc:spChg>
      </pc:sldChg>
      <pc:sldChg chg="modSp">
        <pc:chgData name="Aliki Ntouzgou" userId="S::ntouzgou.a@unic.ac.cy::636c15c7-6a11-456d-a542-258293528ad9" providerId="AD" clId="Web-{D436B33F-19D5-9B43-588E-092ECA609CCE}" dt="2022-07-06T14:58:57.635" v="37" actId="20577"/>
        <pc:sldMkLst>
          <pc:docMk/>
          <pc:sldMk cId="0" sldId="258"/>
        </pc:sldMkLst>
        <pc:spChg chg="mod">
          <ac:chgData name="Aliki Ntouzgou" userId="S::ntouzgou.a@unic.ac.cy::636c15c7-6a11-456d-a542-258293528ad9" providerId="AD" clId="Web-{D436B33F-19D5-9B43-588E-092ECA609CCE}" dt="2022-07-06T14:58:57.635" v="37" actId="20577"/>
          <ac:spMkLst>
            <pc:docMk/>
            <pc:sldMk cId="0" sldId="258"/>
            <ac:spMk id="212" creationId="{00000000-0000-0000-0000-000000000000}"/>
          </ac:spMkLst>
        </pc:spChg>
      </pc:sldChg>
      <pc:sldChg chg="modSp del">
        <pc:chgData name="Aliki Ntouzgou" userId="S::ntouzgou.a@unic.ac.cy::636c15c7-6a11-456d-a542-258293528ad9" providerId="AD" clId="Web-{D436B33F-19D5-9B43-588E-092ECA609CCE}" dt="2022-07-06T14:58:59.838" v="38"/>
        <pc:sldMkLst>
          <pc:docMk/>
          <pc:sldMk cId="0" sldId="259"/>
        </pc:sldMkLst>
        <pc:spChg chg="mod">
          <ac:chgData name="Aliki Ntouzgou" userId="S::ntouzgou.a@unic.ac.cy::636c15c7-6a11-456d-a542-258293528ad9" providerId="AD" clId="Web-{D436B33F-19D5-9B43-588E-092ECA609CCE}" dt="2022-07-06T14:58:54.275" v="35" actId="20577"/>
          <ac:spMkLst>
            <pc:docMk/>
            <pc:sldMk cId="0" sldId="259"/>
            <ac:spMk id="223" creationId="{00000000-0000-0000-0000-000000000000}"/>
          </ac:spMkLst>
        </pc:spChg>
      </pc:sldChg>
    </pc:docChg>
  </pc:docChgLst>
  <pc:docChgLst>
    <pc:chgData name="Aliki Ntouzgou" userId="S::ntouzgou.a@unic.ac.cy::636c15c7-6a11-456d-a542-258293528ad9" providerId="AD" clId="Web-{2E03A748-7C0B-9A05-F89C-6287D50C850B}"/>
    <pc:docChg chg="modSld">
      <pc:chgData name="Aliki Ntouzgou" userId="S::ntouzgou.a@unic.ac.cy::636c15c7-6a11-456d-a542-258293528ad9" providerId="AD" clId="Web-{2E03A748-7C0B-9A05-F89C-6287D50C850B}" dt="2022-07-06T14:08:35.289" v="0" actId="20577"/>
      <pc:docMkLst>
        <pc:docMk/>
      </pc:docMkLst>
      <pc:sldChg chg="modSp">
        <pc:chgData name="Aliki Ntouzgou" userId="S::ntouzgou.a@unic.ac.cy::636c15c7-6a11-456d-a542-258293528ad9" providerId="AD" clId="Web-{2E03A748-7C0B-9A05-F89C-6287D50C850B}" dt="2022-07-06T14:08:35.289" v="0" actId="20577"/>
        <pc:sldMkLst>
          <pc:docMk/>
          <pc:sldMk cId="0" sldId="262"/>
        </pc:sldMkLst>
        <pc:spChg chg="mod">
          <ac:chgData name="Aliki Ntouzgou" userId="S::ntouzgou.a@unic.ac.cy::636c15c7-6a11-456d-a542-258293528ad9" providerId="AD" clId="Web-{2E03A748-7C0B-9A05-F89C-6287D50C850B}" dt="2022-07-06T14:08:35.289" v="0" actId="20577"/>
          <ac:spMkLst>
            <pc:docMk/>
            <pc:sldMk cId="0" sldId="262"/>
            <ac:spMk id="254"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aseline="0">
                <a:latin typeface="Arial Nova Cond" panose="020B0506020202020204"/>
              </a:defRPr>
            </a:pPr>
            <a:r>
              <a:rPr lang="en-US" dirty="0">
                <a:solidFill>
                  <a:srgbClr val="53626F"/>
                </a:solidFill>
              </a:rPr>
              <a:t>Chart Title</a:t>
            </a:r>
          </a:p>
        </c:rich>
      </c:tx>
      <c:layout>
        <c:manualLayout>
          <c:xMode val="edge"/>
          <c:yMode val="edge"/>
          <c:x val="0.44354456369827683"/>
          <c:y val="2.8192676153282352E-2"/>
        </c:manualLayout>
      </c:layout>
      <c:overlay val="0"/>
    </c:title>
    <c:autoTitleDeleted val="0"/>
    <c:plotArea>
      <c:layout>
        <c:manualLayout>
          <c:layoutTarget val="inner"/>
          <c:xMode val="edge"/>
          <c:yMode val="edge"/>
          <c:x val="0.1248497310946992"/>
          <c:y val="0.13626384668745814"/>
          <c:w val="0.74542646629138953"/>
          <c:h val="0.75287467485041992"/>
        </c:manualLayout>
      </c:layout>
      <c:barChart>
        <c:barDir val="col"/>
        <c:grouping val="clustered"/>
        <c:varyColors val="0"/>
        <c:ser>
          <c:idx val="0"/>
          <c:order val="0"/>
          <c:tx>
            <c:strRef>
              <c:f>Sheet1!$B$1</c:f>
              <c:strCache>
                <c:ptCount val="1"/>
                <c:pt idx="0">
                  <c:v>Variable 1</c:v>
                </c:pt>
              </c:strCache>
            </c:strRef>
          </c:tx>
          <c:invertIfNegative val="0"/>
          <c:cat>
            <c:strRef>
              <c:f>Sheet1!$A$2:$A$5</c:f>
              <c:strCache>
                <c:ptCount val="2"/>
                <c:pt idx="0">
                  <c:v>Category 1</c:v>
                </c:pt>
                <c:pt idx="1">
                  <c:v>Category 2</c:v>
                </c:pt>
              </c:strCache>
            </c:strRef>
          </c:cat>
          <c:val>
            <c:numRef>
              <c:f>Sheet1!$B$2:$B$5</c:f>
              <c:numCache>
                <c:formatCode>[$€-2]\ #,##0;[Red]\-[$€-2]\ #,##0</c:formatCode>
                <c:ptCount val="4"/>
                <c:pt idx="0">
                  <c:v>1177000</c:v>
                </c:pt>
                <c:pt idx="1">
                  <c:v>477000</c:v>
                </c:pt>
              </c:numCache>
            </c:numRef>
          </c:val>
          <c:extLst>
            <c:ext xmlns:c16="http://schemas.microsoft.com/office/drawing/2014/chart" uri="{C3380CC4-5D6E-409C-BE32-E72D297353CC}">
              <c16:uniqueId val="{00000000-B651-4D84-9BD6-E471E1C3075E}"/>
            </c:ext>
          </c:extLst>
        </c:ser>
        <c:ser>
          <c:idx val="1"/>
          <c:order val="1"/>
          <c:tx>
            <c:strRef>
              <c:f>Sheet1!$C$1</c:f>
              <c:strCache>
                <c:ptCount val="1"/>
                <c:pt idx="0">
                  <c:v>Variable 2</c:v>
                </c:pt>
              </c:strCache>
            </c:strRef>
          </c:tx>
          <c:spPr>
            <a:solidFill>
              <a:srgbClr val="00B050"/>
            </a:solidFill>
          </c:spPr>
          <c:invertIfNegative val="0"/>
          <c:cat>
            <c:strRef>
              <c:f>Sheet1!$A$2:$A$5</c:f>
              <c:strCache>
                <c:ptCount val="2"/>
                <c:pt idx="0">
                  <c:v>Category 1</c:v>
                </c:pt>
                <c:pt idx="1">
                  <c:v>Category 2</c:v>
                </c:pt>
              </c:strCache>
            </c:strRef>
          </c:cat>
          <c:val>
            <c:numRef>
              <c:f>Sheet1!$C$2:$C$5</c:f>
              <c:numCache>
                <c:formatCode>[$€-2]\ #,##0;[Red]\-[$€-2]\ #,##0</c:formatCode>
                <c:ptCount val="4"/>
                <c:pt idx="0">
                  <c:v>377000</c:v>
                </c:pt>
                <c:pt idx="1">
                  <c:v>707000</c:v>
                </c:pt>
              </c:numCache>
            </c:numRef>
          </c:val>
          <c:extLst>
            <c:ext xmlns:c16="http://schemas.microsoft.com/office/drawing/2014/chart" uri="{C3380CC4-5D6E-409C-BE32-E72D297353CC}">
              <c16:uniqueId val="{00000001-B651-4D84-9BD6-E471E1C3075E}"/>
            </c:ext>
          </c:extLst>
        </c:ser>
        <c:ser>
          <c:idx val="2"/>
          <c:order val="2"/>
          <c:tx>
            <c:strRef>
              <c:f>Sheet1!$D$1</c:f>
              <c:strCache>
                <c:ptCount val="1"/>
                <c:pt idx="0">
                  <c:v>Variable 3</c:v>
                </c:pt>
              </c:strCache>
            </c:strRef>
          </c:tx>
          <c:spPr>
            <a:solidFill>
              <a:srgbClr val="00B0F0"/>
            </a:solidFill>
          </c:spPr>
          <c:invertIfNegative val="0"/>
          <c:cat>
            <c:strRef>
              <c:f>Sheet1!$A$2:$A$5</c:f>
              <c:strCache>
                <c:ptCount val="2"/>
                <c:pt idx="0">
                  <c:v>Category 1</c:v>
                </c:pt>
                <c:pt idx="1">
                  <c:v>Category 2</c:v>
                </c:pt>
              </c:strCache>
            </c:strRef>
          </c:cat>
          <c:val>
            <c:numRef>
              <c:f>Sheet1!$D$2:$D$5</c:f>
              <c:numCache>
                <c:formatCode>[$€-2]\ #,##0;[Red]\-[$€-2]\ #,##0</c:formatCode>
                <c:ptCount val="4"/>
                <c:pt idx="0">
                  <c:v>677000</c:v>
                </c:pt>
                <c:pt idx="1">
                  <c:v>707000</c:v>
                </c:pt>
              </c:numCache>
            </c:numRef>
          </c:val>
          <c:extLst>
            <c:ext xmlns:c16="http://schemas.microsoft.com/office/drawing/2014/chart" uri="{C3380CC4-5D6E-409C-BE32-E72D297353CC}">
              <c16:uniqueId val="{00000002-B651-4D84-9BD6-E471E1C3075E}"/>
            </c:ext>
          </c:extLst>
        </c:ser>
        <c:ser>
          <c:idx val="3"/>
          <c:order val="3"/>
          <c:tx>
            <c:strRef>
              <c:f>Sheet1!$E$1</c:f>
              <c:strCache>
                <c:ptCount val="1"/>
                <c:pt idx="0">
                  <c:v>Variable 4</c:v>
                </c:pt>
              </c:strCache>
            </c:strRef>
          </c:tx>
          <c:spPr>
            <a:solidFill>
              <a:srgbClr val="FFC000"/>
            </a:solidFill>
          </c:spPr>
          <c:invertIfNegative val="0"/>
          <c:cat>
            <c:strRef>
              <c:f>Sheet1!$A$2:$A$5</c:f>
              <c:strCache>
                <c:ptCount val="2"/>
                <c:pt idx="0">
                  <c:v>Category 1</c:v>
                </c:pt>
                <c:pt idx="1">
                  <c:v>Category 2</c:v>
                </c:pt>
              </c:strCache>
            </c:strRef>
          </c:cat>
          <c:val>
            <c:numRef>
              <c:f>Sheet1!$E$2:$E$5</c:f>
              <c:numCache>
                <c:formatCode>[$€-2]\ #,##0;[Red]\-[$€-2]\ #,##0</c:formatCode>
                <c:ptCount val="4"/>
                <c:pt idx="0">
                  <c:v>277000</c:v>
                </c:pt>
                <c:pt idx="1">
                  <c:v>577000</c:v>
                </c:pt>
              </c:numCache>
            </c:numRef>
          </c:val>
          <c:extLst>
            <c:ext xmlns:c16="http://schemas.microsoft.com/office/drawing/2014/chart" uri="{C3380CC4-5D6E-409C-BE32-E72D297353CC}">
              <c16:uniqueId val="{00000003-B651-4D84-9BD6-E471E1C3075E}"/>
            </c:ext>
          </c:extLst>
        </c:ser>
        <c:ser>
          <c:idx val="4"/>
          <c:order val="4"/>
          <c:tx>
            <c:strRef>
              <c:f>Sheet1!$F$1</c:f>
              <c:strCache>
                <c:ptCount val="1"/>
                <c:pt idx="0">
                  <c:v>Total</c:v>
                </c:pt>
              </c:strCache>
            </c:strRef>
          </c:tx>
          <c:spPr>
            <a:solidFill>
              <a:srgbClr val="7030A0"/>
            </a:solidFill>
          </c:spPr>
          <c:invertIfNegative val="0"/>
          <c:cat>
            <c:strRef>
              <c:f>Sheet1!$A$2:$A$5</c:f>
              <c:strCache>
                <c:ptCount val="2"/>
                <c:pt idx="0">
                  <c:v>Category 1</c:v>
                </c:pt>
                <c:pt idx="1">
                  <c:v>Category 2</c:v>
                </c:pt>
              </c:strCache>
            </c:strRef>
          </c:cat>
          <c:val>
            <c:numRef>
              <c:f>Sheet1!$F$2:$F$5</c:f>
              <c:numCache>
                <c:formatCode>[$€-2]\ #,##0;[Red]\-[$€-2]\ #,##0</c:formatCode>
                <c:ptCount val="4"/>
                <c:pt idx="0">
                  <c:v>2077000</c:v>
                </c:pt>
                <c:pt idx="1">
                  <c:v>1277000</c:v>
                </c:pt>
              </c:numCache>
            </c:numRef>
          </c:val>
          <c:extLst>
            <c:ext xmlns:c16="http://schemas.microsoft.com/office/drawing/2014/chart" uri="{C3380CC4-5D6E-409C-BE32-E72D297353CC}">
              <c16:uniqueId val="{00000004-B651-4D84-9BD6-E471E1C3075E}"/>
            </c:ext>
          </c:extLst>
        </c:ser>
        <c:dLbls>
          <c:showLegendKey val="0"/>
          <c:showVal val="0"/>
          <c:showCatName val="0"/>
          <c:showSerName val="0"/>
          <c:showPercent val="0"/>
          <c:showBubbleSize val="0"/>
        </c:dLbls>
        <c:gapWidth val="150"/>
        <c:axId val="679591632"/>
        <c:axId val="785808928"/>
      </c:barChart>
      <c:catAx>
        <c:axId val="679591632"/>
        <c:scaling>
          <c:orientation val="minMax"/>
        </c:scaling>
        <c:delete val="0"/>
        <c:axPos val="b"/>
        <c:numFmt formatCode="General" sourceLinked="0"/>
        <c:majorTickMark val="none"/>
        <c:minorTickMark val="none"/>
        <c:tickLblPos val="nextTo"/>
        <c:txPr>
          <a:bodyPr/>
          <a:lstStyle/>
          <a:p>
            <a:pPr>
              <a:defRPr baseline="0">
                <a:solidFill>
                  <a:srgbClr val="53626F"/>
                </a:solidFill>
                <a:latin typeface="Arial Nova Cond" panose="020B0506020202020204"/>
              </a:defRPr>
            </a:pPr>
            <a:endParaRPr lang="en-US"/>
          </a:p>
        </c:txPr>
        <c:crossAx val="785808928"/>
        <c:crosses val="autoZero"/>
        <c:auto val="1"/>
        <c:lblAlgn val="ctr"/>
        <c:lblOffset val="100"/>
        <c:noMultiLvlLbl val="0"/>
      </c:catAx>
      <c:valAx>
        <c:axId val="785808928"/>
        <c:scaling>
          <c:orientation val="minMax"/>
        </c:scaling>
        <c:delete val="0"/>
        <c:axPos val="l"/>
        <c:majorGridlines/>
        <c:numFmt formatCode="[$€-2]\ #,##0;[Red]\-[$€-2]\ #,##0" sourceLinked="1"/>
        <c:majorTickMark val="none"/>
        <c:minorTickMark val="none"/>
        <c:tickLblPos val="nextTo"/>
        <c:txPr>
          <a:bodyPr/>
          <a:lstStyle/>
          <a:p>
            <a:pPr>
              <a:defRPr baseline="0">
                <a:solidFill>
                  <a:srgbClr val="53626F"/>
                </a:solidFill>
                <a:latin typeface="Arial Nova Cond" panose="020B0506020202020204"/>
              </a:defRPr>
            </a:pPr>
            <a:endParaRPr lang="en-US"/>
          </a:p>
        </c:txPr>
        <c:crossAx val="679591632"/>
        <c:crosses val="autoZero"/>
        <c:crossBetween val="between"/>
      </c:valAx>
    </c:plotArea>
    <c:legend>
      <c:legendPos val="r"/>
      <c:overlay val="0"/>
      <c:txPr>
        <a:bodyPr/>
        <a:lstStyle/>
        <a:p>
          <a:pPr>
            <a:defRPr baseline="0">
              <a:solidFill>
                <a:srgbClr val="53626F"/>
              </a:solidFill>
              <a:latin typeface="Arial Nova Cond" panose="020B0506020202020204"/>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5">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5">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5">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0657598425196864"/>
          <c:y val="0.30193773634852156"/>
          <c:w val="0.11967401574803149"/>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Arial Narrow" panose="020B0606020202030204" pitchFamily="34" charset="0"/>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lumMod val="75000"/>
                  <a:lumOff val="2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53626F"/>
              </a:solidFill>
              <a:latin typeface="Arial Nova Cond" panose="020B0506020202020204"/>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2">
                  <a:shade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B7B-4DBC-8C8F-F4DBD5133577}"/>
              </c:ext>
            </c:extLst>
          </c:dPt>
          <c:dPt>
            <c:idx val="1"/>
            <c:bubble3D val="0"/>
            <c:spPr>
              <a:solidFill>
                <a:schemeClr val="accent2">
                  <a:shade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B7B-4DBC-8C8F-F4DBD5133577}"/>
              </c:ext>
            </c:extLst>
          </c:dPt>
          <c:dPt>
            <c:idx val="2"/>
            <c:bubble3D val="0"/>
            <c:spPr>
              <a:solidFill>
                <a:schemeClr val="accent2">
                  <a:tint val="8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B7B-4DBC-8C8F-F4DBD5133577}"/>
              </c:ext>
            </c:extLst>
          </c:dPt>
          <c:dPt>
            <c:idx val="3"/>
            <c:bubble3D val="0"/>
            <c:spPr>
              <a:solidFill>
                <a:schemeClr val="accent2">
                  <a:tint val="5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7B-4DBC-8C8F-F4DBD513357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0B7B-4DBC-8C8F-F4DBD51335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5759842519686"/>
          <c:y val="0.30193773634852156"/>
          <c:w val="0.1321740157480315"/>
          <c:h val="0.38031830377333303"/>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rgbClr val="53626F"/>
              </a:solidFill>
              <a:latin typeface="+mn-lt"/>
              <a:ea typeface="+mn-ea"/>
              <a:cs typeface="+mn-cs"/>
            </a:defRPr>
          </a:pPr>
          <a:endParaRPr lang="en-US"/>
        </a:p>
      </c:txPr>
    </c:legend>
    <c:plotVisOnly val="1"/>
    <c:dispBlanksAs val="gap"/>
    <c:showDLblsOverMax val="0"/>
  </c:chart>
  <c:sp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
        <p:nvSpPr>
          <p:cNvPr id="11" name="Google Shape;11;p9"/>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3pPr>
            <a:lvl4pPr marL="1828800" marR="0" lvl="3"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4" name="Google Shape;14;p9"/>
          <p:cNvPicPr preferRelativeResize="0"/>
          <p:nvPr/>
        </p:nvPicPr>
        <p:blipFill rotWithShape="1">
          <a:blip r:embed="rId2">
            <a:alphaModFix/>
          </a:blip>
          <a:srcRect/>
          <a:stretch/>
        </p:blipFill>
        <p:spPr>
          <a:xfrm>
            <a:off x="6247130" y="5441152"/>
            <a:ext cx="2703830" cy="952249"/>
          </a:xfrm>
          <a:prstGeom prst="rect">
            <a:avLst/>
          </a:prstGeom>
          <a:noFill/>
          <a:ln>
            <a:noFill/>
          </a:ln>
        </p:spPr>
      </p:pic>
      <p:pic>
        <p:nvPicPr>
          <p:cNvPr id="15" name="Google Shape;15;p9"/>
          <p:cNvPicPr preferRelativeResize="0"/>
          <p:nvPr/>
        </p:nvPicPr>
        <p:blipFill rotWithShape="1">
          <a:blip r:embed="rId3">
            <a:alphaModFix/>
          </a:blip>
          <a:srcRect/>
          <a:stretch/>
        </p:blipFill>
        <p:spPr>
          <a:xfrm>
            <a:off x="9056687" y="5720427"/>
            <a:ext cx="1574800" cy="39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ulleted List three columns">
  <p:cSld name="1_Bulleted List three columns">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L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9"/>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roman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9"/>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aren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1" name="Google Shape;91;p1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92" name="Google Shape;92;p19"/>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ulleted List NO HEAD">
  <p:cSld name="Bulleted List NO HEAD">
    <p:spTree>
      <p:nvGrpSpPr>
        <p:cNvPr id="1" name="Shape 93"/>
        <p:cNvGrpSpPr/>
        <p:nvPr/>
      </p:nvGrpSpPr>
      <p:grpSpPr>
        <a:xfrm>
          <a:off x="0" y="0"/>
          <a:ext cx="0" cy="0"/>
          <a:chOff x="0" y="0"/>
          <a:chExt cx="0" cy="0"/>
        </a:xfrm>
      </p:grpSpPr>
      <p:sp>
        <p:nvSpPr>
          <p:cNvPr id="94" name="Google Shape;94;p2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2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20"/>
          <p:cNvSpPr txBox="1">
            <a:spLocks noGrp="1"/>
          </p:cNvSpPr>
          <p:nvPr>
            <p:ph type="body" idx="2"/>
          </p:nvPr>
        </p:nvSpPr>
        <p:spPr>
          <a:xfrm>
            <a:off x="996950" y="578498"/>
            <a:ext cx="10160000" cy="526032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ed List two columns NOHEAD">
  <p:cSld name="Bulleted List two columns NOHEAD">
    <p:spTree>
      <p:nvGrpSpPr>
        <p:cNvPr id="1" name="Shape 97"/>
        <p:cNvGrpSpPr/>
        <p:nvPr/>
      </p:nvGrpSpPr>
      <p:grpSpPr>
        <a:xfrm>
          <a:off x="0" y="0"/>
          <a:ext cx="0" cy="0"/>
          <a:chOff x="0" y="0"/>
          <a:chExt cx="0" cy="0"/>
        </a:xfrm>
      </p:grpSpPr>
      <p:sp>
        <p:nvSpPr>
          <p:cNvPr id="98" name="Google Shape;98;p21"/>
          <p:cNvSpPr txBox="1">
            <a:spLocks noGrp="1"/>
          </p:cNvSpPr>
          <p:nvPr>
            <p:ph type="body" idx="1"/>
          </p:nvPr>
        </p:nvSpPr>
        <p:spPr>
          <a:xfrm>
            <a:off x="6096000" y="558744"/>
            <a:ext cx="5060950"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21"/>
          <p:cNvSpPr txBox="1">
            <a:spLocks noGrp="1"/>
          </p:cNvSpPr>
          <p:nvPr>
            <p:ph type="body" idx="2"/>
          </p:nvPr>
        </p:nvSpPr>
        <p:spPr>
          <a:xfrm>
            <a:off x="996950" y="558744"/>
            <a:ext cx="4899025" cy="527879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2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21"/>
          <p:cNvSpPr txBox="1">
            <a:spLocks noGrp="1"/>
          </p:cNvSpPr>
          <p:nvPr>
            <p:ph type="body" idx="3"/>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ed List three columns no head">
  <p:cSld name="Bulleted List three columns no head">
    <p:spTree>
      <p:nvGrpSpPr>
        <p:cNvPr id="1" name="Shape 102"/>
        <p:cNvGrpSpPr/>
        <p:nvPr/>
      </p:nvGrpSpPr>
      <p:grpSpPr>
        <a:xfrm>
          <a:off x="0" y="0"/>
          <a:ext cx="0" cy="0"/>
          <a:chOff x="0" y="0"/>
          <a:chExt cx="0" cy="0"/>
        </a:xfrm>
      </p:grpSpPr>
      <p:sp>
        <p:nvSpPr>
          <p:cNvPr id="103" name="Google Shape;103;p22"/>
          <p:cNvSpPr txBox="1">
            <a:spLocks noGrp="1"/>
          </p:cNvSpPr>
          <p:nvPr>
            <p:ph type="body" idx="1"/>
          </p:nvPr>
        </p:nvSpPr>
        <p:spPr>
          <a:xfrm>
            <a:off x="7924800" y="558398"/>
            <a:ext cx="3232149" cy="539335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body" idx="2"/>
          </p:nvPr>
        </p:nvSpPr>
        <p:spPr>
          <a:xfrm>
            <a:off x="4460875" y="559837"/>
            <a:ext cx="3232149" cy="53837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2pPr>
            <a:lvl3pPr marL="1371600" marR="0" lvl="2"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3pPr>
            <a:lvl4pPr marL="1828800" marR="0" lvl="3"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4pPr>
            <a:lvl5pPr marL="2286000" marR="0" lvl="4" indent="-298450" algn="l" rtl="0">
              <a:lnSpc>
                <a:spcPct val="90000"/>
              </a:lnSpc>
              <a:spcBef>
                <a:spcPts val="500"/>
              </a:spcBef>
              <a:spcAft>
                <a:spcPts val="0"/>
              </a:spcAft>
              <a:buClr>
                <a:srgbClr val="C00000"/>
              </a:buClr>
              <a:buSzPts val="1100"/>
              <a:buFont typeface="Arial"/>
              <a:buChar char="•"/>
              <a:defRPr sz="11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22"/>
          <p:cNvSpPr txBox="1">
            <a:spLocks noGrp="1"/>
          </p:cNvSpPr>
          <p:nvPr>
            <p:ph type="body" idx="3"/>
          </p:nvPr>
        </p:nvSpPr>
        <p:spPr>
          <a:xfrm>
            <a:off x="996950" y="558385"/>
            <a:ext cx="3232149" cy="539337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22"/>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108"/>
        <p:cNvGrpSpPr/>
        <p:nvPr/>
      </p:nvGrpSpPr>
      <p:grpSpPr>
        <a:xfrm>
          <a:off x="0" y="0"/>
          <a:ext cx="0" cy="0"/>
          <a:chOff x="0" y="0"/>
          <a:chExt cx="0" cy="0"/>
        </a:xfrm>
      </p:grpSpPr>
      <p:sp>
        <p:nvSpPr>
          <p:cNvPr id="109" name="Google Shape;109;p2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2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12" name="Google Shape;112;p2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13" name="Google Shape;113;p23"/>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body" idx="3"/>
          </p:nvPr>
        </p:nvSpPr>
        <p:spPr>
          <a:xfrm>
            <a:off x="996950" y="1490663"/>
            <a:ext cx="10160000" cy="43418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arabi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arabi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arabi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r Chart">
  <p:cSld name="Bar Chart">
    <p:spTree>
      <p:nvGrpSpPr>
        <p:cNvPr id="1" name="Shape 115"/>
        <p:cNvGrpSpPr/>
        <p:nvPr/>
      </p:nvGrpSpPr>
      <p:grpSpPr>
        <a:xfrm>
          <a:off x="0" y="0"/>
          <a:ext cx="0" cy="0"/>
          <a:chOff x="0" y="0"/>
          <a:chExt cx="0" cy="0"/>
        </a:xfrm>
      </p:grpSpPr>
      <p:graphicFrame>
        <p:nvGraphicFramePr>
          <p:cNvPr id="116" name="Google Shape;116;p24"/>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17" name="Google Shape;117;p2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2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20" name="Google Shape;120;p2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1" name="Google Shape;121;p24"/>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r Chart">
  <p:cSld name="1_Bar Chart">
    <p:spTree>
      <p:nvGrpSpPr>
        <p:cNvPr id="1" name="Shape 122"/>
        <p:cNvGrpSpPr/>
        <p:nvPr/>
      </p:nvGrpSpPr>
      <p:grpSpPr>
        <a:xfrm>
          <a:off x="0" y="0"/>
          <a:ext cx="0" cy="0"/>
          <a:chOff x="0" y="0"/>
          <a:chExt cx="0" cy="0"/>
        </a:xfrm>
      </p:grpSpPr>
      <p:graphicFrame>
        <p:nvGraphicFramePr>
          <p:cNvPr id="123" name="Google Shape;123;p25"/>
          <p:cNvGraphicFramePr/>
          <p:nvPr/>
        </p:nvGraphicFramePr>
        <p:xfrm>
          <a:off x="772885" y="1432559"/>
          <a:ext cx="10356434" cy="4637481"/>
        </p:xfrm>
        <a:graphic>
          <a:graphicData uri="http://schemas.openxmlformats.org/drawingml/2006/chart">
            <c:chart xmlns:c="http://schemas.openxmlformats.org/drawingml/2006/chart" xmlns:r="http://schemas.openxmlformats.org/officeDocument/2006/relationships" r:id="rId2"/>
          </a:graphicData>
        </a:graphic>
      </p:graphicFrame>
      <p:sp>
        <p:nvSpPr>
          <p:cNvPr id="124" name="Google Shape;124;p2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2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27" name="Google Shape;127;p2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28" name="Google Shape;128;p25"/>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E Chart">
  <p:cSld name="PIE Chart">
    <p:spTree>
      <p:nvGrpSpPr>
        <p:cNvPr id="1" name="Shape 129"/>
        <p:cNvGrpSpPr/>
        <p:nvPr/>
      </p:nvGrpSpPr>
      <p:grpSpPr>
        <a:xfrm>
          <a:off x="0" y="0"/>
          <a:ext cx="0" cy="0"/>
          <a:chOff x="0" y="0"/>
          <a:chExt cx="0" cy="0"/>
        </a:xfrm>
      </p:grpSpPr>
      <p:pic>
        <p:nvPicPr>
          <p:cNvPr id="130" name="Google Shape;130;p26" descr="A picture containing drawing&#10;&#10;Description automatically generated"/>
          <p:cNvPicPr preferRelativeResize="0"/>
          <p:nvPr/>
        </p:nvPicPr>
        <p:blipFill rotWithShape="1">
          <a:blip r:embed="rId2">
            <a:alphaModFix/>
          </a:blip>
          <a:srcRect/>
          <a:stretch/>
        </p:blipFill>
        <p:spPr>
          <a:xfrm>
            <a:off x="270795" y="6391857"/>
            <a:ext cx="1473278" cy="359221"/>
          </a:xfrm>
          <a:prstGeom prst="rect">
            <a:avLst/>
          </a:prstGeom>
          <a:noFill/>
          <a:ln>
            <a:noFill/>
          </a:ln>
        </p:spPr>
      </p:pic>
      <p:graphicFrame>
        <p:nvGraphicFramePr>
          <p:cNvPr id="131" name="Google Shape;131;p26"/>
          <p:cNvGraphicFramePr/>
          <p:nvPr/>
        </p:nvGraphicFramePr>
        <p:xfrm>
          <a:off x="996950" y="1481734"/>
          <a:ext cx="10160000" cy="4474566"/>
        </p:xfrm>
        <a:graphic>
          <a:graphicData uri="http://schemas.openxmlformats.org/drawingml/2006/chart">
            <c:chart xmlns:c="http://schemas.openxmlformats.org/drawingml/2006/chart" xmlns:r="http://schemas.openxmlformats.org/officeDocument/2006/relationships" r:id="rId3"/>
          </a:graphicData>
        </a:graphic>
      </p:graphicFrame>
      <p:sp>
        <p:nvSpPr>
          <p:cNvPr id="132" name="Google Shape;132;p2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2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2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35" name="Google Shape;135;p2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36" name="Google Shape;136;p26"/>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E Chart colorful">
  <p:cSld name="PIE Chart colorful">
    <p:spTree>
      <p:nvGrpSpPr>
        <p:cNvPr id="1" name="Shape 137"/>
        <p:cNvGrpSpPr/>
        <p:nvPr/>
      </p:nvGrpSpPr>
      <p:grpSpPr>
        <a:xfrm>
          <a:off x="0" y="0"/>
          <a:ext cx="0" cy="0"/>
          <a:chOff x="0" y="0"/>
          <a:chExt cx="0" cy="0"/>
        </a:xfrm>
      </p:grpSpPr>
      <p:graphicFrame>
        <p:nvGraphicFramePr>
          <p:cNvPr id="138" name="Google Shape;138;p27"/>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39" name="Google Shape;139;p2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2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2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42" name="Google Shape;142;p2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43" name="Google Shape;143;p27"/>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PIE Chart colorful">
  <p:cSld name="1_PIE Chart colorful">
    <p:spTree>
      <p:nvGrpSpPr>
        <p:cNvPr id="1" name="Shape 144"/>
        <p:cNvGrpSpPr/>
        <p:nvPr/>
      </p:nvGrpSpPr>
      <p:grpSpPr>
        <a:xfrm>
          <a:off x="0" y="0"/>
          <a:ext cx="0" cy="0"/>
          <a:chOff x="0" y="0"/>
          <a:chExt cx="0" cy="0"/>
        </a:xfrm>
      </p:grpSpPr>
      <p:graphicFrame>
        <p:nvGraphicFramePr>
          <p:cNvPr id="145" name="Google Shape;145;p28"/>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46" name="Google Shape;146;p28"/>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2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2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49" name="Google Shape;149;p2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0" name="Google Shape;150;p28"/>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ed List two columns">
  <p:cSld name="Bulleted List two columns">
    <p:spTree>
      <p:nvGrpSpPr>
        <p:cNvPr id="1" name="Shape 25"/>
        <p:cNvGrpSpPr/>
        <p:nvPr/>
      </p:nvGrpSpPr>
      <p:grpSpPr>
        <a:xfrm>
          <a:off x="0" y="0"/>
          <a:ext cx="0" cy="0"/>
          <a:chOff x="0" y="0"/>
          <a:chExt cx="0" cy="0"/>
        </a:xfrm>
      </p:grpSpPr>
      <p:sp>
        <p:nvSpPr>
          <p:cNvPr id="26" name="Google Shape;26;p11"/>
          <p:cNvSpPr txBox="1">
            <a:spLocks noGrp="1"/>
          </p:cNvSpPr>
          <p:nvPr>
            <p:ph type="body" idx="1"/>
          </p:nvPr>
        </p:nvSpPr>
        <p:spPr>
          <a:xfrm>
            <a:off x="996950"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1"/>
          <p:cNvSpPr txBox="1">
            <a:spLocks noGrp="1"/>
          </p:cNvSpPr>
          <p:nvPr>
            <p:ph type="body" idx="2"/>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0" name="Google Shape;30;p1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1" name="Google Shape;31;p11"/>
          <p:cNvSpPr txBox="1">
            <a:spLocks noGrp="1"/>
          </p:cNvSpPr>
          <p:nvPr>
            <p:ph type="body" idx="3"/>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11"/>
          <p:cNvSpPr txBox="1">
            <a:spLocks noGrp="1"/>
          </p:cNvSpPr>
          <p:nvPr>
            <p:ph type="body" idx="4"/>
          </p:nvPr>
        </p:nvSpPr>
        <p:spPr>
          <a:xfrm>
            <a:off x="6257925" y="1474574"/>
            <a:ext cx="4899025" cy="435472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2pPr>
            <a:lvl3pPr marL="1371600" marR="0" lvl="2"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3pPr>
            <a:lvl4pPr marL="1828800" marR="0" lvl="3"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4pPr>
            <a:lvl5pPr marL="2286000" marR="0" lvl="4"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E Chart monchromatic">
  <p:cSld name="PIE Chart monchromatic">
    <p:spTree>
      <p:nvGrpSpPr>
        <p:cNvPr id="1" name="Shape 151"/>
        <p:cNvGrpSpPr/>
        <p:nvPr/>
      </p:nvGrpSpPr>
      <p:grpSpPr>
        <a:xfrm>
          <a:off x="0" y="0"/>
          <a:ext cx="0" cy="0"/>
          <a:chOff x="0" y="0"/>
          <a:chExt cx="0" cy="0"/>
        </a:xfrm>
      </p:grpSpPr>
      <p:graphicFrame>
        <p:nvGraphicFramePr>
          <p:cNvPr id="152" name="Google Shape;152;p29"/>
          <p:cNvGraphicFramePr/>
          <p:nvPr/>
        </p:nvGraphicFramePr>
        <p:xfrm>
          <a:off x="996950" y="1485900"/>
          <a:ext cx="101600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153" name="Google Shape;153;p29"/>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29"/>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29"/>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56" name="Google Shape;156;p29"/>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57" name="Google Shape;157;p29"/>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58"/>
        <p:cNvGrpSpPr/>
        <p:nvPr/>
      </p:nvGrpSpPr>
      <p:grpSpPr>
        <a:xfrm>
          <a:off x="0" y="0"/>
          <a:ext cx="0" cy="0"/>
          <a:chOff x="0" y="0"/>
          <a:chExt cx="0" cy="0"/>
        </a:xfrm>
      </p:grpSpPr>
      <p:graphicFrame>
        <p:nvGraphicFramePr>
          <p:cNvPr id="159" name="Google Shape;159;p30"/>
          <p:cNvGraphicFramePr/>
          <p:nvPr/>
        </p:nvGraphicFramePr>
        <p:xfrm>
          <a:off x="996950" y="1455574"/>
          <a:ext cx="10160025" cy="4542175"/>
        </p:xfrm>
        <a:graphic>
          <a:graphicData uri="http://schemas.openxmlformats.org/drawingml/2006/table">
            <a:tbl>
              <a:tblPr firstRow="1" bandRow="1">
                <a:noFill/>
                <a:tableStyleId>{BE076E07-CA3C-4FB9-82EB-020E5F33E9AF}</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2925">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1</a:t>
                      </a:r>
                      <a:endParaRPr/>
                    </a:p>
                  </a:txBody>
                  <a:tcPr marL="68575" marR="68575" marT="34300" marB="34300">
                    <a:solidFill>
                      <a:srgbClr val="8D0515"/>
                    </a:solidFill>
                  </a:tcPr>
                </a:tc>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2</a:t>
                      </a:r>
                      <a:endParaRPr/>
                    </a:p>
                  </a:txBody>
                  <a:tcPr marL="68575" marR="68575" marT="34300" marB="34300">
                    <a:solidFill>
                      <a:srgbClr val="8D0515"/>
                    </a:solidFill>
                  </a:tcPr>
                </a:tc>
                <a:tc>
                  <a:txBody>
                    <a:bodyPr/>
                    <a:lstStyle/>
                    <a:p>
                      <a:pPr marL="0" marR="0" lvl="0" indent="0" algn="l" rtl="0">
                        <a:spcBef>
                          <a:spcPts val="0"/>
                        </a:spcBef>
                        <a:spcAft>
                          <a:spcPts val="0"/>
                        </a:spcAft>
                        <a:buNone/>
                      </a:pPr>
                      <a:r>
                        <a:rPr lang="en-US" sz="2000" u="none" strike="noStrike" cap="none">
                          <a:latin typeface="Arial"/>
                          <a:ea typeface="Arial"/>
                          <a:cs typeface="Arial"/>
                          <a:sym typeface="Arial"/>
                        </a:rPr>
                        <a:t>Column 3</a:t>
                      </a:r>
                      <a:endParaRPr/>
                    </a:p>
                  </a:txBody>
                  <a:tcPr marL="68575" marR="68575" marT="34300" marB="34300">
                    <a:solidFill>
                      <a:srgbClr val="8D0515"/>
                    </a:solidFill>
                  </a:tcPr>
                </a:tc>
                <a:extLst>
                  <a:ext uri="{0D108BD9-81ED-4DB2-BD59-A6C34878D82A}">
                    <a16:rowId xmlns:a16="http://schemas.microsoft.com/office/drawing/2014/main" val="10000"/>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1</a:t>
                      </a:r>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lnSpc>
                          <a:spcPct val="100000"/>
                        </a:lnSpc>
                        <a:spcBef>
                          <a:spcPts val="0"/>
                        </a:spcBef>
                        <a:spcAft>
                          <a:spcPts val="0"/>
                        </a:spcAft>
                        <a:buClr>
                          <a:srgbClr val="53626F"/>
                        </a:buClr>
                        <a:buSzPts val="2000"/>
                        <a:buFont typeface="Arial"/>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1"/>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2</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2"/>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3</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3"/>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4</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4"/>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5</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5"/>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6</a:t>
                      </a:r>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6"/>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7</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7"/>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8</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08"/>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9</a:t>
                      </a:r>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tc>
                <a:extLst>
                  <a:ext uri="{0D108BD9-81ED-4DB2-BD59-A6C34878D82A}">
                    <a16:rowId xmlns:a16="http://schemas.microsoft.com/office/drawing/2014/main" val="10009"/>
                  </a:ext>
                </a:extLst>
              </a:tr>
              <a:tr h="412925">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Row 10</a:t>
                      </a:r>
                      <a:endParaRPr sz="2000" b="1"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tc>
                  <a:txBody>
                    <a:bodyPr/>
                    <a:lstStyle/>
                    <a:p>
                      <a:pPr marL="0" marR="0" lvl="0" indent="0" algn="l" rtl="0">
                        <a:spcBef>
                          <a:spcPts val="0"/>
                        </a:spcBef>
                        <a:spcAft>
                          <a:spcPts val="0"/>
                        </a:spcAft>
                        <a:buNone/>
                      </a:pPr>
                      <a:r>
                        <a:rPr lang="en-US" sz="2000" u="none" strike="noStrike" cap="none">
                          <a:solidFill>
                            <a:srgbClr val="53626F"/>
                          </a:solidFill>
                          <a:latin typeface="Arial"/>
                          <a:ea typeface="Arial"/>
                          <a:cs typeface="Arial"/>
                          <a:sym typeface="Arial"/>
                        </a:rPr>
                        <a:t>Text or value</a:t>
                      </a:r>
                      <a:endParaRPr sz="2000" u="none" strike="noStrike" cap="none">
                        <a:solidFill>
                          <a:srgbClr val="53626F"/>
                        </a:solidFill>
                        <a:latin typeface="Arial"/>
                        <a:ea typeface="Arial"/>
                        <a:cs typeface="Arial"/>
                        <a:sym typeface="Arial"/>
                      </a:endParaRPr>
                    </a:p>
                  </a:txBody>
                  <a:tcPr marL="68575" marR="68575" marT="34300" marB="34300">
                    <a:solidFill>
                      <a:schemeClr val="lt2"/>
                    </a:solidFill>
                  </a:tcPr>
                </a:tc>
                <a:extLst>
                  <a:ext uri="{0D108BD9-81ED-4DB2-BD59-A6C34878D82A}">
                    <a16:rowId xmlns:a16="http://schemas.microsoft.com/office/drawing/2014/main" val="10010"/>
                  </a:ext>
                </a:extLst>
              </a:tr>
            </a:tbl>
          </a:graphicData>
        </a:graphic>
      </p:graphicFrame>
      <p:sp>
        <p:nvSpPr>
          <p:cNvPr id="160" name="Google Shape;160;p30"/>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30"/>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2" name="Google Shape;162;p30"/>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63" name="Google Shape;163;p30"/>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64" name="Google Shape;164;p30"/>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2">
  <p:cSld name="Table 2">
    <p:spTree>
      <p:nvGrpSpPr>
        <p:cNvPr id="1" name="Shape 165"/>
        <p:cNvGrpSpPr/>
        <p:nvPr/>
      </p:nvGrpSpPr>
      <p:grpSpPr>
        <a:xfrm>
          <a:off x="0" y="0"/>
          <a:ext cx="0" cy="0"/>
          <a:chOff x="0" y="0"/>
          <a:chExt cx="0" cy="0"/>
        </a:xfrm>
      </p:grpSpPr>
      <p:graphicFrame>
        <p:nvGraphicFramePr>
          <p:cNvPr id="166" name="Google Shape;166;p31"/>
          <p:cNvGraphicFramePr/>
          <p:nvPr/>
        </p:nvGraphicFramePr>
        <p:xfrm>
          <a:off x="996950" y="1446246"/>
          <a:ext cx="10160025" cy="4551525"/>
        </p:xfrm>
        <a:graphic>
          <a:graphicData uri="http://schemas.openxmlformats.org/drawingml/2006/table">
            <a:tbl>
              <a:tblPr firstRow="1" bandRow="1">
                <a:noFill/>
                <a:tableStyleId>{694884C8-6671-496D-AFD7-2C087024E24A}</a:tableStyleId>
              </a:tblPr>
              <a:tblGrid>
                <a:gridCol w="3386675">
                  <a:extLst>
                    <a:ext uri="{9D8B030D-6E8A-4147-A177-3AD203B41FA5}">
                      <a16:colId xmlns:a16="http://schemas.microsoft.com/office/drawing/2014/main" val="20000"/>
                    </a:ext>
                  </a:extLst>
                </a:gridCol>
                <a:gridCol w="3386675">
                  <a:extLst>
                    <a:ext uri="{9D8B030D-6E8A-4147-A177-3AD203B41FA5}">
                      <a16:colId xmlns:a16="http://schemas.microsoft.com/office/drawing/2014/main" val="20001"/>
                    </a:ext>
                  </a:extLst>
                </a:gridCol>
                <a:gridCol w="3386675">
                  <a:extLst>
                    <a:ext uri="{9D8B030D-6E8A-4147-A177-3AD203B41FA5}">
                      <a16:colId xmlns:a16="http://schemas.microsoft.com/office/drawing/2014/main" val="20002"/>
                    </a:ext>
                  </a:extLst>
                </a:gridCol>
              </a:tblGrid>
              <a:tr h="413775">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1</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2</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1" u="none" strike="noStrike" cap="none">
                          <a:solidFill>
                            <a:srgbClr val="53626F"/>
                          </a:solidFill>
                          <a:latin typeface="Arial"/>
                          <a:ea typeface="Arial"/>
                          <a:cs typeface="Arial"/>
                          <a:sym typeface="Arial"/>
                        </a:rPr>
                        <a:t>Column 3</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1</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lnSpc>
                          <a:spcPct val="100000"/>
                        </a:lnSpc>
                        <a:spcBef>
                          <a:spcPts val="0"/>
                        </a:spcBef>
                        <a:spcAft>
                          <a:spcPts val="0"/>
                        </a:spcAft>
                        <a:buClr>
                          <a:srgbClr val="595959"/>
                        </a:buClr>
                        <a:buSzPts val="2000"/>
                        <a:buFont typeface="Arial"/>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1"/>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2</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2"/>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3</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3"/>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4</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4"/>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5</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5"/>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6</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6"/>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7</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7"/>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8</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8"/>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9</a:t>
                      </a:r>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09"/>
                  </a:ext>
                </a:extLst>
              </a:tr>
              <a:tr h="413775">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Row 10</a:t>
                      </a:r>
                      <a:endParaRPr sz="2000" b="1"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92D050">
                        <a:alpha val="89803"/>
                      </a:srgbClr>
                    </a:solidFill>
                  </a:tcPr>
                </a:tc>
                <a:tc>
                  <a:txBody>
                    <a:bodyPr/>
                    <a:lstStyle/>
                    <a:p>
                      <a:pPr marL="0" marR="0" lvl="0" indent="0" algn="l" rtl="0">
                        <a:spcBef>
                          <a:spcPts val="0"/>
                        </a:spcBef>
                        <a:spcAft>
                          <a:spcPts val="0"/>
                        </a:spcAft>
                        <a:buNone/>
                      </a:pPr>
                      <a:r>
                        <a:rPr lang="en-US" sz="2000" u="none" strike="noStrike" cap="none">
                          <a:solidFill>
                            <a:srgbClr val="595959"/>
                          </a:solidFill>
                          <a:latin typeface="Arial"/>
                          <a:ea typeface="Arial"/>
                          <a:cs typeface="Arial"/>
                          <a:sym typeface="Arial"/>
                        </a:rPr>
                        <a:t>Text or value</a:t>
                      </a:r>
                      <a:endParaRPr sz="2000" u="none" strike="noStrike" cap="none">
                        <a:solidFill>
                          <a:srgbClr val="595959"/>
                        </a:solidFill>
                        <a:latin typeface="Arial"/>
                        <a:ea typeface="Arial"/>
                        <a:cs typeface="Arial"/>
                        <a:sym typeface="Arial"/>
                      </a:endParaRPr>
                    </a:p>
                  </a:txBody>
                  <a:tcPr marL="68575" marR="68575" marT="34300" marB="3430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79F2FF"/>
                    </a:solidFill>
                  </a:tcPr>
                </a:tc>
                <a:extLst>
                  <a:ext uri="{0D108BD9-81ED-4DB2-BD59-A6C34878D82A}">
                    <a16:rowId xmlns:a16="http://schemas.microsoft.com/office/drawing/2014/main" val="10010"/>
                  </a:ext>
                </a:extLst>
              </a:tr>
            </a:tbl>
          </a:graphicData>
        </a:graphic>
      </p:graphicFrame>
      <p:sp>
        <p:nvSpPr>
          <p:cNvPr id="167" name="Google Shape;167;p31"/>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31"/>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31"/>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70" name="Google Shape;170;p31"/>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171" name="Google Shape;171;p31"/>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MOSAIC">
  <p:cSld name="PHOTO MOSAIC">
    <p:spTree>
      <p:nvGrpSpPr>
        <p:cNvPr id="1" name="Shape 172"/>
        <p:cNvGrpSpPr/>
        <p:nvPr/>
      </p:nvGrpSpPr>
      <p:grpSpPr>
        <a:xfrm>
          <a:off x="0" y="0"/>
          <a:ext cx="0" cy="0"/>
          <a:chOff x="0" y="0"/>
          <a:chExt cx="0" cy="0"/>
        </a:xfrm>
      </p:grpSpPr>
      <p:pic>
        <p:nvPicPr>
          <p:cNvPr id="173" name="Google Shape;173;p32"/>
          <p:cNvPicPr preferRelativeResize="0"/>
          <p:nvPr/>
        </p:nvPicPr>
        <p:blipFill rotWithShape="1">
          <a:blip r:embed="rId2">
            <a:alphaModFix/>
          </a:blip>
          <a:srcRect l="16973" r="16973"/>
          <a:stretch/>
        </p:blipFill>
        <p:spPr>
          <a:xfrm>
            <a:off x="-1" y="2"/>
            <a:ext cx="2881978" cy="3118608"/>
          </a:xfrm>
          <a:prstGeom prst="rect">
            <a:avLst/>
          </a:prstGeom>
          <a:noFill/>
          <a:ln>
            <a:noFill/>
          </a:ln>
        </p:spPr>
      </p:pic>
      <p:pic>
        <p:nvPicPr>
          <p:cNvPr id="174" name="Google Shape;174;p32"/>
          <p:cNvPicPr preferRelativeResize="0"/>
          <p:nvPr/>
        </p:nvPicPr>
        <p:blipFill rotWithShape="1">
          <a:blip r:embed="rId3">
            <a:alphaModFix/>
          </a:blip>
          <a:srcRect l="2844" r="2844"/>
          <a:stretch/>
        </p:blipFill>
        <p:spPr>
          <a:xfrm>
            <a:off x="1900100" y="3228297"/>
            <a:ext cx="4175378" cy="2953960"/>
          </a:xfrm>
          <a:prstGeom prst="rect">
            <a:avLst/>
          </a:prstGeom>
          <a:noFill/>
          <a:ln>
            <a:noFill/>
          </a:ln>
        </p:spPr>
      </p:pic>
      <p:pic>
        <p:nvPicPr>
          <p:cNvPr id="175" name="Google Shape;175;p32"/>
          <p:cNvPicPr preferRelativeResize="0"/>
          <p:nvPr/>
        </p:nvPicPr>
        <p:blipFill rotWithShape="1">
          <a:blip r:embed="rId4">
            <a:alphaModFix/>
          </a:blip>
          <a:srcRect l="29827" r="29826"/>
          <a:stretch/>
        </p:blipFill>
        <p:spPr>
          <a:xfrm>
            <a:off x="1" y="3228297"/>
            <a:ext cx="1790884" cy="2953958"/>
          </a:xfrm>
          <a:prstGeom prst="rect">
            <a:avLst/>
          </a:prstGeom>
          <a:noFill/>
          <a:ln>
            <a:noFill/>
          </a:ln>
        </p:spPr>
      </p:pic>
      <p:pic>
        <p:nvPicPr>
          <p:cNvPr id="176" name="Google Shape;176;p32"/>
          <p:cNvPicPr preferRelativeResize="0"/>
          <p:nvPr/>
        </p:nvPicPr>
        <p:blipFill rotWithShape="1">
          <a:blip r:embed="rId5">
            <a:alphaModFix/>
          </a:blip>
          <a:srcRect l="9870" r="9869"/>
          <a:stretch/>
        </p:blipFill>
        <p:spPr>
          <a:xfrm>
            <a:off x="6184693" y="3228296"/>
            <a:ext cx="2984677" cy="2953959"/>
          </a:xfrm>
          <a:prstGeom prst="rect">
            <a:avLst/>
          </a:prstGeom>
          <a:noFill/>
          <a:ln>
            <a:noFill/>
          </a:ln>
        </p:spPr>
      </p:pic>
      <p:pic>
        <p:nvPicPr>
          <p:cNvPr id="177" name="Google Shape;177;p32"/>
          <p:cNvPicPr preferRelativeResize="0"/>
          <p:nvPr/>
        </p:nvPicPr>
        <p:blipFill rotWithShape="1">
          <a:blip r:embed="rId6">
            <a:alphaModFix/>
          </a:blip>
          <a:srcRect t="5459" b="5460"/>
          <a:stretch/>
        </p:blipFill>
        <p:spPr>
          <a:xfrm>
            <a:off x="2980451" y="0"/>
            <a:ext cx="4417250" cy="3118609"/>
          </a:xfrm>
          <a:prstGeom prst="rect">
            <a:avLst/>
          </a:prstGeom>
          <a:noFill/>
          <a:ln>
            <a:noFill/>
          </a:ln>
        </p:spPr>
      </p:pic>
      <p:pic>
        <p:nvPicPr>
          <p:cNvPr id="178" name="Google Shape;178;p32"/>
          <p:cNvPicPr preferRelativeResize="0"/>
          <p:nvPr/>
        </p:nvPicPr>
        <p:blipFill rotWithShape="1">
          <a:blip r:embed="rId7">
            <a:alphaModFix/>
          </a:blip>
          <a:srcRect l="358" r="357"/>
          <a:stretch/>
        </p:blipFill>
        <p:spPr>
          <a:xfrm>
            <a:off x="7530322" y="0"/>
            <a:ext cx="4661678" cy="3118609"/>
          </a:xfrm>
          <a:prstGeom prst="rect">
            <a:avLst/>
          </a:prstGeom>
          <a:noFill/>
          <a:ln>
            <a:noFill/>
          </a:ln>
        </p:spPr>
      </p:pic>
      <p:pic>
        <p:nvPicPr>
          <p:cNvPr id="179" name="Google Shape;179;p32"/>
          <p:cNvPicPr preferRelativeResize="0"/>
          <p:nvPr/>
        </p:nvPicPr>
        <p:blipFill rotWithShape="1">
          <a:blip r:embed="rId8">
            <a:alphaModFix/>
          </a:blip>
          <a:srcRect l="17004" r="17003"/>
          <a:stretch/>
        </p:blipFill>
        <p:spPr>
          <a:xfrm>
            <a:off x="9278584" y="3230641"/>
            <a:ext cx="2913416" cy="294412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1"/>
        <p:cNvGrpSpPr/>
        <p:nvPr/>
      </p:nvGrpSpPr>
      <p:grpSpPr>
        <a:xfrm>
          <a:off x="0" y="0"/>
          <a:ext cx="0" cy="0"/>
          <a:chOff x="0" y="0"/>
          <a:chExt cx="0" cy="0"/>
        </a:xfrm>
      </p:grpSpPr>
      <p:sp>
        <p:nvSpPr>
          <p:cNvPr id="182" name="Google Shape;182;p34"/>
          <p:cNvSpPr txBox="1">
            <a:spLocks noGrp="1"/>
          </p:cNvSpPr>
          <p:nvPr>
            <p:ph type="ctrTitle"/>
          </p:nvPr>
        </p:nvSpPr>
        <p:spPr>
          <a:xfrm>
            <a:off x="0" y="2965174"/>
            <a:ext cx="12192000" cy="92765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4"/>
        <p:cNvGrpSpPr/>
        <p:nvPr/>
      </p:nvGrpSpPr>
      <p:grpSpPr>
        <a:xfrm>
          <a:off x="0" y="0"/>
          <a:ext cx="0" cy="0"/>
          <a:chOff x="0" y="0"/>
          <a:chExt cx="0" cy="0"/>
        </a:xfrm>
      </p:grpSpPr>
      <p:pic>
        <p:nvPicPr>
          <p:cNvPr id="185" name="Google Shape;185;p36" descr="A picture containing drawing&#10;&#10;Description automatically generated"/>
          <p:cNvPicPr preferRelativeResize="0"/>
          <p:nvPr/>
        </p:nvPicPr>
        <p:blipFill rotWithShape="1">
          <a:blip r:embed="rId2">
            <a:alphaModFix/>
          </a:blip>
          <a:srcRect/>
          <a:stretch/>
        </p:blipFill>
        <p:spPr>
          <a:xfrm>
            <a:off x="1667248" y="1192487"/>
            <a:ext cx="5724152" cy="13956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rmal text List">
  <p:cSld name="Normal text List">
    <p:spTree>
      <p:nvGrpSpPr>
        <p:cNvPr id="1" name="Shape 33"/>
        <p:cNvGrpSpPr/>
        <p:nvPr/>
      </p:nvGrpSpPr>
      <p:grpSpPr>
        <a:xfrm>
          <a:off x="0" y="0"/>
          <a:ext cx="0" cy="0"/>
          <a:chOff x="0" y="0"/>
          <a:chExt cx="0" cy="0"/>
        </a:xfrm>
      </p:grpSpPr>
      <p:sp>
        <p:nvSpPr>
          <p:cNvPr id="34" name="Google Shape;34;p12"/>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6" name="Google Shape;36;p12"/>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37" name="Google Shape;37;p12"/>
          <p:cNvSpPr txBox="1">
            <a:spLocks noGrp="1"/>
          </p:cNvSpPr>
          <p:nvPr>
            <p:ph type="body" idx="2"/>
          </p:nvPr>
        </p:nvSpPr>
        <p:spPr>
          <a:xfrm>
            <a:off x="996950"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2"/>
          <p:cNvSpPr txBox="1">
            <a:spLocks noGrp="1"/>
          </p:cNvSpPr>
          <p:nvPr>
            <p:ph type="body" idx="3"/>
          </p:nvPr>
        </p:nvSpPr>
        <p:spPr>
          <a:xfrm>
            <a:off x="996950" y="1476376"/>
            <a:ext cx="10160000" cy="43529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2000"/>
              <a:buFont typeface="Arial"/>
              <a:buNone/>
              <a:defRPr sz="20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1800"/>
              <a:buFont typeface="Arial"/>
              <a:buNone/>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40"/>
        <p:cNvGrpSpPr/>
        <p:nvPr/>
      </p:nvGrpSpPr>
      <p:grpSpPr>
        <a:xfrm>
          <a:off x="0" y="0"/>
          <a:ext cx="0" cy="0"/>
          <a:chOff x="0" y="0"/>
          <a:chExt cx="0" cy="0"/>
        </a:xfrm>
      </p:grpSpPr>
      <p:sp>
        <p:nvSpPr>
          <p:cNvPr id="41" name="Google Shape;41;p1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13"/>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44" name="Google Shape;44;p13"/>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45" name="Google Shape;45;p13"/>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3"/>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ulleted List">
  <p:cSld name="2_Bulleted List">
    <p:spTree>
      <p:nvGrpSpPr>
        <p:cNvPr id="1" name="Shape 47"/>
        <p:cNvGrpSpPr/>
        <p:nvPr/>
      </p:nvGrpSpPr>
      <p:grpSpPr>
        <a:xfrm>
          <a:off x="0" y="0"/>
          <a:ext cx="0" cy="0"/>
          <a:chOff x="0" y="0"/>
          <a:chExt cx="0" cy="0"/>
        </a:xfrm>
      </p:grpSpPr>
      <p:sp>
        <p:nvSpPr>
          <p:cNvPr id="48" name="Google Shape;48;p14"/>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4"/>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4"/>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51" name="Google Shape;51;p14"/>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2" name="Google Shape;52;p14"/>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4"/>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ulleted List">
  <p:cSld name="1_Bulleted List">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58" name="Google Shape;58;p15"/>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59" name="Google Shape;59;p15"/>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15"/>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ourier New"/>
              <a:buChar char="o"/>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ulleted List">
  <p:cSld name="3_Bulleted List">
    <p:spTree>
      <p:nvGrpSpPr>
        <p:cNvPr id="1" name="Shape 61"/>
        <p:cNvGrpSpPr/>
        <p:nvPr/>
      </p:nvGrpSpPr>
      <p:grpSpPr>
        <a:xfrm>
          <a:off x="0" y="0"/>
          <a:ext cx="0" cy="0"/>
          <a:chOff x="0" y="0"/>
          <a:chExt cx="0" cy="0"/>
        </a:xfrm>
      </p:grpSpPr>
      <p:sp>
        <p:nvSpPr>
          <p:cNvPr id="62" name="Google Shape;62;p1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6"/>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65" name="Google Shape;65;p16"/>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66" name="Google Shape;66;p16"/>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lphaU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Bulleted List">
  <p:cSld name="4_Bulleted List">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17"/>
          <p:cNvSpPr txBox="1">
            <a:spLocks noGrp="1"/>
          </p:cNvSpPr>
          <p:nvPr>
            <p:ph type="body" idx="1"/>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7"/>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72" name="Google Shape;72;p17"/>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73" name="Google Shape;73;p17"/>
          <p:cNvSpPr txBox="1">
            <a:spLocks noGrp="1"/>
          </p:cNvSpPr>
          <p:nvPr>
            <p:ph type="body" idx="2"/>
          </p:nvPr>
        </p:nvSpPr>
        <p:spPr>
          <a:xfrm>
            <a:off x="996951" y="968271"/>
            <a:ext cx="10160000"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body" idx="3"/>
          </p:nvPr>
        </p:nvSpPr>
        <p:spPr>
          <a:xfrm>
            <a:off x="996950" y="1474788"/>
            <a:ext cx="10160000" cy="434936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Calibri"/>
              <a:buAutoNum type="arabicPeriod"/>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Calibri"/>
              <a:buAutoNum type="romanUcPeriod"/>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Calibri"/>
              <a:buAutoNum type="romanUcPeriod"/>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Calibri"/>
              <a:buAutoNum type="romanUcPeriod"/>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ed List three columns">
  <p:cSld name="Bulleted List three columns">
    <p:spTree>
      <p:nvGrpSpPr>
        <p:cNvPr id="1" name="Shape 75"/>
        <p:cNvGrpSpPr/>
        <p:nvPr/>
      </p:nvGrpSpPr>
      <p:grpSpPr>
        <a:xfrm>
          <a:off x="0" y="0"/>
          <a:ext cx="0" cy="0"/>
          <a:chOff x="0" y="0"/>
          <a:chExt cx="0" cy="0"/>
        </a:xfrm>
      </p:grpSpPr>
      <p:sp>
        <p:nvSpPr>
          <p:cNvPr id="76" name="Google Shape;76;p18"/>
          <p:cNvSpPr txBox="1">
            <a:spLocks noGrp="1"/>
          </p:cNvSpPr>
          <p:nvPr>
            <p:ph type="body" idx="1"/>
          </p:nvPr>
        </p:nvSpPr>
        <p:spPr>
          <a:xfrm>
            <a:off x="7924800" y="1475477"/>
            <a:ext cx="3232149" cy="447518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body" idx="2"/>
          </p:nvPr>
        </p:nvSpPr>
        <p:spPr>
          <a:xfrm>
            <a:off x="4460875" y="1475282"/>
            <a:ext cx="3232149" cy="4467225"/>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8"/>
          <p:cNvSpPr txBox="1">
            <a:spLocks noGrp="1"/>
          </p:cNvSpPr>
          <p:nvPr>
            <p:ph type="body" idx="3"/>
          </p:nvPr>
        </p:nvSpPr>
        <p:spPr>
          <a:xfrm>
            <a:off x="996950" y="1475465"/>
            <a:ext cx="3232149" cy="4475198"/>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1pPr>
            <a:lvl2pPr marL="914400" marR="0" lvl="1" indent="-330200" algn="l" rtl="0">
              <a:lnSpc>
                <a:spcPct val="90000"/>
              </a:lnSpc>
              <a:spcBef>
                <a:spcPts val="500"/>
              </a:spcBef>
              <a:spcAft>
                <a:spcPts val="0"/>
              </a:spcAft>
              <a:buClr>
                <a:srgbClr val="C00000"/>
              </a:buClr>
              <a:buSzPts val="1600"/>
              <a:buFont typeface="Arial"/>
              <a:buChar char="•"/>
              <a:defRPr sz="1600" b="0" i="0" u="none" strike="noStrike" cap="none">
                <a:solidFill>
                  <a:srgbClr val="53626F"/>
                </a:solidFill>
                <a:latin typeface="Arial"/>
                <a:ea typeface="Arial"/>
                <a:cs typeface="Arial"/>
                <a:sym typeface="Arial"/>
              </a:defRPr>
            </a:lvl2pPr>
            <a:lvl3pPr marL="1371600" marR="0" lvl="2" indent="-317500" algn="l" rtl="0">
              <a:lnSpc>
                <a:spcPct val="90000"/>
              </a:lnSpc>
              <a:spcBef>
                <a:spcPts val="500"/>
              </a:spcBef>
              <a:spcAft>
                <a:spcPts val="0"/>
              </a:spcAft>
              <a:buClr>
                <a:srgbClr val="C00000"/>
              </a:buClr>
              <a:buSzPts val="1400"/>
              <a:buFont typeface="Arial"/>
              <a:buChar char="•"/>
              <a:defRPr sz="1400" b="0" i="0" u="none" strike="noStrike" cap="none">
                <a:solidFill>
                  <a:srgbClr val="53626F"/>
                </a:solidFill>
                <a:latin typeface="Arial"/>
                <a:ea typeface="Arial"/>
                <a:cs typeface="Arial"/>
                <a:sym typeface="Arial"/>
              </a:defRPr>
            </a:lvl3pPr>
            <a:lvl4pPr marL="1828800" marR="0" lvl="3"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4pPr>
            <a:lvl5pPr marL="2286000" marR="0" lvl="4" indent="-304800" algn="l" rtl="0">
              <a:lnSpc>
                <a:spcPct val="90000"/>
              </a:lnSpc>
              <a:spcBef>
                <a:spcPts val="500"/>
              </a:spcBef>
              <a:spcAft>
                <a:spcPts val="0"/>
              </a:spcAft>
              <a:buClr>
                <a:srgbClr val="C00000"/>
              </a:buClr>
              <a:buSzPts val="1200"/>
              <a:buFont typeface="Arial"/>
              <a:buChar char="•"/>
              <a:defRPr sz="12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8"/>
          <p:cNvSpPr txBox="1">
            <a:spLocks noGrp="1"/>
          </p:cNvSpPr>
          <p:nvPr>
            <p:ph type="body" idx="4"/>
          </p:nvPr>
        </p:nvSpPr>
        <p:spPr>
          <a:xfrm>
            <a:off x="996950" y="5956300"/>
            <a:ext cx="10160000" cy="22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2pPr>
            <a:lvl3pPr marL="1371600" marR="0" lvl="2"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3pPr>
            <a:lvl4pPr marL="1828800" marR="0" lvl="3"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4pPr>
            <a:lvl5pPr marL="2286000" marR="0" lvl="4" indent="-228600" algn="l" rtl="0">
              <a:lnSpc>
                <a:spcPct val="90000"/>
              </a:lnSpc>
              <a:spcBef>
                <a:spcPts val="500"/>
              </a:spcBef>
              <a:spcAft>
                <a:spcPts val="0"/>
              </a:spcAft>
              <a:buClr>
                <a:srgbClr val="C00000"/>
              </a:buClr>
              <a:buSzPts val="900"/>
              <a:buFont typeface="Arial"/>
              <a:buNone/>
              <a:defRPr sz="9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8"/>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18"/>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3626F"/>
              </a:buClr>
              <a:buSzPts val="2800"/>
              <a:buFont typeface="Arial"/>
              <a:buNone/>
              <a:defRPr sz="2800" b="0" i="0" u="none" strike="noStrike" cap="none">
                <a:solidFill>
                  <a:srgbClr val="5362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82" name="Google Shape;82;p18"/>
          <p:cNvCxnSpPr/>
          <p:nvPr/>
        </p:nvCxnSpPr>
        <p:spPr>
          <a:xfrm>
            <a:off x="996950" y="934226"/>
            <a:ext cx="10160000" cy="0"/>
          </a:xfrm>
          <a:prstGeom prst="straightConnector1">
            <a:avLst/>
          </a:prstGeom>
          <a:noFill/>
          <a:ln w="9525" cap="flat" cmpd="sng">
            <a:solidFill>
              <a:schemeClr val="accent4"/>
            </a:solidFill>
            <a:prstDash val="solid"/>
            <a:miter lim="800000"/>
            <a:headEnd type="none" w="sm" len="sm"/>
            <a:tailEnd type="none" w="sm" len="sm"/>
          </a:ln>
        </p:spPr>
      </p:cxnSp>
      <p:sp>
        <p:nvSpPr>
          <p:cNvPr id="83" name="Google Shape;83;p18"/>
          <p:cNvSpPr txBox="1">
            <a:spLocks noGrp="1"/>
          </p:cNvSpPr>
          <p:nvPr>
            <p:ph type="body" idx="5"/>
          </p:nvPr>
        </p:nvSpPr>
        <p:spPr>
          <a:xfrm>
            <a:off x="996950" y="968271"/>
            <a:ext cx="10159999" cy="3450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1pPr>
            <a:lvl2pPr marL="914400" marR="0" lvl="1" indent="-228600" algn="l" rtl="0">
              <a:lnSpc>
                <a:spcPct val="90000"/>
              </a:lnSpc>
              <a:spcBef>
                <a:spcPts val="500"/>
              </a:spcBef>
              <a:spcAft>
                <a:spcPts val="0"/>
              </a:spcAft>
              <a:buClr>
                <a:srgbClr val="C00000"/>
              </a:buClr>
              <a:buSzPts val="2400"/>
              <a:buFont typeface="Arial"/>
              <a:buNone/>
              <a:defRPr sz="2400" b="0" i="0" u="none" strike="noStrike" cap="none">
                <a:solidFill>
                  <a:srgbClr val="53626F"/>
                </a:solidFill>
                <a:latin typeface="Arial"/>
                <a:ea typeface="Arial"/>
                <a:cs typeface="Arial"/>
                <a:sym typeface="Arial"/>
              </a:defRPr>
            </a:lvl2pPr>
            <a:lvl3pPr marL="1371600" marR="0" lvl="2" indent="-355600" algn="l" rtl="0">
              <a:lnSpc>
                <a:spcPct val="90000"/>
              </a:lnSpc>
              <a:spcBef>
                <a:spcPts val="500"/>
              </a:spcBef>
              <a:spcAft>
                <a:spcPts val="0"/>
              </a:spcAft>
              <a:buClr>
                <a:srgbClr val="C00000"/>
              </a:buClr>
              <a:buSzPts val="2000"/>
              <a:buFont typeface="Arial"/>
              <a:buChar char="•"/>
              <a:defRPr sz="2000" b="0" i="0" u="none" strike="noStrike" cap="none">
                <a:solidFill>
                  <a:srgbClr val="53626F"/>
                </a:solidFill>
                <a:latin typeface="Arial"/>
                <a:ea typeface="Arial"/>
                <a:cs typeface="Arial"/>
                <a:sym typeface="Arial"/>
              </a:defRPr>
            </a:lvl3pPr>
            <a:lvl4pPr marL="1828800" marR="0" lvl="3"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4pPr>
            <a:lvl5pPr marL="2286000" marR="0" lvl="4" indent="-342900" algn="l" rtl="0">
              <a:lnSpc>
                <a:spcPct val="90000"/>
              </a:lnSpc>
              <a:spcBef>
                <a:spcPts val="500"/>
              </a:spcBef>
              <a:spcAft>
                <a:spcPts val="0"/>
              </a:spcAft>
              <a:buClr>
                <a:srgbClr val="C00000"/>
              </a:buClr>
              <a:buSzPts val="1800"/>
              <a:buFont typeface="Arial"/>
              <a:buChar char="•"/>
              <a:defRPr sz="1800" b="0" i="0" u="none" strike="noStrike" cap="none">
                <a:solidFill>
                  <a:srgbClr val="53626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3.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7" name="Google Shape;17;p10"/>
          <p:cNvSpPr txBox="1"/>
          <p:nvPr/>
        </p:nvSpPr>
        <p:spPr>
          <a:xfrm>
            <a:off x="4272498" y="6417579"/>
            <a:ext cx="4816956"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lt1"/>
                </a:solidFill>
                <a:latin typeface="Arial"/>
                <a:ea typeface="Arial"/>
                <a:cs typeface="Arial"/>
                <a:sym typeface="Arial"/>
              </a:rPr>
              <a:t>Session 10: Regulatory and Tax Treatment</a:t>
            </a:r>
            <a:endParaRPr sz="1400" b="0" i="0" u="none" strike="noStrike" cap="none">
              <a:solidFill>
                <a:schemeClr val="lt1"/>
              </a:solidFill>
              <a:latin typeface="Arial"/>
              <a:ea typeface="Arial"/>
              <a:cs typeface="Arial"/>
              <a:sym typeface="Arial"/>
            </a:endParaRPr>
          </a:p>
        </p:txBody>
      </p:sp>
      <p:sp>
        <p:nvSpPr>
          <p:cNvPr id="18" name="Google Shape;18;p10"/>
          <p:cNvSpPr/>
          <p:nvPr/>
        </p:nvSpPr>
        <p:spPr>
          <a:xfrm>
            <a:off x="0" y="6230949"/>
            <a:ext cx="12192000" cy="681037"/>
          </a:xfrm>
          <a:prstGeom prst="rect">
            <a:avLst/>
          </a:prstGeom>
          <a:solidFill>
            <a:srgbClr val="53626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9" name="Google Shape;19;p10"/>
          <p:cNvCxnSpPr/>
          <p:nvPr/>
        </p:nvCxnSpPr>
        <p:spPr>
          <a:xfrm>
            <a:off x="2595865" y="6389328"/>
            <a:ext cx="0" cy="364277"/>
          </a:xfrm>
          <a:prstGeom prst="straightConnector1">
            <a:avLst/>
          </a:prstGeom>
          <a:noFill/>
          <a:ln w="9525" cap="flat" cmpd="sng">
            <a:solidFill>
              <a:schemeClr val="lt1"/>
            </a:solidFill>
            <a:prstDash val="solid"/>
            <a:miter lim="800000"/>
            <a:headEnd type="none" w="sm" len="sm"/>
            <a:tailEnd type="none" w="sm" len="sm"/>
          </a:ln>
        </p:spPr>
      </p:cxnSp>
      <p:cxnSp>
        <p:nvCxnSpPr>
          <p:cNvPr id="20" name="Google Shape;20;p10"/>
          <p:cNvCxnSpPr/>
          <p:nvPr/>
        </p:nvCxnSpPr>
        <p:spPr>
          <a:xfrm>
            <a:off x="4165374" y="6389328"/>
            <a:ext cx="0" cy="364277"/>
          </a:xfrm>
          <a:prstGeom prst="straightConnector1">
            <a:avLst/>
          </a:prstGeom>
          <a:noFill/>
          <a:ln w="9525" cap="flat" cmpd="sng">
            <a:solidFill>
              <a:schemeClr val="lt1"/>
            </a:solidFill>
            <a:prstDash val="solid"/>
            <a:miter lim="800000"/>
            <a:headEnd type="none" w="sm" len="sm"/>
            <a:tailEnd type="none" w="sm" len="sm"/>
          </a:ln>
        </p:spPr>
      </p:cxnSp>
      <p:sp>
        <p:nvSpPr>
          <p:cNvPr id="21" name="Google Shape;21;p10"/>
          <p:cNvSpPr txBox="1"/>
          <p:nvPr/>
        </p:nvSpPr>
        <p:spPr>
          <a:xfrm>
            <a:off x="4272498" y="6437654"/>
            <a:ext cx="51702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a:solidFill>
                  <a:schemeClr val="lt1"/>
                </a:solidFill>
                <a:latin typeface="Arial"/>
                <a:ea typeface="Arial"/>
                <a:cs typeface="Arial"/>
                <a:sym typeface="Arial"/>
              </a:rPr>
              <a:t>Session 01: Title here</a:t>
            </a:r>
            <a:endParaRPr/>
          </a:p>
        </p:txBody>
      </p:sp>
      <p:pic>
        <p:nvPicPr>
          <p:cNvPr id="22" name="Google Shape;22;p10"/>
          <p:cNvPicPr preferRelativeResize="0"/>
          <p:nvPr/>
        </p:nvPicPr>
        <p:blipFill rotWithShape="1">
          <a:blip r:embed="rId24">
            <a:alphaModFix/>
          </a:blip>
          <a:srcRect/>
          <a:stretch/>
        </p:blipFill>
        <p:spPr>
          <a:xfrm>
            <a:off x="90805" y="6192704"/>
            <a:ext cx="2504358" cy="772319"/>
          </a:xfrm>
          <a:prstGeom prst="rect">
            <a:avLst/>
          </a:prstGeom>
          <a:noFill/>
          <a:ln>
            <a:noFill/>
          </a:ln>
        </p:spPr>
      </p:pic>
      <p:pic>
        <p:nvPicPr>
          <p:cNvPr id="23" name="Google Shape;23;p10"/>
          <p:cNvPicPr preferRelativeResize="0"/>
          <p:nvPr/>
        </p:nvPicPr>
        <p:blipFill rotWithShape="1">
          <a:blip r:embed="rId25">
            <a:alphaModFix/>
          </a:blip>
          <a:srcRect/>
          <a:stretch/>
        </p:blipFill>
        <p:spPr>
          <a:xfrm>
            <a:off x="2778274" y="6417579"/>
            <a:ext cx="1231108" cy="307777"/>
          </a:xfrm>
          <a:prstGeom prst="rect">
            <a:avLst/>
          </a:prstGeom>
          <a:noFill/>
          <a:ln>
            <a:noFill/>
          </a:ln>
        </p:spPr>
      </p:pic>
      <p:cxnSp>
        <p:nvCxnSpPr>
          <p:cNvPr id="24" name="Google Shape;24;p10"/>
          <p:cNvCxnSpPr/>
          <p:nvPr/>
        </p:nvCxnSpPr>
        <p:spPr>
          <a:xfrm>
            <a:off x="11439934" y="6396724"/>
            <a:ext cx="0" cy="364277"/>
          </a:xfrm>
          <a:prstGeom prst="straightConnector1">
            <a:avLst/>
          </a:prstGeom>
          <a:noFill/>
          <a:ln w="9525"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1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53626F"/>
        </a:solidFill>
        <a:effectLst/>
      </p:bgPr>
    </p:bg>
    <p:spTree>
      <p:nvGrpSpPr>
        <p:cNvPr id="1" name="Shape 18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use.com/suse-defines/definition/downtime/" TargetMode="External"/><Relationship Id="rId3" Type="http://schemas.openxmlformats.org/officeDocument/2006/relationships/hyperlink" Target="https://opensource.com/resources/what-open-source" TargetMode="External"/><Relationship Id="rId7" Type="http://schemas.openxmlformats.org/officeDocument/2006/relationships/hyperlink" Target="https://www.kaseya.com/blog/2020/10/08/server-uptime-monito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thereum.org/en/eips/" TargetMode="External"/><Relationship Id="rId5" Type="http://schemas.openxmlformats.org/officeDocument/2006/relationships/hyperlink" Target="https://river.com/learn/what-is-a-bitcoin-improvement-proposal-bip/#:~:text=A%20Bitcoin%20Improvement%20Proposal%20(BIP)%20is%20a%20formal%20proposal%20to,standards%2C%20or%20the%20development%20process" TargetMode="External"/><Relationship Id="rId10" Type="http://schemas.openxmlformats.org/officeDocument/2006/relationships/hyperlink" Target="https://www.fvcbank.com/what-is-treasury-management/" TargetMode="External"/><Relationship Id="rId4" Type="http://schemas.openxmlformats.org/officeDocument/2006/relationships/hyperlink" Target="https://www.axi.com/uk/blog/education/blockchain/liquidity-pools" TargetMode="External"/><Relationship Id="rId9" Type="http://schemas.openxmlformats.org/officeDocument/2006/relationships/hyperlink" Target="https://coinmarketcap.com/alexandria/glossary/fia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chterms.com/definition/metadat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pfs.io/" TargetMode="External"/><Relationship Id="rId5" Type="http://schemas.openxmlformats.org/officeDocument/2006/relationships/hyperlink" Target="https://www.investopedia.com/terms/w/wiretransfer.asp" TargetMode="External"/><Relationship Id="rId4" Type="http://schemas.openxmlformats.org/officeDocument/2006/relationships/hyperlink" Target="https://gocardless.com/guides/ach/what-is-an-ach-paymen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iscord.com/invite/zVYdY3ktT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body" idx="1"/>
          </p:nvPr>
        </p:nvSpPr>
        <p:spPr>
          <a:xfrm>
            <a:off x="1487714" y="4645539"/>
            <a:ext cx="9143773" cy="660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t>Stellar Technical Academy</a:t>
            </a:r>
            <a:endParaRPr/>
          </a:p>
        </p:txBody>
      </p:sp>
      <p:sp>
        <p:nvSpPr>
          <p:cNvPr id="192" name="Google Shape;192;p1"/>
          <p:cNvSpPr txBox="1">
            <a:spLocks noGrp="1"/>
          </p:cNvSpPr>
          <p:nvPr>
            <p:ph type="body" idx="2"/>
          </p:nvPr>
        </p:nvSpPr>
        <p:spPr>
          <a:xfrm>
            <a:off x="1487714" y="2799815"/>
            <a:ext cx="9143774" cy="153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200"/>
              <a:buNone/>
            </a:pPr>
            <a:r>
              <a:rPr lang="en-US" sz="4200"/>
              <a:t>Glossary</a:t>
            </a:r>
            <a:endParaRPr/>
          </a:p>
        </p:txBody>
      </p:sp>
      <p:sp>
        <p:nvSpPr>
          <p:cNvPr id="193" name="Google Shape;193;p1"/>
          <p:cNvSpPr txBox="1">
            <a:spLocks noGrp="1"/>
          </p:cNvSpPr>
          <p:nvPr>
            <p:ph type="body" idx="3"/>
          </p:nvPr>
        </p:nvSpPr>
        <p:spPr>
          <a:xfrm>
            <a:off x="1487714" y="2066926"/>
            <a:ext cx="9143773" cy="5362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a:t>Week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0" name="Google Shape;200;p2"/>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01" name="Google Shape;201;p2"/>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indent="-228600" algn="just">
              <a:lnSpc>
                <a:spcPct val="90000"/>
              </a:lnSpc>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Open-source </a:t>
            </a:r>
            <a:r>
              <a:rPr lang="en-US" sz="1600" b="1" dirty="0">
                <a:solidFill>
                  <a:srgbClr val="53626F"/>
                </a:solidFill>
              </a:rPr>
              <a:t>network </a:t>
            </a:r>
            <a:r>
              <a:rPr lang="en-US" sz="1600" dirty="0">
                <a:solidFill>
                  <a:srgbClr val="53626F"/>
                </a:solidFill>
              </a:rPr>
              <a:t>is</a:t>
            </a:r>
            <a:r>
              <a:rPr lang="en-US" sz="1600" b="0" i="0" u="none" strike="noStrike" cap="none" dirty="0">
                <a:solidFill>
                  <a:srgbClr val="53626F"/>
                </a:solidFill>
                <a:latin typeface="Arial"/>
                <a:ea typeface="Arial"/>
                <a:cs typeface="Arial"/>
                <a:sym typeface="Arial"/>
              </a:rPr>
              <a:t> an open-source network, software, project, etc., is a network that by design is publicly accessible and anyone can inspect, modify and enhance its source code.</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Liquidity pool</a:t>
            </a:r>
            <a:r>
              <a:rPr lang="en-US" sz="1600" b="0" i="0" u="none" strike="noStrike" cap="none" dirty="0">
                <a:solidFill>
                  <a:srgbClr val="53626F"/>
                </a:solidFill>
                <a:latin typeface="Arial"/>
                <a:ea typeface="Arial"/>
                <a:cs typeface="Arial"/>
                <a:sym typeface="Arial"/>
              </a:rPr>
              <a:t> is a pool of funds placed into a smart contract to provide liquidity for </a:t>
            </a:r>
            <a:r>
              <a:rPr lang="en-US" sz="1600" b="0" i="0" u="none" strike="noStrike" cap="none" dirty="0" err="1">
                <a:solidFill>
                  <a:srgbClr val="53626F"/>
                </a:solidFill>
                <a:latin typeface="Arial"/>
                <a:ea typeface="Arial"/>
                <a:cs typeface="Arial"/>
                <a:sym typeface="Arial"/>
              </a:rPr>
              <a:t>decentralised</a:t>
            </a:r>
            <a:r>
              <a:rPr lang="en-US" sz="1600" b="0" i="0" u="none" strike="noStrike" cap="none" dirty="0">
                <a:solidFill>
                  <a:srgbClr val="53626F"/>
                </a:solidFill>
                <a:latin typeface="Arial"/>
                <a:ea typeface="Arial"/>
                <a:cs typeface="Arial"/>
                <a:sym typeface="Arial"/>
              </a:rPr>
              <a:t> exchanges (DEX), lending and borrowing protocols, and other </a:t>
            </a:r>
            <a:r>
              <a:rPr lang="en-US" sz="1600" b="0" i="0" u="none" strike="noStrike" cap="none" dirty="0" err="1">
                <a:solidFill>
                  <a:srgbClr val="53626F"/>
                </a:solidFill>
                <a:latin typeface="Arial"/>
                <a:ea typeface="Arial"/>
                <a:cs typeface="Arial"/>
                <a:sym typeface="Arial"/>
              </a:rPr>
              <a:t>DeFi</a:t>
            </a:r>
            <a:r>
              <a:rPr lang="en-US" sz="1600" b="0" i="0" u="none" strike="noStrike" cap="none" dirty="0">
                <a:solidFill>
                  <a:srgbClr val="53626F"/>
                </a:solidFill>
                <a:latin typeface="Arial"/>
                <a:ea typeface="Arial"/>
                <a:cs typeface="Arial"/>
                <a:sym typeface="Arial"/>
              </a:rPr>
              <a:t> applications.</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BIPs (Bitcoin Improvement Proposals</a:t>
            </a:r>
            <a:r>
              <a:rPr lang="en-US" sz="1600" b="1" dirty="0">
                <a:solidFill>
                  <a:srgbClr val="53626F"/>
                </a:solidFill>
              </a:rPr>
              <a:t>)</a:t>
            </a:r>
            <a:r>
              <a:rPr lang="en-US" sz="1600" b="0" i="0" u="none" strike="noStrike" cap="none" dirty="0">
                <a:solidFill>
                  <a:srgbClr val="53626F"/>
                </a:solidFill>
                <a:latin typeface="Arial"/>
                <a:ea typeface="Arial"/>
                <a:cs typeface="Arial"/>
                <a:sym typeface="Arial"/>
              </a:rPr>
              <a:t> a formal proposal to change Bitcoin. The BIP process organizes the Bitcoin community in the absence of a </a:t>
            </a:r>
            <a:r>
              <a:rPr lang="en-US" sz="1600" b="0" i="0" u="none" strike="noStrike" cap="none" dirty="0" err="1">
                <a:solidFill>
                  <a:srgbClr val="53626F"/>
                </a:solidFill>
                <a:latin typeface="Arial"/>
                <a:ea typeface="Arial"/>
                <a:cs typeface="Arial"/>
                <a:sym typeface="Arial"/>
              </a:rPr>
              <a:t>centralised</a:t>
            </a:r>
            <a:r>
              <a:rPr lang="en-US" sz="1600" b="0" i="0" u="none" strike="noStrike" cap="none" dirty="0">
                <a:solidFill>
                  <a:srgbClr val="53626F"/>
                </a:solidFill>
                <a:latin typeface="Arial"/>
                <a:ea typeface="Arial"/>
                <a:cs typeface="Arial"/>
                <a:sym typeface="Arial"/>
              </a:rPr>
              <a:t> leader and can propose changes to Bitcoin's consensus layer, community standards, or the development process.</a:t>
            </a:r>
            <a:endParaRPr dirty="0"/>
          </a:p>
          <a:p>
            <a:pPr marL="228600" indent="-228600" algn="just">
              <a:lnSpc>
                <a:spcPct val="90000"/>
              </a:lnSpc>
              <a:spcBef>
                <a:spcPts val="1000"/>
              </a:spcBef>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EIPs (Ethereum Improvement Proposals</a:t>
            </a:r>
            <a:r>
              <a:rPr lang="en-US" sz="1600" b="1" dirty="0">
                <a:solidFill>
                  <a:srgbClr val="53626F"/>
                </a:solidFill>
              </a:rPr>
              <a:t>)</a:t>
            </a:r>
            <a:r>
              <a:rPr lang="en-US" sz="1600" b="0" i="0" u="none" strike="noStrike" cap="none" dirty="0">
                <a:solidFill>
                  <a:srgbClr val="53626F"/>
                </a:solidFill>
                <a:latin typeface="Arial"/>
                <a:ea typeface="Arial"/>
                <a:cs typeface="Arial"/>
                <a:sym typeface="Arial"/>
              </a:rPr>
              <a:t> are standards specifying potential new features or processes for Ethereum. EIPs contain technical specifications for the proposed changes and act as the ‘source of truth’ for the community. Network upgrades and application standards for Ethereum are discussed and developed through the EIP process.</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Uptime</a:t>
            </a:r>
            <a:r>
              <a:rPr lang="en-US" sz="1600" b="0" i="0" u="none" strike="noStrike" cap="none" dirty="0">
                <a:solidFill>
                  <a:srgbClr val="53626F"/>
                </a:solidFill>
                <a:latin typeface="Arial"/>
                <a:ea typeface="Arial"/>
                <a:cs typeface="Arial"/>
                <a:sym typeface="Arial"/>
              </a:rPr>
              <a:t> refers to the time a system runs without a shutdown or restart. Server uptime is the total duration for which a server is fully functional and running. It is a metric used to denote the performance of a server.</a:t>
            </a:r>
            <a:endParaRPr dirty="0"/>
          </a:p>
          <a:p>
            <a:pPr marL="228600" marR="0" lvl="0" indent="-228600" algn="just" rtl="0">
              <a:lnSpc>
                <a:spcPct val="90000"/>
              </a:lnSpc>
              <a:spcBef>
                <a:spcPts val="1000"/>
              </a:spcBef>
              <a:spcAft>
                <a:spcPts val="0"/>
              </a:spcAft>
              <a:buClr>
                <a:srgbClr val="C00000"/>
              </a:buClr>
              <a:buSzPts val="1600"/>
              <a:buFont typeface="Arial"/>
              <a:buChar char="•"/>
            </a:pPr>
            <a:r>
              <a:rPr lang="en-US" sz="1600" b="1" i="0" u="none" strike="noStrike" cap="none" dirty="0">
                <a:solidFill>
                  <a:srgbClr val="53626F"/>
                </a:solidFill>
                <a:latin typeface="Arial"/>
                <a:ea typeface="Arial"/>
                <a:cs typeface="Arial"/>
                <a:sym typeface="Arial"/>
              </a:rPr>
              <a:t>Downtime</a:t>
            </a:r>
            <a:r>
              <a:rPr lang="en-US" sz="1600" b="0" i="0" u="none" strike="noStrike" cap="none" dirty="0">
                <a:solidFill>
                  <a:srgbClr val="53626F"/>
                </a:solidFill>
                <a:latin typeface="Arial"/>
                <a:ea typeface="Arial"/>
                <a:cs typeface="Arial"/>
                <a:sym typeface="Arial"/>
              </a:rPr>
              <a:t> refers to the time a system is unavailable, offline or not operational</a:t>
            </a:r>
            <a:r>
              <a:rPr lang="en-US" sz="1600" dirty="0">
                <a:solidFill>
                  <a:srgbClr val="53626F"/>
                </a:solidFill>
              </a:rPr>
              <a:t>.</a:t>
            </a:r>
            <a:endParaRPr sz="1600" b="0" i="0" u="none" strike="noStrike" cap="none" dirty="0">
              <a:solidFill>
                <a:srgbClr val="53626F"/>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dirty="0">
              <a:solidFill>
                <a:srgbClr val="53626F"/>
              </a:solidFill>
              <a:latin typeface="Arial"/>
              <a:ea typeface="Arial"/>
              <a:cs typeface="Arial"/>
              <a:sym typeface="Arial"/>
            </a:endParaRPr>
          </a:p>
        </p:txBody>
      </p:sp>
      <p:sp>
        <p:nvSpPr>
          <p:cNvPr id="202" name="Google Shape;202;p2"/>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endParaRPr sz="2400" b="0" i="0" u="none" strike="noStrike" cap="none">
              <a:solidFill>
                <a:srgbClr val="53626F"/>
              </a:solidFill>
              <a:latin typeface="Arial"/>
              <a:ea typeface="Arial"/>
              <a:cs typeface="Arial"/>
              <a:sym typeface="Arial"/>
            </a:endParaRPr>
          </a:p>
        </p:txBody>
      </p:sp>
      <p:sp>
        <p:nvSpPr>
          <p:cNvPr id="203" name="Google Shape;203;p2"/>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Glossary</a:t>
            </a:r>
            <a:endParaRPr sz="1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1" name="Google Shape;211;p3"/>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12" name="Google Shape;212;p3"/>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85750" indent="-285750" algn="just">
              <a:lnSpc>
                <a:spcPct val="90000"/>
              </a:lnSpc>
              <a:buClr>
                <a:srgbClr val="C00000"/>
              </a:buClr>
              <a:buSzPts val="1600"/>
              <a:buChar char="•"/>
            </a:pPr>
            <a:r>
              <a:rPr lang="en-US" sz="1600" b="1" i="0" u="none" strike="noStrike" cap="none" dirty="0">
                <a:solidFill>
                  <a:srgbClr val="595959"/>
                </a:solidFill>
                <a:latin typeface="Arial"/>
                <a:ea typeface="Arial"/>
                <a:cs typeface="Arial"/>
                <a:sym typeface="Arial"/>
              </a:rPr>
              <a:t>Fiat currency</a:t>
            </a:r>
            <a:r>
              <a:rPr lang="en-US" sz="1600" b="0" i="0" u="none" strike="noStrike" cap="none" dirty="0">
                <a:solidFill>
                  <a:srgbClr val="595959"/>
                </a:solidFill>
                <a:latin typeface="Arial"/>
                <a:ea typeface="Arial"/>
                <a:cs typeface="Arial"/>
                <a:sym typeface="Arial"/>
              </a:rPr>
              <a:t> is ‘legal tender’ backed by a central government, such as the Federal Reserve, and with its own banking system, such as fractional reserve banking.</a:t>
            </a:r>
            <a:r>
              <a:rPr lang="en-US" sz="1600" dirty="0">
                <a:solidFill>
                  <a:srgbClr val="595959"/>
                </a:solidFill>
              </a:rPr>
              <a:t>  </a:t>
            </a:r>
            <a:endParaRPr lang="el-GR" dirty="0">
              <a:solidFill>
                <a:srgbClr val="595959"/>
              </a:solidFill>
            </a:endParaRP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On-ramp crypto</a:t>
            </a:r>
            <a:r>
              <a:rPr lang="en-US" sz="1600" b="0" i="0" u="none" strike="noStrike" cap="none" dirty="0">
                <a:solidFill>
                  <a:srgbClr val="595959"/>
                </a:solidFill>
                <a:latin typeface="Arial"/>
                <a:ea typeface="Arial"/>
                <a:cs typeface="Arial"/>
                <a:sym typeface="Arial"/>
              </a:rPr>
              <a:t> when you receive cryptocurrency in exchange for something that is not a digital asset.</a:t>
            </a:r>
            <a:endParaRPr dirty="0">
              <a:solidFill>
                <a:srgbClr val="595959"/>
              </a:solidFill>
            </a:endParaRP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Off-ramp </a:t>
            </a:r>
            <a:r>
              <a:rPr lang="en-US" sz="1600" b="1" dirty="0">
                <a:solidFill>
                  <a:srgbClr val="595959"/>
                </a:solidFill>
              </a:rPr>
              <a:t>crypto</a:t>
            </a:r>
            <a:r>
              <a:rPr lang="en-US" sz="1600" b="0" i="0" u="none" strike="noStrike" cap="none" dirty="0">
                <a:solidFill>
                  <a:srgbClr val="595959"/>
                </a:solidFill>
                <a:latin typeface="Arial"/>
                <a:ea typeface="Arial"/>
                <a:cs typeface="Arial"/>
                <a:sym typeface="Arial"/>
              </a:rPr>
              <a:t> when you spend cryptocurrency in exchange for something that is not a digital asset.</a:t>
            </a:r>
            <a:endParaRPr dirty="0">
              <a:solidFill>
                <a:srgbClr val="595959"/>
              </a:solidFill>
            </a:endParaRP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Liquidity</a:t>
            </a:r>
            <a:r>
              <a:rPr lang="en-US" sz="1600" b="0" i="0" u="none" strike="noStrike" cap="none" dirty="0">
                <a:solidFill>
                  <a:srgbClr val="595959"/>
                </a:solidFill>
                <a:latin typeface="Arial"/>
                <a:ea typeface="Arial"/>
                <a:cs typeface="Arial"/>
                <a:sym typeface="Arial"/>
              </a:rPr>
              <a:t> the ability of a coin to be easily converted into cash or other coins.</a:t>
            </a:r>
            <a:endParaRPr dirty="0">
              <a:solidFill>
                <a:srgbClr val="595959"/>
              </a:solidFill>
            </a:endParaRP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Treasury management</a:t>
            </a:r>
            <a:r>
              <a:rPr lang="en-US" sz="1600" b="0" i="0" u="none" strike="noStrike" cap="none" dirty="0">
                <a:solidFill>
                  <a:srgbClr val="595959"/>
                </a:solidFill>
                <a:latin typeface="Arial"/>
                <a:ea typeface="Arial"/>
                <a:cs typeface="Arial"/>
                <a:sym typeface="Arial"/>
              </a:rPr>
              <a:t> a management system that aims to </a:t>
            </a:r>
            <a:r>
              <a:rPr lang="en-US" sz="1600" b="0" i="0" u="none" strike="noStrike" cap="none" dirty="0" err="1">
                <a:solidFill>
                  <a:srgbClr val="595959"/>
                </a:solidFill>
                <a:latin typeface="Arial"/>
                <a:ea typeface="Arial"/>
                <a:cs typeface="Arial"/>
                <a:sym typeface="Arial"/>
              </a:rPr>
              <a:t>optimise</a:t>
            </a:r>
            <a:r>
              <a:rPr lang="en-US" sz="1600" b="0" i="0" u="none" strike="noStrike" cap="none" dirty="0">
                <a:solidFill>
                  <a:srgbClr val="595959"/>
                </a:solidFill>
                <a:latin typeface="Arial"/>
                <a:ea typeface="Arial"/>
                <a:cs typeface="Arial"/>
                <a:sym typeface="Arial"/>
              </a:rPr>
              <a:t> a company’s liquidity, while also mitigating its financial, operational, and reputational risk.</a:t>
            </a:r>
            <a:endParaRPr dirty="0">
              <a:solidFill>
                <a:srgbClr val="595959"/>
              </a:solidFill>
            </a:endParaRPr>
          </a:p>
          <a:p>
            <a:pPr marL="285750" indent="-285750" algn="just">
              <a:lnSpc>
                <a:spcPct val="90000"/>
              </a:lnSpc>
              <a:spcBef>
                <a:spcPts val="1000"/>
              </a:spcBef>
              <a:buClr>
                <a:srgbClr val="C00000"/>
              </a:buClr>
              <a:buSzPts val="1600"/>
              <a:buChar char="•"/>
            </a:pPr>
            <a:r>
              <a:rPr lang="en-US" sz="1600" b="1" i="0" u="none" strike="noStrike" cap="none" dirty="0">
                <a:solidFill>
                  <a:srgbClr val="595959"/>
                </a:solidFill>
                <a:latin typeface="Arial"/>
                <a:ea typeface="Arial"/>
                <a:cs typeface="Arial"/>
                <a:sym typeface="Arial"/>
              </a:rPr>
              <a:t>Bid</a:t>
            </a:r>
            <a:r>
              <a:rPr lang="en-US" sz="1600" b="0" i="0" u="none" strike="noStrike" cap="none" dirty="0">
                <a:solidFill>
                  <a:srgbClr val="595959"/>
                </a:solidFill>
                <a:latin typeface="Arial"/>
                <a:ea typeface="Arial"/>
                <a:cs typeface="Arial"/>
                <a:sym typeface="Arial"/>
              </a:rPr>
              <a:t> the price at which a market maker is willing to buy more of the asset.</a:t>
            </a:r>
            <a:r>
              <a:rPr lang="en-US" sz="1600" dirty="0">
                <a:solidFill>
                  <a:srgbClr val="595959"/>
                </a:solidFill>
              </a:rPr>
              <a:t> </a:t>
            </a:r>
            <a:endParaRPr dirty="0">
              <a:solidFill>
                <a:srgbClr val="595959"/>
              </a:solidFill>
            </a:endParaRP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Ask</a:t>
            </a:r>
            <a:r>
              <a:rPr lang="en-US" sz="1600" b="0" i="0" u="none" strike="noStrike" cap="none" dirty="0">
                <a:solidFill>
                  <a:srgbClr val="595959"/>
                </a:solidFill>
                <a:latin typeface="Arial"/>
                <a:ea typeface="Arial"/>
                <a:cs typeface="Arial"/>
                <a:sym typeface="Arial"/>
              </a:rPr>
              <a:t> the price in which the market maker is willing to sell the asset.</a:t>
            </a:r>
            <a:endParaRPr dirty="0">
              <a:solidFill>
                <a:srgbClr val="595959"/>
              </a:solidFill>
            </a:endParaRPr>
          </a:p>
          <a:p>
            <a:pPr marL="285750" indent="-285750" algn="just">
              <a:lnSpc>
                <a:spcPct val="90000"/>
              </a:lnSpc>
              <a:spcBef>
                <a:spcPts val="1000"/>
              </a:spcBef>
              <a:buClr>
                <a:srgbClr val="C00000"/>
              </a:buClr>
              <a:buSzPts val="1600"/>
              <a:buChar char="•"/>
            </a:pPr>
            <a:r>
              <a:rPr lang="en-US" sz="1600" b="1" i="0" u="none" strike="noStrike" cap="none" dirty="0">
                <a:solidFill>
                  <a:srgbClr val="595959"/>
                </a:solidFill>
                <a:latin typeface="Arial"/>
                <a:ea typeface="Arial"/>
                <a:cs typeface="Arial"/>
                <a:sym typeface="Arial"/>
              </a:rPr>
              <a:t>Metadata</a:t>
            </a:r>
            <a:r>
              <a:rPr lang="en-US" sz="1600" b="0" i="0" u="none" strike="noStrike" cap="none" dirty="0">
                <a:solidFill>
                  <a:srgbClr val="595959"/>
                </a:solidFill>
                <a:latin typeface="Arial"/>
                <a:ea typeface="Arial"/>
                <a:cs typeface="Arial"/>
                <a:sym typeface="Arial"/>
              </a:rPr>
              <a:t> is a set of data that describes and gives information about other data</a:t>
            </a:r>
            <a:r>
              <a:rPr lang="en-US" sz="1600" dirty="0">
                <a:solidFill>
                  <a:srgbClr val="595959"/>
                </a:solidFill>
              </a:rPr>
              <a:t>.</a:t>
            </a:r>
          </a:p>
          <a:p>
            <a:pPr marL="285750" marR="0" lvl="0" indent="-285750" algn="just" rtl="0">
              <a:lnSpc>
                <a:spcPct val="90000"/>
              </a:lnSpc>
              <a:spcBef>
                <a:spcPts val="1000"/>
              </a:spcBef>
              <a:spcAft>
                <a:spcPts val="0"/>
              </a:spcAft>
              <a:buClr>
                <a:srgbClr val="C00000"/>
              </a:buClr>
              <a:buSzPts val="1600"/>
              <a:buChar char="•"/>
            </a:pPr>
            <a:r>
              <a:rPr lang="en-US" sz="1600" b="1" i="0" u="none" strike="noStrike" cap="none" dirty="0">
                <a:solidFill>
                  <a:srgbClr val="595959"/>
                </a:solidFill>
                <a:latin typeface="Arial"/>
                <a:ea typeface="Arial"/>
                <a:cs typeface="Arial"/>
                <a:sym typeface="Arial"/>
              </a:rPr>
              <a:t>Wire payment</a:t>
            </a:r>
            <a:r>
              <a:rPr lang="en-US" sz="1600" b="0" i="0" u="none" strike="noStrike" cap="none" dirty="0">
                <a:solidFill>
                  <a:srgbClr val="595959"/>
                </a:solidFill>
                <a:latin typeface="Arial"/>
                <a:ea typeface="Arial"/>
                <a:cs typeface="Arial"/>
                <a:sym typeface="Arial"/>
              </a:rPr>
              <a:t> allows two parties in different locations to transfer funds without the need to exchange cash. </a:t>
            </a:r>
            <a:endParaRPr dirty="0">
              <a:solidFill>
                <a:srgbClr val="595959"/>
              </a:solidFill>
            </a:endParaRPr>
          </a:p>
          <a:p>
            <a:pPr marL="285750" indent="-285750" algn="just">
              <a:lnSpc>
                <a:spcPct val="90000"/>
              </a:lnSpc>
              <a:buSzPts val="1600"/>
              <a:buFont typeface="Arial,Sans-Serif"/>
              <a:buChar char="•"/>
            </a:pPr>
            <a:r>
              <a:rPr lang="en-GB" sz="1600" b="1" dirty="0">
                <a:solidFill>
                  <a:srgbClr val="595959"/>
                </a:solidFill>
              </a:rPr>
              <a:t>ACH (Automated Clearing House) payment</a:t>
            </a:r>
            <a:r>
              <a:rPr lang="en-GB" sz="1600" dirty="0">
                <a:solidFill>
                  <a:srgbClr val="595959"/>
                </a:solidFill>
              </a:rPr>
              <a:t>  is an electronic bank-to-bank payment in the U.S. which allows direct deposits and direct payments</a:t>
            </a:r>
            <a:r>
              <a:rPr lang="en-US" sz="1600" dirty="0">
                <a:solidFill>
                  <a:srgbClr val="595959"/>
                </a:solidFill>
              </a:rPr>
              <a:t>.</a:t>
            </a:r>
            <a:endParaRPr lang="en-US" sz="1600" dirty="0"/>
          </a:p>
          <a:p>
            <a:pPr marL="285750" indent="-285750" algn="just">
              <a:lnSpc>
                <a:spcPct val="90000"/>
              </a:lnSpc>
              <a:spcBef>
                <a:spcPts val="1000"/>
              </a:spcBef>
              <a:buClr>
                <a:srgbClr val="C00000"/>
              </a:buClr>
              <a:buSzPts val="1600"/>
              <a:buFont typeface="Arial"/>
              <a:buChar char="•"/>
            </a:pPr>
            <a:endParaRPr lang="en-US" sz="1600" dirty="0">
              <a:solidFill>
                <a:srgbClr val="595959"/>
              </a:solidFill>
            </a:endParaRPr>
          </a:p>
          <a:p>
            <a:pPr marL="285750" marR="0" lvl="0" indent="-285750" algn="just" rtl="0">
              <a:lnSpc>
                <a:spcPct val="90000"/>
              </a:lnSpc>
              <a:spcBef>
                <a:spcPts val="1000"/>
              </a:spcBef>
              <a:spcAft>
                <a:spcPts val="0"/>
              </a:spcAft>
              <a:buClr>
                <a:srgbClr val="C00000"/>
              </a:buClr>
              <a:buSzPts val="1600"/>
              <a:buFont typeface="Arial"/>
              <a:buChar char="•"/>
            </a:pPr>
            <a:endParaRPr sz="1600" b="0" i="0" u="none" strike="noStrike" cap="none" dirty="0">
              <a:solidFill>
                <a:srgbClr val="595959"/>
              </a:solidFill>
              <a:latin typeface="Arial"/>
              <a:ea typeface="Arial"/>
              <a:cs typeface="Arial"/>
            </a:endParaRPr>
          </a:p>
          <a:p>
            <a:pPr marL="285750" marR="0" lvl="0" indent="-285750" algn="just" rtl="0">
              <a:lnSpc>
                <a:spcPct val="90000"/>
              </a:lnSpc>
              <a:spcBef>
                <a:spcPts val="1000"/>
              </a:spcBef>
              <a:spcAft>
                <a:spcPts val="0"/>
              </a:spcAft>
              <a:buClr>
                <a:srgbClr val="C00000"/>
              </a:buClr>
              <a:buSzPts val="1600"/>
              <a:buFont typeface="Arial"/>
              <a:buChar char="•"/>
            </a:pPr>
            <a:endParaRPr sz="1600" b="0" i="0" u="none" strike="noStrike" cap="none" dirty="0">
              <a:solidFill>
                <a:srgbClr val="595959"/>
              </a:solidFill>
              <a:latin typeface="Arial"/>
              <a:ea typeface="Arial"/>
              <a:cs typeface="Arial"/>
            </a:endParaRPr>
          </a:p>
          <a:p>
            <a:pPr marL="387350" marR="0" lvl="0" indent="-285750" algn="just" rtl="0">
              <a:lnSpc>
                <a:spcPct val="90000"/>
              </a:lnSpc>
              <a:spcBef>
                <a:spcPts val="1000"/>
              </a:spcBef>
              <a:spcAft>
                <a:spcPts val="0"/>
              </a:spcAft>
              <a:buClr>
                <a:srgbClr val="C00000"/>
              </a:buClr>
              <a:buSzPts val="1600"/>
              <a:buFont typeface="Arial"/>
              <a:buChar char="•"/>
            </a:pPr>
            <a:endParaRPr sz="1600" b="0" i="0" u="none" strike="noStrike" cap="none" dirty="0">
              <a:solidFill>
                <a:srgbClr val="595959"/>
              </a:solidFill>
              <a:latin typeface="Arial"/>
              <a:ea typeface="Arial"/>
              <a:cs typeface="Arial"/>
            </a:endParaRPr>
          </a:p>
        </p:txBody>
      </p:sp>
      <p:sp>
        <p:nvSpPr>
          <p:cNvPr id="213" name="Google Shape;213;p3"/>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endParaRPr sz="2400" b="0" i="0" u="none" strike="noStrike" cap="none">
              <a:solidFill>
                <a:srgbClr val="53626F"/>
              </a:solidFill>
              <a:latin typeface="Arial"/>
              <a:ea typeface="Arial"/>
              <a:cs typeface="Arial"/>
              <a:sym typeface="Arial"/>
            </a:endParaRPr>
          </a:p>
        </p:txBody>
      </p:sp>
      <p:sp>
        <p:nvSpPr>
          <p:cNvPr id="214" name="Google Shape;214;p3"/>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Glossary</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5"/>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33" name="Google Shape;233;p5"/>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34" name="Google Shape;234;p5"/>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3">
                  <a:extLst>
                    <a:ext uri="{A12FA001-AC4F-418D-AE19-62706E023703}">
                      <ahyp:hlinkClr xmlns:ahyp="http://schemas.microsoft.com/office/drawing/2018/hyperlinkcolor" val="tx"/>
                    </a:ext>
                  </a:extLst>
                </a:hlinkClick>
              </a:rPr>
              <a:t>https://opensource.com/resources/what-open-source</a:t>
            </a:r>
            <a:endParaRPr sz="1600" b="0" i="0" u="none" strike="noStrike" cap="none" dirty="0">
              <a:solidFill>
                <a:srgbClr val="53626F"/>
              </a:solidFill>
              <a:latin typeface="Arial"/>
              <a:ea typeface="Arial"/>
              <a:cs typeface="Arial"/>
              <a:sym typeface="Aria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https://www.axi.com/uk/blog/education/blockchain/liquidity-pools</a:t>
            </a:r>
            <a:endParaRPr sz="1600" b="0" i="0" u="none" strike="noStrike" cap="none" dirty="0">
              <a:solidFill>
                <a:srgbClr val="53626F"/>
              </a:solidFill>
              <a:latin typeface="Arial"/>
              <a:ea typeface="Arial"/>
              <a:cs typeface="Arial"/>
              <a:sym typeface="Aria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5">
                  <a:extLst>
                    <a:ext uri="{A12FA001-AC4F-418D-AE19-62706E023703}">
                      <ahyp:hlinkClr xmlns:ahyp="http://schemas.microsoft.com/office/drawing/2018/hyperlinkcolor" val="tx"/>
                    </a:ext>
                  </a:extLst>
                </a:hlinkClick>
              </a:rPr>
              <a:t>https://river.com/learn/what-is-a-bitcoin-improvement-proposal-bip/#:~:text=A%20Bitcoin%20Improvement%20Proposal%20(BIP)%20is%20a%20formal%20proposal%20to,standards%2C%20or%20the%20development%20process</a:t>
            </a:r>
            <a:r>
              <a:rPr lang="en-US" sz="1600" b="0" i="0" u="none" strike="noStrike" cap="none" dirty="0">
                <a:solidFill>
                  <a:srgbClr val="53626F"/>
                </a:solidFill>
                <a:latin typeface="Arial"/>
                <a:ea typeface="Arial"/>
                <a:cs typeface="Arial"/>
                <a:sym typeface="Arial"/>
              </a:rPr>
              <a:t>.</a:t>
            </a:r>
            <a:endParaRPr dirty="0">
              <a:solidFill>
                <a:srgbClr val="53626F"/>
              </a:solidFil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6">
                  <a:extLst>
                    <a:ext uri="{A12FA001-AC4F-418D-AE19-62706E023703}">
                      <ahyp:hlinkClr xmlns:ahyp="http://schemas.microsoft.com/office/drawing/2018/hyperlinkcolor" val="tx"/>
                    </a:ext>
                  </a:extLst>
                </a:hlinkClick>
              </a:rPr>
              <a:t>https://ethereum.org/en/eips/</a:t>
            </a:r>
            <a:endParaRPr sz="1600" b="0" i="0" u="none" strike="noStrike" cap="none" dirty="0">
              <a:solidFill>
                <a:srgbClr val="53626F"/>
              </a:solidFill>
              <a:latin typeface="Arial"/>
              <a:ea typeface="Arial"/>
              <a:cs typeface="Arial"/>
              <a:sym typeface="Aria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https://www.kaseya.com/blog/2020/10/08/server-uptime-monitoring/</a:t>
            </a:r>
            <a:r>
              <a:rPr lang="en-US" sz="1600" b="0" i="0" u="none" strike="noStrike" cap="none" dirty="0">
                <a:solidFill>
                  <a:srgbClr val="53626F"/>
                </a:solidFill>
                <a:latin typeface="Arial"/>
                <a:ea typeface="Arial"/>
                <a:cs typeface="Arial"/>
                <a:sym typeface="Arial"/>
              </a:rPr>
              <a:t> </a:t>
            </a:r>
            <a:endParaRPr dirty="0">
              <a:solidFill>
                <a:srgbClr val="53626F"/>
              </a:solidFil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8">
                  <a:extLst>
                    <a:ext uri="{A12FA001-AC4F-418D-AE19-62706E023703}">
                      <ahyp:hlinkClr xmlns:ahyp="http://schemas.microsoft.com/office/drawing/2018/hyperlinkcolor" val="tx"/>
                    </a:ext>
                  </a:extLst>
                </a:hlinkClick>
              </a:rPr>
              <a:t>https://www.suse.com/suse-defines/definition/downtime/</a:t>
            </a:r>
            <a:endParaRPr sz="1600" b="0" i="0" u="none" strike="noStrike" cap="none" dirty="0">
              <a:solidFill>
                <a:srgbClr val="53626F"/>
              </a:solidFill>
              <a:latin typeface="Arial"/>
              <a:ea typeface="Arial"/>
              <a:cs typeface="Arial"/>
              <a:sym typeface="Aria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9">
                  <a:extLst>
                    <a:ext uri="{A12FA001-AC4F-418D-AE19-62706E023703}">
                      <ahyp:hlinkClr xmlns:ahyp="http://schemas.microsoft.com/office/drawing/2018/hyperlinkcolor" val="tx"/>
                    </a:ext>
                  </a:extLst>
                </a:hlinkClick>
              </a:rPr>
              <a:t>https://coinmarketcap.com/alexandria/glossary/fiat</a:t>
            </a:r>
            <a:endParaRPr sz="1600" b="0" i="0" u="none" strike="noStrike" cap="none" dirty="0">
              <a:solidFill>
                <a:srgbClr val="53626F"/>
              </a:solidFill>
              <a:latin typeface="Arial"/>
              <a:ea typeface="Arial"/>
              <a:cs typeface="Arial"/>
              <a:sym typeface="Aria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rPr>
              <a:t>https://b2broker.com/news/cryptocurrency-liquidity-and-finding-the-best-liquidity-provider/#:~:text=In%20terms%20of%20cryptocurrencies%2C%20liquidity,all%20tradable%20assets%20including%20cryptocurrencies.&amp;text=In%20the%20context%20of%20cryptocurrency,into%20cash%20or%20other%20coins. </a:t>
            </a:r>
            <a:endParaRPr dirty="0">
              <a:solidFill>
                <a:srgbClr val="53626F"/>
              </a:solidFill>
            </a:endParaRPr>
          </a:p>
          <a:p>
            <a:pPr marL="342900" marR="0" lvl="0" indent="-342900" algn="just" rtl="0">
              <a:lnSpc>
                <a:spcPct val="90000"/>
              </a:lnSpc>
              <a:spcBef>
                <a:spcPts val="1000"/>
              </a:spcBef>
              <a:spcAft>
                <a:spcPts val="0"/>
              </a:spcAft>
              <a:buClr>
                <a:srgbClr val="C00000"/>
              </a:buClr>
              <a:buSzPts val="1600"/>
              <a:buFont typeface="+mj-lt"/>
              <a:buAutoNum type="arabicPeriod"/>
            </a:pPr>
            <a:r>
              <a:rPr lang="en-US" sz="1600" b="0" i="0" u="sng" strike="noStrike" cap="none" dirty="0">
                <a:solidFill>
                  <a:srgbClr val="53626F"/>
                </a:solidFill>
                <a:latin typeface="Arial"/>
                <a:ea typeface="Arial"/>
                <a:cs typeface="Arial"/>
                <a:sym typeface="Arial"/>
                <a:hlinkClick r:id="rId10">
                  <a:extLst>
                    <a:ext uri="{A12FA001-AC4F-418D-AE19-62706E023703}">
                      <ahyp:hlinkClr xmlns:ahyp="http://schemas.microsoft.com/office/drawing/2018/hyperlinkcolor" val="tx"/>
                    </a:ext>
                  </a:extLst>
                </a:hlinkClick>
              </a:rPr>
              <a:t>https://www.fvcbank.com/what-is-treasury-management/</a:t>
            </a:r>
            <a:r>
              <a:rPr lang="en-US" sz="1600" b="0" i="0" u="none" strike="noStrike" cap="none" dirty="0">
                <a:solidFill>
                  <a:srgbClr val="53626F"/>
                </a:solidFill>
                <a:latin typeface="Arial"/>
                <a:ea typeface="Arial"/>
                <a:cs typeface="Arial"/>
                <a:sym typeface="Arial"/>
              </a:rPr>
              <a:t> </a:t>
            </a:r>
            <a:endParaRPr dirty="0">
              <a:solidFill>
                <a:srgbClr val="53626F"/>
              </a:solidFill>
            </a:endParaRPr>
          </a:p>
          <a:p>
            <a:pPr marL="444500" marR="0" lvl="0" indent="-342900" algn="just" rtl="0">
              <a:lnSpc>
                <a:spcPct val="90000"/>
              </a:lnSpc>
              <a:spcBef>
                <a:spcPts val="1000"/>
              </a:spcBef>
              <a:spcAft>
                <a:spcPts val="0"/>
              </a:spcAft>
              <a:buClr>
                <a:srgbClr val="C00000"/>
              </a:buClr>
              <a:buSzPts val="1600"/>
              <a:buFont typeface="+mj-lt"/>
              <a:buAutoNum type="arabicPeriod"/>
            </a:pPr>
            <a:endParaRPr sz="1600" b="0" i="0" u="none" strike="noStrike" cap="none" dirty="0">
              <a:solidFill>
                <a:srgbClr val="53626F"/>
              </a:solidFill>
              <a:latin typeface="Arial"/>
              <a:ea typeface="Arial"/>
              <a:cs typeface="Arial"/>
              <a:sym typeface="Arial"/>
            </a:endParaRPr>
          </a:p>
          <a:p>
            <a:pPr marL="444500" marR="0" lvl="0" indent="-342900" algn="just" rtl="0">
              <a:lnSpc>
                <a:spcPct val="90000"/>
              </a:lnSpc>
              <a:spcBef>
                <a:spcPts val="1000"/>
              </a:spcBef>
              <a:spcAft>
                <a:spcPts val="0"/>
              </a:spcAft>
              <a:buClr>
                <a:srgbClr val="C00000"/>
              </a:buClr>
              <a:buSzPts val="1600"/>
              <a:buFont typeface="+mj-lt"/>
              <a:buAutoNum type="arabicPeriod"/>
            </a:pPr>
            <a:endParaRPr sz="1600" b="0" i="0" u="none" strike="noStrike" cap="none" dirty="0">
              <a:solidFill>
                <a:srgbClr val="53626F"/>
              </a:solidFill>
              <a:latin typeface="Arial"/>
              <a:ea typeface="Arial"/>
              <a:cs typeface="Arial"/>
              <a:sym typeface="Arial"/>
            </a:endParaRPr>
          </a:p>
        </p:txBody>
      </p:sp>
      <p:sp>
        <p:nvSpPr>
          <p:cNvPr id="235" name="Google Shape;235;p5"/>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References</a:t>
            </a:r>
            <a:endParaRPr/>
          </a:p>
        </p:txBody>
      </p:sp>
      <p:sp>
        <p:nvSpPr>
          <p:cNvPr id="236" name="Google Shape;236;p5"/>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Glossary</a:t>
            </a:r>
            <a:endParaRPr sz="1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6"/>
          <p:cNvSpPr txBox="1">
            <a:spLocks noGrp="1"/>
          </p:cNvSpPr>
          <p:nvPr>
            <p:ph type="sldNum" idx="12"/>
          </p:nvPr>
        </p:nvSpPr>
        <p:spPr>
          <a:xfrm>
            <a:off x="11327281" y="6383848"/>
            <a:ext cx="6205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44" name="Google Shape;244;p6"/>
          <p:cNvSpPr txBox="1">
            <a:spLocks noGrp="1"/>
          </p:cNvSpPr>
          <p:nvPr>
            <p:ph type="ctrTitle"/>
          </p:nvPr>
        </p:nvSpPr>
        <p:spPr>
          <a:xfrm>
            <a:off x="996950" y="447058"/>
            <a:ext cx="10160000" cy="4587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3626F"/>
              </a:buClr>
              <a:buSzPts val="2800"/>
              <a:buFont typeface="Arial"/>
              <a:buNone/>
            </a:pPr>
            <a:r>
              <a:rPr lang="en-US"/>
              <a:t>Glossary</a:t>
            </a:r>
            <a:endParaRPr/>
          </a:p>
        </p:txBody>
      </p:sp>
      <p:sp>
        <p:nvSpPr>
          <p:cNvPr id="245" name="Google Shape;245;p6"/>
          <p:cNvSpPr txBox="1"/>
          <p:nvPr/>
        </p:nvSpPr>
        <p:spPr>
          <a:xfrm>
            <a:off x="996950" y="1534889"/>
            <a:ext cx="9896976" cy="45898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C00000"/>
              </a:buClr>
              <a:buSzPts val="1600"/>
              <a:buFont typeface="Arial"/>
              <a:buChar char="•"/>
            </a:pPr>
            <a:r>
              <a:rPr lang="en-US" sz="1600" b="0" i="0" u="sng" strike="noStrike" cap="none">
                <a:solidFill>
                  <a:srgbClr val="53626F"/>
                </a:solidFill>
                <a:latin typeface="Arial"/>
                <a:ea typeface="Arial"/>
                <a:cs typeface="Arial"/>
                <a:sym typeface="Arial"/>
                <a:hlinkClick r:id="rId3">
                  <a:extLst>
                    <a:ext uri="{A12FA001-AC4F-418D-AE19-62706E023703}">
                      <ahyp:hlinkClr xmlns:ahyp="http://schemas.microsoft.com/office/drawing/2018/hyperlinkcolor" val="tx"/>
                    </a:ext>
                  </a:extLst>
                </a:hlinkClick>
              </a:rPr>
              <a:t>https://techterms.com/definition/metadata</a:t>
            </a:r>
            <a:endParaRPr sz="1600" b="0" i="0" u="none" strike="noStrike" cap="none">
              <a:solidFill>
                <a:srgbClr val="53626F"/>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sng" strike="noStrike" cap="none">
                <a:solidFill>
                  <a:srgbClr val="53626F"/>
                </a:solidFill>
                <a:latin typeface="Arial"/>
                <a:ea typeface="Arial"/>
                <a:cs typeface="Arial"/>
                <a:sym typeface="Arial"/>
                <a:hlinkClick r:id="rId4">
                  <a:extLst>
                    <a:ext uri="{A12FA001-AC4F-418D-AE19-62706E023703}">
                      <ahyp:hlinkClr xmlns:ahyp="http://schemas.microsoft.com/office/drawing/2018/hyperlinkcolor" val="tx"/>
                    </a:ext>
                  </a:extLst>
                </a:hlinkClick>
              </a:rPr>
              <a:t>https://gocardless.com/guides/ach/what-is-an-ach-payment/</a:t>
            </a:r>
            <a:endParaRPr sz="1600" b="0" i="0" u="none" strike="noStrike" cap="none">
              <a:solidFill>
                <a:srgbClr val="53626F"/>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sng" strike="noStrike" cap="none">
                <a:solidFill>
                  <a:srgbClr val="53626F"/>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https://www.investopedia.com/terms/w/wiretransfer.asp</a:t>
            </a:r>
            <a:endParaRPr sz="1600" b="0" i="0" u="none" strike="noStrike" cap="none">
              <a:solidFill>
                <a:srgbClr val="53626F"/>
              </a:solidFill>
              <a:latin typeface="Arial"/>
              <a:ea typeface="Arial"/>
              <a:cs typeface="Arial"/>
              <a:sym typeface="Arial"/>
            </a:endParaRPr>
          </a:p>
          <a:p>
            <a:pPr marL="228600" marR="0" lvl="0" indent="-228600" algn="just" rtl="0">
              <a:lnSpc>
                <a:spcPct val="90000"/>
              </a:lnSpc>
              <a:spcBef>
                <a:spcPts val="1000"/>
              </a:spcBef>
              <a:spcAft>
                <a:spcPts val="0"/>
              </a:spcAft>
              <a:buClr>
                <a:srgbClr val="C00000"/>
              </a:buClr>
              <a:buSzPts val="1600"/>
              <a:buFont typeface="Arial"/>
              <a:buChar char="•"/>
            </a:pPr>
            <a:r>
              <a:rPr lang="en-US" sz="1600" b="0" i="0" u="sng" strike="noStrike" cap="none">
                <a:solidFill>
                  <a:srgbClr val="53626F"/>
                </a:solidFill>
                <a:latin typeface="Arial"/>
                <a:ea typeface="Arial"/>
                <a:cs typeface="Arial"/>
                <a:sym typeface="Arial"/>
                <a:hlinkClick r:id="rId6">
                  <a:extLst>
                    <a:ext uri="{A12FA001-AC4F-418D-AE19-62706E023703}">
                      <ahyp:hlinkClr xmlns:ahyp="http://schemas.microsoft.com/office/drawing/2018/hyperlinkcolor" val="tx"/>
                    </a:ext>
                  </a:extLst>
                </a:hlinkClick>
              </a:rPr>
              <a:t>https://ipfs.io</a:t>
            </a:r>
            <a:endParaRPr sz="1600" b="0" i="0" u="none" strike="noStrike" cap="none">
              <a:solidFill>
                <a:srgbClr val="53626F"/>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a:solidFill>
                <a:srgbClr val="53626F"/>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a:solidFill>
                <a:srgbClr val="53626F"/>
              </a:solidFill>
              <a:latin typeface="Arial"/>
              <a:ea typeface="Arial"/>
              <a:cs typeface="Arial"/>
              <a:sym typeface="Arial"/>
            </a:endParaRPr>
          </a:p>
          <a:p>
            <a:pPr marL="228600" marR="0" lvl="0" indent="-127000" algn="just" rtl="0">
              <a:lnSpc>
                <a:spcPct val="90000"/>
              </a:lnSpc>
              <a:spcBef>
                <a:spcPts val="1000"/>
              </a:spcBef>
              <a:spcAft>
                <a:spcPts val="0"/>
              </a:spcAft>
              <a:buClr>
                <a:srgbClr val="C00000"/>
              </a:buClr>
              <a:buSzPts val="1600"/>
              <a:buFont typeface="Arial"/>
              <a:buNone/>
            </a:pPr>
            <a:endParaRPr sz="1600" b="0" i="0" u="none" strike="noStrike" cap="none">
              <a:solidFill>
                <a:srgbClr val="53626F"/>
              </a:solidFill>
              <a:latin typeface="Arial"/>
              <a:ea typeface="Arial"/>
              <a:cs typeface="Arial"/>
              <a:sym typeface="Arial"/>
            </a:endParaRPr>
          </a:p>
        </p:txBody>
      </p:sp>
      <p:sp>
        <p:nvSpPr>
          <p:cNvPr id="246" name="Google Shape;246;p6"/>
          <p:cNvSpPr txBox="1"/>
          <p:nvPr/>
        </p:nvSpPr>
        <p:spPr>
          <a:xfrm>
            <a:off x="1016000" y="905845"/>
            <a:ext cx="10160000" cy="45878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53626F"/>
              </a:buClr>
              <a:buSzPts val="2400"/>
              <a:buFont typeface="Arial"/>
              <a:buNone/>
            </a:pPr>
            <a:r>
              <a:rPr lang="en-US" sz="2400" b="0" i="0" u="none" strike="noStrike" cap="none">
                <a:solidFill>
                  <a:srgbClr val="53626F"/>
                </a:solidFill>
                <a:latin typeface="Arial"/>
                <a:ea typeface="Arial"/>
                <a:cs typeface="Arial"/>
                <a:sym typeface="Arial"/>
              </a:rPr>
              <a:t>References</a:t>
            </a:r>
            <a:endParaRPr/>
          </a:p>
        </p:txBody>
      </p:sp>
      <p:sp>
        <p:nvSpPr>
          <p:cNvPr id="247" name="Google Shape;247;p6"/>
          <p:cNvSpPr txBox="1"/>
          <p:nvPr/>
        </p:nvSpPr>
        <p:spPr>
          <a:xfrm>
            <a:off x="4705564" y="1715784"/>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6"/>
          <p:cNvSpPr/>
          <p:nvPr/>
        </p:nvSpPr>
        <p:spPr>
          <a:xfrm>
            <a:off x="4356250" y="6372600"/>
            <a:ext cx="1481100" cy="365100"/>
          </a:xfrm>
          <a:prstGeom prst="rect">
            <a:avLst/>
          </a:prstGeom>
          <a:solidFill>
            <a:srgbClr val="536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txBox="1"/>
          <p:nvPr/>
        </p:nvSpPr>
        <p:spPr>
          <a:xfrm>
            <a:off x="4294600" y="6389413"/>
            <a:ext cx="1941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solidFill>
                  <a:srgbClr val="FFFFFF"/>
                </a:solidFill>
              </a:rPr>
              <a:t>Session 06: Glossary</a:t>
            </a:r>
            <a:endParaRPr sz="1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p:nvPr/>
        </p:nvSpPr>
        <p:spPr>
          <a:xfrm>
            <a:off x="1553820" y="2679914"/>
            <a:ext cx="6547800" cy="2308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Font typeface="Arial"/>
              <a:buNone/>
            </a:pPr>
            <a:r>
              <a:rPr lang="en-US" sz="3200" b="1" dirty="0">
                <a:solidFill>
                  <a:schemeClr val="lt1"/>
                </a:solidFill>
              </a:rPr>
              <a:t>Questions?</a:t>
            </a:r>
            <a:endParaRPr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bg1"/>
                </a:solidFill>
              </a:rPr>
              <a:t>Contact Us: </a:t>
            </a:r>
            <a:r>
              <a:rPr lang="en-US" sz="2000" u="sng" dirty="0">
                <a:solidFill>
                  <a:schemeClr val="bg1"/>
                </a:solidFill>
                <a:hlinkClick r:id="rId3">
                  <a:extLst>
                    <a:ext uri="{A12FA001-AC4F-418D-AE19-62706E023703}">
                      <ahyp:hlinkClr xmlns:ahyp="http://schemas.microsoft.com/office/drawing/2018/hyperlinkcolor" val="tx"/>
                    </a:ext>
                  </a:extLst>
                </a:hlinkClick>
              </a:rPr>
              <a:t>Stellar Developers Discord</a:t>
            </a:r>
            <a:endParaRPr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Clr>
                <a:schemeClr val="dk1"/>
              </a:buClr>
              <a:buSzPts val="2000"/>
              <a:buFont typeface="Arial"/>
              <a:buNone/>
            </a:pPr>
            <a:endParaRPr sz="2000" dirty="0">
              <a:solidFill>
                <a:schemeClr val="lt1"/>
              </a:solidFill>
            </a:endParaRPr>
          </a:p>
          <a:p>
            <a:pPr marL="0" lvl="0" indent="0" algn="l" rtl="0">
              <a:spcBef>
                <a:spcPts val="0"/>
              </a:spcBef>
              <a:spcAft>
                <a:spcPts val="0"/>
              </a:spcAft>
              <a:buClr>
                <a:schemeClr val="dk1"/>
              </a:buClr>
              <a:buSzPts val="2000"/>
              <a:buFont typeface="Arial"/>
              <a:buNone/>
            </a:pPr>
            <a:r>
              <a:rPr lang="en-US" sz="2000" dirty="0">
                <a:solidFill>
                  <a:schemeClr val="lt1"/>
                </a:solidFill>
              </a:rPr>
              <a:t>Twitter: @StellarOrg</a:t>
            </a:r>
            <a:endParaRPr sz="2000" dirty="0">
              <a:solidFill>
                <a:schemeClr val="lt1"/>
              </a:solidFill>
            </a:endParaRPr>
          </a:p>
          <a:p>
            <a:pPr marL="0" marR="0" lvl="0" indent="0" algn="l" rtl="0">
              <a:spcBef>
                <a:spcPts val="0"/>
              </a:spcBef>
              <a:spcAft>
                <a:spcPts val="0"/>
              </a:spcAft>
              <a:buNone/>
            </a:pPr>
            <a:endParaRPr sz="3200" b="1" dirty="0">
              <a:solidFill>
                <a:schemeClr val="lt1"/>
              </a:solidFill>
            </a:endParaRPr>
          </a:p>
        </p:txBody>
      </p:sp>
    </p:spTree>
  </p:cSld>
  <p:clrMapOvr>
    <a:masterClrMapping/>
  </p:clrMapOvr>
</p:sld>
</file>

<file path=ppt/theme/theme1.xml><?xml version="1.0" encoding="utf-8"?>
<a:theme xmlns:a="http://schemas.openxmlformats.org/drawingml/2006/main" name="Session Main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a:themeElements>
    <a:clrScheme name="Custom 6">
      <a:dk1>
        <a:srgbClr val="000000"/>
      </a:dk1>
      <a:lt1>
        <a:srgbClr val="FFFFFF"/>
      </a:lt1>
      <a:dk2>
        <a:srgbClr val="53565A"/>
      </a:dk2>
      <a:lt2>
        <a:srgbClr val="DFE2E5"/>
      </a:lt2>
      <a:accent1>
        <a:srgbClr val="BD081C"/>
      </a:accent1>
      <a:accent2>
        <a:srgbClr val="53565A"/>
      </a:accent2>
      <a:accent3>
        <a:srgbClr val="F98693"/>
      </a:accent3>
      <a:accent4>
        <a:srgbClr val="8D0515"/>
      </a:accent4>
      <a:accent5>
        <a:srgbClr val="5E030E"/>
      </a:accent5>
      <a:accent6>
        <a:srgbClr val="A0A9B2"/>
      </a:accent6>
      <a:hlink>
        <a:srgbClr val="C0000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ession Chapter tit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
  <a:themeElements>
    <a:clrScheme name="Custom 7">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DEEBF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696</Words>
  <Application>Microsoft Office PowerPoint</Application>
  <PresentationFormat>Widescreen</PresentationFormat>
  <Paragraphs>59</Paragraphs>
  <Slides>6</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Arial</vt:lpstr>
      <vt:lpstr>Arial Nova Cond</vt:lpstr>
      <vt:lpstr>Arial,Sans-Serif</vt:lpstr>
      <vt:lpstr>Calibri</vt:lpstr>
      <vt:lpstr>Courier New</vt:lpstr>
      <vt:lpstr>Session Main title</vt:lpstr>
      <vt:lpstr>MASTER</vt:lpstr>
      <vt:lpstr>1_Session Chapter title</vt:lpstr>
      <vt:lpstr>End</vt:lpstr>
      <vt:lpstr>PowerPoint Presentation</vt:lpstr>
      <vt:lpstr>Glossary</vt:lpstr>
      <vt:lpstr>Glossary</vt:lpstr>
      <vt:lpstr>Glossary</vt:lpstr>
      <vt:lpstr>Glossary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Αλίκη Ντούζγου</dc:creator>
  <cp:lastModifiedBy>Leonidas Katelaris</cp:lastModifiedBy>
  <cp:revision>36</cp:revision>
  <dcterms:created xsi:type="dcterms:W3CDTF">2020-03-09T07:48:28Z</dcterms:created>
  <dcterms:modified xsi:type="dcterms:W3CDTF">2022-07-11T12:47:58Z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\\192.168.212.135\Graphic_designers\PROJECTS\MARIOS\NO NUMBER PROJECTS\The Basics of Cryptocurrencies - MOOC lesson polemitis\FINAL DRAFT 3 MASTER TEMPLATE.pptx</vt:lpwstr>
  </property>
</Properties>
</file>