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Lst>
  <p:notesMasterIdLst>
    <p:notesMasterId r:id="rId2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jN/Iiw5t1iQbxXV6KGUql8ba3tr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1267AF-A97D-4DE7-A5F0-F44B66E78846}">
  <a:tblStyle styleId="{F31267AF-A97D-4DE7-A5F0-F44B66E78846}"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4E6E7"/>
          </a:solidFill>
        </a:fill>
      </a:tcStyle>
    </a:wholeTbl>
    <a:band1H>
      <a:tcTxStyle b="off" i="off"/>
      <a:tcStyle>
        <a:tcBdr/>
        <a:fill>
          <a:solidFill>
            <a:srgbClr val="E7CACB"/>
          </a:solidFill>
        </a:fill>
      </a:tcStyle>
    </a:band1H>
    <a:band2H>
      <a:tcTxStyle b="off" i="off"/>
      <a:tcStyle>
        <a:tcBdr/>
      </a:tcStyle>
    </a:band2H>
    <a:band1V>
      <a:tcTxStyle b="off" i="off"/>
      <a:tcStyle>
        <a:tcBdr/>
        <a:fill>
          <a:solidFill>
            <a:srgbClr val="E7CACB"/>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8FD5DD2-CBE7-449F-8B7E-6E81AB7BB731}" styleName="Table_1">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customschemas.google.com/relationships/presentationmetadata" Target="metadata"/><Relationship Id="rId37"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idas Katelaris" userId="65995d7a-907b-4721-9f3f-c850c893dd0d" providerId="ADAL" clId="{97E0849A-DC6D-407F-AE23-D509D2578AE3}"/>
    <pc:docChg chg="modSld">
      <pc:chgData name="Leonidas Katelaris" userId="65995d7a-907b-4721-9f3f-c850c893dd0d" providerId="ADAL" clId="{97E0849A-DC6D-407F-AE23-D509D2578AE3}" dt="2022-07-11T12:47:38.920" v="1" actId="207"/>
      <pc:docMkLst>
        <pc:docMk/>
      </pc:docMkLst>
      <pc:sldChg chg="modSp mod">
        <pc:chgData name="Leonidas Katelaris" userId="65995d7a-907b-4721-9f3f-c850c893dd0d" providerId="ADAL" clId="{97E0849A-DC6D-407F-AE23-D509D2578AE3}" dt="2022-07-11T12:47:38.920" v="1" actId="207"/>
        <pc:sldMkLst>
          <pc:docMk/>
          <pc:sldMk cId="0" sldId="280"/>
        </pc:sldMkLst>
        <pc:spChg chg="mod">
          <ac:chgData name="Leonidas Katelaris" userId="65995d7a-907b-4721-9f3f-c850c893dd0d" providerId="ADAL" clId="{97E0849A-DC6D-407F-AE23-D509D2578AE3}" dt="2022-07-11T12:47:38.920" v="1" actId="207"/>
          <ac:spMkLst>
            <pc:docMk/>
            <pc:sldMk cId="0" sldId="280"/>
            <ac:spMk id="486" creationId="{00000000-0000-0000-0000-000000000000}"/>
          </ac:spMkLst>
        </pc:spChg>
      </pc:sldChg>
    </pc:docChg>
  </pc:docChgLst>
  <pc:docChgLst>
    <pc:chgData name="Aliki Ntouzgou" userId="S::ntouzgou.a@unic.ac.cy::636c15c7-6a11-456d-a542-258293528ad9" providerId="AD" clId="Web-{9EA4925A-4CA6-A444-F4E5-100997D088B5}"/>
    <pc:docChg chg="modSld">
      <pc:chgData name="Aliki Ntouzgou" userId="S::ntouzgou.a@unic.ac.cy::636c15c7-6a11-456d-a542-258293528ad9" providerId="AD" clId="Web-{9EA4925A-4CA6-A444-F4E5-100997D088B5}" dt="2022-07-06T14:09:19.734" v="0" actId="20577"/>
      <pc:docMkLst>
        <pc:docMk/>
      </pc:docMkLst>
      <pc:sldChg chg="modSp">
        <pc:chgData name="Aliki Ntouzgou" userId="S::ntouzgou.a@unic.ac.cy::636c15c7-6a11-456d-a542-258293528ad9" providerId="AD" clId="Web-{9EA4925A-4CA6-A444-F4E5-100997D088B5}" dt="2022-07-06T14:09:19.734" v="0" actId="20577"/>
        <pc:sldMkLst>
          <pc:docMk/>
          <pc:sldMk cId="0" sldId="280"/>
        </pc:sldMkLst>
        <pc:spChg chg="mod">
          <ac:chgData name="Aliki Ntouzgou" userId="S::ntouzgou.a@unic.ac.cy::636c15c7-6a11-456d-a542-258293528ad9" providerId="AD" clId="Web-{9EA4925A-4CA6-A444-F4E5-100997D088B5}" dt="2022-07-06T14:09:19.734" v="0" actId="20577"/>
          <ac:spMkLst>
            <pc:docMk/>
            <pc:sldMk cId="0" sldId="280"/>
            <ac:spMk id="486" creationId="{00000000-0000-0000-0000-000000000000}"/>
          </ac:spMkLst>
        </pc:spChg>
      </pc:sldChg>
    </pc:docChg>
  </pc:docChgLst>
  <pc:docChgLst>
    <pc:chgData name="Aliki Ntouzgou" userId="S::ntouzgou.a@unic.ac.cy::636c15c7-6a11-456d-a542-258293528ad9" providerId="AD" clId="Web-{81515C62-D287-FAC8-02C4-BBB620ABD207}"/>
    <pc:docChg chg="modSld">
      <pc:chgData name="Aliki Ntouzgou" userId="S::ntouzgou.a@unic.ac.cy::636c15c7-6a11-456d-a542-258293528ad9" providerId="AD" clId="Web-{81515C62-D287-FAC8-02C4-BBB620ABD207}" dt="2022-07-06T13:59:06.548" v="0" actId="20577"/>
      <pc:docMkLst>
        <pc:docMk/>
      </pc:docMkLst>
      <pc:sldChg chg="modSp">
        <pc:chgData name="Aliki Ntouzgou" userId="S::ntouzgou.a@unic.ac.cy::636c15c7-6a11-456d-a542-258293528ad9" providerId="AD" clId="Web-{81515C62-D287-FAC8-02C4-BBB620ABD207}" dt="2022-07-06T13:59:06.548" v="0" actId="20577"/>
        <pc:sldMkLst>
          <pc:docMk/>
          <pc:sldMk cId="0" sldId="280"/>
        </pc:sldMkLst>
        <pc:spChg chg="mod">
          <ac:chgData name="Aliki Ntouzgou" userId="S::ntouzgou.a@unic.ac.cy::636c15c7-6a11-456d-a542-258293528ad9" providerId="AD" clId="Web-{81515C62-D287-FAC8-02C4-BBB620ABD207}" dt="2022-07-06T13:59:06.548" v="0" actId="20577"/>
          <ac:spMkLst>
            <pc:docMk/>
            <pc:sldMk cId="0" sldId="280"/>
            <ac:spMk id="486" creationId="{00000000-0000-0000-0000-000000000000}"/>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1.xml"/><Relationship Id="rId1" Type="http://schemas.microsoft.com/office/2011/relationships/chartStyle" Target="style1.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aseline="0">
                <a:latin typeface="Arial Nova Cond" panose="020B0506020202020204"/>
              </a:defRPr>
            </a:pPr>
            <a:r>
              <a:rPr lang="en-US" dirty="0">
                <a:solidFill>
                  <a:srgbClr val="53626F"/>
                </a:solidFill>
              </a:rPr>
              <a:t>Chart Title</a:t>
            </a:r>
          </a:p>
        </c:rich>
      </c:tx>
      <c:layout>
        <c:manualLayout>
          <c:xMode val="edge"/>
          <c:yMode val="edge"/>
          <c:x val="0.44354456369827683"/>
          <c:y val="2.8192676153282352E-2"/>
        </c:manualLayout>
      </c:layout>
      <c:overlay val="0"/>
    </c:title>
    <c:autoTitleDeleted val="0"/>
    <c:plotArea>
      <c:layout>
        <c:manualLayout>
          <c:layoutTarget val="inner"/>
          <c:xMode val="edge"/>
          <c:yMode val="edge"/>
          <c:x val="0.1248497310946992"/>
          <c:y val="0.13626384668745814"/>
          <c:w val="0.74542646629138953"/>
          <c:h val="0.75287467485041992"/>
        </c:manualLayout>
      </c:layout>
      <c:barChart>
        <c:barDir val="col"/>
        <c:grouping val="clustered"/>
        <c:varyColors val="0"/>
        <c:ser>
          <c:idx val="0"/>
          <c:order val="0"/>
          <c:tx>
            <c:strRef>
              <c:f>Sheet1!$B$1</c:f>
              <c:strCache>
                <c:ptCount val="1"/>
                <c:pt idx="0">
                  <c:v>Variable 1</c:v>
                </c:pt>
              </c:strCache>
            </c:strRef>
          </c:tx>
          <c:invertIfNegative val="0"/>
          <c:cat>
            <c:strRef>
              <c:f>Sheet1!$A$2:$A$5</c:f>
              <c:strCache>
                <c:ptCount val="2"/>
                <c:pt idx="0">
                  <c:v>Category 1</c:v>
                </c:pt>
                <c:pt idx="1">
                  <c:v>Category 2</c:v>
                </c:pt>
              </c:strCache>
            </c:strRef>
          </c:cat>
          <c:val>
            <c:numRef>
              <c:f>Sheet1!$B$2:$B$5</c:f>
              <c:numCache>
                <c:formatCode>[$€-2]\ #,##0;[Red]\-[$€-2]\ #,##0</c:formatCode>
                <c:ptCount val="4"/>
                <c:pt idx="0">
                  <c:v>1177000</c:v>
                </c:pt>
                <c:pt idx="1">
                  <c:v>477000</c:v>
                </c:pt>
              </c:numCache>
            </c:numRef>
          </c:val>
          <c:extLst>
            <c:ext xmlns:c16="http://schemas.microsoft.com/office/drawing/2014/chart" uri="{C3380CC4-5D6E-409C-BE32-E72D297353CC}">
              <c16:uniqueId val="{00000000-B651-4D84-9BD6-E471E1C3075E}"/>
            </c:ext>
          </c:extLst>
        </c:ser>
        <c:ser>
          <c:idx val="1"/>
          <c:order val="1"/>
          <c:tx>
            <c:strRef>
              <c:f>Sheet1!$C$1</c:f>
              <c:strCache>
                <c:ptCount val="1"/>
                <c:pt idx="0">
                  <c:v>Variable 2</c:v>
                </c:pt>
              </c:strCache>
            </c:strRef>
          </c:tx>
          <c:invertIfNegative val="0"/>
          <c:cat>
            <c:strRef>
              <c:f>Sheet1!$A$2:$A$5</c:f>
              <c:strCache>
                <c:ptCount val="2"/>
                <c:pt idx="0">
                  <c:v>Category 1</c:v>
                </c:pt>
                <c:pt idx="1">
                  <c:v>Category 2</c:v>
                </c:pt>
              </c:strCache>
            </c:strRef>
          </c:cat>
          <c:val>
            <c:numRef>
              <c:f>Sheet1!$C$2:$C$5</c:f>
              <c:numCache>
                <c:formatCode>[$€-2]\ #,##0;[Red]\-[$€-2]\ #,##0</c:formatCode>
                <c:ptCount val="4"/>
                <c:pt idx="0">
                  <c:v>377000</c:v>
                </c:pt>
                <c:pt idx="1">
                  <c:v>707000</c:v>
                </c:pt>
              </c:numCache>
            </c:numRef>
          </c:val>
          <c:extLst>
            <c:ext xmlns:c16="http://schemas.microsoft.com/office/drawing/2014/chart" uri="{C3380CC4-5D6E-409C-BE32-E72D297353CC}">
              <c16:uniqueId val="{00000001-B651-4D84-9BD6-E471E1C3075E}"/>
            </c:ext>
          </c:extLst>
        </c:ser>
        <c:ser>
          <c:idx val="2"/>
          <c:order val="2"/>
          <c:tx>
            <c:strRef>
              <c:f>Sheet1!$D$1</c:f>
              <c:strCache>
                <c:ptCount val="1"/>
                <c:pt idx="0">
                  <c:v>Variable 3</c:v>
                </c:pt>
              </c:strCache>
            </c:strRef>
          </c:tx>
          <c:invertIfNegative val="0"/>
          <c:cat>
            <c:strRef>
              <c:f>Sheet1!$A$2:$A$5</c:f>
              <c:strCache>
                <c:ptCount val="2"/>
                <c:pt idx="0">
                  <c:v>Category 1</c:v>
                </c:pt>
                <c:pt idx="1">
                  <c:v>Category 2</c:v>
                </c:pt>
              </c:strCache>
            </c:strRef>
          </c:cat>
          <c:val>
            <c:numRef>
              <c:f>Sheet1!$D$2:$D$5</c:f>
              <c:numCache>
                <c:formatCode>[$€-2]\ #,##0;[Red]\-[$€-2]\ #,##0</c:formatCode>
                <c:ptCount val="4"/>
                <c:pt idx="0">
                  <c:v>677000</c:v>
                </c:pt>
                <c:pt idx="1">
                  <c:v>707000</c:v>
                </c:pt>
              </c:numCache>
            </c:numRef>
          </c:val>
          <c:extLst>
            <c:ext xmlns:c16="http://schemas.microsoft.com/office/drawing/2014/chart" uri="{C3380CC4-5D6E-409C-BE32-E72D297353CC}">
              <c16:uniqueId val="{00000002-B651-4D84-9BD6-E471E1C3075E}"/>
            </c:ext>
          </c:extLst>
        </c:ser>
        <c:ser>
          <c:idx val="3"/>
          <c:order val="3"/>
          <c:tx>
            <c:strRef>
              <c:f>Sheet1!$E$1</c:f>
              <c:strCache>
                <c:ptCount val="1"/>
                <c:pt idx="0">
                  <c:v>Variable 4</c:v>
                </c:pt>
              </c:strCache>
            </c:strRef>
          </c:tx>
          <c:invertIfNegative val="0"/>
          <c:cat>
            <c:strRef>
              <c:f>Sheet1!$A$2:$A$5</c:f>
              <c:strCache>
                <c:ptCount val="2"/>
                <c:pt idx="0">
                  <c:v>Category 1</c:v>
                </c:pt>
                <c:pt idx="1">
                  <c:v>Category 2</c:v>
                </c:pt>
              </c:strCache>
            </c:strRef>
          </c:cat>
          <c:val>
            <c:numRef>
              <c:f>Sheet1!$E$2:$E$5</c:f>
              <c:numCache>
                <c:formatCode>[$€-2]\ #,##0;[Red]\-[$€-2]\ #,##0</c:formatCode>
                <c:ptCount val="4"/>
                <c:pt idx="0">
                  <c:v>277000</c:v>
                </c:pt>
                <c:pt idx="1">
                  <c:v>577000</c:v>
                </c:pt>
              </c:numCache>
            </c:numRef>
          </c:val>
          <c:extLst>
            <c:ext xmlns:c16="http://schemas.microsoft.com/office/drawing/2014/chart" uri="{C3380CC4-5D6E-409C-BE32-E72D297353CC}">
              <c16:uniqueId val="{00000003-B651-4D84-9BD6-E471E1C3075E}"/>
            </c:ext>
          </c:extLst>
        </c:ser>
        <c:ser>
          <c:idx val="4"/>
          <c:order val="4"/>
          <c:tx>
            <c:strRef>
              <c:f>Sheet1!$F$1</c:f>
              <c:strCache>
                <c:ptCount val="1"/>
                <c:pt idx="0">
                  <c:v>Total</c:v>
                </c:pt>
              </c:strCache>
            </c:strRef>
          </c:tx>
          <c:invertIfNegative val="0"/>
          <c:cat>
            <c:strRef>
              <c:f>Sheet1!$A$2:$A$5</c:f>
              <c:strCache>
                <c:ptCount val="2"/>
                <c:pt idx="0">
                  <c:v>Category 1</c:v>
                </c:pt>
                <c:pt idx="1">
                  <c:v>Category 2</c:v>
                </c:pt>
              </c:strCache>
            </c:strRef>
          </c:cat>
          <c:val>
            <c:numRef>
              <c:f>Sheet1!$F$2:$F$5</c:f>
              <c:numCache>
                <c:formatCode>[$€-2]\ #,##0;[Red]\-[$€-2]\ #,##0</c:formatCode>
                <c:ptCount val="4"/>
                <c:pt idx="0">
                  <c:v>2077000</c:v>
                </c:pt>
                <c:pt idx="1">
                  <c:v>1277000</c:v>
                </c:pt>
              </c:numCache>
            </c:numRef>
          </c:val>
          <c:extLst>
            <c:ext xmlns:c16="http://schemas.microsoft.com/office/drawing/2014/chart" uri="{C3380CC4-5D6E-409C-BE32-E72D297353CC}">
              <c16:uniqueId val="{00000004-B651-4D84-9BD6-E471E1C3075E}"/>
            </c:ext>
          </c:extLst>
        </c:ser>
        <c:dLbls>
          <c:showLegendKey val="0"/>
          <c:showVal val="0"/>
          <c:showCatName val="0"/>
          <c:showSerName val="0"/>
          <c:showPercent val="0"/>
          <c:showBubbleSize val="0"/>
        </c:dLbls>
        <c:gapWidth val="150"/>
        <c:axId val="679591632"/>
        <c:axId val="785808928"/>
      </c:barChart>
      <c:catAx>
        <c:axId val="679591632"/>
        <c:scaling>
          <c:orientation val="minMax"/>
        </c:scaling>
        <c:delete val="0"/>
        <c:axPos val="b"/>
        <c:numFmt formatCode="General" sourceLinked="0"/>
        <c:majorTickMark val="none"/>
        <c:minorTickMark val="none"/>
        <c:tickLblPos val="nextTo"/>
        <c:txPr>
          <a:bodyPr/>
          <a:lstStyle/>
          <a:p>
            <a:pPr>
              <a:defRPr baseline="0">
                <a:solidFill>
                  <a:srgbClr val="53626F"/>
                </a:solidFill>
                <a:latin typeface="Arial Nova Cond" panose="020B0506020202020204"/>
              </a:defRPr>
            </a:pPr>
            <a:endParaRPr lang="en-US"/>
          </a:p>
        </c:txPr>
        <c:crossAx val="785808928"/>
        <c:crosses val="autoZero"/>
        <c:auto val="1"/>
        <c:lblAlgn val="ctr"/>
        <c:lblOffset val="100"/>
        <c:noMultiLvlLbl val="0"/>
      </c:catAx>
      <c:valAx>
        <c:axId val="785808928"/>
        <c:scaling>
          <c:orientation val="minMax"/>
        </c:scaling>
        <c:delete val="0"/>
        <c:axPos val="l"/>
        <c:majorGridlines/>
        <c:numFmt formatCode="[$€-2]\ #,##0;[Red]\-[$€-2]\ #,##0" sourceLinked="1"/>
        <c:majorTickMark val="none"/>
        <c:minorTickMark val="none"/>
        <c:tickLblPos val="nextTo"/>
        <c:txPr>
          <a:bodyPr/>
          <a:lstStyle/>
          <a:p>
            <a:pPr>
              <a:defRPr baseline="0">
                <a:solidFill>
                  <a:srgbClr val="53626F"/>
                </a:solidFill>
                <a:latin typeface="Arial Nova Cond" panose="020B0506020202020204"/>
              </a:defRPr>
            </a:pPr>
            <a:endParaRPr lang="en-US"/>
          </a:p>
        </c:txPr>
        <c:crossAx val="679591632"/>
        <c:crosses val="autoZero"/>
        <c:crossBetween val="between"/>
      </c:valAx>
    </c:plotArea>
    <c:legend>
      <c:legendPos val="r"/>
      <c:overlay val="0"/>
      <c:txPr>
        <a:bodyPr/>
        <a:lstStyle/>
        <a:p>
          <a:pPr>
            <a:defRPr baseline="0">
              <a:solidFill>
                <a:srgbClr val="53626F"/>
              </a:solidFill>
              <a:latin typeface="Arial Nova Cond" panose="020B0506020202020204"/>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aseline="0">
                <a:latin typeface="Arial Nova Cond" panose="020B0506020202020204"/>
              </a:defRPr>
            </a:pPr>
            <a:r>
              <a:rPr lang="en-US" dirty="0">
                <a:solidFill>
                  <a:srgbClr val="53626F"/>
                </a:solidFill>
              </a:rPr>
              <a:t>Chart Title</a:t>
            </a:r>
          </a:p>
        </c:rich>
      </c:tx>
      <c:layout>
        <c:manualLayout>
          <c:xMode val="edge"/>
          <c:yMode val="edge"/>
          <c:x val="0.44354456369827683"/>
          <c:y val="2.8192676153282352E-2"/>
        </c:manualLayout>
      </c:layout>
      <c:overlay val="0"/>
    </c:title>
    <c:autoTitleDeleted val="0"/>
    <c:plotArea>
      <c:layout>
        <c:manualLayout>
          <c:layoutTarget val="inner"/>
          <c:xMode val="edge"/>
          <c:yMode val="edge"/>
          <c:x val="0.1248497310946992"/>
          <c:y val="0.13626384668745814"/>
          <c:w val="0.74542646629138953"/>
          <c:h val="0.75287467485041992"/>
        </c:manualLayout>
      </c:layout>
      <c:barChart>
        <c:barDir val="col"/>
        <c:grouping val="clustered"/>
        <c:varyColors val="0"/>
        <c:ser>
          <c:idx val="0"/>
          <c:order val="0"/>
          <c:tx>
            <c:strRef>
              <c:f>Sheet1!$B$1</c:f>
              <c:strCache>
                <c:ptCount val="1"/>
                <c:pt idx="0">
                  <c:v>Variable 1</c:v>
                </c:pt>
              </c:strCache>
            </c:strRef>
          </c:tx>
          <c:invertIfNegative val="0"/>
          <c:cat>
            <c:strRef>
              <c:f>Sheet1!$A$2:$A$5</c:f>
              <c:strCache>
                <c:ptCount val="2"/>
                <c:pt idx="0">
                  <c:v>Category 1</c:v>
                </c:pt>
                <c:pt idx="1">
                  <c:v>Category 2</c:v>
                </c:pt>
              </c:strCache>
            </c:strRef>
          </c:cat>
          <c:val>
            <c:numRef>
              <c:f>Sheet1!$B$2:$B$5</c:f>
              <c:numCache>
                <c:formatCode>[$€-2]\ #,##0;[Red]\-[$€-2]\ #,##0</c:formatCode>
                <c:ptCount val="4"/>
                <c:pt idx="0">
                  <c:v>1177000</c:v>
                </c:pt>
                <c:pt idx="1">
                  <c:v>477000</c:v>
                </c:pt>
              </c:numCache>
            </c:numRef>
          </c:val>
          <c:extLst>
            <c:ext xmlns:c16="http://schemas.microsoft.com/office/drawing/2014/chart" uri="{C3380CC4-5D6E-409C-BE32-E72D297353CC}">
              <c16:uniqueId val="{00000000-B651-4D84-9BD6-E471E1C3075E}"/>
            </c:ext>
          </c:extLst>
        </c:ser>
        <c:ser>
          <c:idx val="1"/>
          <c:order val="1"/>
          <c:tx>
            <c:strRef>
              <c:f>Sheet1!$C$1</c:f>
              <c:strCache>
                <c:ptCount val="1"/>
                <c:pt idx="0">
                  <c:v>Variable 2</c:v>
                </c:pt>
              </c:strCache>
            </c:strRef>
          </c:tx>
          <c:spPr>
            <a:solidFill>
              <a:srgbClr val="00B050"/>
            </a:solidFill>
          </c:spPr>
          <c:invertIfNegative val="0"/>
          <c:cat>
            <c:strRef>
              <c:f>Sheet1!$A$2:$A$5</c:f>
              <c:strCache>
                <c:ptCount val="2"/>
                <c:pt idx="0">
                  <c:v>Category 1</c:v>
                </c:pt>
                <c:pt idx="1">
                  <c:v>Category 2</c:v>
                </c:pt>
              </c:strCache>
            </c:strRef>
          </c:cat>
          <c:val>
            <c:numRef>
              <c:f>Sheet1!$C$2:$C$5</c:f>
              <c:numCache>
                <c:formatCode>[$€-2]\ #,##0;[Red]\-[$€-2]\ #,##0</c:formatCode>
                <c:ptCount val="4"/>
                <c:pt idx="0">
                  <c:v>377000</c:v>
                </c:pt>
                <c:pt idx="1">
                  <c:v>707000</c:v>
                </c:pt>
              </c:numCache>
            </c:numRef>
          </c:val>
          <c:extLst>
            <c:ext xmlns:c16="http://schemas.microsoft.com/office/drawing/2014/chart" uri="{C3380CC4-5D6E-409C-BE32-E72D297353CC}">
              <c16:uniqueId val="{00000001-B651-4D84-9BD6-E471E1C3075E}"/>
            </c:ext>
          </c:extLst>
        </c:ser>
        <c:ser>
          <c:idx val="2"/>
          <c:order val="2"/>
          <c:tx>
            <c:strRef>
              <c:f>Sheet1!$D$1</c:f>
              <c:strCache>
                <c:ptCount val="1"/>
                <c:pt idx="0">
                  <c:v>Variable 3</c:v>
                </c:pt>
              </c:strCache>
            </c:strRef>
          </c:tx>
          <c:spPr>
            <a:solidFill>
              <a:srgbClr val="00B0F0"/>
            </a:solidFill>
          </c:spPr>
          <c:invertIfNegative val="0"/>
          <c:cat>
            <c:strRef>
              <c:f>Sheet1!$A$2:$A$5</c:f>
              <c:strCache>
                <c:ptCount val="2"/>
                <c:pt idx="0">
                  <c:v>Category 1</c:v>
                </c:pt>
                <c:pt idx="1">
                  <c:v>Category 2</c:v>
                </c:pt>
              </c:strCache>
            </c:strRef>
          </c:cat>
          <c:val>
            <c:numRef>
              <c:f>Sheet1!$D$2:$D$5</c:f>
              <c:numCache>
                <c:formatCode>[$€-2]\ #,##0;[Red]\-[$€-2]\ #,##0</c:formatCode>
                <c:ptCount val="4"/>
                <c:pt idx="0">
                  <c:v>677000</c:v>
                </c:pt>
                <c:pt idx="1">
                  <c:v>707000</c:v>
                </c:pt>
              </c:numCache>
            </c:numRef>
          </c:val>
          <c:extLst>
            <c:ext xmlns:c16="http://schemas.microsoft.com/office/drawing/2014/chart" uri="{C3380CC4-5D6E-409C-BE32-E72D297353CC}">
              <c16:uniqueId val="{00000002-B651-4D84-9BD6-E471E1C3075E}"/>
            </c:ext>
          </c:extLst>
        </c:ser>
        <c:ser>
          <c:idx val="3"/>
          <c:order val="3"/>
          <c:tx>
            <c:strRef>
              <c:f>Sheet1!$E$1</c:f>
              <c:strCache>
                <c:ptCount val="1"/>
                <c:pt idx="0">
                  <c:v>Variable 4</c:v>
                </c:pt>
              </c:strCache>
            </c:strRef>
          </c:tx>
          <c:spPr>
            <a:solidFill>
              <a:srgbClr val="FFC000"/>
            </a:solidFill>
          </c:spPr>
          <c:invertIfNegative val="0"/>
          <c:cat>
            <c:strRef>
              <c:f>Sheet1!$A$2:$A$5</c:f>
              <c:strCache>
                <c:ptCount val="2"/>
                <c:pt idx="0">
                  <c:v>Category 1</c:v>
                </c:pt>
                <c:pt idx="1">
                  <c:v>Category 2</c:v>
                </c:pt>
              </c:strCache>
            </c:strRef>
          </c:cat>
          <c:val>
            <c:numRef>
              <c:f>Sheet1!$E$2:$E$5</c:f>
              <c:numCache>
                <c:formatCode>[$€-2]\ #,##0;[Red]\-[$€-2]\ #,##0</c:formatCode>
                <c:ptCount val="4"/>
                <c:pt idx="0">
                  <c:v>277000</c:v>
                </c:pt>
                <c:pt idx="1">
                  <c:v>577000</c:v>
                </c:pt>
              </c:numCache>
            </c:numRef>
          </c:val>
          <c:extLst>
            <c:ext xmlns:c16="http://schemas.microsoft.com/office/drawing/2014/chart" uri="{C3380CC4-5D6E-409C-BE32-E72D297353CC}">
              <c16:uniqueId val="{00000003-B651-4D84-9BD6-E471E1C3075E}"/>
            </c:ext>
          </c:extLst>
        </c:ser>
        <c:ser>
          <c:idx val="4"/>
          <c:order val="4"/>
          <c:tx>
            <c:strRef>
              <c:f>Sheet1!$F$1</c:f>
              <c:strCache>
                <c:ptCount val="1"/>
                <c:pt idx="0">
                  <c:v>Total</c:v>
                </c:pt>
              </c:strCache>
            </c:strRef>
          </c:tx>
          <c:spPr>
            <a:solidFill>
              <a:srgbClr val="7030A0"/>
            </a:solidFill>
          </c:spPr>
          <c:invertIfNegative val="0"/>
          <c:cat>
            <c:strRef>
              <c:f>Sheet1!$A$2:$A$5</c:f>
              <c:strCache>
                <c:ptCount val="2"/>
                <c:pt idx="0">
                  <c:v>Category 1</c:v>
                </c:pt>
                <c:pt idx="1">
                  <c:v>Category 2</c:v>
                </c:pt>
              </c:strCache>
            </c:strRef>
          </c:cat>
          <c:val>
            <c:numRef>
              <c:f>Sheet1!$F$2:$F$5</c:f>
              <c:numCache>
                <c:formatCode>[$€-2]\ #,##0;[Red]\-[$€-2]\ #,##0</c:formatCode>
                <c:ptCount val="4"/>
                <c:pt idx="0">
                  <c:v>2077000</c:v>
                </c:pt>
                <c:pt idx="1">
                  <c:v>1277000</c:v>
                </c:pt>
              </c:numCache>
            </c:numRef>
          </c:val>
          <c:extLst>
            <c:ext xmlns:c16="http://schemas.microsoft.com/office/drawing/2014/chart" uri="{C3380CC4-5D6E-409C-BE32-E72D297353CC}">
              <c16:uniqueId val="{00000004-B651-4D84-9BD6-E471E1C3075E}"/>
            </c:ext>
          </c:extLst>
        </c:ser>
        <c:dLbls>
          <c:showLegendKey val="0"/>
          <c:showVal val="0"/>
          <c:showCatName val="0"/>
          <c:showSerName val="0"/>
          <c:showPercent val="0"/>
          <c:showBubbleSize val="0"/>
        </c:dLbls>
        <c:gapWidth val="150"/>
        <c:axId val="679591632"/>
        <c:axId val="785808928"/>
      </c:barChart>
      <c:catAx>
        <c:axId val="679591632"/>
        <c:scaling>
          <c:orientation val="minMax"/>
        </c:scaling>
        <c:delete val="0"/>
        <c:axPos val="b"/>
        <c:numFmt formatCode="General" sourceLinked="0"/>
        <c:majorTickMark val="none"/>
        <c:minorTickMark val="none"/>
        <c:tickLblPos val="nextTo"/>
        <c:txPr>
          <a:bodyPr/>
          <a:lstStyle/>
          <a:p>
            <a:pPr>
              <a:defRPr baseline="0">
                <a:solidFill>
                  <a:srgbClr val="53626F"/>
                </a:solidFill>
                <a:latin typeface="Arial Nova Cond" panose="020B0506020202020204"/>
              </a:defRPr>
            </a:pPr>
            <a:endParaRPr lang="en-US"/>
          </a:p>
        </c:txPr>
        <c:crossAx val="785808928"/>
        <c:crosses val="autoZero"/>
        <c:auto val="1"/>
        <c:lblAlgn val="ctr"/>
        <c:lblOffset val="100"/>
        <c:noMultiLvlLbl val="0"/>
      </c:catAx>
      <c:valAx>
        <c:axId val="785808928"/>
        <c:scaling>
          <c:orientation val="minMax"/>
        </c:scaling>
        <c:delete val="0"/>
        <c:axPos val="l"/>
        <c:majorGridlines/>
        <c:numFmt formatCode="[$€-2]\ #,##0;[Red]\-[$€-2]\ #,##0" sourceLinked="1"/>
        <c:majorTickMark val="none"/>
        <c:minorTickMark val="none"/>
        <c:tickLblPos val="nextTo"/>
        <c:txPr>
          <a:bodyPr/>
          <a:lstStyle/>
          <a:p>
            <a:pPr>
              <a:defRPr baseline="0">
                <a:solidFill>
                  <a:srgbClr val="53626F"/>
                </a:solidFill>
                <a:latin typeface="Arial Nova Cond" panose="020B0506020202020204"/>
              </a:defRPr>
            </a:pPr>
            <a:endParaRPr lang="en-US"/>
          </a:p>
        </c:txPr>
        <c:crossAx val="679591632"/>
        <c:crosses val="autoZero"/>
        <c:crossBetween val="between"/>
      </c:valAx>
    </c:plotArea>
    <c:legend>
      <c:legendPos val="r"/>
      <c:overlay val="0"/>
      <c:txPr>
        <a:bodyPr/>
        <a:lstStyle/>
        <a:p>
          <a:pPr>
            <a:defRPr baseline="0">
              <a:solidFill>
                <a:srgbClr val="53626F"/>
              </a:solidFill>
              <a:latin typeface="Arial Nova Cond" panose="020B0506020202020204"/>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Arial Nova Cond" panose="020B0506020202020204"/>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5">
                  <a:tint val="58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4-0B7B-4DBC-8C8F-F4DBD5133577}"/>
              </c:ext>
            </c:extLst>
          </c:dPt>
          <c:dPt>
            <c:idx val="1"/>
            <c:bubble3D val="0"/>
            <c:spPr>
              <a:solidFill>
                <a:schemeClr val="accent5">
                  <a:tint val="86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B7B-4DBC-8C8F-F4DBD5133577}"/>
              </c:ext>
            </c:extLst>
          </c:dPt>
          <c:dPt>
            <c:idx val="2"/>
            <c:bubble3D val="0"/>
            <c:spPr>
              <a:solidFill>
                <a:schemeClr val="accent5">
                  <a:shade val="86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2-0B7B-4DBC-8C8F-F4DBD5133577}"/>
              </c:ext>
            </c:extLst>
          </c:dPt>
          <c:dPt>
            <c:idx val="3"/>
            <c:bubble3D val="0"/>
            <c:spPr>
              <a:solidFill>
                <a:schemeClr val="accent5">
                  <a:shade val="58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B7B-4DBC-8C8F-F4DBD5133577}"/>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0-0B7B-4DBC-8C8F-F4DBD513357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0657598425196864"/>
          <c:y val="0.30193773634852156"/>
          <c:w val="0.11967401574803149"/>
          <c:h val="0.38031830377333303"/>
        </c:manualLayout>
      </c:layout>
      <c:overlay val="0"/>
      <c:spPr>
        <a:solidFill>
          <a:schemeClr val="bg1"/>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Arial Narrow" panose="020B0606020202030204" pitchFamily="34" charset="0"/>
              <a:ea typeface="+mn-ea"/>
              <a:cs typeface="+mn-cs"/>
            </a:defRPr>
          </a:pPr>
          <a:endParaRPr lang="en-US"/>
        </a:p>
      </c:txPr>
    </c:legend>
    <c:plotVisOnly val="1"/>
    <c:dispBlanksAs val="gap"/>
    <c:showDLblsOverMax val="0"/>
  </c:chart>
  <c:sp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Arial Nova Cond" panose="020B0506020202020204"/>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4-0B7B-4DBC-8C8F-F4DBD5133577}"/>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B7B-4DBC-8C8F-F4DBD5133577}"/>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2-0B7B-4DBC-8C8F-F4DBD5133577}"/>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B7B-4DBC-8C8F-F4DBD5133577}"/>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0-0B7B-4DBC-8C8F-F4DBD513357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665759842519686"/>
          <c:y val="0.30193773634852156"/>
          <c:w val="0.1321740157480315"/>
          <c:h val="0.38031830377333303"/>
        </c:manualLayout>
      </c:layout>
      <c:overlay val="0"/>
      <c:spPr>
        <a:solidFill>
          <a:schemeClr val="bg1"/>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Arial Nova Cond" panose="020B0506020202020204"/>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5">
                  <a:lumMod val="75000"/>
                  <a:lumOff val="25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4-0B7B-4DBC-8C8F-F4DBD5133577}"/>
              </c:ext>
            </c:extLst>
          </c:dPt>
          <c:dPt>
            <c:idx val="1"/>
            <c:bubble3D val="0"/>
            <c:spPr>
              <a:solidFill>
                <a:srgbClr val="0070C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B7B-4DBC-8C8F-F4DBD5133577}"/>
              </c:ext>
            </c:extLst>
          </c:dPt>
          <c:dPt>
            <c:idx val="2"/>
            <c:bubble3D val="0"/>
            <c:spPr>
              <a:solidFill>
                <a:srgbClr val="FFC00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2-0B7B-4DBC-8C8F-F4DBD5133577}"/>
              </c:ext>
            </c:extLst>
          </c:dPt>
          <c:dPt>
            <c:idx val="3"/>
            <c:bubble3D val="0"/>
            <c:spPr>
              <a:solidFill>
                <a:srgbClr val="00B05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B7B-4DBC-8C8F-F4DBD5133577}"/>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0-0B7B-4DBC-8C8F-F4DBD513357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665759842519686"/>
          <c:y val="0.30193773634852156"/>
          <c:w val="0.1321740157480315"/>
          <c:h val="0.38031830377333303"/>
        </c:manualLayout>
      </c:layout>
      <c:overlay val="0"/>
      <c:spPr>
        <a:solidFill>
          <a:schemeClr val="bg1"/>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rgbClr val="53626F"/>
              </a:solidFill>
              <a:latin typeface="Arial Nova Cond" panose="020B0506020202020204"/>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2">
                  <a:shade val="58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4-0B7B-4DBC-8C8F-F4DBD5133577}"/>
              </c:ext>
            </c:extLst>
          </c:dPt>
          <c:dPt>
            <c:idx val="1"/>
            <c:bubble3D val="0"/>
            <c:spPr>
              <a:solidFill>
                <a:schemeClr val="accent2">
                  <a:shade val="86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B7B-4DBC-8C8F-F4DBD5133577}"/>
              </c:ext>
            </c:extLst>
          </c:dPt>
          <c:dPt>
            <c:idx val="2"/>
            <c:bubble3D val="0"/>
            <c:spPr>
              <a:solidFill>
                <a:schemeClr val="accent2">
                  <a:tint val="86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2-0B7B-4DBC-8C8F-F4DBD5133577}"/>
              </c:ext>
            </c:extLst>
          </c:dPt>
          <c:dPt>
            <c:idx val="3"/>
            <c:bubble3D val="0"/>
            <c:spPr>
              <a:solidFill>
                <a:schemeClr val="accent2">
                  <a:tint val="58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B7B-4DBC-8C8F-F4DBD5133577}"/>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0-0B7B-4DBC-8C8F-F4DBD513357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665759842519686"/>
          <c:y val="0.30193773634852156"/>
          <c:w val="0.1321740157480315"/>
          <c:h val="0.38031830377333303"/>
        </c:manualLayout>
      </c:layout>
      <c:overlay val="0"/>
      <c:spPr>
        <a:solidFill>
          <a:schemeClr val="bg1"/>
        </a:solidFill>
        <a:ln>
          <a:noFill/>
        </a:ln>
        <a:effectLst/>
      </c:spPr>
      <c:txPr>
        <a:bodyPr rot="0" spcFirstLastPara="1" vertOverflow="ellipsis" vert="horz" wrap="square" anchor="ctr" anchorCtr="1"/>
        <a:lstStyle/>
        <a:p>
          <a:pPr>
            <a:defRPr sz="1197" b="0" i="0" u="none" strike="noStrike" kern="1200" baseline="0">
              <a:solidFill>
                <a:srgbClr val="53626F"/>
              </a:solidFill>
              <a:latin typeface="+mn-lt"/>
              <a:ea typeface="+mn-ea"/>
              <a:cs typeface="+mn-cs"/>
            </a:defRPr>
          </a:pPr>
          <a:endParaRPr lang="en-US"/>
        </a:p>
      </c:txPr>
    </c:legend>
    <c:plotVisOnly val="1"/>
    <c:dispBlanksAs val="gap"/>
    <c:showDLblsOverMax val="0"/>
  </c:chart>
  <c:sp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5">
  <a:schemeClr val="accent5"/>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2" name="Google Shape;18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1cb3303664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4" name="Google Shape;294;g11cb3303664_0_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295" name="Google Shape;295;g11cb3303664_0_3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1cb3303664_0_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g11cb3303664_0_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309" name="Google Shape;309;g11cb3303664_0_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1cb3303664_0_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2" name="Google Shape;322;g11cb3303664_0_6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323" name="Google Shape;323;g11cb3303664_0_6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1cb3303664_0_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5" name="Google Shape;335;g11cb3303664_0_7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336" name="Google Shape;336;g11cb3303664_0_7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1cb3303664_0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9" name="Google Shape;349;g11cb3303664_0_8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350" name="Google Shape;350;g11cb3303664_0_8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1cb3303664_0_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1" name="Google Shape;361;g11cb3303664_0_10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362" name="Google Shape;362;g11cb3303664_0_10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1cb3303664_0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4" name="Google Shape;374;g11cb3303664_0_1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375" name="Google Shape;375;g11cb3303664_0_1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1cb3303664_0_1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6" name="Google Shape;386;g11cb3303664_0_1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387" name="Google Shape;387;g11cb3303664_0_1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1cb3303664_0_1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0" name="Google Shape;400;g11cb3303664_0_1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401" name="Google Shape;401;g11cb3303664_0_13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1cb3303664_0_1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2" name="Google Shape;412;g11cb3303664_0_1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413" name="Google Shape;413;g11cb3303664_0_1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11cb3303664_1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4" name="Google Shape;424;g11cb3303664_1_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425" name="Google Shape;425;g11cb3303664_1_1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1cb3303664_1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7" name="Google Shape;437;g11cb3303664_1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438" name="Google Shape;438;g11cb3303664_1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1cb3303664_1_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9" name="Google Shape;449;g11cb3303664_1_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450" name="Google Shape;450;g11cb3303664_1_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11cb3303664_1_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11cb3303664_1_6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462" name="Google Shape;462;g11cb3303664_1_6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11cb3303664_1_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g11cb3303664_1_7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474" name="Google Shape;474;g11cb3303664_1_7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4" name="Google Shape;484;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200" name="Google Shape;20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211" name="Google Shape;211;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228" name="Google Shape;22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4" name="Google Shape;24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245" name="Google Shape;245;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257" name="Google Shape;25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9" name="Google Shape;26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270" name="Google Shape;27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1cb3303664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g11cb3303664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283" name="Google Shape;283;g11cb3303664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Master" Target="../slideMasters/slideMaster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0"/>
        <p:cNvGrpSpPr/>
        <p:nvPr/>
      </p:nvGrpSpPr>
      <p:grpSpPr>
        <a:xfrm>
          <a:off x="0" y="0"/>
          <a:ext cx="0" cy="0"/>
          <a:chOff x="0" y="0"/>
          <a:chExt cx="0" cy="0"/>
        </a:xfrm>
      </p:grpSpPr>
      <p:sp>
        <p:nvSpPr>
          <p:cNvPr id="11" name="Google Shape;11;p42"/>
          <p:cNvSpPr txBox="1">
            <a:spLocks noGrp="1"/>
          </p:cNvSpPr>
          <p:nvPr>
            <p:ph type="body" idx="1"/>
          </p:nvPr>
        </p:nvSpPr>
        <p:spPr>
          <a:xfrm>
            <a:off x="1487714" y="4645539"/>
            <a:ext cx="9143773" cy="660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1pPr>
            <a:lvl2pPr marL="914400" marR="0" lvl="1" indent="-228600"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2pPr>
            <a:lvl3pPr marL="1371600" marR="0" lvl="2" indent="-228600"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3pPr>
            <a:lvl4pPr marL="1828800" marR="0" lvl="3"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4pPr>
            <a:lvl5pPr marL="2286000" marR="0" lvl="4"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2"/>
          <p:cNvSpPr txBox="1">
            <a:spLocks noGrp="1"/>
          </p:cNvSpPr>
          <p:nvPr>
            <p:ph type="body" idx="2"/>
          </p:nvPr>
        </p:nvSpPr>
        <p:spPr>
          <a:xfrm>
            <a:off x="1487714" y="2799815"/>
            <a:ext cx="9143774" cy="153319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1pPr>
            <a:lvl2pPr marL="914400" marR="0" lvl="1" indent="-228600" algn="l" rtl="0">
              <a:lnSpc>
                <a:spcPct val="90000"/>
              </a:lnSpc>
              <a:spcBef>
                <a:spcPts val="50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2pPr>
            <a:lvl3pPr marL="1371600" marR="0" lvl="2" indent="-228600" algn="l" rtl="0">
              <a:lnSpc>
                <a:spcPct val="90000"/>
              </a:lnSpc>
              <a:spcBef>
                <a:spcPts val="50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3pPr>
            <a:lvl4pPr marL="1828800" marR="0" lvl="3" indent="-228600" algn="l" rtl="0">
              <a:lnSpc>
                <a:spcPct val="90000"/>
              </a:lnSpc>
              <a:spcBef>
                <a:spcPts val="50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4pPr>
            <a:lvl5pPr marL="2286000" marR="0" lvl="4" indent="-228600" algn="l" rtl="0">
              <a:lnSpc>
                <a:spcPct val="90000"/>
              </a:lnSpc>
              <a:spcBef>
                <a:spcPts val="50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 name="Google Shape;13;p42"/>
          <p:cNvSpPr txBox="1">
            <a:spLocks noGrp="1"/>
          </p:cNvSpPr>
          <p:nvPr>
            <p:ph type="body" idx="3"/>
          </p:nvPr>
        </p:nvSpPr>
        <p:spPr>
          <a:xfrm>
            <a:off x="1487714" y="2066926"/>
            <a:ext cx="9143773" cy="53623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1pPr>
            <a:lvl2pPr marL="914400" marR="0" lvl="1" indent="-228600"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2pPr>
            <a:lvl3pPr marL="1371600" marR="0" lvl="2" indent="-228600"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3pPr>
            <a:lvl4pPr marL="1828800" marR="0" lvl="3"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4pPr>
            <a:lvl5pPr marL="2286000" marR="0" lvl="4"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14" name="Google Shape;14;p42"/>
          <p:cNvPicPr preferRelativeResize="0"/>
          <p:nvPr/>
        </p:nvPicPr>
        <p:blipFill rotWithShape="1">
          <a:blip r:embed="rId2">
            <a:alphaModFix/>
          </a:blip>
          <a:srcRect/>
          <a:stretch/>
        </p:blipFill>
        <p:spPr>
          <a:xfrm>
            <a:off x="6247130" y="5441152"/>
            <a:ext cx="2703830" cy="952249"/>
          </a:xfrm>
          <a:prstGeom prst="rect">
            <a:avLst/>
          </a:prstGeom>
          <a:noFill/>
          <a:ln>
            <a:noFill/>
          </a:ln>
        </p:spPr>
      </p:pic>
      <p:pic>
        <p:nvPicPr>
          <p:cNvPr id="15" name="Google Shape;15;p42"/>
          <p:cNvPicPr preferRelativeResize="0"/>
          <p:nvPr/>
        </p:nvPicPr>
        <p:blipFill rotWithShape="1">
          <a:blip r:embed="rId3">
            <a:alphaModFix/>
          </a:blip>
          <a:srcRect/>
          <a:stretch/>
        </p:blipFill>
        <p:spPr>
          <a:xfrm>
            <a:off x="9056687" y="5720427"/>
            <a:ext cx="1574800" cy="3937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Bulleted List three columns">
  <p:cSld name="1_Bulleted List three columns">
    <p:spTree>
      <p:nvGrpSpPr>
        <p:cNvPr id="1" name="Shape 83"/>
        <p:cNvGrpSpPr/>
        <p:nvPr/>
      </p:nvGrpSpPr>
      <p:grpSpPr>
        <a:xfrm>
          <a:off x="0" y="0"/>
          <a:ext cx="0" cy="0"/>
          <a:chOff x="0" y="0"/>
          <a:chExt cx="0" cy="0"/>
        </a:xfrm>
      </p:grpSpPr>
      <p:sp>
        <p:nvSpPr>
          <p:cNvPr id="84" name="Google Shape;84;p58"/>
          <p:cNvSpPr txBox="1">
            <a:spLocks noGrp="1"/>
          </p:cNvSpPr>
          <p:nvPr>
            <p:ph type="body" idx="1"/>
          </p:nvPr>
        </p:nvSpPr>
        <p:spPr>
          <a:xfrm>
            <a:off x="7924800" y="1475477"/>
            <a:ext cx="3232149" cy="4475186"/>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Calibri"/>
              <a:buAutoNum type="alphaLcParen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5" name="Google Shape;85;p58"/>
          <p:cNvSpPr txBox="1">
            <a:spLocks noGrp="1"/>
          </p:cNvSpPr>
          <p:nvPr>
            <p:ph type="body" idx="2"/>
          </p:nvPr>
        </p:nvSpPr>
        <p:spPr>
          <a:xfrm>
            <a:off x="4460875" y="1475282"/>
            <a:ext cx="3232149" cy="4467225"/>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Calibri"/>
              <a:buAutoNum type="romanUcPeriod"/>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6" name="Google Shape;86;p58"/>
          <p:cNvSpPr txBox="1">
            <a:spLocks noGrp="1"/>
          </p:cNvSpPr>
          <p:nvPr>
            <p:ph type="body" idx="3"/>
          </p:nvPr>
        </p:nvSpPr>
        <p:spPr>
          <a:xfrm>
            <a:off x="996950" y="1475465"/>
            <a:ext cx="3232149" cy="4475198"/>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Calibri"/>
              <a:buAutoNum type="arabicParen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7" name="Google Shape;87;p58"/>
          <p:cNvSpPr txBox="1">
            <a:spLocks noGrp="1"/>
          </p:cNvSpPr>
          <p:nvPr>
            <p:ph type="body" idx="4"/>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58"/>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89" name="Google Shape;89;p58"/>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90" name="Google Shape;90;p58"/>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91" name="Google Shape;91;p58"/>
          <p:cNvSpPr txBox="1">
            <a:spLocks noGrp="1"/>
          </p:cNvSpPr>
          <p:nvPr>
            <p:ph type="body" idx="5"/>
          </p:nvPr>
        </p:nvSpPr>
        <p:spPr>
          <a:xfrm>
            <a:off x="996950" y="968271"/>
            <a:ext cx="10159999"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ulleted List NO HEAD">
  <p:cSld name="Bulleted List NO HEAD">
    <p:spTree>
      <p:nvGrpSpPr>
        <p:cNvPr id="1" name="Shape 92"/>
        <p:cNvGrpSpPr/>
        <p:nvPr/>
      </p:nvGrpSpPr>
      <p:grpSpPr>
        <a:xfrm>
          <a:off x="0" y="0"/>
          <a:ext cx="0" cy="0"/>
          <a:chOff x="0" y="0"/>
          <a:chExt cx="0" cy="0"/>
        </a:xfrm>
      </p:grpSpPr>
      <p:sp>
        <p:nvSpPr>
          <p:cNvPr id="93" name="Google Shape;93;p59"/>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94" name="Google Shape;94;p59"/>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5" name="Google Shape;95;p59"/>
          <p:cNvSpPr txBox="1">
            <a:spLocks noGrp="1"/>
          </p:cNvSpPr>
          <p:nvPr>
            <p:ph type="body" idx="2"/>
          </p:nvPr>
        </p:nvSpPr>
        <p:spPr>
          <a:xfrm>
            <a:off x="996950" y="578498"/>
            <a:ext cx="10160000" cy="5260327"/>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10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1pPr>
            <a:lvl2pPr marL="914400" marR="0" lvl="1"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2pPr>
            <a:lvl3pPr marL="1371600" marR="0" lvl="2"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3pPr>
            <a:lvl4pPr marL="1828800" marR="0" lvl="3"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4pPr>
            <a:lvl5pPr marL="2286000" marR="0" lvl="4"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ulleted List two columns NOHEAD">
  <p:cSld name="Bulleted List two columns NOHEAD">
    <p:spTree>
      <p:nvGrpSpPr>
        <p:cNvPr id="1" name="Shape 96"/>
        <p:cNvGrpSpPr/>
        <p:nvPr/>
      </p:nvGrpSpPr>
      <p:grpSpPr>
        <a:xfrm>
          <a:off x="0" y="0"/>
          <a:ext cx="0" cy="0"/>
          <a:chOff x="0" y="0"/>
          <a:chExt cx="0" cy="0"/>
        </a:xfrm>
      </p:grpSpPr>
      <p:sp>
        <p:nvSpPr>
          <p:cNvPr id="97" name="Google Shape;97;p60"/>
          <p:cNvSpPr txBox="1">
            <a:spLocks noGrp="1"/>
          </p:cNvSpPr>
          <p:nvPr>
            <p:ph type="body" idx="1"/>
          </p:nvPr>
        </p:nvSpPr>
        <p:spPr>
          <a:xfrm>
            <a:off x="6096000" y="558744"/>
            <a:ext cx="5060950" cy="5278794"/>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8" name="Google Shape;98;p60"/>
          <p:cNvSpPr txBox="1">
            <a:spLocks noGrp="1"/>
          </p:cNvSpPr>
          <p:nvPr>
            <p:ph type="body" idx="2"/>
          </p:nvPr>
        </p:nvSpPr>
        <p:spPr>
          <a:xfrm>
            <a:off x="996950" y="558744"/>
            <a:ext cx="4899025" cy="5278794"/>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9" name="Google Shape;99;p60"/>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00" name="Google Shape;100;p60"/>
          <p:cNvSpPr txBox="1">
            <a:spLocks noGrp="1"/>
          </p:cNvSpPr>
          <p:nvPr>
            <p:ph type="body" idx="3"/>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ulleted List three columns no head">
  <p:cSld name="Bulleted List three columns no head">
    <p:spTree>
      <p:nvGrpSpPr>
        <p:cNvPr id="1" name="Shape 101"/>
        <p:cNvGrpSpPr/>
        <p:nvPr/>
      </p:nvGrpSpPr>
      <p:grpSpPr>
        <a:xfrm>
          <a:off x="0" y="0"/>
          <a:ext cx="0" cy="0"/>
          <a:chOff x="0" y="0"/>
          <a:chExt cx="0" cy="0"/>
        </a:xfrm>
      </p:grpSpPr>
      <p:sp>
        <p:nvSpPr>
          <p:cNvPr id="102" name="Google Shape;102;p61"/>
          <p:cNvSpPr txBox="1">
            <a:spLocks noGrp="1"/>
          </p:cNvSpPr>
          <p:nvPr>
            <p:ph type="body" idx="1"/>
          </p:nvPr>
        </p:nvSpPr>
        <p:spPr>
          <a:xfrm>
            <a:off x="7924800" y="558398"/>
            <a:ext cx="3232149" cy="5393358"/>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3" name="Google Shape;103;p61"/>
          <p:cNvSpPr txBox="1">
            <a:spLocks noGrp="1"/>
          </p:cNvSpPr>
          <p:nvPr>
            <p:ph type="body" idx="2"/>
          </p:nvPr>
        </p:nvSpPr>
        <p:spPr>
          <a:xfrm>
            <a:off x="4460875" y="559837"/>
            <a:ext cx="3232149" cy="5383763"/>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2pPr>
            <a:lvl3pPr marL="1371600" marR="0" lvl="2"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3pPr>
            <a:lvl4pPr marL="1828800" marR="0" lvl="3" indent="-298450" algn="l" rtl="0">
              <a:lnSpc>
                <a:spcPct val="90000"/>
              </a:lnSpc>
              <a:spcBef>
                <a:spcPts val="500"/>
              </a:spcBef>
              <a:spcAft>
                <a:spcPts val="0"/>
              </a:spcAft>
              <a:buClr>
                <a:srgbClr val="C00000"/>
              </a:buClr>
              <a:buSzPts val="1100"/>
              <a:buFont typeface="Arial"/>
              <a:buChar char="•"/>
              <a:defRPr sz="1100" b="0" i="0" u="none" strike="noStrike" cap="none">
                <a:solidFill>
                  <a:srgbClr val="53626F"/>
                </a:solidFill>
                <a:latin typeface="Arial"/>
                <a:ea typeface="Arial"/>
                <a:cs typeface="Arial"/>
                <a:sym typeface="Arial"/>
              </a:defRPr>
            </a:lvl4pPr>
            <a:lvl5pPr marL="2286000" marR="0" lvl="4" indent="-298450" algn="l" rtl="0">
              <a:lnSpc>
                <a:spcPct val="90000"/>
              </a:lnSpc>
              <a:spcBef>
                <a:spcPts val="500"/>
              </a:spcBef>
              <a:spcAft>
                <a:spcPts val="0"/>
              </a:spcAft>
              <a:buClr>
                <a:srgbClr val="C00000"/>
              </a:buClr>
              <a:buSzPts val="1100"/>
              <a:buFont typeface="Arial"/>
              <a:buChar char="•"/>
              <a:defRPr sz="11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4" name="Google Shape;104;p61"/>
          <p:cNvSpPr txBox="1">
            <a:spLocks noGrp="1"/>
          </p:cNvSpPr>
          <p:nvPr>
            <p:ph type="body" idx="3"/>
          </p:nvPr>
        </p:nvSpPr>
        <p:spPr>
          <a:xfrm>
            <a:off x="996950" y="558385"/>
            <a:ext cx="3232149" cy="5393372"/>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5" name="Google Shape;105;p61"/>
          <p:cNvSpPr txBox="1">
            <a:spLocks noGrp="1"/>
          </p:cNvSpPr>
          <p:nvPr>
            <p:ph type="body" idx="4"/>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6" name="Google Shape;106;p61"/>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ed List">
  <p:cSld name="Numbered List">
    <p:spTree>
      <p:nvGrpSpPr>
        <p:cNvPr id="1" name="Shape 107"/>
        <p:cNvGrpSpPr/>
        <p:nvPr/>
      </p:nvGrpSpPr>
      <p:grpSpPr>
        <a:xfrm>
          <a:off x="0" y="0"/>
          <a:ext cx="0" cy="0"/>
          <a:chOff x="0" y="0"/>
          <a:chExt cx="0" cy="0"/>
        </a:xfrm>
      </p:grpSpPr>
      <p:sp>
        <p:nvSpPr>
          <p:cNvPr id="108" name="Google Shape;108;p62"/>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9" name="Google Shape;109;p62"/>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10" name="Google Shape;110;p62"/>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111" name="Google Shape;111;p62"/>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112" name="Google Shape;112;p62"/>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3" name="Google Shape;113;p62"/>
          <p:cNvSpPr txBox="1">
            <a:spLocks noGrp="1"/>
          </p:cNvSpPr>
          <p:nvPr>
            <p:ph type="body" idx="3"/>
          </p:nvPr>
        </p:nvSpPr>
        <p:spPr>
          <a:xfrm>
            <a:off x="996950" y="1490663"/>
            <a:ext cx="10160000" cy="4341812"/>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Calibri"/>
              <a:buAutoNum type="arabicPeriod"/>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Calibri"/>
              <a:buAutoNum type="arabicPeriod"/>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Calibri"/>
              <a:buAutoNum type="arabicPeriod"/>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Calibri"/>
              <a:buAutoNum type="arabicPeriod"/>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Calibri"/>
              <a:buAutoNum type="arabicPeriod"/>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r Chart">
  <p:cSld name="Bar Chart">
    <p:spTree>
      <p:nvGrpSpPr>
        <p:cNvPr id="1" name="Shape 114"/>
        <p:cNvGrpSpPr/>
        <p:nvPr/>
      </p:nvGrpSpPr>
      <p:grpSpPr>
        <a:xfrm>
          <a:off x="0" y="0"/>
          <a:ext cx="0" cy="0"/>
          <a:chOff x="0" y="0"/>
          <a:chExt cx="0" cy="0"/>
        </a:xfrm>
      </p:grpSpPr>
      <p:graphicFrame>
        <p:nvGraphicFramePr>
          <p:cNvPr id="115" name="Google Shape;115;p63"/>
          <p:cNvGraphicFramePr/>
          <p:nvPr/>
        </p:nvGraphicFramePr>
        <p:xfrm>
          <a:off x="772885" y="1432559"/>
          <a:ext cx="10356434" cy="4637481"/>
        </p:xfrm>
        <a:graphic>
          <a:graphicData uri="http://schemas.openxmlformats.org/drawingml/2006/chart">
            <c:chart xmlns:c="http://schemas.openxmlformats.org/drawingml/2006/chart" xmlns:r="http://schemas.openxmlformats.org/officeDocument/2006/relationships" r:id="rId2"/>
          </a:graphicData>
        </a:graphic>
      </p:graphicFrame>
      <p:sp>
        <p:nvSpPr>
          <p:cNvPr id="116" name="Google Shape;116;p63"/>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7" name="Google Shape;117;p63"/>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18" name="Google Shape;118;p63"/>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119" name="Google Shape;119;p63"/>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120" name="Google Shape;120;p63"/>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Bar Chart">
  <p:cSld name="1_Bar Chart">
    <p:spTree>
      <p:nvGrpSpPr>
        <p:cNvPr id="1" name="Shape 121"/>
        <p:cNvGrpSpPr/>
        <p:nvPr/>
      </p:nvGrpSpPr>
      <p:grpSpPr>
        <a:xfrm>
          <a:off x="0" y="0"/>
          <a:ext cx="0" cy="0"/>
          <a:chOff x="0" y="0"/>
          <a:chExt cx="0" cy="0"/>
        </a:xfrm>
      </p:grpSpPr>
      <p:graphicFrame>
        <p:nvGraphicFramePr>
          <p:cNvPr id="122" name="Google Shape;122;p64"/>
          <p:cNvGraphicFramePr/>
          <p:nvPr/>
        </p:nvGraphicFramePr>
        <p:xfrm>
          <a:off x="772885" y="1432559"/>
          <a:ext cx="10356434" cy="4637481"/>
        </p:xfrm>
        <a:graphic>
          <a:graphicData uri="http://schemas.openxmlformats.org/drawingml/2006/chart">
            <c:chart xmlns:c="http://schemas.openxmlformats.org/drawingml/2006/chart" xmlns:r="http://schemas.openxmlformats.org/officeDocument/2006/relationships" r:id="rId2"/>
          </a:graphicData>
        </a:graphic>
      </p:graphicFrame>
      <p:sp>
        <p:nvSpPr>
          <p:cNvPr id="123" name="Google Shape;123;p64"/>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4" name="Google Shape;124;p64"/>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64"/>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126" name="Google Shape;126;p64"/>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127" name="Google Shape;127;p64"/>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IE Chart">
  <p:cSld name="PIE Chart">
    <p:spTree>
      <p:nvGrpSpPr>
        <p:cNvPr id="1" name="Shape 128"/>
        <p:cNvGrpSpPr/>
        <p:nvPr/>
      </p:nvGrpSpPr>
      <p:grpSpPr>
        <a:xfrm>
          <a:off x="0" y="0"/>
          <a:ext cx="0" cy="0"/>
          <a:chOff x="0" y="0"/>
          <a:chExt cx="0" cy="0"/>
        </a:xfrm>
      </p:grpSpPr>
      <p:pic>
        <p:nvPicPr>
          <p:cNvPr id="129" name="Google Shape;129;p65" descr="A picture containing drawing&#10;&#10;Description automatically generated"/>
          <p:cNvPicPr preferRelativeResize="0"/>
          <p:nvPr/>
        </p:nvPicPr>
        <p:blipFill rotWithShape="1">
          <a:blip r:embed="rId2">
            <a:alphaModFix/>
          </a:blip>
          <a:srcRect/>
          <a:stretch/>
        </p:blipFill>
        <p:spPr>
          <a:xfrm>
            <a:off x="270795" y="6391857"/>
            <a:ext cx="1473278" cy="359221"/>
          </a:xfrm>
          <a:prstGeom prst="rect">
            <a:avLst/>
          </a:prstGeom>
          <a:noFill/>
          <a:ln>
            <a:noFill/>
          </a:ln>
        </p:spPr>
      </p:pic>
      <p:graphicFrame>
        <p:nvGraphicFramePr>
          <p:cNvPr id="130" name="Google Shape;130;p65"/>
          <p:cNvGraphicFramePr/>
          <p:nvPr/>
        </p:nvGraphicFramePr>
        <p:xfrm>
          <a:off x="996950" y="1481734"/>
          <a:ext cx="10160000" cy="4474566"/>
        </p:xfrm>
        <a:graphic>
          <a:graphicData uri="http://schemas.openxmlformats.org/drawingml/2006/chart">
            <c:chart xmlns:c="http://schemas.openxmlformats.org/drawingml/2006/chart" xmlns:r="http://schemas.openxmlformats.org/officeDocument/2006/relationships" r:id="rId3"/>
          </a:graphicData>
        </a:graphic>
      </p:graphicFrame>
      <p:sp>
        <p:nvSpPr>
          <p:cNvPr id="131" name="Google Shape;131;p65"/>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2" name="Google Shape;132;p65"/>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3" name="Google Shape;133;p65"/>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134" name="Google Shape;134;p65"/>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135" name="Google Shape;135;p65"/>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IE Chart colorful">
  <p:cSld name="PIE Chart colorful">
    <p:spTree>
      <p:nvGrpSpPr>
        <p:cNvPr id="1" name="Shape 136"/>
        <p:cNvGrpSpPr/>
        <p:nvPr/>
      </p:nvGrpSpPr>
      <p:grpSpPr>
        <a:xfrm>
          <a:off x="0" y="0"/>
          <a:ext cx="0" cy="0"/>
          <a:chOff x="0" y="0"/>
          <a:chExt cx="0" cy="0"/>
        </a:xfrm>
      </p:grpSpPr>
      <p:graphicFrame>
        <p:nvGraphicFramePr>
          <p:cNvPr id="137" name="Google Shape;137;p66"/>
          <p:cNvGraphicFramePr/>
          <p:nvPr/>
        </p:nvGraphicFramePr>
        <p:xfrm>
          <a:off x="996950" y="1485900"/>
          <a:ext cx="10160000" cy="4470400"/>
        </p:xfrm>
        <a:graphic>
          <a:graphicData uri="http://schemas.openxmlformats.org/drawingml/2006/chart">
            <c:chart xmlns:c="http://schemas.openxmlformats.org/drawingml/2006/chart" xmlns:r="http://schemas.openxmlformats.org/officeDocument/2006/relationships" r:id="rId2"/>
          </a:graphicData>
        </a:graphic>
      </p:graphicFrame>
      <p:sp>
        <p:nvSpPr>
          <p:cNvPr id="138" name="Google Shape;138;p66"/>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9" name="Google Shape;139;p66"/>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40" name="Google Shape;140;p66"/>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141" name="Google Shape;141;p66"/>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142" name="Google Shape;142;p66"/>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PIE Chart colorful">
  <p:cSld name="1_PIE Chart colorful">
    <p:spTree>
      <p:nvGrpSpPr>
        <p:cNvPr id="1" name="Shape 143"/>
        <p:cNvGrpSpPr/>
        <p:nvPr/>
      </p:nvGrpSpPr>
      <p:grpSpPr>
        <a:xfrm>
          <a:off x="0" y="0"/>
          <a:ext cx="0" cy="0"/>
          <a:chOff x="0" y="0"/>
          <a:chExt cx="0" cy="0"/>
        </a:xfrm>
      </p:grpSpPr>
      <p:graphicFrame>
        <p:nvGraphicFramePr>
          <p:cNvPr id="144" name="Google Shape;144;p67"/>
          <p:cNvGraphicFramePr/>
          <p:nvPr/>
        </p:nvGraphicFramePr>
        <p:xfrm>
          <a:off x="996950" y="1485900"/>
          <a:ext cx="10160000" cy="4470400"/>
        </p:xfrm>
        <a:graphic>
          <a:graphicData uri="http://schemas.openxmlformats.org/drawingml/2006/chart">
            <c:chart xmlns:c="http://schemas.openxmlformats.org/drawingml/2006/chart" xmlns:r="http://schemas.openxmlformats.org/officeDocument/2006/relationships" r:id="rId2"/>
          </a:graphicData>
        </a:graphic>
      </p:graphicFrame>
      <p:sp>
        <p:nvSpPr>
          <p:cNvPr id="145" name="Google Shape;145;p67"/>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6" name="Google Shape;146;p67"/>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47" name="Google Shape;147;p67"/>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148" name="Google Shape;148;p67"/>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149" name="Google Shape;149;p67"/>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Bulleted List">
  <p:cSld name="1_Bulleted List">
    <p:spTree>
      <p:nvGrpSpPr>
        <p:cNvPr id="1" name="Shape 25"/>
        <p:cNvGrpSpPr/>
        <p:nvPr/>
      </p:nvGrpSpPr>
      <p:grpSpPr>
        <a:xfrm>
          <a:off x="0" y="0"/>
          <a:ext cx="0" cy="0"/>
          <a:chOff x="0" y="0"/>
          <a:chExt cx="0" cy="0"/>
        </a:xfrm>
      </p:grpSpPr>
      <p:sp>
        <p:nvSpPr>
          <p:cNvPr id="26" name="Google Shape;26;p45"/>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45"/>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 name="Google Shape;28;p45"/>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29" name="Google Shape;29;p45"/>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30" name="Google Shape;30;p45"/>
          <p:cNvSpPr txBox="1">
            <a:spLocks noGrp="1"/>
          </p:cNvSpPr>
          <p:nvPr>
            <p:ph type="body" idx="2"/>
          </p:nvPr>
        </p:nvSpPr>
        <p:spPr>
          <a:xfrm>
            <a:off x="996951"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1" name="Google Shape;31;p45"/>
          <p:cNvSpPr txBox="1">
            <a:spLocks noGrp="1"/>
          </p:cNvSpPr>
          <p:nvPr>
            <p:ph type="body" idx="3"/>
          </p:nvPr>
        </p:nvSpPr>
        <p:spPr>
          <a:xfrm>
            <a:off x="996950" y="1474788"/>
            <a:ext cx="10160000" cy="4349363"/>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Courier New"/>
              <a:buChar char="o"/>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E Chart monchromatic">
  <p:cSld name="PIE Chart monchromatic">
    <p:spTree>
      <p:nvGrpSpPr>
        <p:cNvPr id="1" name="Shape 150"/>
        <p:cNvGrpSpPr/>
        <p:nvPr/>
      </p:nvGrpSpPr>
      <p:grpSpPr>
        <a:xfrm>
          <a:off x="0" y="0"/>
          <a:ext cx="0" cy="0"/>
          <a:chOff x="0" y="0"/>
          <a:chExt cx="0" cy="0"/>
        </a:xfrm>
      </p:grpSpPr>
      <p:graphicFrame>
        <p:nvGraphicFramePr>
          <p:cNvPr id="151" name="Google Shape;151;p68"/>
          <p:cNvGraphicFramePr/>
          <p:nvPr/>
        </p:nvGraphicFramePr>
        <p:xfrm>
          <a:off x="996950" y="1485900"/>
          <a:ext cx="10160000" cy="4470400"/>
        </p:xfrm>
        <a:graphic>
          <a:graphicData uri="http://schemas.openxmlformats.org/drawingml/2006/chart">
            <c:chart xmlns:c="http://schemas.openxmlformats.org/drawingml/2006/chart" xmlns:r="http://schemas.openxmlformats.org/officeDocument/2006/relationships" r:id="rId2"/>
          </a:graphicData>
        </a:graphic>
      </p:graphicFrame>
      <p:sp>
        <p:nvSpPr>
          <p:cNvPr id="152" name="Google Shape;152;p68"/>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3" name="Google Shape;153;p68"/>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4" name="Google Shape;154;p68"/>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155" name="Google Shape;155;p68"/>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156" name="Google Shape;156;p68"/>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able">
  <p:cSld name="Table">
    <p:spTree>
      <p:nvGrpSpPr>
        <p:cNvPr id="1" name="Shape 157"/>
        <p:cNvGrpSpPr/>
        <p:nvPr/>
      </p:nvGrpSpPr>
      <p:grpSpPr>
        <a:xfrm>
          <a:off x="0" y="0"/>
          <a:ext cx="0" cy="0"/>
          <a:chOff x="0" y="0"/>
          <a:chExt cx="0" cy="0"/>
        </a:xfrm>
      </p:grpSpPr>
      <p:graphicFrame>
        <p:nvGraphicFramePr>
          <p:cNvPr id="158" name="Google Shape;158;p69"/>
          <p:cNvGraphicFramePr/>
          <p:nvPr/>
        </p:nvGraphicFramePr>
        <p:xfrm>
          <a:off x="996950" y="1455574"/>
          <a:ext cx="10160025" cy="4542175"/>
        </p:xfrm>
        <a:graphic>
          <a:graphicData uri="http://schemas.openxmlformats.org/drawingml/2006/table">
            <a:tbl>
              <a:tblPr firstRow="1" bandRow="1">
                <a:noFill/>
                <a:tableStyleId>{F31267AF-A97D-4DE7-A5F0-F44B66E78846}</a:tableStyleId>
              </a:tblPr>
              <a:tblGrid>
                <a:gridCol w="3386675">
                  <a:extLst>
                    <a:ext uri="{9D8B030D-6E8A-4147-A177-3AD203B41FA5}">
                      <a16:colId xmlns:a16="http://schemas.microsoft.com/office/drawing/2014/main" val="20000"/>
                    </a:ext>
                  </a:extLst>
                </a:gridCol>
                <a:gridCol w="3386675">
                  <a:extLst>
                    <a:ext uri="{9D8B030D-6E8A-4147-A177-3AD203B41FA5}">
                      <a16:colId xmlns:a16="http://schemas.microsoft.com/office/drawing/2014/main" val="20001"/>
                    </a:ext>
                  </a:extLst>
                </a:gridCol>
                <a:gridCol w="3386675">
                  <a:extLst>
                    <a:ext uri="{9D8B030D-6E8A-4147-A177-3AD203B41FA5}">
                      <a16:colId xmlns:a16="http://schemas.microsoft.com/office/drawing/2014/main" val="20002"/>
                    </a:ext>
                  </a:extLst>
                </a:gridCol>
              </a:tblGrid>
              <a:tr h="41292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latin typeface="Arial"/>
                          <a:ea typeface="Arial"/>
                          <a:cs typeface="Arial"/>
                          <a:sym typeface="Arial"/>
                        </a:rPr>
                        <a:t>Column 1</a:t>
                      </a:r>
                      <a:endParaRPr sz="1400" u="none" strike="noStrike" cap="none"/>
                    </a:p>
                  </a:txBody>
                  <a:tcPr marL="68575" marR="68575" marT="34300" marB="34300">
                    <a:solidFill>
                      <a:srgbClr val="8D0515"/>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latin typeface="Arial"/>
                          <a:ea typeface="Arial"/>
                          <a:cs typeface="Arial"/>
                          <a:sym typeface="Arial"/>
                        </a:rPr>
                        <a:t>Column 2</a:t>
                      </a:r>
                      <a:endParaRPr sz="1400" u="none" strike="noStrike" cap="none"/>
                    </a:p>
                  </a:txBody>
                  <a:tcPr marL="68575" marR="68575" marT="34300" marB="34300">
                    <a:solidFill>
                      <a:srgbClr val="8D0515"/>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latin typeface="Arial"/>
                          <a:ea typeface="Arial"/>
                          <a:cs typeface="Arial"/>
                          <a:sym typeface="Arial"/>
                        </a:rPr>
                        <a:t>Column 3</a:t>
                      </a:r>
                      <a:endParaRPr sz="1400" u="none" strike="noStrike" cap="none"/>
                    </a:p>
                  </a:txBody>
                  <a:tcPr marL="68575" marR="68575" marT="34300" marB="34300">
                    <a:solidFill>
                      <a:srgbClr val="8D0515"/>
                    </a:solidFill>
                  </a:tcPr>
                </a:tc>
                <a:extLst>
                  <a:ext uri="{0D108BD9-81ED-4DB2-BD59-A6C34878D82A}">
                    <a16:rowId xmlns:a16="http://schemas.microsoft.com/office/drawing/2014/main" val="10000"/>
                  </a:ext>
                </a:extLst>
              </a:tr>
              <a:tr h="41292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Row 1</a:t>
                      </a:r>
                      <a:endParaRPr sz="1400" u="none" strike="noStrike" cap="none"/>
                    </a:p>
                  </a:txBody>
                  <a:tcPr marL="68575" marR="68575" marT="34300" marB="34300"/>
                </a:tc>
                <a:tc>
                  <a:txBody>
                    <a:bodyPr/>
                    <a:lstStyle/>
                    <a:p>
                      <a:pPr marL="0" marR="0" lvl="0" indent="0" algn="l" rtl="0">
                        <a:lnSpc>
                          <a:spcPct val="100000"/>
                        </a:lnSpc>
                        <a:spcBef>
                          <a:spcPts val="0"/>
                        </a:spcBef>
                        <a:spcAft>
                          <a:spcPts val="0"/>
                        </a:spcAft>
                        <a:buClr>
                          <a:srgbClr val="53626F"/>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tc>
                  <a:txBody>
                    <a:bodyPr/>
                    <a:lstStyle/>
                    <a:p>
                      <a:pPr marL="0" marR="0" lvl="0" indent="0" algn="l" rtl="0">
                        <a:lnSpc>
                          <a:spcPct val="100000"/>
                        </a:lnSpc>
                        <a:spcBef>
                          <a:spcPts val="0"/>
                        </a:spcBef>
                        <a:spcAft>
                          <a:spcPts val="0"/>
                        </a:spcAft>
                        <a:buClr>
                          <a:srgbClr val="53626F"/>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extLst>
                  <a:ext uri="{0D108BD9-81ED-4DB2-BD59-A6C34878D82A}">
                    <a16:rowId xmlns:a16="http://schemas.microsoft.com/office/drawing/2014/main" val="10001"/>
                  </a:ext>
                </a:extLst>
              </a:tr>
              <a:tr h="41292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Row 2</a:t>
                      </a:r>
                      <a:endParaRPr sz="1400" u="none" strike="noStrike" cap="none"/>
                    </a:p>
                  </a:txBody>
                  <a:tcPr marL="68575" marR="68575" marT="34300" marB="34300">
                    <a:solidFill>
                      <a:schemeClr val="lt2"/>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extLst>
                  <a:ext uri="{0D108BD9-81ED-4DB2-BD59-A6C34878D82A}">
                    <a16:rowId xmlns:a16="http://schemas.microsoft.com/office/drawing/2014/main" val="10002"/>
                  </a:ext>
                </a:extLst>
              </a:tr>
              <a:tr h="41292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Row 3</a:t>
                      </a:r>
                      <a:endParaRPr sz="1400" u="none" strike="noStrike" cap="none"/>
                    </a:p>
                  </a:txBody>
                  <a:tcPr marL="68575" marR="68575" marT="34300" marB="343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extLst>
                  <a:ext uri="{0D108BD9-81ED-4DB2-BD59-A6C34878D82A}">
                    <a16:rowId xmlns:a16="http://schemas.microsoft.com/office/drawing/2014/main" val="10003"/>
                  </a:ext>
                </a:extLst>
              </a:tr>
              <a:tr h="41292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Row 4</a:t>
                      </a:r>
                      <a:endParaRPr sz="1400" u="none" strike="noStrike" cap="none"/>
                    </a:p>
                  </a:txBody>
                  <a:tcPr marL="68575" marR="68575" marT="34300" marB="34300">
                    <a:solidFill>
                      <a:schemeClr val="lt2"/>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extLst>
                  <a:ext uri="{0D108BD9-81ED-4DB2-BD59-A6C34878D82A}">
                    <a16:rowId xmlns:a16="http://schemas.microsoft.com/office/drawing/2014/main" val="10004"/>
                  </a:ext>
                </a:extLst>
              </a:tr>
              <a:tr h="41292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Row 5</a:t>
                      </a:r>
                      <a:endParaRPr sz="1400" u="none" strike="noStrike" cap="none"/>
                    </a:p>
                  </a:txBody>
                  <a:tcPr marL="68575" marR="68575" marT="34300" marB="343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extLst>
                  <a:ext uri="{0D108BD9-81ED-4DB2-BD59-A6C34878D82A}">
                    <a16:rowId xmlns:a16="http://schemas.microsoft.com/office/drawing/2014/main" val="10005"/>
                  </a:ext>
                </a:extLst>
              </a:tr>
              <a:tr h="41292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Row 6</a:t>
                      </a:r>
                      <a:endParaRPr sz="1400" u="none" strike="noStrike" cap="none"/>
                    </a:p>
                  </a:txBody>
                  <a:tcPr marL="68575" marR="68575" marT="34300" marB="34300">
                    <a:solidFill>
                      <a:schemeClr val="lt2"/>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extLst>
                  <a:ext uri="{0D108BD9-81ED-4DB2-BD59-A6C34878D82A}">
                    <a16:rowId xmlns:a16="http://schemas.microsoft.com/office/drawing/2014/main" val="10006"/>
                  </a:ext>
                </a:extLst>
              </a:tr>
              <a:tr h="41292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Row 7</a:t>
                      </a:r>
                      <a:endParaRPr sz="1400" u="none" strike="noStrike" cap="none"/>
                    </a:p>
                  </a:txBody>
                  <a:tcPr marL="68575" marR="68575" marT="34300" marB="343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extLst>
                  <a:ext uri="{0D108BD9-81ED-4DB2-BD59-A6C34878D82A}">
                    <a16:rowId xmlns:a16="http://schemas.microsoft.com/office/drawing/2014/main" val="10007"/>
                  </a:ext>
                </a:extLst>
              </a:tr>
              <a:tr h="41292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Row 8</a:t>
                      </a:r>
                      <a:endParaRPr sz="2000" b="1" u="none" strike="noStrike" cap="none">
                        <a:solidFill>
                          <a:srgbClr val="53626F"/>
                        </a:solidFill>
                        <a:latin typeface="Arial"/>
                        <a:ea typeface="Arial"/>
                        <a:cs typeface="Arial"/>
                        <a:sym typeface="Arial"/>
                      </a:endParaRPr>
                    </a:p>
                  </a:txBody>
                  <a:tcPr marL="68575" marR="68575" marT="34300" marB="34300">
                    <a:solidFill>
                      <a:schemeClr val="lt2"/>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extLst>
                  <a:ext uri="{0D108BD9-81ED-4DB2-BD59-A6C34878D82A}">
                    <a16:rowId xmlns:a16="http://schemas.microsoft.com/office/drawing/2014/main" val="10008"/>
                  </a:ext>
                </a:extLst>
              </a:tr>
              <a:tr h="41292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Row 9</a:t>
                      </a:r>
                      <a:endParaRPr sz="1400" u="none" strike="noStrike" cap="none"/>
                    </a:p>
                  </a:txBody>
                  <a:tcPr marL="68575" marR="68575" marT="34300" marB="343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extLst>
                  <a:ext uri="{0D108BD9-81ED-4DB2-BD59-A6C34878D82A}">
                    <a16:rowId xmlns:a16="http://schemas.microsoft.com/office/drawing/2014/main" val="10009"/>
                  </a:ext>
                </a:extLst>
              </a:tr>
              <a:tr h="41292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Row 10</a:t>
                      </a:r>
                      <a:endParaRPr sz="2000" b="1" u="none" strike="noStrike" cap="none">
                        <a:solidFill>
                          <a:srgbClr val="53626F"/>
                        </a:solidFill>
                        <a:latin typeface="Arial"/>
                        <a:ea typeface="Arial"/>
                        <a:cs typeface="Arial"/>
                        <a:sym typeface="Arial"/>
                      </a:endParaRPr>
                    </a:p>
                  </a:txBody>
                  <a:tcPr marL="68575" marR="68575" marT="34300" marB="34300">
                    <a:solidFill>
                      <a:schemeClr val="lt2"/>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extLst>
                  <a:ext uri="{0D108BD9-81ED-4DB2-BD59-A6C34878D82A}">
                    <a16:rowId xmlns:a16="http://schemas.microsoft.com/office/drawing/2014/main" val="10010"/>
                  </a:ext>
                </a:extLst>
              </a:tr>
            </a:tbl>
          </a:graphicData>
        </a:graphic>
      </p:graphicFrame>
      <p:sp>
        <p:nvSpPr>
          <p:cNvPr id="159" name="Google Shape;159;p69"/>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0" name="Google Shape;160;p69"/>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1" name="Google Shape;161;p69"/>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162" name="Google Shape;162;p69"/>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163" name="Google Shape;163;p69"/>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able 2">
  <p:cSld name="Table 2">
    <p:spTree>
      <p:nvGrpSpPr>
        <p:cNvPr id="1" name="Shape 164"/>
        <p:cNvGrpSpPr/>
        <p:nvPr/>
      </p:nvGrpSpPr>
      <p:grpSpPr>
        <a:xfrm>
          <a:off x="0" y="0"/>
          <a:ext cx="0" cy="0"/>
          <a:chOff x="0" y="0"/>
          <a:chExt cx="0" cy="0"/>
        </a:xfrm>
      </p:grpSpPr>
      <p:graphicFrame>
        <p:nvGraphicFramePr>
          <p:cNvPr id="165" name="Google Shape;165;p70"/>
          <p:cNvGraphicFramePr/>
          <p:nvPr/>
        </p:nvGraphicFramePr>
        <p:xfrm>
          <a:off x="996950" y="1446246"/>
          <a:ext cx="10160025" cy="4551525"/>
        </p:xfrm>
        <a:graphic>
          <a:graphicData uri="http://schemas.openxmlformats.org/drawingml/2006/table">
            <a:tbl>
              <a:tblPr firstRow="1" bandRow="1">
                <a:noFill/>
                <a:tableStyleId>{18FD5DD2-CBE7-449F-8B7E-6E81AB7BB731}</a:tableStyleId>
              </a:tblPr>
              <a:tblGrid>
                <a:gridCol w="3386675">
                  <a:extLst>
                    <a:ext uri="{9D8B030D-6E8A-4147-A177-3AD203B41FA5}">
                      <a16:colId xmlns:a16="http://schemas.microsoft.com/office/drawing/2014/main" val="20000"/>
                    </a:ext>
                  </a:extLst>
                </a:gridCol>
                <a:gridCol w="3386675">
                  <a:extLst>
                    <a:ext uri="{9D8B030D-6E8A-4147-A177-3AD203B41FA5}">
                      <a16:colId xmlns:a16="http://schemas.microsoft.com/office/drawing/2014/main" val="20001"/>
                    </a:ext>
                  </a:extLst>
                </a:gridCol>
                <a:gridCol w="3386675">
                  <a:extLst>
                    <a:ext uri="{9D8B030D-6E8A-4147-A177-3AD203B41FA5}">
                      <a16:colId xmlns:a16="http://schemas.microsoft.com/office/drawing/2014/main" val="20002"/>
                    </a:ext>
                  </a:extLst>
                </a:gridCol>
              </a:tblGrid>
              <a:tr h="413775">
                <a:tc>
                  <a:txBody>
                    <a:bodyPr/>
                    <a:lstStyle/>
                    <a:p>
                      <a:pPr marL="0" marR="0" lvl="0" indent="0" algn="l" rtl="0">
                        <a:lnSpc>
                          <a:spcPct val="100000"/>
                        </a:lnSpc>
                        <a:spcBef>
                          <a:spcPts val="0"/>
                        </a:spcBef>
                        <a:spcAft>
                          <a:spcPts val="0"/>
                        </a:spcAft>
                        <a:buClr>
                          <a:srgbClr val="000000"/>
                        </a:buClr>
                        <a:buSzPts val="2000"/>
                        <a:buFont typeface="Arial"/>
                        <a:buNone/>
                      </a:pPr>
                      <a:r>
                        <a:rPr lang="en-US" sz="2000" b="1" u="none" strike="noStrike" cap="none">
                          <a:solidFill>
                            <a:srgbClr val="53626F"/>
                          </a:solidFill>
                          <a:latin typeface="Arial"/>
                          <a:ea typeface="Arial"/>
                          <a:cs typeface="Arial"/>
                          <a:sym typeface="Arial"/>
                        </a:rPr>
                        <a:t>Column 1</a:t>
                      </a:r>
                      <a:endParaRPr sz="1400" u="none" strike="noStrike" cap="none"/>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1" u="none" strike="noStrike" cap="none">
                          <a:solidFill>
                            <a:srgbClr val="53626F"/>
                          </a:solidFill>
                          <a:latin typeface="Arial"/>
                          <a:ea typeface="Arial"/>
                          <a:cs typeface="Arial"/>
                          <a:sym typeface="Arial"/>
                        </a:rPr>
                        <a:t>Column 2</a:t>
                      </a:r>
                      <a:endParaRPr sz="1400" u="none" strike="noStrike" cap="none"/>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1" u="none" strike="noStrike" cap="none">
                          <a:solidFill>
                            <a:srgbClr val="53626F"/>
                          </a:solidFill>
                          <a:latin typeface="Arial"/>
                          <a:ea typeface="Arial"/>
                          <a:cs typeface="Arial"/>
                          <a:sym typeface="Arial"/>
                        </a:rPr>
                        <a:t>Column 3</a:t>
                      </a:r>
                      <a:endParaRPr sz="1400" u="none" strike="noStrike" cap="none"/>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4137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Row 1</a:t>
                      </a:r>
                      <a:endParaRPr sz="1400" u="none" strike="noStrike" cap="none"/>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lnSpc>
                          <a:spcPct val="100000"/>
                        </a:lnSpc>
                        <a:spcBef>
                          <a:spcPts val="0"/>
                        </a:spcBef>
                        <a:spcAft>
                          <a:spcPts val="0"/>
                        </a:spcAft>
                        <a:buClr>
                          <a:srgbClr val="595959"/>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8235"/>
                      </a:srgbClr>
                    </a:solidFill>
                  </a:tcPr>
                </a:tc>
                <a:tc>
                  <a:txBody>
                    <a:bodyPr/>
                    <a:lstStyle/>
                    <a:p>
                      <a:pPr marL="0" marR="0" lvl="0" indent="0" algn="l" rtl="0">
                        <a:lnSpc>
                          <a:spcPct val="100000"/>
                        </a:lnSpc>
                        <a:spcBef>
                          <a:spcPts val="0"/>
                        </a:spcBef>
                        <a:spcAft>
                          <a:spcPts val="0"/>
                        </a:spcAft>
                        <a:buClr>
                          <a:srgbClr val="595959"/>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1"/>
                  </a:ext>
                </a:extLst>
              </a:tr>
              <a:tr h="4137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Row 2</a:t>
                      </a:r>
                      <a:endParaRPr sz="1400" u="none" strike="noStrike" cap="none"/>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8235"/>
                      </a:srgbClr>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2"/>
                  </a:ext>
                </a:extLst>
              </a:tr>
              <a:tr h="4137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Row 3</a:t>
                      </a:r>
                      <a:endParaRPr sz="1400" u="none" strike="noStrike" cap="none"/>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8235"/>
                      </a:srgbClr>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3"/>
                  </a:ext>
                </a:extLst>
              </a:tr>
              <a:tr h="4137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Row 4</a:t>
                      </a:r>
                      <a:endParaRPr sz="1400" u="none" strike="noStrike" cap="none"/>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8235"/>
                      </a:srgbClr>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4"/>
                  </a:ext>
                </a:extLst>
              </a:tr>
              <a:tr h="4137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Row 5</a:t>
                      </a:r>
                      <a:endParaRPr sz="1400" u="none" strike="noStrike" cap="none"/>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8235"/>
                      </a:srgbClr>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5"/>
                  </a:ext>
                </a:extLst>
              </a:tr>
              <a:tr h="4137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Row 6</a:t>
                      </a:r>
                      <a:endParaRPr sz="1400" u="none" strike="noStrike" cap="none"/>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8235"/>
                      </a:srgbClr>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6"/>
                  </a:ext>
                </a:extLst>
              </a:tr>
              <a:tr h="4137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Row 7</a:t>
                      </a:r>
                      <a:endParaRPr sz="1400" u="none" strike="noStrike" cap="none"/>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8235"/>
                      </a:srgbClr>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7"/>
                  </a:ext>
                </a:extLst>
              </a:tr>
              <a:tr h="4137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Row 8</a:t>
                      </a:r>
                      <a:endParaRPr sz="2000" b="1"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8235"/>
                      </a:srgbClr>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8"/>
                  </a:ext>
                </a:extLst>
              </a:tr>
              <a:tr h="4137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Row 9</a:t>
                      </a:r>
                      <a:endParaRPr sz="1400" u="none" strike="noStrike" cap="none"/>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8235"/>
                      </a:srgbClr>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9"/>
                  </a:ext>
                </a:extLst>
              </a:tr>
              <a:tr h="4137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Row 10</a:t>
                      </a:r>
                      <a:endParaRPr sz="2000" b="1"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8235"/>
                      </a:srgbClr>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10"/>
                  </a:ext>
                </a:extLst>
              </a:tr>
            </a:tbl>
          </a:graphicData>
        </a:graphic>
      </p:graphicFrame>
      <p:sp>
        <p:nvSpPr>
          <p:cNvPr id="166" name="Google Shape;166;p70"/>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7" name="Google Shape;167;p70"/>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8" name="Google Shape;168;p70"/>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169" name="Google Shape;169;p70"/>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170" name="Google Shape;170;p70"/>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HOTO MOSAIC">
  <p:cSld name="PHOTO MOSAIC">
    <p:spTree>
      <p:nvGrpSpPr>
        <p:cNvPr id="1" name="Shape 171"/>
        <p:cNvGrpSpPr/>
        <p:nvPr/>
      </p:nvGrpSpPr>
      <p:grpSpPr>
        <a:xfrm>
          <a:off x="0" y="0"/>
          <a:ext cx="0" cy="0"/>
          <a:chOff x="0" y="0"/>
          <a:chExt cx="0" cy="0"/>
        </a:xfrm>
      </p:grpSpPr>
      <p:pic>
        <p:nvPicPr>
          <p:cNvPr id="172" name="Google Shape;172;p71"/>
          <p:cNvPicPr preferRelativeResize="0"/>
          <p:nvPr/>
        </p:nvPicPr>
        <p:blipFill rotWithShape="1">
          <a:blip r:embed="rId2">
            <a:alphaModFix/>
          </a:blip>
          <a:srcRect l="16973" r="16973"/>
          <a:stretch/>
        </p:blipFill>
        <p:spPr>
          <a:xfrm>
            <a:off x="-1" y="2"/>
            <a:ext cx="2881978" cy="3118608"/>
          </a:xfrm>
          <a:prstGeom prst="rect">
            <a:avLst/>
          </a:prstGeom>
          <a:noFill/>
          <a:ln>
            <a:noFill/>
          </a:ln>
        </p:spPr>
      </p:pic>
      <p:pic>
        <p:nvPicPr>
          <p:cNvPr id="173" name="Google Shape;173;p71"/>
          <p:cNvPicPr preferRelativeResize="0"/>
          <p:nvPr/>
        </p:nvPicPr>
        <p:blipFill rotWithShape="1">
          <a:blip r:embed="rId3">
            <a:alphaModFix/>
          </a:blip>
          <a:srcRect l="2844" r="2844"/>
          <a:stretch/>
        </p:blipFill>
        <p:spPr>
          <a:xfrm>
            <a:off x="1900100" y="3228297"/>
            <a:ext cx="4175378" cy="2953960"/>
          </a:xfrm>
          <a:prstGeom prst="rect">
            <a:avLst/>
          </a:prstGeom>
          <a:noFill/>
          <a:ln>
            <a:noFill/>
          </a:ln>
        </p:spPr>
      </p:pic>
      <p:pic>
        <p:nvPicPr>
          <p:cNvPr id="174" name="Google Shape;174;p71"/>
          <p:cNvPicPr preferRelativeResize="0"/>
          <p:nvPr/>
        </p:nvPicPr>
        <p:blipFill rotWithShape="1">
          <a:blip r:embed="rId4">
            <a:alphaModFix/>
          </a:blip>
          <a:srcRect l="29827" r="29825"/>
          <a:stretch/>
        </p:blipFill>
        <p:spPr>
          <a:xfrm>
            <a:off x="1" y="3228297"/>
            <a:ext cx="1790884" cy="2953958"/>
          </a:xfrm>
          <a:prstGeom prst="rect">
            <a:avLst/>
          </a:prstGeom>
          <a:noFill/>
          <a:ln>
            <a:noFill/>
          </a:ln>
        </p:spPr>
      </p:pic>
      <p:pic>
        <p:nvPicPr>
          <p:cNvPr id="175" name="Google Shape;175;p71"/>
          <p:cNvPicPr preferRelativeResize="0"/>
          <p:nvPr/>
        </p:nvPicPr>
        <p:blipFill rotWithShape="1">
          <a:blip r:embed="rId5">
            <a:alphaModFix/>
          </a:blip>
          <a:srcRect l="9870" r="9869"/>
          <a:stretch/>
        </p:blipFill>
        <p:spPr>
          <a:xfrm>
            <a:off x="6184693" y="3228296"/>
            <a:ext cx="2984677" cy="2953959"/>
          </a:xfrm>
          <a:prstGeom prst="rect">
            <a:avLst/>
          </a:prstGeom>
          <a:noFill/>
          <a:ln>
            <a:noFill/>
          </a:ln>
        </p:spPr>
      </p:pic>
      <p:pic>
        <p:nvPicPr>
          <p:cNvPr id="176" name="Google Shape;176;p71"/>
          <p:cNvPicPr preferRelativeResize="0"/>
          <p:nvPr/>
        </p:nvPicPr>
        <p:blipFill rotWithShape="1">
          <a:blip r:embed="rId6">
            <a:alphaModFix/>
          </a:blip>
          <a:srcRect t="5459" b="5456"/>
          <a:stretch/>
        </p:blipFill>
        <p:spPr>
          <a:xfrm>
            <a:off x="2980451" y="0"/>
            <a:ext cx="4417250" cy="3118609"/>
          </a:xfrm>
          <a:prstGeom prst="rect">
            <a:avLst/>
          </a:prstGeom>
          <a:noFill/>
          <a:ln>
            <a:noFill/>
          </a:ln>
        </p:spPr>
      </p:pic>
      <p:pic>
        <p:nvPicPr>
          <p:cNvPr id="177" name="Google Shape;177;p71"/>
          <p:cNvPicPr preferRelativeResize="0"/>
          <p:nvPr/>
        </p:nvPicPr>
        <p:blipFill rotWithShape="1">
          <a:blip r:embed="rId7">
            <a:alphaModFix/>
          </a:blip>
          <a:srcRect l="358" r="357"/>
          <a:stretch/>
        </p:blipFill>
        <p:spPr>
          <a:xfrm>
            <a:off x="7530322" y="0"/>
            <a:ext cx="4661678" cy="3118609"/>
          </a:xfrm>
          <a:prstGeom prst="rect">
            <a:avLst/>
          </a:prstGeom>
          <a:noFill/>
          <a:ln>
            <a:noFill/>
          </a:ln>
        </p:spPr>
      </p:pic>
      <p:pic>
        <p:nvPicPr>
          <p:cNvPr id="178" name="Google Shape;178;p71"/>
          <p:cNvPicPr preferRelativeResize="0"/>
          <p:nvPr/>
        </p:nvPicPr>
        <p:blipFill rotWithShape="1">
          <a:blip r:embed="rId8">
            <a:alphaModFix/>
          </a:blip>
          <a:srcRect l="17004" r="17002"/>
          <a:stretch/>
        </p:blipFill>
        <p:spPr>
          <a:xfrm>
            <a:off x="9278584" y="3230641"/>
            <a:ext cx="2913416" cy="294412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2"/>
        <p:cNvGrpSpPr/>
        <p:nvPr/>
      </p:nvGrpSpPr>
      <p:grpSpPr>
        <a:xfrm>
          <a:off x="0" y="0"/>
          <a:ext cx="0" cy="0"/>
          <a:chOff x="0" y="0"/>
          <a:chExt cx="0" cy="0"/>
        </a:xfrm>
      </p:grpSpPr>
      <p:sp>
        <p:nvSpPr>
          <p:cNvPr id="33" name="Google Shape;33;p19"/>
          <p:cNvSpPr txBox="1">
            <a:spLocks noGrp="1"/>
          </p:cNvSpPr>
          <p:nvPr>
            <p:ph type="body" idx="1"/>
          </p:nvPr>
        </p:nvSpPr>
        <p:spPr>
          <a:xfrm>
            <a:off x="1487714" y="4645539"/>
            <a:ext cx="9143773" cy="660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1pPr>
            <a:lvl2pPr marL="914400" marR="0" lvl="1" indent="-228600"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2pPr>
            <a:lvl3pPr marL="1371600" marR="0" lvl="2" indent="-228600"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3pPr>
            <a:lvl4pPr marL="1828800" marR="0" lvl="3"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4pPr>
            <a:lvl5pPr marL="2286000" marR="0" lvl="4"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 name="Google Shape;34;p19"/>
          <p:cNvSpPr txBox="1">
            <a:spLocks noGrp="1"/>
          </p:cNvSpPr>
          <p:nvPr>
            <p:ph type="body" idx="2"/>
          </p:nvPr>
        </p:nvSpPr>
        <p:spPr>
          <a:xfrm>
            <a:off x="1487714" y="2799815"/>
            <a:ext cx="9143774" cy="153319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1pPr>
            <a:lvl2pPr marL="914400" marR="0" lvl="1" indent="-228600" algn="l" rtl="0">
              <a:lnSpc>
                <a:spcPct val="90000"/>
              </a:lnSpc>
              <a:spcBef>
                <a:spcPts val="50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2pPr>
            <a:lvl3pPr marL="1371600" marR="0" lvl="2" indent="-228600" algn="l" rtl="0">
              <a:lnSpc>
                <a:spcPct val="90000"/>
              </a:lnSpc>
              <a:spcBef>
                <a:spcPts val="50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3pPr>
            <a:lvl4pPr marL="1828800" marR="0" lvl="3" indent="-228600" algn="l" rtl="0">
              <a:lnSpc>
                <a:spcPct val="90000"/>
              </a:lnSpc>
              <a:spcBef>
                <a:spcPts val="50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4pPr>
            <a:lvl5pPr marL="2286000" marR="0" lvl="4" indent="-228600" algn="l" rtl="0">
              <a:lnSpc>
                <a:spcPct val="90000"/>
              </a:lnSpc>
              <a:spcBef>
                <a:spcPts val="50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5" name="Google Shape;35;p19"/>
          <p:cNvSpPr txBox="1">
            <a:spLocks noGrp="1"/>
          </p:cNvSpPr>
          <p:nvPr>
            <p:ph type="body" idx="3"/>
          </p:nvPr>
        </p:nvSpPr>
        <p:spPr>
          <a:xfrm>
            <a:off x="1487714" y="2066926"/>
            <a:ext cx="9143773" cy="53623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1pPr>
            <a:lvl2pPr marL="914400" marR="0" lvl="1" indent="-228600"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2pPr>
            <a:lvl3pPr marL="1371600" marR="0" lvl="2" indent="-228600"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3pPr>
            <a:lvl4pPr marL="1828800" marR="0" lvl="3"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4pPr>
            <a:lvl5pPr marL="2286000" marR="0" lvl="4"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36" name="Google Shape;36;p19"/>
          <p:cNvPicPr preferRelativeResize="0"/>
          <p:nvPr/>
        </p:nvPicPr>
        <p:blipFill rotWithShape="1">
          <a:blip r:embed="rId2">
            <a:alphaModFix/>
          </a:blip>
          <a:srcRect/>
          <a:stretch/>
        </p:blipFill>
        <p:spPr>
          <a:xfrm>
            <a:off x="6247130" y="5441152"/>
            <a:ext cx="2703830" cy="952249"/>
          </a:xfrm>
          <a:prstGeom prst="rect">
            <a:avLst/>
          </a:prstGeom>
          <a:noFill/>
          <a:ln>
            <a:noFill/>
          </a:ln>
        </p:spPr>
      </p:pic>
      <p:pic>
        <p:nvPicPr>
          <p:cNvPr id="37" name="Google Shape;37;p19"/>
          <p:cNvPicPr preferRelativeResize="0"/>
          <p:nvPr/>
        </p:nvPicPr>
        <p:blipFill rotWithShape="1">
          <a:blip r:embed="rId3">
            <a:alphaModFix/>
          </a:blip>
          <a:srcRect/>
          <a:stretch/>
        </p:blipFill>
        <p:spPr>
          <a:xfrm>
            <a:off x="9056687" y="5720427"/>
            <a:ext cx="1574800" cy="3937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ulleted List two columns">
  <p:cSld name="Bulleted List two columns">
    <p:spTree>
      <p:nvGrpSpPr>
        <p:cNvPr id="1" name="Shape 38"/>
        <p:cNvGrpSpPr/>
        <p:nvPr/>
      </p:nvGrpSpPr>
      <p:grpSpPr>
        <a:xfrm>
          <a:off x="0" y="0"/>
          <a:ext cx="0" cy="0"/>
          <a:chOff x="0" y="0"/>
          <a:chExt cx="0" cy="0"/>
        </a:xfrm>
      </p:grpSpPr>
      <p:sp>
        <p:nvSpPr>
          <p:cNvPr id="39" name="Google Shape;39;p20"/>
          <p:cNvSpPr txBox="1">
            <a:spLocks noGrp="1"/>
          </p:cNvSpPr>
          <p:nvPr>
            <p:ph type="body" idx="1"/>
          </p:nvPr>
        </p:nvSpPr>
        <p:spPr>
          <a:xfrm>
            <a:off x="996950" y="1474574"/>
            <a:ext cx="4899025" cy="4354726"/>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2pPr>
            <a:lvl3pPr marL="1371600" marR="0" lvl="2"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3pPr>
            <a:lvl4pPr marL="1828800" marR="0" lvl="3"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4pPr>
            <a:lvl5pPr marL="2286000" marR="0" lvl="4"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Google Shape;40;p20"/>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1" name="Google Shape;41;p20"/>
          <p:cNvSpPr txBox="1">
            <a:spLocks noGrp="1"/>
          </p:cNvSpPr>
          <p:nvPr>
            <p:ph type="body" idx="2"/>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20"/>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43" name="Google Shape;43;p20"/>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44" name="Google Shape;44;p20"/>
          <p:cNvSpPr txBox="1">
            <a:spLocks noGrp="1"/>
          </p:cNvSpPr>
          <p:nvPr>
            <p:ph type="body" idx="3"/>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20"/>
          <p:cNvSpPr txBox="1">
            <a:spLocks noGrp="1"/>
          </p:cNvSpPr>
          <p:nvPr>
            <p:ph type="body" idx="4"/>
          </p:nvPr>
        </p:nvSpPr>
        <p:spPr>
          <a:xfrm>
            <a:off x="6257925" y="1474574"/>
            <a:ext cx="4899025" cy="4354726"/>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2pPr>
            <a:lvl3pPr marL="1371600" marR="0" lvl="2"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3pPr>
            <a:lvl4pPr marL="1828800" marR="0" lvl="3"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4pPr>
            <a:lvl5pPr marL="2286000" marR="0" lvl="4"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Normal text List">
  <p:cSld name="Normal text List">
    <p:spTree>
      <p:nvGrpSpPr>
        <p:cNvPr id="1" name="Shape 46"/>
        <p:cNvGrpSpPr/>
        <p:nvPr/>
      </p:nvGrpSpPr>
      <p:grpSpPr>
        <a:xfrm>
          <a:off x="0" y="0"/>
          <a:ext cx="0" cy="0"/>
          <a:chOff x="0" y="0"/>
          <a:chExt cx="0" cy="0"/>
        </a:xfrm>
      </p:grpSpPr>
      <p:sp>
        <p:nvSpPr>
          <p:cNvPr id="47" name="Google Shape;47;p53"/>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8" name="Google Shape;48;p53"/>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49" name="Google Shape;49;p53"/>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50" name="Google Shape;50;p53"/>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1" name="Google Shape;51;p53"/>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2" name="Google Shape;52;p53"/>
          <p:cNvSpPr txBox="1">
            <a:spLocks noGrp="1"/>
          </p:cNvSpPr>
          <p:nvPr>
            <p:ph type="body" idx="3"/>
          </p:nvPr>
        </p:nvSpPr>
        <p:spPr>
          <a:xfrm>
            <a:off x="996950" y="1476376"/>
            <a:ext cx="10160000" cy="435292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000"/>
              <a:buFont typeface="Arial"/>
              <a:buNone/>
              <a:defRPr sz="20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2000"/>
              <a:buFont typeface="Arial"/>
              <a:buNone/>
              <a:defRPr sz="20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1800"/>
              <a:buFont typeface="Arial"/>
              <a:buNone/>
              <a:defRPr sz="18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1800"/>
              <a:buFont typeface="Arial"/>
              <a:buNone/>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_Bulleted List">
  <p:cSld name="2_Bulleted List">
    <p:spTree>
      <p:nvGrpSpPr>
        <p:cNvPr id="1" name="Shape 53"/>
        <p:cNvGrpSpPr/>
        <p:nvPr/>
      </p:nvGrpSpPr>
      <p:grpSpPr>
        <a:xfrm>
          <a:off x="0" y="0"/>
          <a:ext cx="0" cy="0"/>
          <a:chOff x="0" y="0"/>
          <a:chExt cx="0" cy="0"/>
        </a:xfrm>
      </p:grpSpPr>
      <p:sp>
        <p:nvSpPr>
          <p:cNvPr id="54" name="Google Shape;54;p54"/>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5" name="Google Shape;55;p54"/>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6" name="Google Shape;56;p54"/>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57" name="Google Shape;57;p54"/>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58" name="Google Shape;58;p54"/>
          <p:cNvSpPr txBox="1">
            <a:spLocks noGrp="1"/>
          </p:cNvSpPr>
          <p:nvPr>
            <p:ph type="body" idx="2"/>
          </p:nvPr>
        </p:nvSpPr>
        <p:spPr>
          <a:xfrm>
            <a:off x="996951"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9" name="Google Shape;59;p54"/>
          <p:cNvSpPr txBox="1">
            <a:spLocks noGrp="1"/>
          </p:cNvSpPr>
          <p:nvPr>
            <p:ph type="body" idx="3"/>
          </p:nvPr>
        </p:nvSpPr>
        <p:spPr>
          <a:xfrm>
            <a:off x="996950" y="1474788"/>
            <a:ext cx="10160000" cy="4349363"/>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_Bulleted List">
  <p:cSld name="3_Bulleted List">
    <p:spTree>
      <p:nvGrpSpPr>
        <p:cNvPr id="1" name="Shape 60"/>
        <p:cNvGrpSpPr/>
        <p:nvPr/>
      </p:nvGrpSpPr>
      <p:grpSpPr>
        <a:xfrm>
          <a:off x="0" y="0"/>
          <a:ext cx="0" cy="0"/>
          <a:chOff x="0" y="0"/>
          <a:chExt cx="0" cy="0"/>
        </a:xfrm>
      </p:grpSpPr>
      <p:sp>
        <p:nvSpPr>
          <p:cNvPr id="61" name="Google Shape;61;p55"/>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62" name="Google Shape;62;p55"/>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3" name="Google Shape;63;p55"/>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64" name="Google Shape;64;p55"/>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65" name="Google Shape;65;p55"/>
          <p:cNvSpPr txBox="1">
            <a:spLocks noGrp="1"/>
          </p:cNvSpPr>
          <p:nvPr>
            <p:ph type="body" idx="2"/>
          </p:nvPr>
        </p:nvSpPr>
        <p:spPr>
          <a:xfrm>
            <a:off x="996951"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6" name="Google Shape;66;p55"/>
          <p:cNvSpPr txBox="1">
            <a:spLocks noGrp="1"/>
          </p:cNvSpPr>
          <p:nvPr>
            <p:ph type="body" idx="3"/>
          </p:nvPr>
        </p:nvSpPr>
        <p:spPr>
          <a:xfrm>
            <a:off x="996950" y="1474788"/>
            <a:ext cx="10160000" cy="4349363"/>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Calibri"/>
              <a:buAutoNum type="alphaUcPeriod"/>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Bulleted List">
  <p:cSld name="4_Bulleted List">
    <p:spTree>
      <p:nvGrpSpPr>
        <p:cNvPr id="1" name="Shape 67"/>
        <p:cNvGrpSpPr/>
        <p:nvPr/>
      </p:nvGrpSpPr>
      <p:grpSpPr>
        <a:xfrm>
          <a:off x="0" y="0"/>
          <a:ext cx="0" cy="0"/>
          <a:chOff x="0" y="0"/>
          <a:chExt cx="0" cy="0"/>
        </a:xfrm>
      </p:grpSpPr>
      <p:sp>
        <p:nvSpPr>
          <p:cNvPr id="68" name="Google Shape;68;p56"/>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69" name="Google Shape;69;p56"/>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 name="Google Shape;70;p56"/>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71" name="Google Shape;71;p56"/>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72" name="Google Shape;72;p56"/>
          <p:cNvSpPr txBox="1">
            <a:spLocks noGrp="1"/>
          </p:cNvSpPr>
          <p:nvPr>
            <p:ph type="body" idx="2"/>
          </p:nvPr>
        </p:nvSpPr>
        <p:spPr>
          <a:xfrm>
            <a:off x="996951"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3" name="Google Shape;73;p56"/>
          <p:cNvSpPr txBox="1">
            <a:spLocks noGrp="1"/>
          </p:cNvSpPr>
          <p:nvPr>
            <p:ph type="body" idx="3"/>
          </p:nvPr>
        </p:nvSpPr>
        <p:spPr>
          <a:xfrm>
            <a:off x="996950" y="1474788"/>
            <a:ext cx="10160000" cy="4349363"/>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Calibri"/>
              <a:buAutoNum type="arabicPeriod"/>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Calibri"/>
              <a:buAutoNum type="romanUcPeriod"/>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Calibri"/>
              <a:buAutoNum type="romanUcPeriod"/>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Calibri"/>
              <a:buAutoNum type="romanUcPeriod"/>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Calibri"/>
              <a:buAutoNum type="romanUcPeriod"/>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ulleted List three columns">
  <p:cSld name="Bulleted List three columns">
    <p:spTree>
      <p:nvGrpSpPr>
        <p:cNvPr id="1" name="Shape 74"/>
        <p:cNvGrpSpPr/>
        <p:nvPr/>
      </p:nvGrpSpPr>
      <p:grpSpPr>
        <a:xfrm>
          <a:off x="0" y="0"/>
          <a:ext cx="0" cy="0"/>
          <a:chOff x="0" y="0"/>
          <a:chExt cx="0" cy="0"/>
        </a:xfrm>
      </p:grpSpPr>
      <p:sp>
        <p:nvSpPr>
          <p:cNvPr id="75" name="Google Shape;75;p57"/>
          <p:cNvSpPr txBox="1">
            <a:spLocks noGrp="1"/>
          </p:cNvSpPr>
          <p:nvPr>
            <p:ph type="body" idx="1"/>
          </p:nvPr>
        </p:nvSpPr>
        <p:spPr>
          <a:xfrm>
            <a:off x="7924800" y="1475477"/>
            <a:ext cx="3232149" cy="4475186"/>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57"/>
          <p:cNvSpPr txBox="1">
            <a:spLocks noGrp="1"/>
          </p:cNvSpPr>
          <p:nvPr>
            <p:ph type="body" idx="2"/>
          </p:nvPr>
        </p:nvSpPr>
        <p:spPr>
          <a:xfrm>
            <a:off x="4460875" y="1475282"/>
            <a:ext cx="3232149" cy="4467225"/>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Google Shape;77;p57"/>
          <p:cNvSpPr txBox="1">
            <a:spLocks noGrp="1"/>
          </p:cNvSpPr>
          <p:nvPr>
            <p:ph type="body" idx="3"/>
          </p:nvPr>
        </p:nvSpPr>
        <p:spPr>
          <a:xfrm>
            <a:off x="996950" y="1475465"/>
            <a:ext cx="3232149" cy="4475198"/>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57"/>
          <p:cNvSpPr txBox="1">
            <a:spLocks noGrp="1"/>
          </p:cNvSpPr>
          <p:nvPr>
            <p:ph type="body" idx="4"/>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9" name="Google Shape;79;p57"/>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80" name="Google Shape;80;p57"/>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81" name="Google Shape;81;p57"/>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82" name="Google Shape;82;p57"/>
          <p:cNvSpPr txBox="1">
            <a:spLocks noGrp="1"/>
          </p:cNvSpPr>
          <p:nvPr>
            <p:ph type="body" idx="5"/>
          </p:nvPr>
        </p:nvSpPr>
        <p:spPr>
          <a:xfrm>
            <a:off x="996950" y="968271"/>
            <a:ext cx="10159999"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21" Type="http://schemas.openxmlformats.org/officeDocument/2006/relationships/slideLayout" Target="../slideLayouts/slideLayout22.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image" Target="../media/image2.png"/><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image" Target="../media/image3.png"/><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theme" Target="../theme/theme2.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53626F"/>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
        <p:cNvGrpSpPr/>
        <p:nvPr/>
      </p:nvGrpSpPr>
      <p:grpSpPr>
        <a:xfrm>
          <a:off x="0" y="0"/>
          <a:ext cx="0" cy="0"/>
          <a:chOff x="0" y="0"/>
          <a:chExt cx="0" cy="0"/>
        </a:xfrm>
      </p:grpSpPr>
      <p:sp>
        <p:nvSpPr>
          <p:cNvPr id="17" name="Google Shape;17;p43"/>
          <p:cNvSpPr txBox="1"/>
          <p:nvPr/>
        </p:nvSpPr>
        <p:spPr>
          <a:xfrm>
            <a:off x="4272498" y="6417579"/>
            <a:ext cx="481695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Session 10: Regulatory and Tax Treatment</a:t>
            </a:r>
            <a:endParaRPr sz="1400" b="0" i="0" u="none" strike="noStrike" cap="none">
              <a:solidFill>
                <a:schemeClr val="lt1"/>
              </a:solidFill>
              <a:latin typeface="Arial"/>
              <a:ea typeface="Arial"/>
              <a:cs typeface="Arial"/>
              <a:sym typeface="Arial"/>
            </a:endParaRPr>
          </a:p>
        </p:txBody>
      </p:sp>
      <p:sp>
        <p:nvSpPr>
          <p:cNvPr id="18" name="Google Shape;18;p43"/>
          <p:cNvSpPr/>
          <p:nvPr/>
        </p:nvSpPr>
        <p:spPr>
          <a:xfrm>
            <a:off x="0" y="6230949"/>
            <a:ext cx="12192000" cy="681037"/>
          </a:xfrm>
          <a:prstGeom prst="rect">
            <a:avLst/>
          </a:prstGeom>
          <a:solidFill>
            <a:srgbClr val="53626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9" name="Google Shape;19;p43"/>
          <p:cNvCxnSpPr/>
          <p:nvPr/>
        </p:nvCxnSpPr>
        <p:spPr>
          <a:xfrm>
            <a:off x="2595865" y="6389328"/>
            <a:ext cx="0" cy="364277"/>
          </a:xfrm>
          <a:prstGeom prst="straightConnector1">
            <a:avLst/>
          </a:prstGeom>
          <a:noFill/>
          <a:ln w="9525" cap="flat" cmpd="sng">
            <a:solidFill>
              <a:schemeClr val="lt1"/>
            </a:solidFill>
            <a:prstDash val="solid"/>
            <a:miter lim="800000"/>
            <a:headEnd type="none" w="sm" len="sm"/>
            <a:tailEnd type="none" w="sm" len="sm"/>
          </a:ln>
        </p:spPr>
      </p:cxnSp>
      <p:cxnSp>
        <p:nvCxnSpPr>
          <p:cNvPr id="20" name="Google Shape;20;p43"/>
          <p:cNvCxnSpPr/>
          <p:nvPr/>
        </p:nvCxnSpPr>
        <p:spPr>
          <a:xfrm>
            <a:off x="4165374" y="6389328"/>
            <a:ext cx="0" cy="364277"/>
          </a:xfrm>
          <a:prstGeom prst="straightConnector1">
            <a:avLst/>
          </a:prstGeom>
          <a:noFill/>
          <a:ln w="9525" cap="flat" cmpd="sng">
            <a:solidFill>
              <a:schemeClr val="lt1"/>
            </a:solidFill>
            <a:prstDash val="solid"/>
            <a:miter lim="800000"/>
            <a:headEnd type="none" w="sm" len="sm"/>
            <a:tailEnd type="none" w="sm" len="sm"/>
          </a:ln>
        </p:spPr>
      </p:cxnSp>
      <p:sp>
        <p:nvSpPr>
          <p:cNvPr id="21" name="Google Shape;21;p43"/>
          <p:cNvSpPr txBox="1"/>
          <p:nvPr/>
        </p:nvSpPr>
        <p:spPr>
          <a:xfrm>
            <a:off x="4272498" y="6437654"/>
            <a:ext cx="5170274"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Arial"/>
                <a:ea typeface="Arial"/>
                <a:cs typeface="Arial"/>
                <a:sym typeface="Arial"/>
              </a:rPr>
              <a:t>Laboratory 06</a:t>
            </a:r>
            <a:endParaRPr sz="1400" b="0" i="0" u="none" strike="noStrike" cap="none">
              <a:solidFill>
                <a:srgbClr val="000000"/>
              </a:solidFill>
              <a:latin typeface="Arial"/>
              <a:ea typeface="Arial"/>
              <a:cs typeface="Arial"/>
              <a:sym typeface="Arial"/>
            </a:endParaRPr>
          </a:p>
        </p:txBody>
      </p:sp>
      <p:pic>
        <p:nvPicPr>
          <p:cNvPr id="22" name="Google Shape;22;p43"/>
          <p:cNvPicPr preferRelativeResize="0"/>
          <p:nvPr/>
        </p:nvPicPr>
        <p:blipFill rotWithShape="1">
          <a:blip r:embed="rId24">
            <a:alphaModFix/>
          </a:blip>
          <a:srcRect/>
          <a:stretch/>
        </p:blipFill>
        <p:spPr>
          <a:xfrm>
            <a:off x="90805" y="6192704"/>
            <a:ext cx="2504358" cy="772319"/>
          </a:xfrm>
          <a:prstGeom prst="rect">
            <a:avLst/>
          </a:prstGeom>
          <a:noFill/>
          <a:ln>
            <a:noFill/>
          </a:ln>
        </p:spPr>
      </p:pic>
      <p:pic>
        <p:nvPicPr>
          <p:cNvPr id="23" name="Google Shape;23;p43"/>
          <p:cNvPicPr preferRelativeResize="0"/>
          <p:nvPr/>
        </p:nvPicPr>
        <p:blipFill rotWithShape="1">
          <a:blip r:embed="rId25">
            <a:alphaModFix/>
          </a:blip>
          <a:srcRect/>
          <a:stretch/>
        </p:blipFill>
        <p:spPr>
          <a:xfrm>
            <a:off x="2778274" y="6417579"/>
            <a:ext cx="1231108" cy="307777"/>
          </a:xfrm>
          <a:prstGeom prst="rect">
            <a:avLst/>
          </a:prstGeom>
          <a:noFill/>
          <a:ln>
            <a:noFill/>
          </a:ln>
        </p:spPr>
      </p:pic>
      <p:cxnSp>
        <p:nvCxnSpPr>
          <p:cNvPr id="24" name="Google Shape;24;p43"/>
          <p:cNvCxnSpPr/>
          <p:nvPr/>
        </p:nvCxnSpPr>
        <p:spPr>
          <a:xfrm>
            <a:off x="11439934" y="6396724"/>
            <a:ext cx="0" cy="364277"/>
          </a:xfrm>
          <a:prstGeom prst="straightConnector1">
            <a:avLst/>
          </a:prstGeom>
          <a:noFill/>
          <a:ln w="9525" cap="flat" cmpd="sng">
            <a:solidFill>
              <a:schemeClr val="lt1"/>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tellar.expert/explorer/testnet/"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discord.com/invite/zVYdY3ktTn"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laboratory.stellar.org/"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
          <p:cNvSpPr txBox="1">
            <a:spLocks noGrp="1"/>
          </p:cNvSpPr>
          <p:nvPr>
            <p:ph type="body" idx="1"/>
          </p:nvPr>
        </p:nvSpPr>
        <p:spPr>
          <a:xfrm>
            <a:off x="1487714" y="4645539"/>
            <a:ext cx="9143773" cy="660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None/>
            </a:pPr>
            <a:r>
              <a:rPr lang="en-US"/>
              <a:t>Stellar Technical Academy</a:t>
            </a:r>
            <a:endParaRPr/>
          </a:p>
        </p:txBody>
      </p:sp>
      <p:sp>
        <p:nvSpPr>
          <p:cNvPr id="185" name="Google Shape;185;p1"/>
          <p:cNvSpPr txBox="1">
            <a:spLocks noGrp="1"/>
          </p:cNvSpPr>
          <p:nvPr>
            <p:ph type="body" idx="2"/>
          </p:nvPr>
        </p:nvSpPr>
        <p:spPr>
          <a:xfrm>
            <a:off x="1487714" y="2799815"/>
            <a:ext cx="9143774" cy="153319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lt1"/>
              </a:buClr>
              <a:buSzPts val="4200"/>
              <a:buNone/>
            </a:pPr>
            <a:r>
              <a:rPr lang="en-US" sz="4200"/>
              <a:t>Laboratory 06</a:t>
            </a:r>
            <a:endParaRPr/>
          </a:p>
        </p:txBody>
      </p:sp>
      <p:sp>
        <p:nvSpPr>
          <p:cNvPr id="186" name="Google Shape;186;p1"/>
          <p:cNvSpPr txBox="1">
            <a:spLocks noGrp="1"/>
          </p:cNvSpPr>
          <p:nvPr>
            <p:ph type="body" idx="3"/>
          </p:nvPr>
        </p:nvSpPr>
        <p:spPr>
          <a:xfrm>
            <a:off x="1487714" y="2066926"/>
            <a:ext cx="9143773" cy="53623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None/>
            </a:pPr>
            <a:r>
              <a:rPr lang="en-US" b="1"/>
              <a:t>Week 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g11cb3303664_0_38"/>
          <p:cNvSpPr txBox="1">
            <a:spLocks noGrp="1"/>
          </p:cNvSpPr>
          <p:nvPr>
            <p:ph type="sldNum" idx="12"/>
          </p:nvPr>
        </p:nvSpPr>
        <p:spPr>
          <a:xfrm>
            <a:off x="11327281" y="6383848"/>
            <a:ext cx="6207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298" name="Google Shape;298;g11cb3303664_0_38"/>
          <p:cNvSpPr txBox="1">
            <a:spLocks noGrp="1"/>
          </p:cNvSpPr>
          <p:nvPr>
            <p:ph type="ctrTitle"/>
          </p:nvPr>
        </p:nvSpPr>
        <p:spPr>
          <a:xfrm>
            <a:off x="996950" y="447058"/>
            <a:ext cx="10160100" cy="458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b="0"/>
              <a:t>NFTs and the Metaverse</a:t>
            </a:r>
            <a:endParaRPr/>
          </a:p>
        </p:txBody>
      </p:sp>
      <p:sp>
        <p:nvSpPr>
          <p:cNvPr id="299" name="Google Shape;299;g11cb3303664_0_38"/>
          <p:cNvSpPr txBox="1"/>
          <p:nvPr/>
        </p:nvSpPr>
        <p:spPr>
          <a:xfrm>
            <a:off x="1015975" y="1484675"/>
            <a:ext cx="10160100" cy="2730000"/>
          </a:xfrm>
          <a:prstGeom prst="rect">
            <a:avLst/>
          </a:prstGeom>
          <a:noFill/>
          <a:ln>
            <a:noFill/>
          </a:ln>
        </p:spPr>
        <p:txBody>
          <a:bodyPr spcFirstLastPara="1" wrap="square" lIns="91425" tIns="45700" rIns="91425" bIns="45700" anchor="t" anchorCtr="0">
            <a:noAutofit/>
          </a:bodyPr>
          <a:lstStyle/>
          <a:p>
            <a:pPr marL="457200" marR="0" lvl="0" indent="-330200" algn="l" rtl="0">
              <a:lnSpc>
                <a:spcPct val="100000"/>
              </a:lnSpc>
              <a:spcBef>
                <a:spcPts val="0"/>
              </a:spcBef>
              <a:spcAft>
                <a:spcPts val="0"/>
              </a:spcAft>
              <a:buClr>
                <a:schemeClr val="dk2"/>
              </a:buClr>
              <a:buSzPts val="1600"/>
              <a:buChar char="●"/>
            </a:pPr>
            <a:r>
              <a:rPr lang="en-US" dirty="0">
                <a:solidFill>
                  <a:schemeClr val="dk2"/>
                </a:solidFill>
              </a:rPr>
              <a:t>Then, scroll down again to the ‘Signatures’ form.</a:t>
            </a:r>
            <a:endParaRPr dirty="0">
              <a:solidFill>
                <a:schemeClr val="dk2"/>
              </a:solidFill>
            </a:endParaRPr>
          </a:p>
          <a:p>
            <a:pPr marL="457200" marR="0" lvl="0" indent="-317500" algn="l" rtl="0">
              <a:lnSpc>
                <a:spcPct val="100000"/>
              </a:lnSpc>
              <a:spcBef>
                <a:spcPts val="0"/>
              </a:spcBef>
              <a:spcAft>
                <a:spcPts val="0"/>
              </a:spcAft>
              <a:buClr>
                <a:schemeClr val="dk2"/>
              </a:buClr>
              <a:buSzPts val="1400"/>
              <a:buChar char="●"/>
            </a:pPr>
            <a:r>
              <a:rPr lang="en-US" dirty="0">
                <a:solidFill>
                  <a:schemeClr val="dk2"/>
                </a:solidFill>
              </a:rPr>
              <a:t>In the ‘Add Signer’ field, copy and paste the secret key of the Distributor.</a:t>
            </a:r>
            <a:endParaRPr dirty="0">
              <a:solidFill>
                <a:schemeClr val="dk2"/>
              </a:solidFill>
            </a:endParaRPr>
          </a:p>
          <a:p>
            <a:pPr marL="457200" marR="0" lvl="0" indent="-317500" algn="l" rtl="0">
              <a:lnSpc>
                <a:spcPct val="100000"/>
              </a:lnSpc>
              <a:spcBef>
                <a:spcPts val="0"/>
              </a:spcBef>
              <a:spcAft>
                <a:spcPts val="0"/>
              </a:spcAft>
              <a:buClr>
                <a:schemeClr val="dk2"/>
              </a:buClr>
              <a:buSzPts val="1400"/>
              <a:buChar char="●"/>
            </a:pPr>
            <a:r>
              <a:rPr lang="en-US" dirty="0">
                <a:solidFill>
                  <a:schemeClr val="dk2"/>
                </a:solidFill>
              </a:rPr>
              <a:t>Scroll down once more and click on ‘Submit in Transaction Submitter’.</a:t>
            </a:r>
            <a:endParaRPr dirty="0">
              <a:solidFill>
                <a:schemeClr val="dk2"/>
              </a:solidFill>
            </a:endParaRPr>
          </a:p>
        </p:txBody>
      </p:sp>
      <p:sp>
        <p:nvSpPr>
          <p:cNvPr id="300" name="Google Shape;300;g11cb3303664_0_38"/>
          <p:cNvSpPr txBox="1"/>
          <p:nvPr/>
        </p:nvSpPr>
        <p:spPr>
          <a:xfrm>
            <a:off x="1016000" y="905845"/>
            <a:ext cx="10160100" cy="458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400"/>
              <a:buFont typeface="Arial"/>
              <a:buNone/>
            </a:pPr>
            <a:r>
              <a:rPr lang="en-US" sz="2400">
                <a:solidFill>
                  <a:srgbClr val="53626F"/>
                </a:solidFill>
              </a:rPr>
              <a:t>Create an NFT using the Stellar Laboratory</a:t>
            </a:r>
            <a:endParaRPr sz="1400" b="0" i="0" u="none" strike="noStrike" cap="none">
              <a:solidFill>
                <a:srgbClr val="53626F"/>
              </a:solidFill>
              <a:latin typeface="Arial"/>
              <a:ea typeface="Arial"/>
              <a:cs typeface="Arial"/>
              <a:sym typeface="Arial"/>
            </a:endParaRPr>
          </a:p>
        </p:txBody>
      </p:sp>
      <p:sp>
        <p:nvSpPr>
          <p:cNvPr id="301" name="Google Shape;301;g11cb3303664_0_38"/>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g11cb3303664_0_38"/>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06: Laboratory</a:t>
            </a:r>
            <a:endParaRPr sz="1100">
              <a:solidFill>
                <a:srgbClr val="FFFFFF"/>
              </a:solidFill>
            </a:endParaRPr>
          </a:p>
        </p:txBody>
      </p:sp>
      <p:pic>
        <p:nvPicPr>
          <p:cNvPr id="303" name="Google Shape;303;g11cb3303664_0_38"/>
          <p:cNvPicPr preferRelativeResize="0"/>
          <p:nvPr/>
        </p:nvPicPr>
        <p:blipFill>
          <a:blip r:embed="rId3">
            <a:alphaModFix/>
          </a:blip>
          <a:stretch>
            <a:fillRect/>
          </a:stretch>
        </p:blipFill>
        <p:spPr>
          <a:xfrm>
            <a:off x="1186700" y="2478325"/>
            <a:ext cx="4650656" cy="2338525"/>
          </a:xfrm>
          <a:prstGeom prst="rect">
            <a:avLst/>
          </a:prstGeom>
          <a:noFill/>
          <a:ln>
            <a:noFill/>
          </a:ln>
        </p:spPr>
      </p:pic>
      <p:pic>
        <p:nvPicPr>
          <p:cNvPr id="304" name="Google Shape;304;g11cb3303664_0_38"/>
          <p:cNvPicPr preferRelativeResize="0"/>
          <p:nvPr/>
        </p:nvPicPr>
        <p:blipFill>
          <a:blip r:embed="rId4">
            <a:alphaModFix/>
          </a:blip>
          <a:stretch>
            <a:fillRect/>
          </a:stretch>
        </p:blipFill>
        <p:spPr>
          <a:xfrm>
            <a:off x="6015850" y="2780000"/>
            <a:ext cx="4989727" cy="2036850"/>
          </a:xfrm>
          <a:prstGeom prst="rect">
            <a:avLst/>
          </a:prstGeom>
          <a:noFill/>
          <a:ln>
            <a:noFill/>
          </a:ln>
        </p:spPr>
      </p:pic>
      <p:sp>
        <p:nvSpPr>
          <p:cNvPr id="305" name="Google Shape;305;g11cb3303664_0_38"/>
          <p:cNvSpPr/>
          <p:nvPr/>
        </p:nvSpPr>
        <p:spPr>
          <a:xfrm>
            <a:off x="3796175" y="2862675"/>
            <a:ext cx="1941600" cy="286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g11cb3303664_0_52"/>
          <p:cNvSpPr txBox="1">
            <a:spLocks noGrp="1"/>
          </p:cNvSpPr>
          <p:nvPr>
            <p:ph type="sldNum" idx="12"/>
          </p:nvPr>
        </p:nvSpPr>
        <p:spPr>
          <a:xfrm>
            <a:off x="11327281" y="6383848"/>
            <a:ext cx="6207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312" name="Google Shape;312;g11cb3303664_0_52"/>
          <p:cNvSpPr txBox="1">
            <a:spLocks noGrp="1"/>
          </p:cNvSpPr>
          <p:nvPr>
            <p:ph type="ctrTitle"/>
          </p:nvPr>
        </p:nvSpPr>
        <p:spPr>
          <a:xfrm>
            <a:off x="996950" y="447058"/>
            <a:ext cx="10160100" cy="458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b="0"/>
              <a:t>NFTs and the Metaverse</a:t>
            </a:r>
            <a:endParaRPr/>
          </a:p>
        </p:txBody>
      </p:sp>
      <p:sp>
        <p:nvSpPr>
          <p:cNvPr id="313" name="Google Shape;313;g11cb3303664_0_52"/>
          <p:cNvSpPr txBox="1"/>
          <p:nvPr/>
        </p:nvSpPr>
        <p:spPr>
          <a:xfrm>
            <a:off x="1015975" y="1484675"/>
            <a:ext cx="10160100" cy="2730000"/>
          </a:xfrm>
          <a:prstGeom prst="rect">
            <a:avLst/>
          </a:prstGeom>
          <a:noFill/>
          <a:ln>
            <a:noFill/>
          </a:ln>
        </p:spPr>
        <p:txBody>
          <a:bodyPr spcFirstLastPara="1" wrap="square" lIns="91425" tIns="45700" rIns="91425" bIns="45700" anchor="t" anchorCtr="0">
            <a:noAutofit/>
          </a:bodyPr>
          <a:lstStyle/>
          <a:p>
            <a:pPr marL="457200" marR="0" lvl="0" indent="-317500" algn="l" rtl="0">
              <a:lnSpc>
                <a:spcPct val="100000"/>
              </a:lnSpc>
              <a:spcBef>
                <a:spcPts val="0"/>
              </a:spcBef>
              <a:spcAft>
                <a:spcPts val="0"/>
              </a:spcAft>
              <a:buClr>
                <a:schemeClr val="dk2"/>
              </a:buClr>
              <a:buSzPts val="1400"/>
              <a:buChar char="●"/>
            </a:pPr>
            <a:r>
              <a:rPr lang="en-US" dirty="0">
                <a:solidFill>
                  <a:schemeClr val="dk2"/>
                </a:solidFill>
              </a:rPr>
              <a:t>Click on ‘Submit Transaction’ and, if you followed all the steps correctly, then your transaction is successfully submitted and you have created the </a:t>
            </a:r>
            <a:r>
              <a:rPr lang="en-US" dirty="0" err="1">
                <a:solidFill>
                  <a:schemeClr val="dk2"/>
                </a:solidFill>
              </a:rPr>
              <a:t>Trustline</a:t>
            </a:r>
            <a:r>
              <a:rPr lang="en-US" dirty="0">
                <a:solidFill>
                  <a:schemeClr val="dk2"/>
                </a:solidFill>
              </a:rPr>
              <a:t>!</a:t>
            </a:r>
            <a:endParaRPr dirty="0">
              <a:solidFill>
                <a:schemeClr val="dk2"/>
              </a:solidFill>
            </a:endParaRPr>
          </a:p>
        </p:txBody>
      </p:sp>
      <p:sp>
        <p:nvSpPr>
          <p:cNvPr id="314" name="Google Shape;314;g11cb3303664_0_52"/>
          <p:cNvSpPr txBox="1"/>
          <p:nvPr/>
        </p:nvSpPr>
        <p:spPr>
          <a:xfrm>
            <a:off x="1016000" y="905845"/>
            <a:ext cx="10160100" cy="458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400"/>
              <a:buFont typeface="Arial"/>
              <a:buNone/>
            </a:pPr>
            <a:r>
              <a:rPr lang="en-US" sz="2400">
                <a:solidFill>
                  <a:srgbClr val="53626F"/>
                </a:solidFill>
              </a:rPr>
              <a:t>Create an NFT using the Stellar Laboratory</a:t>
            </a:r>
            <a:endParaRPr sz="1400" b="0" i="0" u="none" strike="noStrike" cap="none">
              <a:solidFill>
                <a:srgbClr val="53626F"/>
              </a:solidFill>
              <a:latin typeface="Arial"/>
              <a:ea typeface="Arial"/>
              <a:cs typeface="Arial"/>
              <a:sym typeface="Arial"/>
            </a:endParaRPr>
          </a:p>
        </p:txBody>
      </p:sp>
      <p:sp>
        <p:nvSpPr>
          <p:cNvPr id="315" name="Google Shape;315;g11cb3303664_0_52"/>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g11cb3303664_0_52"/>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06: Laboratory</a:t>
            </a:r>
            <a:endParaRPr sz="1100">
              <a:solidFill>
                <a:srgbClr val="FFFFFF"/>
              </a:solidFill>
            </a:endParaRPr>
          </a:p>
        </p:txBody>
      </p:sp>
      <p:pic>
        <p:nvPicPr>
          <p:cNvPr id="317" name="Google Shape;317;g11cb3303664_0_52"/>
          <p:cNvPicPr preferRelativeResize="0"/>
          <p:nvPr/>
        </p:nvPicPr>
        <p:blipFill>
          <a:blip r:embed="rId3">
            <a:alphaModFix/>
          </a:blip>
          <a:stretch>
            <a:fillRect/>
          </a:stretch>
        </p:blipFill>
        <p:spPr>
          <a:xfrm>
            <a:off x="1547725" y="2818175"/>
            <a:ext cx="5182378" cy="3097088"/>
          </a:xfrm>
          <a:prstGeom prst="rect">
            <a:avLst/>
          </a:prstGeom>
          <a:noFill/>
          <a:ln>
            <a:noFill/>
          </a:ln>
        </p:spPr>
      </p:pic>
      <p:pic>
        <p:nvPicPr>
          <p:cNvPr id="318" name="Google Shape;318;g11cb3303664_0_52"/>
          <p:cNvPicPr preferRelativeResize="0"/>
          <p:nvPr/>
        </p:nvPicPr>
        <p:blipFill>
          <a:blip r:embed="rId4">
            <a:alphaModFix/>
          </a:blip>
          <a:stretch>
            <a:fillRect/>
          </a:stretch>
        </p:blipFill>
        <p:spPr>
          <a:xfrm>
            <a:off x="6408125" y="3319200"/>
            <a:ext cx="5023524" cy="2435307"/>
          </a:xfrm>
          <a:prstGeom prst="rect">
            <a:avLst/>
          </a:prstGeom>
          <a:noFill/>
          <a:ln>
            <a:noFill/>
          </a:ln>
        </p:spPr>
      </p:pic>
      <p:sp>
        <p:nvSpPr>
          <p:cNvPr id="319" name="Google Shape;319;g11cb3303664_0_52"/>
          <p:cNvSpPr/>
          <p:nvPr/>
        </p:nvSpPr>
        <p:spPr>
          <a:xfrm>
            <a:off x="4466525" y="5468300"/>
            <a:ext cx="1941600" cy="286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g11cb3303664_0_64"/>
          <p:cNvSpPr txBox="1">
            <a:spLocks noGrp="1"/>
          </p:cNvSpPr>
          <p:nvPr>
            <p:ph type="sldNum" idx="12"/>
          </p:nvPr>
        </p:nvSpPr>
        <p:spPr>
          <a:xfrm>
            <a:off x="11327281" y="6383848"/>
            <a:ext cx="6207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326" name="Google Shape;326;g11cb3303664_0_64"/>
          <p:cNvSpPr txBox="1">
            <a:spLocks noGrp="1"/>
          </p:cNvSpPr>
          <p:nvPr>
            <p:ph type="ctrTitle"/>
          </p:nvPr>
        </p:nvSpPr>
        <p:spPr>
          <a:xfrm>
            <a:off x="996950" y="447058"/>
            <a:ext cx="10160100" cy="458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b="0"/>
              <a:t>NFTs and the Metaverse</a:t>
            </a:r>
            <a:endParaRPr/>
          </a:p>
        </p:txBody>
      </p:sp>
      <p:sp>
        <p:nvSpPr>
          <p:cNvPr id="327" name="Google Shape;327;g11cb3303664_0_64"/>
          <p:cNvSpPr txBox="1"/>
          <p:nvPr/>
        </p:nvSpPr>
        <p:spPr>
          <a:xfrm>
            <a:off x="1015975" y="1484675"/>
            <a:ext cx="10160100" cy="2730000"/>
          </a:xfrm>
          <a:prstGeom prst="rect">
            <a:avLst/>
          </a:prstGeom>
          <a:noFill/>
          <a:ln>
            <a:noFill/>
          </a:ln>
        </p:spPr>
        <p:txBody>
          <a:bodyPr spcFirstLastPara="1" wrap="square" lIns="91425" tIns="45700" rIns="91425" bIns="45700" anchor="t" anchorCtr="0">
            <a:noAutofit/>
          </a:bodyPr>
          <a:lstStyle/>
          <a:p>
            <a:pPr marL="457200" marR="0" lvl="0" indent="-317500" algn="l" rtl="0">
              <a:lnSpc>
                <a:spcPct val="100000"/>
              </a:lnSpc>
              <a:spcBef>
                <a:spcPts val="0"/>
              </a:spcBef>
              <a:spcAft>
                <a:spcPts val="0"/>
              </a:spcAft>
              <a:buClr>
                <a:schemeClr val="dk2"/>
              </a:buClr>
              <a:buSzPts val="1400"/>
              <a:buChar char="●"/>
            </a:pPr>
            <a:r>
              <a:rPr lang="en-US" dirty="0">
                <a:solidFill>
                  <a:schemeClr val="dk2"/>
                </a:solidFill>
              </a:rPr>
              <a:t>Now, you are going to head back to the ‘Build Transaction’ section and click on ‘Clear form contents and start over’. </a:t>
            </a:r>
            <a:endParaRPr dirty="0">
              <a:solidFill>
                <a:schemeClr val="dk2"/>
              </a:solidFill>
            </a:endParaRPr>
          </a:p>
          <a:p>
            <a:pPr marL="457200" marR="0" lvl="0" indent="-317500" algn="l" rtl="0">
              <a:lnSpc>
                <a:spcPct val="100000"/>
              </a:lnSpc>
              <a:spcBef>
                <a:spcPts val="0"/>
              </a:spcBef>
              <a:spcAft>
                <a:spcPts val="0"/>
              </a:spcAft>
              <a:buClr>
                <a:schemeClr val="dk2"/>
              </a:buClr>
              <a:buSzPts val="1400"/>
              <a:buChar char="●"/>
            </a:pPr>
            <a:r>
              <a:rPr lang="en-US" dirty="0">
                <a:solidFill>
                  <a:schemeClr val="dk2"/>
                </a:solidFill>
              </a:rPr>
              <a:t>Then, in the ‘Source Account’ field, you are going to copy and paste the public key of the Issuer (not the Distributor).</a:t>
            </a:r>
            <a:endParaRPr dirty="0">
              <a:solidFill>
                <a:schemeClr val="dk2"/>
              </a:solidFill>
            </a:endParaRPr>
          </a:p>
          <a:p>
            <a:pPr marL="457200" marR="0" lvl="0" indent="-317500" algn="l" rtl="0">
              <a:lnSpc>
                <a:spcPct val="100000"/>
              </a:lnSpc>
              <a:spcBef>
                <a:spcPts val="0"/>
              </a:spcBef>
              <a:spcAft>
                <a:spcPts val="0"/>
              </a:spcAft>
              <a:buClr>
                <a:schemeClr val="dk2"/>
              </a:buClr>
              <a:buSzPts val="1400"/>
              <a:buChar char="●"/>
            </a:pPr>
            <a:r>
              <a:rPr lang="en-US" dirty="0">
                <a:solidFill>
                  <a:schemeClr val="dk2"/>
                </a:solidFill>
              </a:rPr>
              <a:t>Then, click again on ‘Fetch next sequence number…’ and on the ‘Memo’ field choose once more ‘Text’ and write the same memo as you did before.</a:t>
            </a:r>
            <a:endParaRPr dirty="0">
              <a:solidFill>
                <a:schemeClr val="dk2"/>
              </a:solidFill>
            </a:endParaRPr>
          </a:p>
        </p:txBody>
      </p:sp>
      <p:sp>
        <p:nvSpPr>
          <p:cNvPr id="328" name="Google Shape;328;g11cb3303664_0_64"/>
          <p:cNvSpPr txBox="1"/>
          <p:nvPr/>
        </p:nvSpPr>
        <p:spPr>
          <a:xfrm>
            <a:off x="1016000" y="905845"/>
            <a:ext cx="10160100" cy="458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400"/>
              <a:buFont typeface="Arial"/>
              <a:buNone/>
            </a:pPr>
            <a:r>
              <a:rPr lang="en-US" sz="2400">
                <a:solidFill>
                  <a:srgbClr val="53626F"/>
                </a:solidFill>
              </a:rPr>
              <a:t>Create an NFT using the Stellar Laboratory</a:t>
            </a:r>
            <a:endParaRPr sz="1400" b="0" i="0" u="none" strike="noStrike" cap="none">
              <a:solidFill>
                <a:srgbClr val="53626F"/>
              </a:solidFill>
              <a:latin typeface="Arial"/>
              <a:ea typeface="Arial"/>
              <a:cs typeface="Arial"/>
              <a:sym typeface="Arial"/>
            </a:endParaRPr>
          </a:p>
        </p:txBody>
      </p:sp>
      <p:sp>
        <p:nvSpPr>
          <p:cNvPr id="329" name="Google Shape;329;g11cb3303664_0_64"/>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g11cb3303664_0_64"/>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06: Laboratory</a:t>
            </a:r>
            <a:endParaRPr sz="1100">
              <a:solidFill>
                <a:srgbClr val="FFFFFF"/>
              </a:solidFill>
            </a:endParaRPr>
          </a:p>
        </p:txBody>
      </p:sp>
      <p:pic>
        <p:nvPicPr>
          <p:cNvPr id="331" name="Google Shape;331;g11cb3303664_0_64"/>
          <p:cNvPicPr preferRelativeResize="0"/>
          <p:nvPr/>
        </p:nvPicPr>
        <p:blipFill>
          <a:blip r:embed="rId3">
            <a:alphaModFix/>
          </a:blip>
          <a:stretch>
            <a:fillRect/>
          </a:stretch>
        </p:blipFill>
        <p:spPr>
          <a:xfrm>
            <a:off x="3610938" y="2624225"/>
            <a:ext cx="4932125" cy="3522100"/>
          </a:xfrm>
          <a:prstGeom prst="rect">
            <a:avLst/>
          </a:prstGeom>
          <a:noFill/>
          <a:ln>
            <a:noFill/>
          </a:ln>
        </p:spPr>
      </p:pic>
      <p:sp>
        <p:nvSpPr>
          <p:cNvPr id="332" name="Google Shape;332;g11cb3303664_0_64"/>
          <p:cNvSpPr/>
          <p:nvPr/>
        </p:nvSpPr>
        <p:spPr>
          <a:xfrm>
            <a:off x="6957575" y="2601300"/>
            <a:ext cx="1941600" cy="286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g11cb3303664_0_77"/>
          <p:cNvSpPr txBox="1">
            <a:spLocks noGrp="1"/>
          </p:cNvSpPr>
          <p:nvPr>
            <p:ph type="sldNum" idx="12"/>
          </p:nvPr>
        </p:nvSpPr>
        <p:spPr>
          <a:xfrm>
            <a:off x="11327281" y="6383848"/>
            <a:ext cx="6207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339" name="Google Shape;339;g11cb3303664_0_77"/>
          <p:cNvSpPr txBox="1">
            <a:spLocks noGrp="1"/>
          </p:cNvSpPr>
          <p:nvPr>
            <p:ph type="ctrTitle"/>
          </p:nvPr>
        </p:nvSpPr>
        <p:spPr>
          <a:xfrm>
            <a:off x="996950" y="447058"/>
            <a:ext cx="10160100" cy="458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b="0"/>
              <a:t>NFTs and the Metaverse</a:t>
            </a:r>
            <a:endParaRPr/>
          </a:p>
        </p:txBody>
      </p:sp>
      <p:sp>
        <p:nvSpPr>
          <p:cNvPr id="340" name="Google Shape;340;g11cb3303664_0_77"/>
          <p:cNvSpPr txBox="1"/>
          <p:nvPr/>
        </p:nvSpPr>
        <p:spPr>
          <a:xfrm>
            <a:off x="1015975" y="1484675"/>
            <a:ext cx="10160100" cy="2730000"/>
          </a:xfrm>
          <a:prstGeom prst="rect">
            <a:avLst/>
          </a:prstGeom>
          <a:noFill/>
          <a:ln>
            <a:noFill/>
          </a:ln>
        </p:spPr>
        <p:txBody>
          <a:bodyPr spcFirstLastPara="1" wrap="square" lIns="91425" tIns="45700" rIns="91425" bIns="45700" anchor="t" anchorCtr="0">
            <a:noAutofit/>
          </a:bodyPr>
          <a:lstStyle/>
          <a:p>
            <a:pPr marL="457200" marR="0" lvl="0" indent="-317500" algn="l" rtl="0">
              <a:lnSpc>
                <a:spcPct val="100000"/>
              </a:lnSpc>
              <a:spcBef>
                <a:spcPts val="0"/>
              </a:spcBef>
              <a:spcAft>
                <a:spcPts val="0"/>
              </a:spcAft>
              <a:buClr>
                <a:schemeClr val="dk2"/>
              </a:buClr>
              <a:buSzPts val="1400"/>
              <a:buChar char="●"/>
            </a:pPr>
            <a:r>
              <a:rPr lang="en-US" dirty="0">
                <a:solidFill>
                  <a:schemeClr val="dk2"/>
                </a:solidFill>
              </a:rPr>
              <a:t>Up next, scroll down to the Operation Type form and choose ‘Payment’.</a:t>
            </a:r>
            <a:endParaRPr dirty="0">
              <a:solidFill>
                <a:schemeClr val="dk2"/>
              </a:solidFill>
            </a:endParaRPr>
          </a:p>
          <a:p>
            <a:pPr marL="457200" marR="0" lvl="0" indent="-317500" algn="l" rtl="0">
              <a:lnSpc>
                <a:spcPct val="100000"/>
              </a:lnSpc>
              <a:spcBef>
                <a:spcPts val="0"/>
              </a:spcBef>
              <a:spcAft>
                <a:spcPts val="0"/>
              </a:spcAft>
              <a:buClr>
                <a:schemeClr val="dk2"/>
              </a:buClr>
              <a:buSzPts val="1400"/>
              <a:buChar char="●"/>
            </a:pPr>
            <a:r>
              <a:rPr lang="en-US" dirty="0">
                <a:solidFill>
                  <a:schemeClr val="dk2"/>
                </a:solidFill>
              </a:rPr>
              <a:t>In the destination field type the public key of the </a:t>
            </a:r>
            <a:r>
              <a:rPr lang="en-US" b="1" dirty="0">
                <a:solidFill>
                  <a:schemeClr val="dk2"/>
                </a:solidFill>
              </a:rPr>
              <a:t>Distributor </a:t>
            </a:r>
            <a:r>
              <a:rPr lang="en-US" dirty="0">
                <a:solidFill>
                  <a:schemeClr val="dk2"/>
                </a:solidFill>
              </a:rPr>
              <a:t>account.</a:t>
            </a:r>
            <a:endParaRPr dirty="0">
              <a:solidFill>
                <a:schemeClr val="dk2"/>
              </a:solidFill>
            </a:endParaRPr>
          </a:p>
          <a:p>
            <a:pPr marL="457200" marR="0" lvl="0" indent="-317500" algn="l" rtl="0">
              <a:lnSpc>
                <a:spcPct val="100000"/>
              </a:lnSpc>
              <a:spcBef>
                <a:spcPts val="0"/>
              </a:spcBef>
              <a:spcAft>
                <a:spcPts val="0"/>
              </a:spcAft>
              <a:buClr>
                <a:schemeClr val="dk2"/>
              </a:buClr>
              <a:buSzPts val="1400"/>
              <a:buChar char="●"/>
            </a:pPr>
            <a:r>
              <a:rPr lang="en-US" dirty="0">
                <a:solidFill>
                  <a:schemeClr val="dk2"/>
                </a:solidFill>
              </a:rPr>
              <a:t>In the ‘Asset’ field follow the same steps as you did before and in the ‘Amount’ field type ‘1’.</a:t>
            </a:r>
            <a:endParaRPr dirty="0">
              <a:solidFill>
                <a:schemeClr val="dk2"/>
              </a:solidFill>
            </a:endParaRPr>
          </a:p>
        </p:txBody>
      </p:sp>
      <p:sp>
        <p:nvSpPr>
          <p:cNvPr id="341" name="Google Shape;341;g11cb3303664_0_77"/>
          <p:cNvSpPr txBox="1"/>
          <p:nvPr/>
        </p:nvSpPr>
        <p:spPr>
          <a:xfrm>
            <a:off x="1016000" y="905845"/>
            <a:ext cx="10160100" cy="458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400"/>
              <a:buFont typeface="Arial"/>
              <a:buNone/>
            </a:pPr>
            <a:r>
              <a:rPr lang="en-US" sz="2400">
                <a:solidFill>
                  <a:srgbClr val="53626F"/>
                </a:solidFill>
              </a:rPr>
              <a:t>Create an NFT using the Stellar Laboratory</a:t>
            </a:r>
            <a:endParaRPr sz="1400" b="0" i="0" u="none" strike="noStrike" cap="none">
              <a:solidFill>
                <a:srgbClr val="53626F"/>
              </a:solidFill>
              <a:latin typeface="Arial"/>
              <a:ea typeface="Arial"/>
              <a:cs typeface="Arial"/>
              <a:sym typeface="Arial"/>
            </a:endParaRPr>
          </a:p>
        </p:txBody>
      </p:sp>
      <p:sp>
        <p:nvSpPr>
          <p:cNvPr id="342" name="Google Shape;342;g11cb3303664_0_77"/>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g11cb3303664_0_77"/>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06: Laboratory</a:t>
            </a:r>
            <a:endParaRPr sz="1100">
              <a:solidFill>
                <a:srgbClr val="FFFFFF"/>
              </a:solidFill>
            </a:endParaRPr>
          </a:p>
        </p:txBody>
      </p:sp>
      <p:pic>
        <p:nvPicPr>
          <p:cNvPr id="344" name="Google Shape;344;g11cb3303664_0_77"/>
          <p:cNvPicPr preferRelativeResize="0"/>
          <p:nvPr/>
        </p:nvPicPr>
        <p:blipFill>
          <a:blip r:embed="rId3">
            <a:alphaModFix/>
          </a:blip>
          <a:stretch>
            <a:fillRect/>
          </a:stretch>
        </p:blipFill>
        <p:spPr>
          <a:xfrm>
            <a:off x="3338307" y="2469932"/>
            <a:ext cx="5889199" cy="3573225"/>
          </a:xfrm>
          <a:prstGeom prst="rect">
            <a:avLst/>
          </a:prstGeom>
          <a:noFill/>
          <a:ln>
            <a:noFill/>
          </a:ln>
        </p:spPr>
      </p:pic>
      <p:sp>
        <p:nvSpPr>
          <p:cNvPr id="345" name="Google Shape;345;g11cb3303664_0_77"/>
          <p:cNvSpPr/>
          <p:nvPr/>
        </p:nvSpPr>
        <p:spPr>
          <a:xfrm>
            <a:off x="7169175" y="3783725"/>
            <a:ext cx="1941600" cy="286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g11cb3303664_0_77"/>
          <p:cNvSpPr/>
          <p:nvPr/>
        </p:nvSpPr>
        <p:spPr>
          <a:xfrm>
            <a:off x="7169175" y="5056275"/>
            <a:ext cx="1941600" cy="286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g11cb3303664_0_89"/>
          <p:cNvSpPr txBox="1">
            <a:spLocks noGrp="1"/>
          </p:cNvSpPr>
          <p:nvPr>
            <p:ph type="sldNum" idx="12"/>
          </p:nvPr>
        </p:nvSpPr>
        <p:spPr>
          <a:xfrm>
            <a:off x="11327281" y="6383848"/>
            <a:ext cx="6207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353" name="Google Shape;353;g11cb3303664_0_89"/>
          <p:cNvSpPr txBox="1">
            <a:spLocks noGrp="1"/>
          </p:cNvSpPr>
          <p:nvPr>
            <p:ph type="ctrTitle"/>
          </p:nvPr>
        </p:nvSpPr>
        <p:spPr>
          <a:xfrm>
            <a:off x="996950" y="447058"/>
            <a:ext cx="10160100" cy="458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b="0"/>
              <a:t>NFTs and the Metaverse</a:t>
            </a:r>
            <a:endParaRPr/>
          </a:p>
        </p:txBody>
      </p:sp>
      <p:sp>
        <p:nvSpPr>
          <p:cNvPr id="354" name="Google Shape;354;g11cb3303664_0_89"/>
          <p:cNvSpPr txBox="1"/>
          <p:nvPr/>
        </p:nvSpPr>
        <p:spPr>
          <a:xfrm>
            <a:off x="1015975" y="1484675"/>
            <a:ext cx="10160100" cy="2730000"/>
          </a:xfrm>
          <a:prstGeom prst="rect">
            <a:avLst/>
          </a:prstGeom>
          <a:noFill/>
          <a:ln>
            <a:noFill/>
          </a:ln>
        </p:spPr>
        <p:txBody>
          <a:bodyPr spcFirstLastPara="1" wrap="square" lIns="91425" tIns="45700" rIns="91425" bIns="45700" anchor="t" anchorCtr="0">
            <a:noAutofit/>
          </a:bodyPr>
          <a:lstStyle/>
          <a:p>
            <a:pPr marL="457200" marR="0" lvl="0" indent="-317500" algn="l" rtl="0">
              <a:lnSpc>
                <a:spcPct val="100000"/>
              </a:lnSpc>
              <a:spcBef>
                <a:spcPts val="0"/>
              </a:spcBef>
              <a:spcAft>
                <a:spcPts val="0"/>
              </a:spcAft>
              <a:buClr>
                <a:schemeClr val="dk2"/>
              </a:buClr>
              <a:buSzPts val="1400"/>
              <a:buChar char="●"/>
            </a:pPr>
            <a:r>
              <a:rPr lang="en-US" dirty="0">
                <a:solidFill>
                  <a:schemeClr val="dk2"/>
                </a:solidFill>
              </a:rPr>
              <a:t>Now, scroll down and click on “+Add Operation”.</a:t>
            </a:r>
            <a:endParaRPr dirty="0">
              <a:solidFill>
                <a:schemeClr val="dk2"/>
              </a:solidFill>
            </a:endParaRPr>
          </a:p>
          <a:p>
            <a:pPr marL="457200" marR="0" lvl="0" indent="-317500" algn="l" rtl="0">
              <a:lnSpc>
                <a:spcPct val="100000"/>
              </a:lnSpc>
              <a:spcBef>
                <a:spcPts val="0"/>
              </a:spcBef>
              <a:spcAft>
                <a:spcPts val="0"/>
              </a:spcAft>
              <a:buClr>
                <a:schemeClr val="dk2"/>
              </a:buClr>
              <a:buSzPts val="1400"/>
              <a:buChar char="●"/>
            </a:pPr>
            <a:r>
              <a:rPr lang="en-US" dirty="0">
                <a:solidFill>
                  <a:schemeClr val="dk2"/>
                </a:solidFill>
              </a:rPr>
              <a:t>In the ‘Operation Type’ dropdown button choose ‘Manage Data’.</a:t>
            </a:r>
            <a:endParaRPr dirty="0">
              <a:solidFill>
                <a:schemeClr val="dk2"/>
              </a:solidFill>
            </a:endParaRPr>
          </a:p>
          <a:p>
            <a:pPr marL="457200" marR="0" lvl="0" indent="-317500" algn="l" rtl="0">
              <a:lnSpc>
                <a:spcPct val="100000"/>
              </a:lnSpc>
              <a:spcBef>
                <a:spcPts val="0"/>
              </a:spcBef>
              <a:spcAft>
                <a:spcPts val="0"/>
              </a:spcAft>
              <a:buClr>
                <a:schemeClr val="dk2"/>
              </a:buClr>
              <a:buSzPts val="1400"/>
              <a:buChar char="●"/>
            </a:pPr>
            <a:r>
              <a:rPr lang="en-US" dirty="0">
                <a:solidFill>
                  <a:schemeClr val="dk2"/>
                </a:solidFill>
              </a:rPr>
              <a:t>In the ‘Entry name’ field type the name you want to give to your NFT (e.g., ‘My NFT’) and in the ‘Entry value’ field type the URL of your token (e.g., the URL of a JPEG)</a:t>
            </a:r>
            <a:endParaRPr dirty="0">
              <a:solidFill>
                <a:schemeClr val="dk2"/>
              </a:solidFill>
            </a:endParaRPr>
          </a:p>
          <a:p>
            <a:pPr marL="457200" marR="0" lvl="0" indent="-317500" algn="l" rtl="0">
              <a:lnSpc>
                <a:spcPct val="100000"/>
              </a:lnSpc>
              <a:spcBef>
                <a:spcPts val="0"/>
              </a:spcBef>
              <a:spcAft>
                <a:spcPts val="0"/>
              </a:spcAft>
              <a:buClr>
                <a:schemeClr val="dk2"/>
              </a:buClr>
              <a:buSzPts val="1400"/>
              <a:buChar char="●"/>
            </a:pPr>
            <a:r>
              <a:rPr lang="en-US" dirty="0">
                <a:solidFill>
                  <a:schemeClr val="dk2"/>
                </a:solidFill>
              </a:rPr>
              <a:t>Once more, click on ‘+Add Operation’.</a:t>
            </a:r>
            <a:endParaRPr dirty="0">
              <a:solidFill>
                <a:schemeClr val="dk2"/>
              </a:solidFill>
            </a:endParaRPr>
          </a:p>
        </p:txBody>
      </p:sp>
      <p:sp>
        <p:nvSpPr>
          <p:cNvPr id="355" name="Google Shape;355;g11cb3303664_0_89"/>
          <p:cNvSpPr txBox="1"/>
          <p:nvPr/>
        </p:nvSpPr>
        <p:spPr>
          <a:xfrm>
            <a:off x="1016000" y="905845"/>
            <a:ext cx="10160100" cy="458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400"/>
              <a:buFont typeface="Arial"/>
              <a:buNone/>
            </a:pPr>
            <a:r>
              <a:rPr lang="en-US" sz="2400">
                <a:solidFill>
                  <a:srgbClr val="53626F"/>
                </a:solidFill>
              </a:rPr>
              <a:t>Create an NFT using the Stellar Laboratory</a:t>
            </a:r>
            <a:endParaRPr sz="1400" b="0" i="0" u="none" strike="noStrike" cap="none">
              <a:solidFill>
                <a:srgbClr val="53626F"/>
              </a:solidFill>
              <a:latin typeface="Arial"/>
              <a:ea typeface="Arial"/>
              <a:cs typeface="Arial"/>
              <a:sym typeface="Arial"/>
            </a:endParaRPr>
          </a:p>
        </p:txBody>
      </p:sp>
      <p:sp>
        <p:nvSpPr>
          <p:cNvPr id="356" name="Google Shape;356;g11cb3303664_0_89"/>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g11cb3303664_0_89"/>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06: Laboratory</a:t>
            </a:r>
            <a:endParaRPr sz="1100">
              <a:solidFill>
                <a:srgbClr val="FFFFFF"/>
              </a:solidFill>
            </a:endParaRPr>
          </a:p>
        </p:txBody>
      </p:sp>
      <p:pic>
        <p:nvPicPr>
          <p:cNvPr id="358" name="Google Shape;358;g11cb3303664_0_89"/>
          <p:cNvPicPr preferRelativeResize="0"/>
          <p:nvPr/>
        </p:nvPicPr>
        <p:blipFill>
          <a:blip r:embed="rId3">
            <a:alphaModFix/>
          </a:blip>
          <a:stretch>
            <a:fillRect/>
          </a:stretch>
        </p:blipFill>
        <p:spPr>
          <a:xfrm>
            <a:off x="3360318" y="2801325"/>
            <a:ext cx="5471476" cy="3359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g11cb3303664_0_101"/>
          <p:cNvSpPr txBox="1">
            <a:spLocks noGrp="1"/>
          </p:cNvSpPr>
          <p:nvPr>
            <p:ph type="sldNum" idx="12"/>
          </p:nvPr>
        </p:nvSpPr>
        <p:spPr>
          <a:xfrm>
            <a:off x="11327281" y="6383848"/>
            <a:ext cx="6207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365" name="Google Shape;365;g11cb3303664_0_101"/>
          <p:cNvSpPr txBox="1">
            <a:spLocks noGrp="1"/>
          </p:cNvSpPr>
          <p:nvPr>
            <p:ph type="ctrTitle"/>
          </p:nvPr>
        </p:nvSpPr>
        <p:spPr>
          <a:xfrm>
            <a:off x="996950" y="447058"/>
            <a:ext cx="10160100" cy="458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b="0"/>
              <a:t>NFTs and the Metaverse</a:t>
            </a:r>
            <a:endParaRPr/>
          </a:p>
        </p:txBody>
      </p:sp>
      <p:sp>
        <p:nvSpPr>
          <p:cNvPr id="366" name="Google Shape;366;g11cb3303664_0_101"/>
          <p:cNvSpPr txBox="1"/>
          <p:nvPr/>
        </p:nvSpPr>
        <p:spPr>
          <a:xfrm>
            <a:off x="1015975" y="1484675"/>
            <a:ext cx="10160100" cy="2730000"/>
          </a:xfrm>
          <a:prstGeom prst="rect">
            <a:avLst/>
          </a:prstGeom>
          <a:noFill/>
          <a:ln>
            <a:noFill/>
          </a:ln>
        </p:spPr>
        <p:txBody>
          <a:bodyPr spcFirstLastPara="1" wrap="square" lIns="91425" tIns="45700" rIns="91425" bIns="45700" anchor="t" anchorCtr="0">
            <a:noAutofit/>
          </a:bodyPr>
          <a:lstStyle/>
          <a:p>
            <a:pPr marL="457200" marR="0" lvl="0" indent="-317500" algn="l" rtl="0">
              <a:lnSpc>
                <a:spcPct val="100000"/>
              </a:lnSpc>
              <a:spcBef>
                <a:spcPts val="0"/>
              </a:spcBef>
              <a:spcAft>
                <a:spcPts val="0"/>
              </a:spcAft>
              <a:buClr>
                <a:schemeClr val="dk2"/>
              </a:buClr>
              <a:buSzPts val="1400"/>
              <a:buChar char="●"/>
            </a:pPr>
            <a:r>
              <a:rPr lang="en-US" dirty="0">
                <a:solidFill>
                  <a:schemeClr val="dk2"/>
                </a:solidFill>
              </a:rPr>
              <a:t>For the last operation, choose the ‘Set Options’ type.</a:t>
            </a:r>
            <a:endParaRPr dirty="0">
              <a:solidFill>
                <a:schemeClr val="dk2"/>
              </a:solidFill>
            </a:endParaRPr>
          </a:p>
          <a:p>
            <a:pPr marL="457200" marR="0" lvl="0" indent="-317500" algn="l" rtl="0">
              <a:lnSpc>
                <a:spcPct val="100000"/>
              </a:lnSpc>
              <a:spcBef>
                <a:spcPts val="0"/>
              </a:spcBef>
              <a:spcAft>
                <a:spcPts val="0"/>
              </a:spcAft>
              <a:buClr>
                <a:schemeClr val="dk2"/>
              </a:buClr>
              <a:buSzPts val="1400"/>
              <a:buChar char="●"/>
            </a:pPr>
            <a:r>
              <a:rPr lang="en-US" dirty="0">
                <a:solidFill>
                  <a:schemeClr val="dk2"/>
                </a:solidFill>
              </a:rPr>
              <a:t>In the ‘Inflation Destination’ field type the public key of the </a:t>
            </a:r>
            <a:r>
              <a:rPr lang="en-US" b="1" dirty="0">
                <a:solidFill>
                  <a:schemeClr val="dk2"/>
                </a:solidFill>
              </a:rPr>
              <a:t>Issuer</a:t>
            </a:r>
            <a:r>
              <a:rPr lang="en-US" dirty="0">
                <a:solidFill>
                  <a:schemeClr val="dk2"/>
                </a:solidFill>
              </a:rPr>
              <a:t> and on the ‘Master Weight’ type 0, in order to lock your account.</a:t>
            </a:r>
            <a:endParaRPr dirty="0">
              <a:solidFill>
                <a:schemeClr val="dk2"/>
              </a:solidFill>
            </a:endParaRPr>
          </a:p>
          <a:p>
            <a:pPr marL="457200" lvl="0" indent="-317500" algn="l" rtl="0">
              <a:spcBef>
                <a:spcPts val="0"/>
              </a:spcBef>
              <a:spcAft>
                <a:spcPts val="0"/>
              </a:spcAft>
              <a:buClr>
                <a:schemeClr val="dk2"/>
              </a:buClr>
              <a:buSzPts val="1400"/>
              <a:buChar char="●"/>
            </a:pPr>
            <a:r>
              <a:rPr lang="en-US" dirty="0">
                <a:solidFill>
                  <a:srgbClr val="53626F"/>
                </a:solidFill>
              </a:rPr>
              <a:t>This will prevent the Issuer from minting more tokens in the future. To issue more NFTs as a native token, just leave it blank.</a:t>
            </a:r>
            <a:endParaRPr dirty="0">
              <a:solidFill>
                <a:schemeClr val="dk2"/>
              </a:solidFill>
            </a:endParaRPr>
          </a:p>
        </p:txBody>
      </p:sp>
      <p:sp>
        <p:nvSpPr>
          <p:cNvPr id="367" name="Google Shape;367;g11cb3303664_0_101"/>
          <p:cNvSpPr txBox="1"/>
          <p:nvPr/>
        </p:nvSpPr>
        <p:spPr>
          <a:xfrm>
            <a:off x="1016000" y="905845"/>
            <a:ext cx="10160100" cy="458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400"/>
              <a:buFont typeface="Arial"/>
              <a:buNone/>
            </a:pPr>
            <a:r>
              <a:rPr lang="en-US" sz="2400">
                <a:solidFill>
                  <a:srgbClr val="53626F"/>
                </a:solidFill>
              </a:rPr>
              <a:t>Create an NFT using the Stellar Laboratory</a:t>
            </a:r>
            <a:endParaRPr sz="1400" b="0" i="0" u="none" strike="noStrike" cap="none">
              <a:solidFill>
                <a:srgbClr val="53626F"/>
              </a:solidFill>
              <a:latin typeface="Arial"/>
              <a:ea typeface="Arial"/>
              <a:cs typeface="Arial"/>
              <a:sym typeface="Arial"/>
            </a:endParaRPr>
          </a:p>
        </p:txBody>
      </p:sp>
      <p:sp>
        <p:nvSpPr>
          <p:cNvPr id="368" name="Google Shape;368;g11cb3303664_0_101"/>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g11cb3303664_0_101"/>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06: Laboratory</a:t>
            </a:r>
            <a:endParaRPr sz="1100">
              <a:solidFill>
                <a:srgbClr val="FFFFFF"/>
              </a:solidFill>
            </a:endParaRPr>
          </a:p>
        </p:txBody>
      </p:sp>
      <p:pic>
        <p:nvPicPr>
          <p:cNvPr id="370" name="Google Shape;370;g11cb3303664_0_101"/>
          <p:cNvPicPr preferRelativeResize="0"/>
          <p:nvPr/>
        </p:nvPicPr>
        <p:blipFill>
          <a:blip r:embed="rId3">
            <a:alphaModFix/>
          </a:blip>
          <a:stretch>
            <a:fillRect/>
          </a:stretch>
        </p:blipFill>
        <p:spPr>
          <a:xfrm>
            <a:off x="4321688" y="2436575"/>
            <a:ext cx="3548725" cy="3738126"/>
          </a:xfrm>
          <a:prstGeom prst="rect">
            <a:avLst/>
          </a:prstGeom>
          <a:noFill/>
          <a:ln>
            <a:noFill/>
          </a:ln>
        </p:spPr>
      </p:pic>
      <p:sp>
        <p:nvSpPr>
          <p:cNvPr id="371" name="Google Shape;371;g11cb3303664_0_101"/>
          <p:cNvSpPr/>
          <p:nvPr/>
        </p:nvSpPr>
        <p:spPr>
          <a:xfrm>
            <a:off x="6721100" y="3186300"/>
            <a:ext cx="1057800" cy="286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g11cb3303664_0_113"/>
          <p:cNvSpPr txBox="1">
            <a:spLocks noGrp="1"/>
          </p:cNvSpPr>
          <p:nvPr>
            <p:ph type="sldNum" idx="12"/>
          </p:nvPr>
        </p:nvSpPr>
        <p:spPr>
          <a:xfrm>
            <a:off x="11327281" y="6383848"/>
            <a:ext cx="6207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378" name="Google Shape;378;g11cb3303664_0_113"/>
          <p:cNvSpPr txBox="1">
            <a:spLocks noGrp="1"/>
          </p:cNvSpPr>
          <p:nvPr>
            <p:ph type="ctrTitle"/>
          </p:nvPr>
        </p:nvSpPr>
        <p:spPr>
          <a:xfrm>
            <a:off x="996950" y="447058"/>
            <a:ext cx="10160100" cy="458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b="0"/>
              <a:t>NFTs and the Metaverse</a:t>
            </a:r>
            <a:endParaRPr/>
          </a:p>
        </p:txBody>
      </p:sp>
      <p:sp>
        <p:nvSpPr>
          <p:cNvPr id="379" name="Google Shape;379;g11cb3303664_0_113"/>
          <p:cNvSpPr txBox="1"/>
          <p:nvPr/>
        </p:nvSpPr>
        <p:spPr>
          <a:xfrm>
            <a:off x="1015975" y="1484675"/>
            <a:ext cx="10160100" cy="2730000"/>
          </a:xfrm>
          <a:prstGeom prst="rect">
            <a:avLst/>
          </a:prstGeom>
          <a:noFill/>
          <a:ln>
            <a:noFill/>
          </a:ln>
        </p:spPr>
        <p:txBody>
          <a:bodyPr spcFirstLastPara="1" wrap="square" lIns="91425" tIns="45700" rIns="91425" bIns="45700" anchor="t" anchorCtr="0">
            <a:noAutofit/>
          </a:bodyPr>
          <a:lstStyle/>
          <a:p>
            <a:pPr marL="457200" lvl="0" indent="-317500" algn="l" rtl="0">
              <a:spcBef>
                <a:spcPts val="0"/>
              </a:spcBef>
              <a:spcAft>
                <a:spcPts val="0"/>
              </a:spcAft>
              <a:buClr>
                <a:schemeClr val="dk2"/>
              </a:buClr>
              <a:buSzPts val="1400"/>
              <a:buChar char="●"/>
            </a:pPr>
            <a:r>
              <a:rPr lang="en-US" dirty="0">
                <a:solidFill>
                  <a:schemeClr val="dk2"/>
                </a:solidFill>
              </a:rPr>
              <a:t>Finally, scroll down and click on ‘Sign in Transaction Submitter’. </a:t>
            </a:r>
            <a:endParaRPr dirty="0">
              <a:solidFill>
                <a:schemeClr val="dk2"/>
              </a:solidFill>
            </a:endParaRPr>
          </a:p>
        </p:txBody>
      </p:sp>
      <p:sp>
        <p:nvSpPr>
          <p:cNvPr id="380" name="Google Shape;380;g11cb3303664_0_113"/>
          <p:cNvSpPr txBox="1"/>
          <p:nvPr/>
        </p:nvSpPr>
        <p:spPr>
          <a:xfrm>
            <a:off x="1016000" y="905845"/>
            <a:ext cx="10160100" cy="458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400"/>
              <a:buFont typeface="Arial"/>
              <a:buNone/>
            </a:pPr>
            <a:r>
              <a:rPr lang="en-US" sz="2400">
                <a:solidFill>
                  <a:srgbClr val="53626F"/>
                </a:solidFill>
              </a:rPr>
              <a:t>Create an NFT using the Stellar Laboratory</a:t>
            </a:r>
            <a:endParaRPr sz="1400" b="0" i="0" u="none" strike="noStrike" cap="none">
              <a:solidFill>
                <a:srgbClr val="53626F"/>
              </a:solidFill>
              <a:latin typeface="Arial"/>
              <a:ea typeface="Arial"/>
              <a:cs typeface="Arial"/>
              <a:sym typeface="Arial"/>
            </a:endParaRPr>
          </a:p>
        </p:txBody>
      </p:sp>
      <p:sp>
        <p:nvSpPr>
          <p:cNvPr id="381" name="Google Shape;381;g11cb3303664_0_113"/>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g11cb3303664_0_113"/>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06: Laboratory</a:t>
            </a:r>
            <a:endParaRPr sz="1100">
              <a:solidFill>
                <a:srgbClr val="FFFFFF"/>
              </a:solidFill>
            </a:endParaRPr>
          </a:p>
        </p:txBody>
      </p:sp>
      <p:pic>
        <p:nvPicPr>
          <p:cNvPr id="383" name="Google Shape;383;g11cb3303664_0_113"/>
          <p:cNvPicPr preferRelativeResize="0"/>
          <p:nvPr/>
        </p:nvPicPr>
        <p:blipFill>
          <a:blip r:embed="rId3">
            <a:alphaModFix/>
          </a:blip>
          <a:stretch>
            <a:fillRect/>
          </a:stretch>
        </p:blipFill>
        <p:spPr>
          <a:xfrm>
            <a:off x="2869063" y="2011057"/>
            <a:ext cx="6453975" cy="3731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g11cb3303664_0_125"/>
          <p:cNvSpPr txBox="1">
            <a:spLocks noGrp="1"/>
          </p:cNvSpPr>
          <p:nvPr>
            <p:ph type="sldNum" idx="12"/>
          </p:nvPr>
        </p:nvSpPr>
        <p:spPr>
          <a:xfrm>
            <a:off x="11327281" y="6383848"/>
            <a:ext cx="6207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sp>
        <p:nvSpPr>
          <p:cNvPr id="390" name="Google Shape;390;g11cb3303664_0_125"/>
          <p:cNvSpPr txBox="1">
            <a:spLocks noGrp="1"/>
          </p:cNvSpPr>
          <p:nvPr>
            <p:ph type="ctrTitle"/>
          </p:nvPr>
        </p:nvSpPr>
        <p:spPr>
          <a:xfrm>
            <a:off x="996950" y="447058"/>
            <a:ext cx="10160100" cy="458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b="0"/>
              <a:t>NFTs and the Metaverse</a:t>
            </a:r>
            <a:endParaRPr/>
          </a:p>
        </p:txBody>
      </p:sp>
      <p:sp>
        <p:nvSpPr>
          <p:cNvPr id="391" name="Google Shape;391;g11cb3303664_0_125"/>
          <p:cNvSpPr txBox="1"/>
          <p:nvPr/>
        </p:nvSpPr>
        <p:spPr>
          <a:xfrm>
            <a:off x="1015975" y="1484675"/>
            <a:ext cx="10160100" cy="2730000"/>
          </a:xfrm>
          <a:prstGeom prst="rect">
            <a:avLst/>
          </a:prstGeom>
          <a:noFill/>
          <a:ln>
            <a:noFill/>
          </a:ln>
        </p:spPr>
        <p:txBody>
          <a:bodyPr spcFirstLastPara="1" wrap="square" lIns="91425" tIns="45700" rIns="91425" bIns="45700" anchor="t" anchorCtr="0">
            <a:noAutofit/>
          </a:bodyPr>
          <a:lstStyle/>
          <a:p>
            <a:pPr marL="457200" lvl="0" indent="-317500" algn="l" rtl="0">
              <a:spcBef>
                <a:spcPts val="0"/>
              </a:spcBef>
              <a:spcAft>
                <a:spcPts val="0"/>
              </a:spcAft>
              <a:buClr>
                <a:schemeClr val="dk2"/>
              </a:buClr>
              <a:buSzPts val="1400"/>
              <a:buChar char="●"/>
            </a:pPr>
            <a:r>
              <a:rPr lang="en-US" dirty="0">
                <a:solidFill>
                  <a:schemeClr val="dk2"/>
                </a:solidFill>
              </a:rPr>
              <a:t>In the ‘Signatures’ form sign with the secret key of the </a:t>
            </a:r>
            <a:r>
              <a:rPr lang="en-US" b="1" dirty="0">
                <a:solidFill>
                  <a:schemeClr val="dk2"/>
                </a:solidFill>
              </a:rPr>
              <a:t>Issuer.</a:t>
            </a:r>
            <a:endParaRPr b="1" dirty="0">
              <a:solidFill>
                <a:schemeClr val="dk2"/>
              </a:solidFill>
            </a:endParaRPr>
          </a:p>
          <a:p>
            <a:pPr marL="457200" lvl="0" indent="-317500" algn="l" rtl="0">
              <a:spcBef>
                <a:spcPts val="0"/>
              </a:spcBef>
              <a:spcAft>
                <a:spcPts val="0"/>
              </a:spcAft>
              <a:buClr>
                <a:schemeClr val="dk2"/>
              </a:buClr>
              <a:buSzPts val="1400"/>
              <a:buChar char="●"/>
            </a:pPr>
            <a:r>
              <a:rPr lang="en-US" dirty="0">
                <a:solidFill>
                  <a:schemeClr val="dk2"/>
                </a:solidFill>
              </a:rPr>
              <a:t>Then, click on ‘Submit in Transaction Submitter’.</a:t>
            </a:r>
            <a:endParaRPr dirty="0">
              <a:solidFill>
                <a:schemeClr val="dk2"/>
              </a:solidFill>
            </a:endParaRPr>
          </a:p>
        </p:txBody>
      </p:sp>
      <p:sp>
        <p:nvSpPr>
          <p:cNvPr id="392" name="Google Shape;392;g11cb3303664_0_125"/>
          <p:cNvSpPr txBox="1"/>
          <p:nvPr/>
        </p:nvSpPr>
        <p:spPr>
          <a:xfrm>
            <a:off x="1016000" y="905845"/>
            <a:ext cx="10160100" cy="458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400"/>
              <a:buFont typeface="Arial"/>
              <a:buNone/>
            </a:pPr>
            <a:r>
              <a:rPr lang="en-US" sz="2400">
                <a:solidFill>
                  <a:srgbClr val="53626F"/>
                </a:solidFill>
              </a:rPr>
              <a:t>Create an NFT using the Stellar Laboratory</a:t>
            </a:r>
            <a:endParaRPr sz="1400" b="0" i="0" u="none" strike="noStrike" cap="none">
              <a:solidFill>
                <a:srgbClr val="53626F"/>
              </a:solidFill>
              <a:latin typeface="Arial"/>
              <a:ea typeface="Arial"/>
              <a:cs typeface="Arial"/>
              <a:sym typeface="Arial"/>
            </a:endParaRPr>
          </a:p>
        </p:txBody>
      </p:sp>
      <p:sp>
        <p:nvSpPr>
          <p:cNvPr id="393" name="Google Shape;393;g11cb3303664_0_125"/>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g11cb3303664_0_125"/>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06: Laboratory</a:t>
            </a:r>
            <a:endParaRPr sz="1100">
              <a:solidFill>
                <a:srgbClr val="FFFFFF"/>
              </a:solidFill>
            </a:endParaRPr>
          </a:p>
        </p:txBody>
      </p:sp>
      <p:pic>
        <p:nvPicPr>
          <p:cNvPr id="395" name="Google Shape;395;g11cb3303664_0_125"/>
          <p:cNvPicPr preferRelativeResize="0"/>
          <p:nvPr/>
        </p:nvPicPr>
        <p:blipFill>
          <a:blip r:embed="rId3">
            <a:alphaModFix/>
          </a:blip>
          <a:stretch>
            <a:fillRect/>
          </a:stretch>
        </p:blipFill>
        <p:spPr>
          <a:xfrm>
            <a:off x="3221800" y="2027975"/>
            <a:ext cx="5748499" cy="1122650"/>
          </a:xfrm>
          <a:prstGeom prst="rect">
            <a:avLst/>
          </a:prstGeom>
          <a:noFill/>
          <a:ln>
            <a:noFill/>
          </a:ln>
        </p:spPr>
      </p:pic>
      <p:pic>
        <p:nvPicPr>
          <p:cNvPr id="396" name="Google Shape;396;g11cb3303664_0_125"/>
          <p:cNvPicPr preferRelativeResize="0"/>
          <p:nvPr/>
        </p:nvPicPr>
        <p:blipFill>
          <a:blip r:embed="rId4">
            <a:alphaModFix/>
          </a:blip>
          <a:stretch>
            <a:fillRect/>
          </a:stretch>
        </p:blipFill>
        <p:spPr>
          <a:xfrm>
            <a:off x="3221800" y="3376625"/>
            <a:ext cx="5748499" cy="2769963"/>
          </a:xfrm>
          <a:prstGeom prst="rect">
            <a:avLst/>
          </a:prstGeom>
          <a:noFill/>
          <a:ln>
            <a:noFill/>
          </a:ln>
        </p:spPr>
      </p:pic>
      <p:sp>
        <p:nvSpPr>
          <p:cNvPr id="397" name="Google Shape;397;g11cb3303664_0_125"/>
          <p:cNvSpPr/>
          <p:nvPr/>
        </p:nvSpPr>
        <p:spPr>
          <a:xfrm>
            <a:off x="6957575" y="2501725"/>
            <a:ext cx="1941600" cy="286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g11cb3303664_0_139"/>
          <p:cNvSpPr txBox="1">
            <a:spLocks noGrp="1"/>
          </p:cNvSpPr>
          <p:nvPr>
            <p:ph type="sldNum" idx="12"/>
          </p:nvPr>
        </p:nvSpPr>
        <p:spPr>
          <a:xfrm>
            <a:off x="11327281" y="6383848"/>
            <a:ext cx="6207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sp>
        <p:nvSpPr>
          <p:cNvPr id="404" name="Google Shape;404;g11cb3303664_0_139"/>
          <p:cNvSpPr txBox="1">
            <a:spLocks noGrp="1"/>
          </p:cNvSpPr>
          <p:nvPr>
            <p:ph type="ctrTitle"/>
          </p:nvPr>
        </p:nvSpPr>
        <p:spPr>
          <a:xfrm>
            <a:off x="996950" y="447058"/>
            <a:ext cx="10160100" cy="458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b="0"/>
              <a:t>NFTs and the Metaverse</a:t>
            </a:r>
            <a:endParaRPr/>
          </a:p>
        </p:txBody>
      </p:sp>
      <p:sp>
        <p:nvSpPr>
          <p:cNvPr id="405" name="Google Shape;405;g11cb3303664_0_139"/>
          <p:cNvSpPr txBox="1"/>
          <p:nvPr/>
        </p:nvSpPr>
        <p:spPr>
          <a:xfrm>
            <a:off x="1015975" y="1484675"/>
            <a:ext cx="10160100" cy="2730000"/>
          </a:xfrm>
          <a:prstGeom prst="rect">
            <a:avLst/>
          </a:prstGeom>
          <a:noFill/>
          <a:ln>
            <a:noFill/>
          </a:ln>
        </p:spPr>
        <p:txBody>
          <a:bodyPr spcFirstLastPara="1" wrap="square" lIns="91425" tIns="45700" rIns="91425" bIns="45700" anchor="t" anchorCtr="0">
            <a:noAutofit/>
          </a:bodyPr>
          <a:lstStyle/>
          <a:p>
            <a:pPr marL="457200" lvl="0" indent="-317500" algn="l" rtl="0">
              <a:spcBef>
                <a:spcPts val="0"/>
              </a:spcBef>
              <a:spcAft>
                <a:spcPts val="0"/>
              </a:spcAft>
              <a:buClr>
                <a:schemeClr val="dk2"/>
              </a:buClr>
              <a:buSzPts val="1400"/>
              <a:buChar char="●"/>
            </a:pPr>
            <a:r>
              <a:rPr lang="en-US" dirty="0">
                <a:solidFill>
                  <a:schemeClr val="dk2"/>
                </a:solidFill>
              </a:rPr>
              <a:t>Finally, click on ‘Submit Transaction’.</a:t>
            </a:r>
            <a:endParaRPr dirty="0">
              <a:solidFill>
                <a:schemeClr val="dk2"/>
              </a:solidFill>
            </a:endParaRPr>
          </a:p>
        </p:txBody>
      </p:sp>
      <p:sp>
        <p:nvSpPr>
          <p:cNvPr id="406" name="Google Shape;406;g11cb3303664_0_139"/>
          <p:cNvSpPr txBox="1"/>
          <p:nvPr/>
        </p:nvSpPr>
        <p:spPr>
          <a:xfrm>
            <a:off x="1016000" y="905845"/>
            <a:ext cx="10160100" cy="458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400"/>
              <a:buFont typeface="Arial"/>
              <a:buNone/>
            </a:pPr>
            <a:r>
              <a:rPr lang="en-US" sz="2400">
                <a:solidFill>
                  <a:srgbClr val="53626F"/>
                </a:solidFill>
              </a:rPr>
              <a:t>Create an NFT using the Stellar Laboratory</a:t>
            </a:r>
            <a:endParaRPr sz="1400" b="0" i="0" u="none" strike="noStrike" cap="none">
              <a:solidFill>
                <a:srgbClr val="53626F"/>
              </a:solidFill>
              <a:latin typeface="Arial"/>
              <a:ea typeface="Arial"/>
              <a:cs typeface="Arial"/>
              <a:sym typeface="Arial"/>
            </a:endParaRPr>
          </a:p>
        </p:txBody>
      </p:sp>
      <p:sp>
        <p:nvSpPr>
          <p:cNvPr id="407" name="Google Shape;407;g11cb3303664_0_139"/>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g11cb3303664_0_139"/>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06: Laboratory</a:t>
            </a:r>
            <a:endParaRPr sz="1100">
              <a:solidFill>
                <a:srgbClr val="FFFFFF"/>
              </a:solidFill>
            </a:endParaRPr>
          </a:p>
        </p:txBody>
      </p:sp>
      <p:pic>
        <p:nvPicPr>
          <p:cNvPr id="409" name="Google Shape;409;g11cb3303664_0_139"/>
          <p:cNvPicPr preferRelativeResize="0"/>
          <p:nvPr/>
        </p:nvPicPr>
        <p:blipFill>
          <a:blip r:embed="rId3">
            <a:alphaModFix/>
          </a:blip>
          <a:stretch>
            <a:fillRect/>
          </a:stretch>
        </p:blipFill>
        <p:spPr>
          <a:xfrm>
            <a:off x="3096316" y="2132650"/>
            <a:ext cx="5961375" cy="3029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g11cb3303664_0_152"/>
          <p:cNvSpPr txBox="1">
            <a:spLocks noGrp="1"/>
          </p:cNvSpPr>
          <p:nvPr>
            <p:ph type="sldNum" idx="12"/>
          </p:nvPr>
        </p:nvSpPr>
        <p:spPr>
          <a:xfrm>
            <a:off x="11327281" y="6383848"/>
            <a:ext cx="6207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sp>
        <p:nvSpPr>
          <p:cNvPr id="416" name="Google Shape;416;g11cb3303664_0_152"/>
          <p:cNvSpPr txBox="1">
            <a:spLocks noGrp="1"/>
          </p:cNvSpPr>
          <p:nvPr>
            <p:ph type="ctrTitle"/>
          </p:nvPr>
        </p:nvSpPr>
        <p:spPr>
          <a:xfrm>
            <a:off x="996950" y="447058"/>
            <a:ext cx="10160100" cy="458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b="0"/>
              <a:t>NFTs and the Metaverse</a:t>
            </a:r>
            <a:endParaRPr/>
          </a:p>
        </p:txBody>
      </p:sp>
      <p:sp>
        <p:nvSpPr>
          <p:cNvPr id="417" name="Google Shape;417;g11cb3303664_0_152"/>
          <p:cNvSpPr txBox="1"/>
          <p:nvPr/>
        </p:nvSpPr>
        <p:spPr>
          <a:xfrm>
            <a:off x="1015975" y="1484675"/>
            <a:ext cx="10160100" cy="2730000"/>
          </a:xfrm>
          <a:prstGeom prst="rect">
            <a:avLst/>
          </a:prstGeom>
          <a:noFill/>
          <a:ln>
            <a:noFill/>
          </a:ln>
        </p:spPr>
        <p:txBody>
          <a:bodyPr spcFirstLastPara="1" wrap="square" lIns="91425" tIns="45700" rIns="91425" bIns="45700" anchor="t" anchorCtr="0">
            <a:noAutofit/>
          </a:bodyPr>
          <a:lstStyle/>
          <a:p>
            <a:pPr marL="457200" lvl="0" indent="-317500" algn="l" rtl="0">
              <a:spcBef>
                <a:spcPts val="0"/>
              </a:spcBef>
              <a:spcAft>
                <a:spcPts val="0"/>
              </a:spcAft>
              <a:buClr>
                <a:schemeClr val="dk2"/>
              </a:buClr>
              <a:buSzPts val="1400"/>
              <a:buChar char="●"/>
            </a:pPr>
            <a:r>
              <a:rPr lang="en-US">
                <a:solidFill>
                  <a:schemeClr val="dk2"/>
                </a:solidFill>
              </a:rPr>
              <a:t>Congratulations! You have successfully created your very first Stellar NFT!</a:t>
            </a:r>
            <a:endParaRPr>
              <a:solidFill>
                <a:schemeClr val="dk2"/>
              </a:solidFill>
            </a:endParaRPr>
          </a:p>
        </p:txBody>
      </p:sp>
      <p:sp>
        <p:nvSpPr>
          <p:cNvPr id="418" name="Google Shape;418;g11cb3303664_0_152"/>
          <p:cNvSpPr txBox="1"/>
          <p:nvPr/>
        </p:nvSpPr>
        <p:spPr>
          <a:xfrm>
            <a:off x="1016000" y="905845"/>
            <a:ext cx="10160100" cy="458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400"/>
              <a:buFont typeface="Arial"/>
              <a:buNone/>
            </a:pPr>
            <a:r>
              <a:rPr lang="en-US" sz="2400">
                <a:solidFill>
                  <a:srgbClr val="53626F"/>
                </a:solidFill>
              </a:rPr>
              <a:t>Create an NFT using the Stellar Laboratory</a:t>
            </a:r>
            <a:endParaRPr sz="1400" b="0" i="0" u="none" strike="noStrike" cap="none">
              <a:solidFill>
                <a:srgbClr val="53626F"/>
              </a:solidFill>
              <a:latin typeface="Arial"/>
              <a:ea typeface="Arial"/>
              <a:cs typeface="Arial"/>
              <a:sym typeface="Arial"/>
            </a:endParaRPr>
          </a:p>
        </p:txBody>
      </p:sp>
      <p:sp>
        <p:nvSpPr>
          <p:cNvPr id="419" name="Google Shape;419;g11cb3303664_0_152"/>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g11cb3303664_0_152"/>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06: Laboratory</a:t>
            </a:r>
            <a:endParaRPr sz="1100">
              <a:solidFill>
                <a:srgbClr val="FFFFFF"/>
              </a:solidFill>
            </a:endParaRPr>
          </a:p>
        </p:txBody>
      </p:sp>
      <p:pic>
        <p:nvPicPr>
          <p:cNvPr id="421" name="Google Shape;421;g11cb3303664_0_152"/>
          <p:cNvPicPr preferRelativeResize="0"/>
          <p:nvPr/>
        </p:nvPicPr>
        <p:blipFill>
          <a:blip r:embed="rId3">
            <a:alphaModFix/>
          </a:blip>
          <a:stretch>
            <a:fillRect/>
          </a:stretch>
        </p:blipFill>
        <p:spPr>
          <a:xfrm>
            <a:off x="2587949" y="2082037"/>
            <a:ext cx="7016200" cy="3589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7"/>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
        <p:nvSpPr>
          <p:cNvPr id="192" name="Google Shape;192;p37"/>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a:t>Lab Exercise</a:t>
            </a:r>
            <a:endParaRPr/>
          </a:p>
        </p:txBody>
      </p:sp>
      <p:sp>
        <p:nvSpPr>
          <p:cNvPr id="193" name="Google Shape;193;p37"/>
          <p:cNvSpPr txBox="1">
            <a:spLocks noGrp="1"/>
          </p:cNvSpPr>
          <p:nvPr>
            <p:ph type="body" idx="3"/>
          </p:nvPr>
        </p:nvSpPr>
        <p:spPr>
          <a:xfrm>
            <a:off x="996950" y="1468113"/>
            <a:ext cx="10160000" cy="4349363"/>
          </a:xfrm>
          <a:prstGeom prst="rect">
            <a:avLst/>
          </a:prstGeom>
          <a:noFill/>
          <a:ln>
            <a:noFill/>
          </a:ln>
        </p:spPr>
        <p:txBody>
          <a:bodyPr spcFirstLastPara="1" wrap="square" lIns="91425" tIns="45700" rIns="91425" bIns="45700" anchor="t" anchorCtr="0">
            <a:noAutofit/>
          </a:bodyPr>
          <a:lstStyle/>
          <a:p>
            <a:pPr marL="457200" marR="0" lvl="0" indent="-342900" algn="l" rtl="0">
              <a:lnSpc>
                <a:spcPct val="90000"/>
              </a:lnSpc>
              <a:spcBef>
                <a:spcPts val="1000"/>
              </a:spcBef>
              <a:spcAft>
                <a:spcPts val="0"/>
              </a:spcAft>
              <a:buClr>
                <a:srgbClr val="C00000"/>
              </a:buClr>
              <a:buSzPts val="1800"/>
              <a:buFont typeface="Courier New"/>
              <a:buChar char="o"/>
            </a:pPr>
            <a:r>
              <a:rPr lang="en-US" b="1"/>
              <a:t>Exercise 1: Create an NFT using Laboratory </a:t>
            </a:r>
            <a:endParaRPr/>
          </a:p>
          <a:p>
            <a:pPr marL="914400" lvl="1" indent="-330200" algn="l" rtl="0">
              <a:lnSpc>
                <a:spcPct val="90000"/>
              </a:lnSpc>
              <a:spcBef>
                <a:spcPts val="500"/>
              </a:spcBef>
              <a:spcAft>
                <a:spcPts val="0"/>
              </a:spcAft>
              <a:buSzPts val="1600"/>
              <a:buChar char="•"/>
            </a:pPr>
            <a:r>
              <a:rPr lang="en-US"/>
              <a:t>Create an NFT using the Laboratory </a:t>
            </a:r>
            <a:endParaRPr/>
          </a:p>
          <a:p>
            <a:pPr marL="114300" lvl="0" indent="0" algn="l" rtl="0">
              <a:lnSpc>
                <a:spcPct val="90000"/>
              </a:lnSpc>
              <a:spcBef>
                <a:spcPts val="1000"/>
              </a:spcBef>
              <a:spcAft>
                <a:spcPts val="0"/>
              </a:spcAft>
              <a:buSzPts val="1800"/>
              <a:buNone/>
            </a:pPr>
            <a:br>
              <a:rPr lang="en-US" sz="1600"/>
            </a:br>
            <a:endParaRPr sz="1600"/>
          </a:p>
        </p:txBody>
      </p:sp>
      <p:sp>
        <p:nvSpPr>
          <p:cNvPr id="194" name="Google Shape;194;p37"/>
          <p:cNvSpPr txBox="1"/>
          <p:nvPr/>
        </p:nvSpPr>
        <p:spPr>
          <a:xfrm>
            <a:off x="1016000" y="905845"/>
            <a:ext cx="10160100" cy="4587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53626F"/>
              </a:buClr>
              <a:buSzPts val="2400"/>
              <a:buFont typeface="Arial"/>
              <a:buNone/>
            </a:pPr>
            <a:r>
              <a:rPr lang="en-US" sz="2400">
                <a:solidFill>
                  <a:srgbClr val="53626F"/>
                </a:solidFill>
              </a:rPr>
              <a:t>C</a:t>
            </a:r>
            <a:r>
              <a:rPr lang="en-US" sz="2400" b="0" i="0" u="none" strike="noStrike" cap="none">
                <a:solidFill>
                  <a:srgbClr val="53626F"/>
                </a:solidFill>
                <a:latin typeface="Arial"/>
                <a:ea typeface="Arial"/>
                <a:cs typeface="Arial"/>
                <a:sym typeface="Arial"/>
              </a:rPr>
              <a:t>reate an NFT using the Stellar Laboratory </a:t>
            </a:r>
            <a:endParaRPr sz="1400" b="0" i="0" u="none" strike="noStrike" cap="none">
              <a:solidFill>
                <a:srgbClr val="53626F"/>
              </a:solidFill>
              <a:latin typeface="Arial"/>
              <a:ea typeface="Arial"/>
              <a:cs typeface="Arial"/>
              <a:sym typeface="Arial"/>
            </a:endParaRPr>
          </a:p>
        </p:txBody>
      </p:sp>
      <p:sp>
        <p:nvSpPr>
          <p:cNvPr id="195" name="Google Shape;195;p37"/>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7"/>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06: Laboratory</a:t>
            </a:r>
            <a:endParaRPr sz="11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g11cb3303664_1_19"/>
          <p:cNvSpPr txBox="1">
            <a:spLocks noGrp="1"/>
          </p:cNvSpPr>
          <p:nvPr>
            <p:ph type="sldNum" idx="12"/>
          </p:nvPr>
        </p:nvSpPr>
        <p:spPr>
          <a:xfrm>
            <a:off x="11327281" y="6383848"/>
            <a:ext cx="6207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a:p>
        </p:txBody>
      </p:sp>
      <p:sp>
        <p:nvSpPr>
          <p:cNvPr id="428" name="Google Shape;428;g11cb3303664_1_19"/>
          <p:cNvSpPr txBox="1">
            <a:spLocks noGrp="1"/>
          </p:cNvSpPr>
          <p:nvPr>
            <p:ph type="ctrTitle"/>
          </p:nvPr>
        </p:nvSpPr>
        <p:spPr>
          <a:xfrm>
            <a:off x="996950" y="447058"/>
            <a:ext cx="10160100" cy="458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b="0"/>
              <a:t>NFTs and the Metaverse</a:t>
            </a:r>
            <a:endParaRPr/>
          </a:p>
        </p:txBody>
      </p:sp>
      <p:sp>
        <p:nvSpPr>
          <p:cNvPr id="429" name="Google Shape;429;g11cb3303664_1_19"/>
          <p:cNvSpPr txBox="1"/>
          <p:nvPr/>
        </p:nvSpPr>
        <p:spPr>
          <a:xfrm>
            <a:off x="1015975" y="1484675"/>
            <a:ext cx="10160100" cy="2730000"/>
          </a:xfrm>
          <a:prstGeom prst="rect">
            <a:avLst/>
          </a:prstGeom>
          <a:noFill/>
          <a:ln>
            <a:noFill/>
          </a:ln>
        </p:spPr>
        <p:txBody>
          <a:bodyPr spcFirstLastPara="1" wrap="square" lIns="91425" tIns="45700" rIns="91425" bIns="45700" anchor="t" anchorCtr="0">
            <a:noAutofit/>
          </a:bodyPr>
          <a:lstStyle/>
          <a:p>
            <a:pPr marL="457200" lvl="0" indent="-317500" algn="l" rtl="0">
              <a:spcBef>
                <a:spcPts val="0"/>
              </a:spcBef>
              <a:spcAft>
                <a:spcPts val="0"/>
              </a:spcAft>
              <a:buClr>
                <a:schemeClr val="dk2"/>
              </a:buClr>
              <a:buSzPts val="1400"/>
              <a:buChar char="●"/>
            </a:pPr>
            <a:r>
              <a:rPr lang="en-US" dirty="0">
                <a:solidFill>
                  <a:schemeClr val="dk2"/>
                </a:solidFill>
              </a:rPr>
              <a:t>You can head over to </a:t>
            </a:r>
            <a:r>
              <a:rPr lang="en-US" u="sng" dirty="0" err="1">
                <a:solidFill>
                  <a:schemeClr val="hlink"/>
                </a:solidFill>
                <a:hlinkClick r:id="rId3"/>
              </a:rPr>
              <a:t>Stellar.expert</a:t>
            </a:r>
            <a:r>
              <a:rPr lang="en-US" dirty="0">
                <a:solidFill>
                  <a:schemeClr val="dk2"/>
                </a:solidFill>
              </a:rPr>
              <a:t>  (always make sure you are working on the </a:t>
            </a:r>
            <a:r>
              <a:rPr lang="en-US" dirty="0" err="1">
                <a:solidFill>
                  <a:schemeClr val="dk2"/>
                </a:solidFill>
              </a:rPr>
              <a:t>testnet</a:t>
            </a:r>
            <a:r>
              <a:rPr lang="en-US" dirty="0">
                <a:solidFill>
                  <a:schemeClr val="dk2"/>
                </a:solidFill>
              </a:rPr>
              <a:t>) in order to check the transaction.</a:t>
            </a:r>
            <a:endParaRPr dirty="0">
              <a:solidFill>
                <a:schemeClr val="dk2"/>
              </a:solidFill>
            </a:endParaRPr>
          </a:p>
          <a:p>
            <a:pPr marL="457200" lvl="0" indent="-317500" algn="l" rtl="0">
              <a:spcBef>
                <a:spcPts val="0"/>
              </a:spcBef>
              <a:spcAft>
                <a:spcPts val="0"/>
              </a:spcAft>
              <a:buClr>
                <a:schemeClr val="dk2"/>
              </a:buClr>
              <a:buSzPts val="1400"/>
              <a:buChar char="●"/>
            </a:pPr>
            <a:r>
              <a:rPr lang="en-US" dirty="0">
                <a:solidFill>
                  <a:schemeClr val="dk2"/>
                </a:solidFill>
              </a:rPr>
              <a:t>Indeed, in the Distributor account (copy and paste the public key of the Distributor account in the search bar), you can see that the NFT named ‘MYNFT’ has been successfully issued.</a:t>
            </a:r>
            <a:endParaRPr dirty="0">
              <a:solidFill>
                <a:schemeClr val="dk2"/>
              </a:solidFill>
            </a:endParaRPr>
          </a:p>
          <a:p>
            <a:pPr marL="457200" lvl="0" indent="-317500" algn="l" rtl="0">
              <a:spcBef>
                <a:spcPts val="0"/>
              </a:spcBef>
              <a:spcAft>
                <a:spcPts val="0"/>
              </a:spcAft>
              <a:buClr>
                <a:schemeClr val="dk2"/>
              </a:buClr>
              <a:buSzPts val="1400"/>
              <a:buChar char="●"/>
            </a:pPr>
            <a:endParaRPr dirty="0">
              <a:solidFill>
                <a:schemeClr val="dk2"/>
              </a:solidFill>
            </a:endParaRPr>
          </a:p>
          <a:p>
            <a:pPr marL="457200" lvl="0" indent="0" algn="l" rtl="0">
              <a:spcBef>
                <a:spcPts val="0"/>
              </a:spcBef>
              <a:spcAft>
                <a:spcPts val="0"/>
              </a:spcAft>
              <a:buNone/>
            </a:pPr>
            <a:endParaRPr dirty="0">
              <a:solidFill>
                <a:schemeClr val="dk2"/>
              </a:solidFill>
            </a:endParaRPr>
          </a:p>
        </p:txBody>
      </p:sp>
      <p:sp>
        <p:nvSpPr>
          <p:cNvPr id="430" name="Google Shape;430;g11cb3303664_1_19"/>
          <p:cNvSpPr txBox="1"/>
          <p:nvPr/>
        </p:nvSpPr>
        <p:spPr>
          <a:xfrm>
            <a:off x="1016000" y="905845"/>
            <a:ext cx="10160100" cy="458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400"/>
              <a:buFont typeface="Arial"/>
              <a:buNone/>
            </a:pPr>
            <a:r>
              <a:rPr lang="en-US" sz="2400">
                <a:solidFill>
                  <a:srgbClr val="53626F"/>
                </a:solidFill>
              </a:rPr>
              <a:t>Create an NFT using the Stellar Laboratory</a:t>
            </a:r>
            <a:endParaRPr sz="1400" b="0" i="0" u="none" strike="noStrike" cap="none">
              <a:solidFill>
                <a:srgbClr val="53626F"/>
              </a:solidFill>
              <a:latin typeface="Arial"/>
              <a:ea typeface="Arial"/>
              <a:cs typeface="Arial"/>
              <a:sym typeface="Arial"/>
            </a:endParaRPr>
          </a:p>
        </p:txBody>
      </p:sp>
      <p:sp>
        <p:nvSpPr>
          <p:cNvPr id="431" name="Google Shape;431;g11cb3303664_1_19"/>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g11cb3303664_1_19"/>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06: Laboratory</a:t>
            </a:r>
            <a:endParaRPr sz="1100">
              <a:solidFill>
                <a:srgbClr val="FFFFFF"/>
              </a:solidFill>
            </a:endParaRPr>
          </a:p>
        </p:txBody>
      </p:sp>
      <p:pic>
        <p:nvPicPr>
          <p:cNvPr id="433" name="Google Shape;433;g11cb3303664_1_19"/>
          <p:cNvPicPr preferRelativeResize="0"/>
          <p:nvPr/>
        </p:nvPicPr>
        <p:blipFill>
          <a:blip r:embed="rId4">
            <a:alphaModFix/>
          </a:blip>
          <a:stretch>
            <a:fillRect/>
          </a:stretch>
        </p:blipFill>
        <p:spPr>
          <a:xfrm>
            <a:off x="960175" y="2614350"/>
            <a:ext cx="10271750" cy="3235476"/>
          </a:xfrm>
          <a:prstGeom prst="rect">
            <a:avLst/>
          </a:prstGeom>
          <a:noFill/>
          <a:ln>
            <a:noFill/>
          </a:ln>
        </p:spPr>
      </p:pic>
      <p:sp>
        <p:nvSpPr>
          <p:cNvPr id="434" name="Google Shape;434;g11cb3303664_1_19"/>
          <p:cNvSpPr/>
          <p:nvPr/>
        </p:nvSpPr>
        <p:spPr>
          <a:xfrm>
            <a:off x="7816375" y="3422775"/>
            <a:ext cx="1755000" cy="1095300"/>
          </a:xfrm>
          <a:prstGeom prst="ellipse">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g11cb3303664_1_37"/>
          <p:cNvSpPr txBox="1">
            <a:spLocks noGrp="1"/>
          </p:cNvSpPr>
          <p:nvPr>
            <p:ph type="sldNum" idx="12"/>
          </p:nvPr>
        </p:nvSpPr>
        <p:spPr>
          <a:xfrm>
            <a:off x="11327281" y="6383848"/>
            <a:ext cx="6207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21</a:t>
            </a:fld>
            <a:endParaRPr/>
          </a:p>
        </p:txBody>
      </p:sp>
      <p:sp>
        <p:nvSpPr>
          <p:cNvPr id="441" name="Google Shape;441;g11cb3303664_1_37"/>
          <p:cNvSpPr txBox="1">
            <a:spLocks noGrp="1"/>
          </p:cNvSpPr>
          <p:nvPr>
            <p:ph type="ctrTitle"/>
          </p:nvPr>
        </p:nvSpPr>
        <p:spPr>
          <a:xfrm>
            <a:off x="996950" y="447058"/>
            <a:ext cx="10160100" cy="458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b="0"/>
              <a:t>NFTs and the Metaverse</a:t>
            </a:r>
            <a:endParaRPr/>
          </a:p>
        </p:txBody>
      </p:sp>
      <p:sp>
        <p:nvSpPr>
          <p:cNvPr id="442" name="Google Shape;442;g11cb3303664_1_37"/>
          <p:cNvSpPr txBox="1"/>
          <p:nvPr/>
        </p:nvSpPr>
        <p:spPr>
          <a:xfrm>
            <a:off x="1015975" y="1484675"/>
            <a:ext cx="10160100" cy="2730000"/>
          </a:xfrm>
          <a:prstGeom prst="rect">
            <a:avLst/>
          </a:prstGeom>
          <a:noFill/>
          <a:ln>
            <a:noFill/>
          </a:ln>
        </p:spPr>
        <p:txBody>
          <a:bodyPr spcFirstLastPara="1" wrap="square" lIns="91425" tIns="45700" rIns="91425" bIns="45700" anchor="t" anchorCtr="0">
            <a:noAutofit/>
          </a:bodyPr>
          <a:lstStyle/>
          <a:p>
            <a:pPr marL="457200" lvl="0" indent="-317500" algn="l" rtl="0">
              <a:spcBef>
                <a:spcPts val="0"/>
              </a:spcBef>
              <a:spcAft>
                <a:spcPts val="0"/>
              </a:spcAft>
              <a:buClr>
                <a:schemeClr val="dk2"/>
              </a:buClr>
              <a:buSzPts val="1400"/>
              <a:buChar char="●"/>
            </a:pPr>
            <a:r>
              <a:rPr lang="en-US" dirty="0">
                <a:solidFill>
                  <a:schemeClr val="dk2"/>
                </a:solidFill>
              </a:rPr>
              <a:t>Moreover, if you click on the ‘MYNFT’ blue box, you will get further information about the NFT.</a:t>
            </a:r>
            <a:endParaRPr dirty="0">
              <a:solidFill>
                <a:schemeClr val="dk2"/>
              </a:solidFill>
            </a:endParaRPr>
          </a:p>
          <a:p>
            <a:pPr marL="457200" lvl="0" indent="-317500" algn="l" rtl="0">
              <a:spcBef>
                <a:spcPts val="0"/>
              </a:spcBef>
              <a:spcAft>
                <a:spcPts val="0"/>
              </a:spcAft>
              <a:buClr>
                <a:schemeClr val="dk2"/>
              </a:buClr>
              <a:buSzPts val="1400"/>
              <a:buChar char="●"/>
            </a:pPr>
            <a:r>
              <a:rPr lang="en-US" dirty="0">
                <a:solidFill>
                  <a:schemeClr val="dk2"/>
                </a:solidFill>
              </a:rPr>
              <a:t>Specifically, you will see that it was  issued by the Issuer with the public key ‘GBIWSNP7FFDFWPEYHU….’, that the status of the Issuer account is indeed locked and that the amount of the payment is indeed 1 XLM.</a:t>
            </a:r>
            <a:endParaRPr dirty="0">
              <a:solidFill>
                <a:schemeClr val="dk2"/>
              </a:solidFill>
            </a:endParaRPr>
          </a:p>
          <a:p>
            <a:pPr marL="457200" lvl="0" indent="0" algn="l" rtl="0">
              <a:spcBef>
                <a:spcPts val="0"/>
              </a:spcBef>
              <a:spcAft>
                <a:spcPts val="0"/>
              </a:spcAft>
              <a:buNone/>
            </a:pPr>
            <a:endParaRPr dirty="0">
              <a:solidFill>
                <a:schemeClr val="dk2"/>
              </a:solidFill>
            </a:endParaRPr>
          </a:p>
        </p:txBody>
      </p:sp>
      <p:sp>
        <p:nvSpPr>
          <p:cNvPr id="443" name="Google Shape;443;g11cb3303664_1_37"/>
          <p:cNvSpPr txBox="1"/>
          <p:nvPr/>
        </p:nvSpPr>
        <p:spPr>
          <a:xfrm>
            <a:off x="1016000" y="905845"/>
            <a:ext cx="10160100" cy="458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400"/>
              <a:buFont typeface="Arial"/>
              <a:buNone/>
            </a:pPr>
            <a:r>
              <a:rPr lang="en-US" sz="2400">
                <a:solidFill>
                  <a:srgbClr val="53626F"/>
                </a:solidFill>
              </a:rPr>
              <a:t>Create an NFT using the Stellar Laboratory</a:t>
            </a:r>
            <a:endParaRPr sz="1400" b="0" i="0" u="none" strike="noStrike" cap="none">
              <a:solidFill>
                <a:srgbClr val="53626F"/>
              </a:solidFill>
              <a:latin typeface="Arial"/>
              <a:ea typeface="Arial"/>
              <a:cs typeface="Arial"/>
              <a:sym typeface="Arial"/>
            </a:endParaRPr>
          </a:p>
        </p:txBody>
      </p:sp>
      <p:sp>
        <p:nvSpPr>
          <p:cNvPr id="444" name="Google Shape;444;g11cb3303664_1_37"/>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g11cb3303664_1_37"/>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06: Laboratory</a:t>
            </a:r>
            <a:endParaRPr sz="1100">
              <a:solidFill>
                <a:srgbClr val="FFFFFF"/>
              </a:solidFill>
            </a:endParaRPr>
          </a:p>
        </p:txBody>
      </p:sp>
      <p:pic>
        <p:nvPicPr>
          <p:cNvPr id="446" name="Google Shape;446;g11cb3303664_1_37"/>
          <p:cNvPicPr preferRelativeResize="0"/>
          <p:nvPr/>
        </p:nvPicPr>
        <p:blipFill>
          <a:blip r:embed="rId3">
            <a:alphaModFix/>
          </a:blip>
          <a:stretch>
            <a:fillRect/>
          </a:stretch>
        </p:blipFill>
        <p:spPr>
          <a:xfrm>
            <a:off x="1912087" y="2724150"/>
            <a:ext cx="8329814" cy="3200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g11cb3303664_1_52"/>
          <p:cNvSpPr txBox="1">
            <a:spLocks noGrp="1"/>
          </p:cNvSpPr>
          <p:nvPr>
            <p:ph type="sldNum" idx="12"/>
          </p:nvPr>
        </p:nvSpPr>
        <p:spPr>
          <a:xfrm>
            <a:off x="11327281" y="6383848"/>
            <a:ext cx="6207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22</a:t>
            </a:fld>
            <a:endParaRPr/>
          </a:p>
        </p:txBody>
      </p:sp>
      <p:sp>
        <p:nvSpPr>
          <p:cNvPr id="453" name="Google Shape;453;g11cb3303664_1_52"/>
          <p:cNvSpPr txBox="1">
            <a:spLocks noGrp="1"/>
          </p:cNvSpPr>
          <p:nvPr>
            <p:ph type="ctrTitle"/>
          </p:nvPr>
        </p:nvSpPr>
        <p:spPr>
          <a:xfrm>
            <a:off x="996950" y="447058"/>
            <a:ext cx="10160100" cy="458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b="0"/>
              <a:t>NFTs and the Metaverse</a:t>
            </a:r>
            <a:endParaRPr/>
          </a:p>
        </p:txBody>
      </p:sp>
      <p:sp>
        <p:nvSpPr>
          <p:cNvPr id="454" name="Google Shape;454;g11cb3303664_1_52"/>
          <p:cNvSpPr txBox="1"/>
          <p:nvPr/>
        </p:nvSpPr>
        <p:spPr>
          <a:xfrm>
            <a:off x="1015975" y="1484675"/>
            <a:ext cx="10160100" cy="2730000"/>
          </a:xfrm>
          <a:prstGeom prst="rect">
            <a:avLst/>
          </a:prstGeom>
          <a:noFill/>
          <a:ln>
            <a:noFill/>
          </a:ln>
        </p:spPr>
        <p:txBody>
          <a:bodyPr spcFirstLastPara="1" wrap="square" lIns="91425" tIns="45700" rIns="91425" bIns="45700" anchor="t" anchorCtr="0">
            <a:noAutofit/>
          </a:bodyPr>
          <a:lstStyle/>
          <a:p>
            <a:pPr marL="457200" lvl="0" indent="-317500" algn="l" rtl="0">
              <a:spcBef>
                <a:spcPts val="0"/>
              </a:spcBef>
              <a:spcAft>
                <a:spcPts val="0"/>
              </a:spcAft>
              <a:buClr>
                <a:schemeClr val="dk2"/>
              </a:buClr>
              <a:buSzPts val="1400"/>
              <a:buChar char="●"/>
            </a:pPr>
            <a:r>
              <a:rPr lang="en-US">
                <a:solidFill>
                  <a:schemeClr val="dk2"/>
                </a:solidFill>
              </a:rPr>
              <a:t>Accordingly, you can search with the public key of the Issuer. </a:t>
            </a:r>
            <a:endParaRPr>
              <a:solidFill>
                <a:schemeClr val="dk2"/>
              </a:solidFill>
            </a:endParaRPr>
          </a:p>
          <a:p>
            <a:pPr marL="457200" lvl="0" indent="-317500" algn="l" rtl="0">
              <a:spcBef>
                <a:spcPts val="0"/>
              </a:spcBef>
              <a:spcAft>
                <a:spcPts val="0"/>
              </a:spcAft>
              <a:buClr>
                <a:schemeClr val="dk2"/>
              </a:buClr>
              <a:buSzPts val="1400"/>
              <a:buChar char="●"/>
            </a:pPr>
            <a:r>
              <a:rPr lang="en-US">
                <a:solidFill>
                  <a:schemeClr val="dk2"/>
                </a:solidFill>
              </a:rPr>
              <a:t>In this case, you will get two different search results; one about the Issuer’s account and one about the Issuer’s NFT.</a:t>
            </a:r>
            <a:endParaRPr>
              <a:solidFill>
                <a:schemeClr val="dk2"/>
              </a:solidFill>
            </a:endParaRPr>
          </a:p>
          <a:p>
            <a:pPr marL="457200" lvl="0" indent="-317500" algn="l" rtl="0">
              <a:spcBef>
                <a:spcPts val="0"/>
              </a:spcBef>
              <a:spcAft>
                <a:spcPts val="0"/>
              </a:spcAft>
              <a:buClr>
                <a:schemeClr val="dk2"/>
              </a:buClr>
              <a:buSzPts val="1400"/>
              <a:buChar char="●"/>
            </a:pPr>
            <a:r>
              <a:rPr lang="en-US">
                <a:solidFill>
                  <a:schemeClr val="dk2"/>
                </a:solidFill>
              </a:rPr>
              <a:t>The Issuer’s NFT information will give you the same exact information as the dashboard we previously saw.</a:t>
            </a:r>
            <a:endParaRPr>
              <a:solidFill>
                <a:schemeClr val="dk2"/>
              </a:solidFill>
            </a:endParaRPr>
          </a:p>
          <a:p>
            <a:pPr marL="457200" lvl="0" indent="0" algn="l" rtl="0">
              <a:spcBef>
                <a:spcPts val="0"/>
              </a:spcBef>
              <a:spcAft>
                <a:spcPts val="0"/>
              </a:spcAft>
              <a:buNone/>
            </a:pPr>
            <a:endParaRPr>
              <a:solidFill>
                <a:schemeClr val="dk2"/>
              </a:solidFill>
            </a:endParaRPr>
          </a:p>
        </p:txBody>
      </p:sp>
      <p:sp>
        <p:nvSpPr>
          <p:cNvPr id="455" name="Google Shape;455;g11cb3303664_1_52"/>
          <p:cNvSpPr txBox="1"/>
          <p:nvPr/>
        </p:nvSpPr>
        <p:spPr>
          <a:xfrm>
            <a:off x="1016000" y="905845"/>
            <a:ext cx="10160100" cy="458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400"/>
              <a:buFont typeface="Arial"/>
              <a:buNone/>
            </a:pPr>
            <a:r>
              <a:rPr lang="en-US" sz="2400">
                <a:solidFill>
                  <a:srgbClr val="53626F"/>
                </a:solidFill>
              </a:rPr>
              <a:t>Create an NFT using the Stellar Laboratory</a:t>
            </a:r>
            <a:endParaRPr sz="1400" b="0" i="0" u="none" strike="noStrike" cap="none">
              <a:solidFill>
                <a:srgbClr val="53626F"/>
              </a:solidFill>
              <a:latin typeface="Arial"/>
              <a:ea typeface="Arial"/>
              <a:cs typeface="Arial"/>
              <a:sym typeface="Arial"/>
            </a:endParaRPr>
          </a:p>
        </p:txBody>
      </p:sp>
      <p:sp>
        <p:nvSpPr>
          <p:cNvPr id="456" name="Google Shape;456;g11cb3303664_1_52"/>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g11cb3303664_1_52"/>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06: Laboratory</a:t>
            </a:r>
            <a:endParaRPr sz="1100">
              <a:solidFill>
                <a:srgbClr val="FFFFFF"/>
              </a:solidFill>
            </a:endParaRPr>
          </a:p>
        </p:txBody>
      </p:sp>
      <p:pic>
        <p:nvPicPr>
          <p:cNvPr id="458" name="Google Shape;458;g11cb3303664_1_52"/>
          <p:cNvPicPr preferRelativeResize="0"/>
          <p:nvPr/>
        </p:nvPicPr>
        <p:blipFill>
          <a:blip r:embed="rId3">
            <a:alphaModFix/>
          </a:blip>
          <a:stretch>
            <a:fillRect/>
          </a:stretch>
        </p:blipFill>
        <p:spPr>
          <a:xfrm>
            <a:off x="1853300" y="2475200"/>
            <a:ext cx="8485500" cy="3220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g11cb3303664_1_64"/>
          <p:cNvSpPr txBox="1">
            <a:spLocks noGrp="1"/>
          </p:cNvSpPr>
          <p:nvPr>
            <p:ph type="sldNum" idx="12"/>
          </p:nvPr>
        </p:nvSpPr>
        <p:spPr>
          <a:xfrm>
            <a:off x="11327281" y="6383848"/>
            <a:ext cx="6207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23</a:t>
            </a:fld>
            <a:endParaRPr/>
          </a:p>
        </p:txBody>
      </p:sp>
      <p:sp>
        <p:nvSpPr>
          <p:cNvPr id="465" name="Google Shape;465;g11cb3303664_1_64"/>
          <p:cNvSpPr txBox="1">
            <a:spLocks noGrp="1"/>
          </p:cNvSpPr>
          <p:nvPr>
            <p:ph type="ctrTitle"/>
          </p:nvPr>
        </p:nvSpPr>
        <p:spPr>
          <a:xfrm>
            <a:off x="996950" y="447058"/>
            <a:ext cx="10160100" cy="458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b="0"/>
              <a:t>NFTs and the Metaverse</a:t>
            </a:r>
            <a:endParaRPr/>
          </a:p>
        </p:txBody>
      </p:sp>
      <p:sp>
        <p:nvSpPr>
          <p:cNvPr id="466" name="Google Shape;466;g11cb3303664_1_64"/>
          <p:cNvSpPr txBox="1"/>
          <p:nvPr/>
        </p:nvSpPr>
        <p:spPr>
          <a:xfrm>
            <a:off x="1015975" y="1484675"/>
            <a:ext cx="10160100" cy="2730000"/>
          </a:xfrm>
          <a:prstGeom prst="rect">
            <a:avLst/>
          </a:prstGeom>
          <a:noFill/>
          <a:ln>
            <a:noFill/>
          </a:ln>
        </p:spPr>
        <p:txBody>
          <a:bodyPr spcFirstLastPara="1" wrap="square" lIns="91425" tIns="45700" rIns="91425" bIns="45700" anchor="t" anchorCtr="0">
            <a:noAutofit/>
          </a:bodyPr>
          <a:lstStyle/>
          <a:p>
            <a:pPr marL="457200" lvl="0" indent="-317500" algn="l" rtl="0">
              <a:spcBef>
                <a:spcPts val="0"/>
              </a:spcBef>
              <a:spcAft>
                <a:spcPts val="0"/>
              </a:spcAft>
              <a:buClr>
                <a:schemeClr val="dk2"/>
              </a:buClr>
              <a:buSzPts val="1400"/>
              <a:buChar char="●"/>
            </a:pPr>
            <a:r>
              <a:rPr lang="en-US">
                <a:solidFill>
                  <a:schemeClr val="dk2"/>
                </a:solidFill>
              </a:rPr>
              <a:t>However, the Issuer’s account dashboard is going to give you information about the balance of the account, which is indeed reduced by 1 XLM due to the issuance of the NFT, the Data Entries with the name of the NFT, the total assets issued by the account etc. </a:t>
            </a:r>
            <a:endParaRPr>
              <a:solidFill>
                <a:schemeClr val="dk2"/>
              </a:solidFill>
            </a:endParaRPr>
          </a:p>
        </p:txBody>
      </p:sp>
      <p:sp>
        <p:nvSpPr>
          <p:cNvPr id="467" name="Google Shape;467;g11cb3303664_1_64"/>
          <p:cNvSpPr txBox="1"/>
          <p:nvPr/>
        </p:nvSpPr>
        <p:spPr>
          <a:xfrm>
            <a:off x="1016000" y="905845"/>
            <a:ext cx="10160100" cy="458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400"/>
              <a:buFont typeface="Arial"/>
              <a:buNone/>
            </a:pPr>
            <a:r>
              <a:rPr lang="en-US" sz="2400">
                <a:solidFill>
                  <a:srgbClr val="53626F"/>
                </a:solidFill>
              </a:rPr>
              <a:t>Create an NFT using the Stellar Laboratory</a:t>
            </a:r>
            <a:endParaRPr sz="1400" b="0" i="0" u="none" strike="noStrike" cap="none">
              <a:solidFill>
                <a:srgbClr val="53626F"/>
              </a:solidFill>
              <a:latin typeface="Arial"/>
              <a:ea typeface="Arial"/>
              <a:cs typeface="Arial"/>
              <a:sym typeface="Arial"/>
            </a:endParaRPr>
          </a:p>
        </p:txBody>
      </p:sp>
      <p:sp>
        <p:nvSpPr>
          <p:cNvPr id="468" name="Google Shape;468;g11cb3303664_1_64"/>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g11cb3303664_1_64"/>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06: Laboratory</a:t>
            </a:r>
            <a:endParaRPr sz="1100">
              <a:solidFill>
                <a:srgbClr val="FFFFFF"/>
              </a:solidFill>
            </a:endParaRPr>
          </a:p>
        </p:txBody>
      </p:sp>
      <p:pic>
        <p:nvPicPr>
          <p:cNvPr id="470" name="Google Shape;470;g11cb3303664_1_64"/>
          <p:cNvPicPr preferRelativeResize="0"/>
          <p:nvPr/>
        </p:nvPicPr>
        <p:blipFill>
          <a:blip r:embed="rId3">
            <a:alphaModFix/>
          </a:blip>
          <a:stretch>
            <a:fillRect/>
          </a:stretch>
        </p:blipFill>
        <p:spPr>
          <a:xfrm>
            <a:off x="2033526" y="2448525"/>
            <a:ext cx="8086952" cy="3251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g11cb3303664_1_76"/>
          <p:cNvSpPr txBox="1">
            <a:spLocks noGrp="1"/>
          </p:cNvSpPr>
          <p:nvPr>
            <p:ph type="sldNum" idx="12"/>
          </p:nvPr>
        </p:nvSpPr>
        <p:spPr>
          <a:xfrm>
            <a:off x="11327281" y="6383848"/>
            <a:ext cx="6207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24</a:t>
            </a:fld>
            <a:endParaRPr/>
          </a:p>
        </p:txBody>
      </p:sp>
      <p:sp>
        <p:nvSpPr>
          <p:cNvPr id="477" name="Google Shape;477;g11cb3303664_1_76"/>
          <p:cNvSpPr txBox="1">
            <a:spLocks noGrp="1"/>
          </p:cNvSpPr>
          <p:nvPr>
            <p:ph type="ctrTitle"/>
          </p:nvPr>
        </p:nvSpPr>
        <p:spPr>
          <a:xfrm>
            <a:off x="996950" y="447058"/>
            <a:ext cx="10160100" cy="458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b="0"/>
              <a:t>NFTs and the Metaverse</a:t>
            </a:r>
            <a:endParaRPr/>
          </a:p>
        </p:txBody>
      </p:sp>
      <p:sp>
        <p:nvSpPr>
          <p:cNvPr id="478" name="Google Shape;478;g11cb3303664_1_76"/>
          <p:cNvSpPr txBox="1"/>
          <p:nvPr/>
        </p:nvSpPr>
        <p:spPr>
          <a:xfrm>
            <a:off x="1015975" y="1484675"/>
            <a:ext cx="10160100" cy="2730000"/>
          </a:xfrm>
          <a:prstGeom prst="rect">
            <a:avLst/>
          </a:prstGeom>
          <a:noFill/>
          <a:ln>
            <a:noFill/>
          </a:ln>
        </p:spPr>
        <p:txBody>
          <a:bodyPr spcFirstLastPara="1" wrap="square" lIns="91425" tIns="45700" rIns="91425" bIns="45700" anchor="t" anchorCtr="0">
            <a:noAutofit/>
          </a:bodyPr>
          <a:lstStyle/>
          <a:p>
            <a:pPr marL="457200" lvl="0" indent="-317500" algn="l" rtl="0">
              <a:spcBef>
                <a:spcPts val="0"/>
              </a:spcBef>
              <a:spcAft>
                <a:spcPts val="0"/>
              </a:spcAft>
              <a:buClr>
                <a:schemeClr val="dk2"/>
              </a:buClr>
              <a:buSzPts val="1400"/>
              <a:buChar char="●"/>
            </a:pPr>
            <a:r>
              <a:rPr lang="en-US" dirty="0">
                <a:solidFill>
                  <a:schemeClr val="dk2"/>
                </a:solidFill>
              </a:rPr>
              <a:t>As always, in order to secure your NFT badge, make sure that you copy and paste the transaction ID into Moodle!</a:t>
            </a:r>
            <a:endParaRPr dirty="0">
              <a:solidFill>
                <a:schemeClr val="dk2"/>
              </a:solidFill>
            </a:endParaRPr>
          </a:p>
          <a:p>
            <a:pPr marL="457200" lvl="0" indent="0" algn="l" rtl="0">
              <a:spcBef>
                <a:spcPts val="0"/>
              </a:spcBef>
              <a:spcAft>
                <a:spcPts val="0"/>
              </a:spcAft>
              <a:buNone/>
            </a:pPr>
            <a:endParaRPr dirty="0">
              <a:solidFill>
                <a:schemeClr val="dk2"/>
              </a:solidFill>
            </a:endParaRPr>
          </a:p>
        </p:txBody>
      </p:sp>
      <p:sp>
        <p:nvSpPr>
          <p:cNvPr id="479" name="Google Shape;479;g11cb3303664_1_76"/>
          <p:cNvSpPr txBox="1"/>
          <p:nvPr/>
        </p:nvSpPr>
        <p:spPr>
          <a:xfrm>
            <a:off x="1016000" y="905845"/>
            <a:ext cx="10160100" cy="458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400"/>
              <a:buFont typeface="Arial"/>
              <a:buNone/>
            </a:pPr>
            <a:r>
              <a:rPr lang="en-US" sz="2400">
                <a:solidFill>
                  <a:srgbClr val="53626F"/>
                </a:solidFill>
              </a:rPr>
              <a:t>Create an NFT using the Stellar Laboratory</a:t>
            </a:r>
            <a:endParaRPr sz="1400" b="0" i="0" u="none" strike="noStrike" cap="none">
              <a:solidFill>
                <a:srgbClr val="53626F"/>
              </a:solidFill>
              <a:latin typeface="Arial"/>
              <a:ea typeface="Arial"/>
              <a:cs typeface="Arial"/>
              <a:sym typeface="Arial"/>
            </a:endParaRPr>
          </a:p>
        </p:txBody>
      </p:sp>
      <p:sp>
        <p:nvSpPr>
          <p:cNvPr id="480" name="Google Shape;480;g11cb3303664_1_76"/>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g11cb3303664_1_76"/>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06: Laboratory</a:t>
            </a:r>
            <a:endParaRPr sz="1100">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40"/>
          <p:cNvSpPr txBox="1"/>
          <p:nvPr/>
        </p:nvSpPr>
        <p:spPr>
          <a:xfrm>
            <a:off x="1553820" y="2679914"/>
            <a:ext cx="6547800" cy="23088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3200"/>
              <a:buFont typeface="Arial"/>
              <a:buNone/>
            </a:pPr>
            <a:r>
              <a:rPr lang="en-US" sz="3200" b="1" dirty="0">
                <a:solidFill>
                  <a:schemeClr val="lt1"/>
                </a:solidFill>
              </a:rPr>
              <a:t>Questions?</a:t>
            </a:r>
            <a:endParaRPr dirty="0">
              <a:solidFill>
                <a:schemeClr val="dk1"/>
              </a:solidFill>
            </a:endParaRPr>
          </a:p>
          <a:p>
            <a:pPr marL="0" lvl="0" indent="0" algn="l" rtl="0">
              <a:spcBef>
                <a:spcPts val="0"/>
              </a:spcBef>
              <a:spcAft>
                <a:spcPts val="0"/>
              </a:spcAft>
              <a:buClr>
                <a:schemeClr val="dk1"/>
              </a:buClr>
              <a:buSzPts val="2000"/>
              <a:buFont typeface="Arial"/>
              <a:buNone/>
            </a:pPr>
            <a:endParaRPr sz="2000" dirty="0">
              <a:solidFill>
                <a:schemeClr val="lt1"/>
              </a:solidFill>
            </a:endParaRPr>
          </a:p>
          <a:p>
            <a:pPr marL="0" lvl="0" indent="0" algn="l" rtl="0">
              <a:spcBef>
                <a:spcPts val="0"/>
              </a:spcBef>
              <a:spcAft>
                <a:spcPts val="0"/>
              </a:spcAft>
              <a:buClr>
                <a:schemeClr val="dk1"/>
              </a:buClr>
              <a:buSzPts val="2000"/>
              <a:buFont typeface="Arial"/>
              <a:buNone/>
            </a:pPr>
            <a:r>
              <a:rPr lang="en-US" sz="2000" dirty="0">
                <a:solidFill>
                  <a:schemeClr val="lt1"/>
                </a:solidFill>
              </a:rPr>
              <a:t>Contact Us</a:t>
            </a:r>
            <a:r>
              <a:rPr lang="en-US" sz="2000" dirty="0">
                <a:solidFill>
                  <a:schemeClr val="bg1"/>
                </a:solidFill>
              </a:rPr>
              <a:t>: </a:t>
            </a:r>
            <a:r>
              <a:rPr lang="en-US" sz="2000" u="sng" dirty="0">
                <a:solidFill>
                  <a:schemeClr val="bg1"/>
                </a:solidFill>
                <a:hlinkClick r:id="rId3">
                  <a:extLst>
                    <a:ext uri="{A12FA001-AC4F-418D-AE19-62706E023703}">
                      <ahyp:hlinkClr xmlns:ahyp="http://schemas.microsoft.com/office/drawing/2018/hyperlinkcolor" val="tx"/>
                    </a:ext>
                  </a:extLst>
                </a:hlinkClick>
              </a:rPr>
              <a:t>Stellar Developers Discord</a:t>
            </a:r>
            <a:endParaRPr dirty="0">
              <a:solidFill>
                <a:schemeClr val="bg1"/>
              </a:solidFill>
              <a:hlinkClick r:id="rId3">
                <a:extLst>
                  <a:ext uri="{A12FA001-AC4F-418D-AE19-62706E023703}">
                    <ahyp:hlinkClr xmlns:ahyp="http://schemas.microsoft.com/office/drawing/2018/hyperlinkcolor" val="tx"/>
                  </a:ext>
                </a:extLst>
              </a:hlinkClick>
            </a:endParaRPr>
          </a:p>
          <a:p>
            <a:pPr marL="0" lvl="0" indent="0" algn="l" rtl="0">
              <a:spcBef>
                <a:spcPts val="0"/>
              </a:spcBef>
              <a:spcAft>
                <a:spcPts val="0"/>
              </a:spcAft>
              <a:buClr>
                <a:schemeClr val="dk1"/>
              </a:buClr>
              <a:buSzPts val="2000"/>
              <a:buFont typeface="Arial"/>
              <a:buNone/>
            </a:pPr>
            <a:endParaRPr sz="2000" dirty="0">
              <a:solidFill>
                <a:schemeClr val="lt1"/>
              </a:solidFill>
            </a:endParaRPr>
          </a:p>
          <a:p>
            <a:pPr marL="0" lvl="0" indent="0" algn="l" rtl="0">
              <a:spcBef>
                <a:spcPts val="0"/>
              </a:spcBef>
              <a:spcAft>
                <a:spcPts val="0"/>
              </a:spcAft>
              <a:buClr>
                <a:schemeClr val="dk1"/>
              </a:buClr>
              <a:buSzPts val="2000"/>
              <a:buFont typeface="Arial"/>
              <a:buNone/>
            </a:pPr>
            <a:r>
              <a:rPr lang="en-US" sz="2000" dirty="0">
                <a:solidFill>
                  <a:schemeClr val="lt1"/>
                </a:solidFill>
              </a:rPr>
              <a:t>Twitter: @StellarOrg</a:t>
            </a:r>
            <a:endParaRPr sz="2000" dirty="0">
              <a:solidFill>
                <a:schemeClr val="lt1"/>
              </a:solidFill>
            </a:endParaRPr>
          </a:p>
          <a:p>
            <a:pPr marL="0" marR="0" lvl="0" indent="0" algn="l" rtl="0">
              <a:lnSpc>
                <a:spcPct val="100000"/>
              </a:lnSpc>
              <a:spcBef>
                <a:spcPts val="0"/>
              </a:spcBef>
              <a:spcAft>
                <a:spcPts val="0"/>
              </a:spcAft>
              <a:buClr>
                <a:schemeClr val="dk1"/>
              </a:buClr>
              <a:buSzPts val="2000"/>
              <a:buFont typeface="Calibri"/>
              <a:buNone/>
            </a:pPr>
            <a:endParaRPr sz="3200" b="1" dirty="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
        <p:nvSpPr>
          <p:cNvPr id="203" name="Google Shape;203;p3"/>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b="0"/>
              <a:t>NFTs and the Metaverse</a:t>
            </a:r>
            <a:endParaRPr/>
          </a:p>
        </p:txBody>
      </p:sp>
      <p:sp>
        <p:nvSpPr>
          <p:cNvPr id="204" name="Google Shape;204;p3"/>
          <p:cNvSpPr txBox="1"/>
          <p:nvPr/>
        </p:nvSpPr>
        <p:spPr>
          <a:xfrm>
            <a:off x="996950" y="1534900"/>
            <a:ext cx="10160100" cy="4590000"/>
          </a:xfrm>
          <a:prstGeom prst="rect">
            <a:avLst/>
          </a:prstGeom>
          <a:noFill/>
          <a:ln>
            <a:noFill/>
          </a:ln>
        </p:spPr>
        <p:txBody>
          <a:bodyPr spcFirstLastPara="1" wrap="square" lIns="91425" tIns="45700" rIns="91425" bIns="45700" anchor="t" anchorCtr="0">
            <a:noAutofit/>
          </a:bodyPr>
          <a:lstStyle/>
          <a:p>
            <a:pPr marL="457200" marR="0" lvl="0" indent="-330200" algn="l" rtl="0">
              <a:lnSpc>
                <a:spcPct val="100000"/>
              </a:lnSpc>
              <a:spcBef>
                <a:spcPts val="0"/>
              </a:spcBef>
              <a:spcAft>
                <a:spcPts val="0"/>
              </a:spcAft>
              <a:buClr>
                <a:srgbClr val="53626F"/>
              </a:buClr>
              <a:buSzPts val="1600"/>
              <a:buChar char="●"/>
            </a:pPr>
            <a:r>
              <a:rPr lang="en-US" sz="1600" b="0" i="0" u="none" strike="noStrike" cap="none" dirty="0">
                <a:solidFill>
                  <a:srgbClr val="53626F"/>
                </a:solidFill>
                <a:latin typeface="Arial"/>
                <a:ea typeface="Arial"/>
                <a:cs typeface="Arial"/>
                <a:sym typeface="Arial"/>
              </a:rPr>
              <a:t>First, </a:t>
            </a:r>
            <a:r>
              <a:rPr lang="en-US" sz="1600" dirty="0">
                <a:solidFill>
                  <a:srgbClr val="53626F"/>
                </a:solidFill>
              </a:rPr>
              <a:t>you are going to head over</a:t>
            </a:r>
            <a:r>
              <a:rPr lang="en-US" sz="1600" b="0" i="0" u="none" strike="noStrike" cap="none" dirty="0">
                <a:solidFill>
                  <a:srgbClr val="53626F"/>
                </a:solidFill>
                <a:latin typeface="Arial"/>
                <a:ea typeface="Arial"/>
                <a:cs typeface="Arial"/>
                <a:sym typeface="Arial"/>
              </a:rPr>
              <a:t> to the </a:t>
            </a:r>
            <a:r>
              <a:rPr lang="en-US" sz="1600" b="0" i="0" u="sng" strike="noStrike" cap="none" dirty="0">
                <a:solidFill>
                  <a:srgbClr val="53626F"/>
                </a:solidFill>
                <a:latin typeface="Arial"/>
                <a:ea typeface="Arial"/>
                <a:cs typeface="Arial"/>
                <a:sym typeface="Arial"/>
                <a:hlinkClick r:id="rId3">
                  <a:extLst>
                    <a:ext uri="{A12FA001-AC4F-418D-AE19-62706E023703}">
                      <ahyp:hlinkClr xmlns:ahyp="http://schemas.microsoft.com/office/drawing/2018/hyperlinkcolor" val="tx"/>
                    </a:ext>
                  </a:extLst>
                </a:hlinkClick>
              </a:rPr>
              <a:t>Stellar </a:t>
            </a:r>
            <a:r>
              <a:rPr lang="en-US" sz="1600" u="sng" dirty="0">
                <a:solidFill>
                  <a:srgbClr val="53626F"/>
                </a:solidFill>
                <a:hlinkClick r:id="rId3">
                  <a:extLst>
                    <a:ext uri="{A12FA001-AC4F-418D-AE19-62706E023703}">
                      <ahyp:hlinkClr xmlns:ahyp="http://schemas.microsoft.com/office/drawing/2018/hyperlinkcolor" val="tx"/>
                    </a:ext>
                  </a:extLst>
                </a:hlinkClick>
              </a:rPr>
              <a:t>L</a:t>
            </a:r>
            <a:r>
              <a:rPr lang="en-US" sz="1600" b="0" i="0" u="sng" strike="noStrike" cap="none" dirty="0">
                <a:solidFill>
                  <a:srgbClr val="53626F"/>
                </a:solidFill>
                <a:latin typeface="Arial"/>
                <a:ea typeface="Arial"/>
                <a:cs typeface="Arial"/>
                <a:sym typeface="Arial"/>
                <a:hlinkClick r:id="rId3">
                  <a:extLst>
                    <a:ext uri="{A12FA001-AC4F-418D-AE19-62706E023703}">
                      <ahyp:hlinkClr xmlns:ahyp="http://schemas.microsoft.com/office/drawing/2018/hyperlinkcolor" val="tx"/>
                    </a:ext>
                  </a:extLst>
                </a:hlinkClick>
              </a:rPr>
              <a:t>aboratory </a:t>
            </a:r>
            <a:r>
              <a:rPr lang="en-US" sz="1600" dirty="0">
                <a:solidFill>
                  <a:srgbClr val="53626F"/>
                </a:solidFill>
              </a:rPr>
              <a:t>. As always, m</a:t>
            </a:r>
            <a:r>
              <a:rPr lang="en-US" sz="1600" b="0" i="0" u="none" strike="noStrike" cap="none" dirty="0">
                <a:solidFill>
                  <a:srgbClr val="53626F"/>
                </a:solidFill>
                <a:latin typeface="Arial"/>
                <a:ea typeface="Arial"/>
                <a:cs typeface="Arial"/>
                <a:sym typeface="Arial"/>
              </a:rPr>
              <a:t>ake sure you are using t</a:t>
            </a:r>
            <a:r>
              <a:rPr lang="en-US" sz="1600" dirty="0">
                <a:solidFill>
                  <a:srgbClr val="53626F"/>
                </a:solidFill>
              </a:rPr>
              <a:t>he </a:t>
            </a:r>
            <a:r>
              <a:rPr lang="en-US" sz="1600" b="0" i="0" u="none" strike="noStrike" cap="none" dirty="0" err="1">
                <a:solidFill>
                  <a:srgbClr val="53626F"/>
                </a:solidFill>
                <a:latin typeface="Arial"/>
                <a:ea typeface="Arial"/>
                <a:cs typeface="Arial"/>
                <a:sym typeface="Arial"/>
              </a:rPr>
              <a:t>testnet</a:t>
            </a:r>
            <a:r>
              <a:rPr lang="en-US" sz="1600" b="0" i="0" u="none" strike="noStrike" cap="none" dirty="0">
                <a:solidFill>
                  <a:srgbClr val="53626F"/>
                </a:solidFill>
                <a:latin typeface="Arial"/>
                <a:ea typeface="Arial"/>
                <a:cs typeface="Arial"/>
                <a:sym typeface="Arial"/>
              </a:rPr>
              <a:t> network (right corner and click </a:t>
            </a:r>
            <a:r>
              <a:rPr lang="en-US" sz="1600" b="1" i="0" u="none" strike="noStrike" cap="none" dirty="0">
                <a:solidFill>
                  <a:srgbClr val="53626F"/>
                </a:solidFill>
                <a:latin typeface="Arial"/>
                <a:ea typeface="Arial"/>
                <a:cs typeface="Arial"/>
                <a:sym typeface="Arial"/>
              </a:rPr>
              <a:t>test</a:t>
            </a:r>
            <a:r>
              <a:rPr lang="en-US" sz="1600" b="0" i="0" u="none" strike="noStrike" cap="none" dirty="0">
                <a:solidFill>
                  <a:srgbClr val="53626F"/>
                </a:solidFill>
                <a:latin typeface="Arial"/>
                <a:ea typeface="Arial"/>
                <a:cs typeface="Arial"/>
                <a:sym typeface="Arial"/>
              </a:rPr>
              <a:t>, if it’s not selected).</a:t>
            </a:r>
            <a:endParaRPr sz="1600" dirty="0"/>
          </a:p>
          <a:p>
            <a:pPr marL="457200" marR="0" lvl="0" indent="-330200" algn="l" rtl="0">
              <a:lnSpc>
                <a:spcPct val="100000"/>
              </a:lnSpc>
              <a:spcBef>
                <a:spcPts val="0"/>
              </a:spcBef>
              <a:spcAft>
                <a:spcPts val="0"/>
              </a:spcAft>
              <a:buClr>
                <a:srgbClr val="53626F"/>
              </a:buClr>
              <a:buSzPts val="1600"/>
              <a:buChar char="●"/>
            </a:pPr>
            <a:r>
              <a:rPr lang="en-US" sz="1600" b="0" i="0" u="none" strike="noStrike" cap="none" dirty="0">
                <a:solidFill>
                  <a:srgbClr val="53626F"/>
                </a:solidFill>
                <a:latin typeface="Arial"/>
                <a:ea typeface="Arial"/>
                <a:cs typeface="Arial"/>
                <a:sym typeface="Arial"/>
              </a:rPr>
              <a:t>Click the tab </a:t>
            </a:r>
            <a:r>
              <a:rPr lang="en-US" sz="1600" b="1" i="0" u="none" strike="noStrike" cap="none" dirty="0">
                <a:solidFill>
                  <a:srgbClr val="53626F"/>
                </a:solidFill>
                <a:latin typeface="Arial"/>
                <a:ea typeface="Arial"/>
                <a:cs typeface="Arial"/>
                <a:sym typeface="Arial"/>
              </a:rPr>
              <a:t>Create Account </a:t>
            </a:r>
            <a:r>
              <a:rPr lang="en-US" sz="1600" b="0" i="0" u="none" strike="noStrike" cap="none" dirty="0">
                <a:solidFill>
                  <a:srgbClr val="53626F"/>
                </a:solidFill>
                <a:latin typeface="Arial"/>
                <a:ea typeface="Arial"/>
                <a:cs typeface="Arial"/>
                <a:sym typeface="Arial"/>
              </a:rPr>
              <a:t>and select the  </a:t>
            </a:r>
            <a:r>
              <a:rPr lang="en-US" sz="1600" b="1" i="0" u="none" strike="noStrike" cap="none" dirty="0">
                <a:solidFill>
                  <a:srgbClr val="53626F"/>
                </a:solidFill>
                <a:latin typeface="Arial"/>
                <a:ea typeface="Arial"/>
                <a:cs typeface="Arial"/>
                <a:sym typeface="Arial"/>
              </a:rPr>
              <a:t>Generate </a:t>
            </a:r>
            <a:r>
              <a:rPr lang="en-US" sz="1600" b="1" dirty="0">
                <a:solidFill>
                  <a:srgbClr val="53626F"/>
                </a:solidFill>
              </a:rPr>
              <a:t>Keypair </a:t>
            </a:r>
            <a:r>
              <a:rPr lang="en-US" sz="1600" b="0" i="0" u="none" strike="noStrike" cap="none" dirty="0">
                <a:solidFill>
                  <a:srgbClr val="53626F"/>
                </a:solidFill>
                <a:latin typeface="Arial"/>
                <a:ea typeface="Arial"/>
                <a:cs typeface="Arial"/>
                <a:sym typeface="Arial"/>
              </a:rPr>
              <a:t>button to generate the first key pair. Then fund you</a:t>
            </a:r>
            <a:r>
              <a:rPr lang="en-US" sz="1600" dirty="0">
                <a:solidFill>
                  <a:srgbClr val="53626F"/>
                </a:solidFill>
              </a:rPr>
              <a:t>r account with the </a:t>
            </a:r>
            <a:r>
              <a:rPr lang="en-US" sz="1600" dirty="0" err="1">
                <a:solidFill>
                  <a:srgbClr val="53626F"/>
                </a:solidFill>
              </a:rPr>
              <a:t>Friendbot</a:t>
            </a:r>
            <a:r>
              <a:rPr lang="en-US" sz="1600" dirty="0">
                <a:solidFill>
                  <a:srgbClr val="53626F"/>
                </a:solidFill>
              </a:rPr>
              <a:t>, as you did on Week 1.</a:t>
            </a:r>
            <a:endParaRPr sz="1600" dirty="0">
              <a:solidFill>
                <a:srgbClr val="53626F"/>
              </a:solidFill>
            </a:endParaRPr>
          </a:p>
          <a:p>
            <a:pPr marL="457200" marR="0" lvl="0" indent="-330200" algn="l" rtl="0">
              <a:lnSpc>
                <a:spcPct val="100000"/>
              </a:lnSpc>
              <a:spcBef>
                <a:spcPts val="0"/>
              </a:spcBef>
              <a:spcAft>
                <a:spcPts val="0"/>
              </a:spcAft>
              <a:buClr>
                <a:srgbClr val="53626F"/>
              </a:buClr>
              <a:buSzPts val="1600"/>
              <a:buChar char="●"/>
            </a:pPr>
            <a:r>
              <a:rPr lang="en-US" sz="1600" b="0" i="0" u="none" strike="noStrike" cap="none" dirty="0">
                <a:solidFill>
                  <a:srgbClr val="53626F"/>
                </a:solidFill>
                <a:latin typeface="Arial"/>
                <a:ea typeface="Arial"/>
                <a:cs typeface="Arial"/>
                <a:sym typeface="Arial"/>
              </a:rPr>
              <a:t>Repeat the process to create the second keypair account.</a:t>
            </a:r>
            <a:endParaRPr sz="1600" b="0" i="0" u="none" strike="noStrike" cap="none" dirty="0">
              <a:solidFill>
                <a:srgbClr val="53626F"/>
              </a:solidFill>
              <a:latin typeface="Arial"/>
              <a:ea typeface="Arial"/>
              <a:cs typeface="Arial"/>
              <a:sym typeface="Arial"/>
            </a:endParaRPr>
          </a:p>
          <a:p>
            <a:pPr marL="457200" lvl="0" indent="-330200" algn="l" rtl="0">
              <a:spcBef>
                <a:spcPts val="0"/>
              </a:spcBef>
              <a:spcAft>
                <a:spcPts val="0"/>
              </a:spcAft>
              <a:buClr>
                <a:srgbClr val="53626F"/>
              </a:buClr>
              <a:buSzPts val="1600"/>
              <a:buChar char="●"/>
            </a:pPr>
            <a:r>
              <a:rPr lang="en-US" sz="1600" dirty="0">
                <a:solidFill>
                  <a:srgbClr val="53626F"/>
                </a:solidFill>
              </a:rPr>
              <a:t>Create two public keys for the two accounts and make sure that you don’t mix them up. The first key will be your </a:t>
            </a:r>
            <a:r>
              <a:rPr lang="en-US" sz="1600" b="1" dirty="0">
                <a:solidFill>
                  <a:srgbClr val="53626F"/>
                </a:solidFill>
              </a:rPr>
              <a:t>Distributor </a:t>
            </a:r>
            <a:r>
              <a:rPr lang="en-US" sz="1600" dirty="0">
                <a:solidFill>
                  <a:srgbClr val="53626F"/>
                </a:solidFill>
              </a:rPr>
              <a:t>and the second key will be your </a:t>
            </a:r>
            <a:r>
              <a:rPr lang="en-US" sz="1600" b="1" dirty="0">
                <a:solidFill>
                  <a:srgbClr val="53626F"/>
                </a:solidFill>
              </a:rPr>
              <a:t>Issuer</a:t>
            </a:r>
            <a:r>
              <a:rPr lang="en-US" sz="1600" dirty="0">
                <a:solidFill>
                  <a:srgbClr val="53626F"/>
                </a:solidFill>
              </a:rPr>
              <a:t>.</a:t>
            </a:r>
            <a:endParaRPr sz="1600" dirty="0">
              <a:solidFill>
                <a:schemeClr val="dk1"/>
              </a:solidFill>
            </a:endParaRPr>
          </a:p>
          <a:p>
            <a:pPr marL="0" lvl="0" indent="0" algn="l" rtl="0">
              <a:spcBef>
                <a:spcPts val="0"/>
              </a:spcBef>
              <a:spcAft>
                <a:spcPts val="0"/>
              </a:spcAft>
              <a:buClr>
                <a:schemeClr val="dk1"/>
              </a:buClr>
              <a:buFont typeface="Arial"/>
              <a:buNone/>
            </a:pPr>
            <a:endParaRPr sz="1600" dirty="0">
              <a:solidFill>
                <a:srgbClr val="FF0000"/>
              </a:solidFill>
            </a:endParaRPr>
          </a:p>
          <a:p>
            <a:pPr marL="0" lvl="0" indent="0" algn="l" rtl="0">
              <a:spcBef>
                <a:spcPts val="0"/>
              </a:spcBef>
              <a:spcAft>
                <a:spcPts val="0"/>
              </a:spcAft>
              <a:buClr>
                <a:schemeClr val="dk1"/>
              </a:buClr>
              <a:buFont typeface="Arial"/>
              <a:buNone/>
            </a:pPr>
            <a:endParaRPr sz="1600" dirty="0">
              <a:solidFill>
                <a:srgbClr val="FF0000"/>
              </a:solidFill>
            </a:endParaRPr>
          </a:p>
          <a:p>
            <a:pPr marL="0" lvl="0" indent="0" algn="l" rtl="0">
              <a:spcBef>
                <a:spcPts val="0"/>
              </a:spcBef>
              <a:spcAft>
                <a:spcPts val="0"/>
              </a:spcAft>
              <a:buClr>
                <a:schemeClr val="dk1"/>
              </a:buClr>
              <a:buFont typeface="Arial"/>
              <a:buNone/>
            </a:pPr>
            <a:endParaRPr sz="1600" dirty="0">
              <a:solidFill>
                <a:srgbClr val="FF0000"/>
              </a:solidFill>
            </a:endParaRPr>
          </a:p>
          <a:p>
            <a:pPr marL="0" marR="0" lvl="0" indent="0" algn="l" rtl="0">
              <a:lnSpc>
                <a:spcPct val="100000"/>
              </a:lnSpc>
              <a:spcBef>
                <a:spcPts val="0"/>
              </a:spcBef>
              <a:spcAft>
                <a:spcPts val="0"/>
              </a:spcAft>
              <a:buNone/>
            </a:pPr>
            <a:endParaRPr sz="1600" dirty="0">
              <a:solidFill>
                <a:srgbClr val="53626F"/>
              </a:solidFill>
            </a:endParaRPr>
          </a:p>
          <a:p>
            <a:pPr marL="0" marR="0" lvl="0" indent="0" algn="l" rtl="0">
              <a:lnSpc>
                <a:spcPct val="100000"/>
              </a:lnSpc>
              <a:spcBef>
                <a:spcPts val="0"/>
              </a:spcBef>
              <a:spcAft>
                <a:spcPts val="0"/>
              </a:spcAft>
              <a:buNone/>
            </a:pPr>
            <a:endParaRPr sz="1600" b="0" i="0" u="none" strike="noStrike" cap="none" dirty="0">
              <a:solidFill>
                <a:srgbClr val="FF0000"/>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dirty="0">
              <a:solidFill>
                <a:srgbClr val="FF0000"/>
              </a:solidFill>
              <a:latin typeface="Arial"/>
              <a:ea typeface="Arial"/>
              <a:cs typeface="Arial"/>
              <a:sym typeface="Arial"/>
            </a:endParaRPr>
          </a:p>
        </p:txBody>
      </p:sp>
      <p:sp>
        <p:nvSpPr>
          <p:cNvPr id="205" name="Google Shape;205;p3"/>
          <p:cNvSpPr txBox="1"/>
          <p:nvPr/>
        </p:nvSpPr>
        <p:spPr>
          <a:xfrm>
            <a:off x="1016000" y="905845"/>
            <a:ext cx="10160000" cy="4587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400"/>
              <a:buFont typeface="Arial"/>
              <a:buNone/>
            </a:pPr>
            <a:r>
              <a:rPr lang="en-US" sz="2400">
                <a:solidFill>
                  <a:srgbClr val="53626F"/>
                </a:solidFill>
              </a:rPr>
              <a:t>Create an NFT using the Stellar Laboratory </a:t>
            </a:r>
            <a:endParaRPr sz="2400">
              <a:solidFill>
                <a:srgbClr val="53626F"/>
              </a:solidFill>
            </a:endParaRPr>
          </a:p>
        </p:txBody>
      </p:sp>
      <p:sp>
        <p:nvSpPr>
          <p:cNvPr id="206" name="Google Shape;206;p3"/>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06: Laboratory</a:t>
            </a:r>
            <a:endParaRPr sz="11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214" name="Google Shape;214;p4"/>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b="0"/>
              <a:t>NFTs and the Metaverse</a:t>
            </a:r>
            <a:endParaRPr/>
          </a:p>
        </p:txBody>
      </p:sp>
      <p:sp>
        <p:nvSpPr>
          <p:cNvPr id="215" name="Google Shape;215;p4"/>
          <p:cNvSpPr txBox="1"/>
          <p:nvPr/>
        </p:nvSpPr>
        <p:spPr>
          <a:xfrm>
            <a:off x="4530625" y="5913900"/>
            <a:ext cx="2512800" cy="45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300">
                <a:solidFill>
                  <a:schemeClr val="dk2"/>
                </a:solidFill>
              </a:rPr>
              <a:t>Generating the keypairs.</a:t>
            </a:r>
            <a:endParaRPr sz="1300" b="0" i="0" u="none" strike="noStrike" cap="none">
              <a:solidFill>
                <a:schemeClr val="dk2"/>
              </a:solidFill>
              <a:latin typeface="Arial"/>
              <a:ea typeface="Arial"/>
              <a:cs typeface="Arial"/>
              <a:sym typeface="Arial"/>
            </a:endParaRPr>
          </a:p>
        </p:txBody>
      </p:sp>
      <p:sp>
        <p:nvSpPr>
          <p:cNvPr id="216" name="Google Shape;216;p4"/>
          <p:cNvSpPr txBox="1"/>
          <p:nvPr/>
        </p:nvSpPr>
        <p:spPr>
          <a:xfrm>
            <a:off x="1016000" y="905845"/>
            <a:ext cx="10160000" cy="4587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2400"/>
              <a:buNone/>
            </a:pPr>
            <a:r>
              <a:rPr lang="en-US" sz="2400">
                <a:solidFill>
                  <a:srgbClr val="53626F"/>
                </a:solidFill>
              </a:rPr>
              <a:t>Create an NFT using the Stellar Laboratory </a:t>
            </a:r>
            <a:endParaRPr sz="2400">
              <a:solidFill>
                <a:srgbClr val="53626F"/>
              </a:solidFill>
            </a:endParaRPr>
          </a:p>
        </p:txBody>
      </p:sp>
      <p:sp>
        <p:nvSpPr>
          <p:cNvPr id="217" name="Google Shape;217;p4"/>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06: Laboratory</a:t>
            </a:r>
            <a:endParaRPr sz="1100">
              <a:solidFill>
                <a:srgbClr val="FFFFFF"/>
              </a:solidFill>
            </a:endParaRPr>
          </a:p>
        </p:txBody>
      </p:sp>
      <p:pic>
        <p:nvPicPr>
          <p:cNvPr id="219" name="Google Shape;219;p4"/>
          <p:cNvPicPr preferRelativeResize="0"/>
          <p:nvPr/>
        </p:nvPicPr>
        <p:blipFill>
          <a:blip r:embed="rId3">
            <a:alphaModFix/>
          </a:blip>
          <a:stretch>
            <a:fillRect/>
          </a:stretch>
        </p:blipFill>
        <p:spPr>
          <a:xfrm>
            <a:off x="2341563" y="1364626"/>
            <a:ext cx="6890925" cy="2286575"/>
          </a:xfrm>
          <a:prstGeom prst="rect">
            <a:avLst/>
          </a:prstGeom>
          <a:noFill/>
          <a:ln>
            <a:noFill/>
          </a:ln>
        </p:spPr>
      </p:pic>
      <p:pic>
        <p:nvPicPr>
          <p:cNvPr id="220" name="Google Shape;220;p4"/>
          <p:cNvPicPr preferRelativeResize="0"/>
          <p:nvPr/>
        </p:nvPicPr>
        <p:blipFill>
          <a:blip r:embed="rId4">
            <a:alphaModFix/>
          </a:blip>
          <a:stretch>
            <a:fillRect/>
          </a:stretch>
        </p:blipFill>
        <p:spPr>
          <a:xfrm>
            <a:off x="2455900" y="3651200"/>
            <a:ext cx="6713909" cy="2286575"/>
          </a:xfrm>
          <a:prstGeom prst="rect">
            <a:avLst/>
          </a:prstGeom>
          <a:noFill/>
          <a:ln>
            <a:noFill/>
          </a:ln>
        </p:spPr>
      </p:pic>
      <p:sp>
        <p:nvSpPr>
          <p:cNvPr id="221" name="Google Shape;221;p4"/>
          <p:cNvSpPr/>
          <p:nvPr/>
        </p:nvSpPr>
        <p:spPr>
          <a:xfrm>
            <a:off x="6957575" y="2601300"/>
            <a:ext cx="1941600" cy="286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a:off x="7043425" y="3002625"/>
            <a:ext cx="1941600" cy="286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a:off x="7043425" y="4810425"/>
            <a:ext cx="1941600" cy="286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a:off x="7043425" y="5199300"/>
            <a:ext cx="1941600" cy="286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231" name="Google Shape;231;p5"/>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b="0"/>
              <a:t>NFTs and the Metaverse</a:t>
            </a:r>
            <a:endParaRPr/>
          </a:p>
        </p:txBody>
      </p:sp>
      <p:sp>
        <p:nvSpPr>
          <p:cNvPr id="232" name="Google Shape;232;p5"/>
          <p:cNvSpPr txBox="1"/>
          <p:nvPr/>
        </p:nvSpPr>
        <p:spPr>
          <a:xfrm>
            <a:off x="1016000" y="1467450"/>
            <a:ext cx="10160100" cy="2557500"/>
          </a:xfrm>
          <a:prstGeom prst="rect">
            <a:avLst/>
          </a:prstGeom>
          <a:noFill/>
          <a:ln>
            <a:noFill/>
          </a:ln>
        </p:spPr>
        <p:txBody>
          <a:bodyPr spcFirstLastPara="1" wrap="square" lIns="91425" tIns="45700" rIns="91425" bIns="45700" anchor="t" anchorCtr="0">
            <a:noAutofit/>
          </a:bodyPr>
          <a:lstStyle/>
          <a:p>
            <a:pPr marL="457200" marR="0" lvl="0" indent="-330200" algn="l" rtl="0">
              <a:lnSpc>
                <a:spcPct val="100000"/>
              </a:lnSpc>
              <a:spcBef>
                <a:spcPts val="0"/>
              </a:spcBef>
              <a:spcAft>
                <a:spcPts val="0"/>
              </a:spcAft>
              <a:buClr>
                <a:srgbClr val="53626F"/>
              </a:buClr>
              <a:buSzPts val="1600"/>
              <a:buChar char="●"/>
            </a:pPr>
            <a:r>
              <a:rPr lang="en-US" sz="1600" dirty="0">
                <a:solidFill>
                  <a:srgbClr val="53626F"/>
                </a:solidFill>
              </a:rPr>
              <a:t>Now, you are going to fund the Stellar accounts using the </a:t>
            </a:r>
            <a:r>
              <a:rPr lang="en-US" sz="1600" dirty="0" err="1">
                <a:solidFill>
                  <a:srgbClr val="53626F"/>
                </a:solidFill>
              </a:rPr>
              <a:t>Friendbot</a:t>
            </a:r>
            <a:r>
              <a:rPr lang="en-US" sz="1600" dirty="0">
                <a:solidFill>
                  <a:srgbClr val="53626F"/>
                </a:solidFill>
              </a:rPr>
              <a:t>.</a:t>
            </a:r>
            <a:endParaRPr dirty="0"/>
          </a:p>
          <a:p>
            <a:pPr marL="457200" marR="0" lvl="0" indent="-330200" algn="l" rtl="0">
              <a:lnSpc>
                <a:spcPct val="100000"/>
              </a:lnSpc>
              <a:spcBef>
                <a:spcPts val="0"/>
              </a:spcBef>
              <a:spcAft>
                <a:spcPts val="0"/>
              </a:spcAft>
              <a:buClr>
                <a:srgbClr val="53626F"/>
              </a:buClr>
              <a:buSzPts val="1600"/>
              <a:buChar char="●"/>
            </a:pPr>
            <a:r>
              <a:rPr lang="en-US" sz="1600" b="0" i="0" u="none" strike="noStrike" cap="none" dirty="0">
                <a:solidFill>
                  <a:srgbClr val="53626F"/>
                </a:solidFill>
                <a:latin typeface="Arial"/>
                <a:ea typeface="Arial"/>
                <a:cs typeface="Arial"/>
                <a:sym typeface="Arial"/>
              </a:rPr>
              <a:t>Please fund </a:t>
            </a:r>
            <a:r>
              <a:rPr lang="en-US" sz="1600" b="1" i="0" u="none" strike="noStrike" cap="none" dirty="0">
                <a:solidFill>
                  <a:srgbClr val="53626F"/>
                </a:solidFill>
                <a:latin typeface="Arial"/>
                <a:ea typeface="Arial"/>
                <a:cs typeface="Arial"/>
                <a:sym typeface="Arial"/>
              </a:rPr>
              <a:t>both</a:t>
            </a:r>
            <a:r>
              <a:rPr lang="en-US" sz="1600" b="0" i="0" u="none" strike="noStrike" cap="none" dirty="0">
                <a:solidFill>
                  <a:srgbClr val="53626F"/>
                </a:solidFill>
                <a:latin typeface="Arial"/>
                <a:ea typeface="Arial"/>
                <a:cs typeface="Arial"/>
                <a:sym typeface="Arial"/>
              </a:rPr>
              <a:t> accounts with 10,000 XLM on the </a:t>
            </a:r>
            <a:r>
              <a:rPr lang="en-US" sz="1600" b="1" i="0" u="none" strike="noStrike" cap="none" dirty="0">
                <a:solidFill>
                  <a:srgbClr val="53626F"/>
                </a:solidFill>
                <a:latin typeface="Arial"/>
                <a:ea typeface="Arial"/>
                <a:cs typeface="Arial"/>
                <a:sym typeface="Arial"/>
              </a:rPr>
              <a:t>test </a:t>
            </a:r>
            <a:r>
              <a:rPr lang="en-US" sz="1600" b="1" dirty="0">
                <a:solidFill>
                  <a:srgbClr val="53626F"/>
                </a:solidFill>
              </a:rPr>
              <a:t>network.</a:t>
            </a:r>
            <a:endParaRPr dirty="0"/>
          </a:p>
          <a:p>
            <a:pPr marL="457200" marR="0" lvl="0" indent="-330200" algn="l" rtl="0">
              <a:lnSpc>
                <a:spcPct val="100000"/>
              </a:lnSpc>
              <a:spcBef>
                <a:spcPts val="0"/>
              </a:spcBef>
              <a:spcAft>
                <a:spcPts val="0"/>
              </a:spcAft>
              <a:buClr>
                <a:srgbClr val="53626F"/>
              </a:buClr>
              <a:buSzPts val="1600"/>
              <a:buFont typeface="Arial"/>
              <a:buChar char="●"/>
            </a:pPr>
            <a:r>
              <a:rPr lang="en-US" sz="1600" b="0" i="0" u="none" strike="noStrike" cap="none" dirty="0">
                <a:solidFill>
                  <a:srgbClr val="53626F"/>
                </a:solidFill>
                <a:latin typeface="Arial"/>
                <a:ea typeface="Arial"/>
                <a:cs typeface="Arial"/>
                <a:sym typeface="Arial"/>
              </a:rPr>
              <a:t>Just add the public key for the account you want to fund and click on </a:t>
            </a:r>
            <a:r>
              <a:rPr lang="en-US" sz="1600" b="1" i="0" u="none" strike="noStrike" cap="none" dirty="0">
                <a:solidFill>
                  <a:srgbClr val="53626F"/>
                </a:solidFill>
                <a:latin typeface="Arial"/>
                <a:ea typeface="Arial"/>
                <a:cs typeface="Arial"/>
                <a:sym typeface="Arial"/>
              </a:rPr>
              <a:t>”Get test network lumens”</a:t>
            </a:r>
            <a:r>
              <a:rPr lang="en-US" sz="1600" b="0" i="0" u="none" strike="noStrike" cap="none" dirty="0">
                <a:solidFill>
                  <a:srgbClr val="53626F"/>
                </a:solidFill>
                <a:latin typeface="Arial"/>
                <a:ea typeface="Arial"/>
                <a:cs typeface="Arial"/>
                <a:sym typeface="Arial"/>
              </a:rPr>
              <a:t>.</a:t>
            </a:r>
            <a:endParaRPr dirty="0"/>
          </a:p>
          <a:p>
            <a:pPr marL="457200" marR="0" lvl="0" indent="0" algn="l" rtl="0">
              <a:lnSpc>
                <a:spcPct val="100000"/>
              </a:lnSpc>
              <a:spcBef>
                <a:spcPts val="0"/>
              </a:spcBef>
              <a:spcAft>
                <a:spcPts val="0"/>
              </a:spcAft>
              <a:buNone/>
            </a:pPr>
            <a:endParaRPr sz="1600" b="0" i="0" u="none" strike="noStrike" cap="none" dirty="0">
              <a:solidFill>
                <a:srgbClr val="FF0000"/>
              </a:solidFill>
              <a:latin typeface="Arial"/>
              <a:ea typeface="Arial"/>
              <a:cs typeface="Arial"/>
              <a:sym typeface="Arial"/>
            </a:endParaRPr>
          </a:p>
        </p:txBody>
      </p:sp>
      <p:sp>
        <p:nvSpPr>
          <p:cNvPr id="233" name="Google Shape;233;p5"/>
          <p:cNvSpPr txBox="1"/>
          <p:nvPr/>
        </p:nvSpPr>
        <p:spPr>
          <a:xfrm>
            <a:off x="1016000" y="905845"/>
            <a:ext cx="10160000" cy="4587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2400"/>
              <a:buNone/>
            </a:pPr>
            <a:r>
              <a:rPr lang="en-US" sz="2400">
                <a:solidFill>
                  <a:srgbClr val="53626F"/>
                </a:solidFill>
              </a:rPr>
              <a:t>Create an NFT using the Stellar Laboratory </a:t>
            </a:r>
            <a:endParaRPr sz="2400">
              <a:solidFill>
                <a:srgbClr val="53626F"/>
              </a:solidFill>
            </a:endParaRPr>
          </a:p>
        </p:txBody>
      </p:sp>
      <p:sp>
        <p:nvSpPr>
          <p:cNvPr id="234" name="Google Shape;234;p5"/>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06: Laboratory</a:t>
            </a:r>
            <a:endParaRPr sz="1100">
              <a:solidFill>
                <a:srgbClr val="FFFFFF"/>
              </a:solidFill>
            </a:endParaRPr>
          </a:p>
        </p:txBody>
      </p:sp>
      <p:pic>
        <p:nvPicPr>
          <p:cNvPr id="236" name="Google Shape;236;p5"/>
          <p:cNvPicPr preferRelativeResize="0"/>
          <p:nvPr/>
        </p:nvPicPr>
        <p:blipFill>
          <a:blip r:embed="rId3">
            <a:alphaModFix/>
          </a:blip>
          <a:stretch>
            <a:fillRect/>
          </a:stretch>
        </p:blipFill>
        <p:spPr>
          <a:xfrm>
            <a:off x="2888713" y="4261787"/>
            <a:ext cx="6376465" cy="1926225"/>
          </a:xfrm>
          <a:prstGeom prst="rect">
            <a:avLst/>
          </a:prstGeom>
          <a:noFill/>
          <a:ln>
            <a:noFill/>
          </a:ln>
        </p:spPr>
      </p:pic>
      <p:pic>
        <p:nvPicPr>
          <p:cNvPr id="237" name="Google Shape;237;p5"/>
          <p:cNvPicPr preferRelativeResize="0"/>
          <p:nvPr/>
        </p:nvPicPr>
        <p:blipFill>
          <a:blip r:embed="rId4">
            <a:alphaModFix/>
          </a:blip>
          <a:stretch>
            <a:fillRect/>
          </a:stretch>
        </p:blipFill>
        <p:spPr>
          <a:xfrm>
            <a:off x="2888724" y="2465888"/>
            <a:ext cx="6531450" cy="1926225"/>
          </a:xfrm>
          <a:prstGeom prst="rect">
            <a:avLst/>
          </a:prstGeom>
          <a:noFill/>
          <a:ln>
            <a:noFill/>
          </a:ln>
        </p:spPr>
      </p:pic>
      <p:sp>
        <p:nvSpPr>
          <p:cNvPr id="238" name="Google Shape;238;p5"/>
          <p:cNvSpPr/>
          <p:nvPr/>
        </p:nvSpPr>
        <p:spPr>
          <a:xfrm>
            <a:off x="5837350" y="3049375"/>
            <a:ext cx="1941600" cy="286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6612125" y="3811650"/>
            <a:ext cx="1941600" cy="286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5837350" y="4909975"/>
            <a:ext cx="1941600" cy="286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6612125" y="5714025"/>
            <a:ext cx="1941600" cy="286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6"/>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248" name="Google Shape;248;p6"/>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b="0"/>
              <a:t>NFTs and the Metaverse</a:t>
            </a:r>
            <a:endParaRPr/>
          </a:p>
        </p:txBody>
      </p:sp>
      <p:sp>
        <p:nvSpPr>
          <p:cNvPr id="249" name="Google Shape;249;p6"/>
          <p:cNvSpPr txBox="1"/>
          <p:nvPr/>
        </p:nvSpPr>
        <p:spPr>
          <a:xfrm>
            <a:off x="1158450" y="1658225"/>
            <a:ext cx="9800400" cy="1585200"/>
          </a:xfrm>
          <a:prstGeom prst="rect">
            <a:avLst/>
          </a:prstGeom>
          <a:noFill/>
          <a:ln>
            <a:noFill/>
          </a:ln>
        </p:spPr>
        <p:txBody>
          <a:bodyPr spcFirstLastPara="1" wrap="square" lIns="91425" tIns="45700" rIns="91425" bIns="45700" anchor="t" anchorCtr="0">
            <a:noAutofit/>
          </a:bodyPr>
          <a:lstStyle/>
          <a:p>
            <a:pPr marL="457200" marR="0" lvl="0" indent="-317500" algn="l" rtl="0">
              <a:lnSpc>
                <a:spcPct val="100000"/>
              </a:lnSpc>
              <a:spcBef>
                <a:spcPts val="0"/>
              </a:spcBef>
              <a:spcAft>
                <a:spcPts val="0"/>
              </a:spcAft>
              <a:buClr>
                <a:srgbClr val="53626F"/>
              </a:buClr>
              <a:buSzPts val="1400"/>
              <a:buChar char="●"/>
            </a:pPr>
            <a:r>
              <a:rPr lang="en-US" sz="1400" b="0" i="0" u="none" strike="noStrike" cap="none" dirty="0">
                <a:solidFill>
                  <a:srgbClr val="53626F"/>
                </a:solidFill>
                <a:latin typeface="Arial"/>
                <a:ea typeface="Arial"/>
                <a:cs typeface="Arial"/>
                <a:sym typeface="Arial"/>
              </a:rPr>
              <a:t>In the third step, set up a </a:t>
            </a:r>
            <a:r>
              <a:rPr lang="en-US" sz="1400" b="0" i="0" u="none" strike="noStrike" cap="none" dirty="0" err="1">
                <a:solidFill>
                  <a:srgbClr val="53626F"/>
                </a:solidFill>
                <a:latin typeface="Arial"/>
                <a:ea typeface="Arial"/>
                <a:cs typeface="Arial"/>
                <a:sym typeface="Arial"/>
              </a:rPr>
              <a:t>Trustline</a:t>
            </a:r>
            <a:r>
              <a:rPr lang="en-US" sz="1400" b="0" i="0" u="none" strike="noStrike" cap="none" dirty="0">
                <a:solidFill>
                  <a:srgbClr val="53626F"/>
                </a:solidFill>
                <a:latin typeface="Arial"/>
                <a:ea typeface="Arial"/>
                <a:cs typeface="Arial"/>
                <a:sym typeface="Arial"/>
              </a:rPr>
              <a:t> between the </a:t>
            </a:r>
            <a:r>
              <a:rPr lang="en-US" dirty="0">
                <a:solidFill>
                  <a:srgbClr val="53626F"/>
                </a:solidFill>
              </a:rPr>
              <a:t>Issuer  </a:t>
            </a:r>
            <a:r>
              <a:rPr lang="en-US" sz="1400" b="0" i="0" u="none" strike="noStrike" cap="none" dirty="0">
                <a:solidFill>
                  <a:srgbClr val="53626F"/>
                </a:solidFill>
                <a:latin typeface="Arial"/>
                <a:ea typeface="Arial"/>
                <a:cs typeface="Arial"/>
                <a:sym typeface="Arial"/>
              </a:rPr>
              <a:t>and the </a:t>
            </a:r>
            <a:r>
              <a:rPr lang="en-US" dirty="0">
                <a:solidFill>
                  <a:srgbClr val="53626F"/>
                </a:solidFill>
              </a:rPr>
              <a:t>D</a:t>
            </a:r>
            <a:r>
              <a:rPr lang="en-US" sz="1400" b="0" i="0" u="none" strike="noStrike" cap="none" dirty="0">
                <a:solidFill>
                  <a:srgbClr val="53626F"/>
                </a:solidFill>
                <a:latin typeface="Arial"/>
                <a:ea typeface="Arial"/>
                <a:cs typeface="Arial"/>
                <a:sym typeface="Arial"/>
              </a:rPr>
              <a:t>istributor</a:t>
            </a:r>
            <a:r>
              <a:rPr lang="en-US" dirty="0">
                <a:solidFill>
                  <a:srgbClr val="53626F"/>
                </a:solidFill>
              </a:rPr>
              <a:t>. </a:t>
            </a:r>
            <a:endParaRPr dirty="0">
              <a:solidFill>
                <a:srgbClr val="53626F"/>
              </a:solidFill>
            </a:endParaRPr>
          </a:p>
          <a:p>
            <a:pPr marL="457200" marR="0" lvl="0" indent="-317500" algn="l" rtl="0">
              <a:lnSpc>
                <a:spcPct val="100000"/>
              </a:lnSpc>
              <a:spcBef>
                <a:spcPts val="0"/>
              </a:spcBef>
              <a:spcAft>
                <a:spcPts val="0"/>
              </a:spcAft>
              <a:buClr>
                <a:srgbClr val="53626F"/>
              </a:buClr>
              <a:buSzPts val="1400"/>
              <a:buChar char="●"/>
            </a:pPr>
            <a:r>
              <a:rPr lang="en-US" sz="1400" b="0" i="0" u="none" strike="noStrike" cap="none" dirty="0">
                <a:solidFill>
                  <a:srgbClr val="53626F"/>
                </a:solidFill>
                <a:latin typeface="Arial"/>
                <a:ea typeface="Arial"/>
                <a:cs typeface="Arial"/>
                <a:sym typeface="Arial"/>
              </a:rPr>
              <a:t>A </a:t>
            </a:r>
            <a:r>
              <a:rPr lang="en-US" sz="1400" b="0" i="0" u="none" strike="noStrike" cap="none" dirty="0" err="1">
                <a:solidFill>
                  <a:srgbClr val="53626F"/>
                </a:solidFill>
                <a:latin typeface="Arial"/>
                <a:ea typeface="Arial"/>
                <a:cs typeface="Arial"/>
                <a:sym typeface="Arial"/>
              </a:rPr>
              <a:t>Trustline</a:t>
            </a:r>
            <a:r>
              <a:rPr lang="en-US" sz="1400" b="0" i="0" u="none" strike="noStrike" cap="none" dirty="0">
                <a:solidFill>
                  <a:srgbClr val="53626F"/>
                </a:solidFill>
                <a:latin typeface="Arial"/>
                <a:ea typeface="Arial"/>
                <a:cs typeface="Arial"/>
                <a:sym typeface="Arial"/>
              </a:rPr>
              <a:t> in Stellar explicitly implies that the distribution account trusts the issuing account with the handling of the assets issued.</a:t>
            </a:r>
            <a:endParaRPr dirty="0"/>
          </a:p>
          <a:p>
            <a:pPr marL="457200" marR="0" lvl="0" indent="-317500" algn="l" rtl="0">
              <a:lnSpc>
                <a:spcPct val="100000"/>
              </a:lnSpc>
              <a:spcBef>
                <a:spcPts val="0"/>
              </a:spcBef>
              <a:spcAft>
                <a:spcPts val="0"/>
              </a:spcAft>
              <a:buClr>
                <a:srgbClr val="53626F"/>
              </a:buClr>
              <a:buSzPts val="1400"/>
              <a:buFont typeface="Arial"/>
              <a:buChar char="●"/>
            </a:pPr>
            <a:r>
              <a:rPr lang="en-US" sz="1400" b="0" i="0" u="none" strike="noStrike" cap="none" dirty="0">
                <a:solidFill>
                  <a:srgbClr val="53626F"/>
                </a:solidFill>
                <a:latin typeface="Arial"/>
                <a:ea typeface="Arial"/>
                <a:cs typeface="Arial"/>
                <a:sym typeface="Arial"/>
              </a:rPr>
              <a:t>First, we go to the tab Build Transaction. With the transaction builder you build a new Stellar transaction on the Stellar Network.</a:t>
            </a:r>
            <a:endParaRPr dirty="0"/>
          </a:p>
          <a:p>
            <a:pPr marL="0" marR="0" lvl="0" indent="0" algn="l" rtl="0">
              <a:lnSpc>
                <a:spcPct val="100000"/>
              </a:lnSpc>
              <a:spcBef>
                <a:spcPts val="0"/>
              </a:spcBef>
              <a:spcAft>
                <a:spcPts val="0"/>
              </a:spcAft>
              <a:buNone/>
            </a:pPr>
            <a:endParaRPr sz="1600" b="0" i="0" u="none" strike="noStrike" cap="none" dirty="0">
              <a:solidFill>
                <a:srgbClr val="FF0000"/>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dirty="0">
              <a:solidFill>
                <a:srgbClr val="FF0000"/>
              </a:solidFill>
              <a:latin typeface="Arial"/>
              <a:ea typeface="Arial"/>
              <a:cs typeface="Arial"/>
              <a:sym typeface="Arial"/>
            </a:endParaRPr>
          </a:p>
        </p:txBody>
      </p:sp>
      <p:sp>
        <p:nvSpPr>
          <p:cNvPr id="250" name="Google Shape;250;p6"/>
          <p:cNvSpPr txBox="1"/>
          <p:nvPr/>
        </p:nvSpPr>
        <p:spPr>
          <a:xfrm>
            <a:off x="1016000" y="905845"/>
            <a:ext cx="10160000" cy="4587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2400"/>
              <a:buNone/>
            </a:pPr>
            <a:r>
              <a:rPr lang="en-US" sz="2400">
                <a:solidFill>
                  <a:srgbClr val="53626F"/>
                </a:solidFill>
              </a:rPr>
              <a:t>Create an NFT using the Stellar Laboratory </a:t>
            </a:r>
            <a:endParaRPr sz="2400">
              <a:solidFill>
                <a:srgbClr val="53626F"/>
              </a:solidFill>
            </a:endParaRPr>
          </a:p>
        </p:txBody>
      </p:sp>
      <p:pic>
        <p:nvPicPr>
          <p:cNvPr id="251" name="Google Shape;251;p6" descr="Ein Bild, das Text enthält.&#10;&#10;Automatisch generierte Beschreibung"/>
          <p:cNvPicPr preferRelativeResize="0"/>
          <p:nvPr/>
        </p:nvPicPr>
        <p:blipFill rotWithShape="1">
          <a:blip r:embed="rId3">
            <a:alphaModFix/>
          </a:blip>
          <a:srcRect/>
          <a:stretch/>
        </p:blipFill>
        <p:spPr>
          <a:xfrm>
            <a:off x="1243012" y="3429000"/>
            <a:ext cx="9167013" cy="2232427"/>
          </a:xfrm>
          <a:prstGeom prst="rect">
            <a:avLst/>
          </a:prstGeom>
          <a:noFill/>
          <a:ln>
            <a:noFill/>
          </a:ln>
        </p:spPr>
      </p:pic>
      <p:sp>
        <p:nvSpPr>
          <p:cNvPr id="252" name="Google Shape;252;p6"/>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6"/>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06: Laboratory</a:t>
            </a:r>
            <a:endParaRPr sz="11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7"/>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260" name="Google Shape;260;p7"/>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b="0"/>
              <a:t>NFTs and the Metaverse</a:t>
            </a:r>
            <a:endParaRPr/>
          </a:p>
        </p:txBody>
      </p:sp>
      <p:sp>
        <p:nvSpPr>
          <p:cNvPr id="261" name="Google Shape;261;p7"/>
          <p:cNvSpPr txBox="1"/>
          <p:nvPr/>
        </p:nvSpPr>
        <p:spPr>
          <a:xfrm>
            <a:off x="1016000" y="905845"/>
            <a:ext cx="10160000" cy="4587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400"/>
              <a:buFont typeface="Arial"/>
              <a:buNone/>
            </a:pPr>
            <a:r>
              <a:rPr lang="en-US" sz="2400" dirty="0">
                <a:solidFill>
                  <a:srgbClr val="53626F"/>
                </a:solidFill>
              </a:rPr>
              <a:t>Create an NFT using the Stellar Laboratory</a:t>
            </a:r>
            <a:endParaRPr sz="1400" b="0" i="0" u="none" strike="noStrike" cap="none" dirty="0">
              <a:solidFill>
                <a:srgbClr val="53626F"/>
              </a:solidFill>
              <a:latin typeface="Arial"/>
              <a:ea typeface="Arial"/>
              <a:cs typeface="Arial"/>
              <a:sym typeface="Arial"/>
            </a:endParaRPr>
          </a:p>
        </p:txBody>
      </p:sp>
      <p:sp>
        <p:nvSpPr>
          <p:cNvPr id="262" name="Google Shape;262;p7"/>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06: Laboratory</a:t>
            </a:r>
            <a:endParaRPr sz="1100">
              <a:solidFill>
                <a:srgbClr val="FFFFFF"/>
              </a:solidFill>
            </a:endParaRPr>
          </a:p>
        </p:txBody>
      </p:sp>
      <p:sp>
        <p:nvSpPr>
          <p:cNvPr id="264" name="Google Shape;264;p7"/>
          <p:cNvSpPr txBox="1"/>
          <p:nvPr/>
        </p:nvSpPr>
        <p:spPr>
          <a:xfrm>
            <a:off x="1158450" y="1658225"/>
            <a:ext cx="9800400" cy="1585200"/>
          </a:xfrm>
          <a:prstGeom prst="rect">
            <a:avLst/>
          </a:prstGeom>
          <a:noFill/>
          <a:ln>
            <a:noFill/>
          </a:ln>
        </p:spPr>
        <p:txBody>
          <a:bodyPr spcFirstLastPara="1" wrap="square" lIns="91425" tIns="45700" rIns="91425" bIns="45700" anchor="t" anchorCtr="0">
            <a:noAutofit/>
          </a:bodyPr>
          <a:lstStyle/>
          <a:p>
            <a:pPr marL="457200" marR="0" lvl="0" indent="-317500" algn="l" rtl="0">
              <a:lnSpc>
                <a:spcPct val="100000"/>
              </a:lnSpc>
              <a:spcBef>
                <a:spcPts val="0"/>
              </a:spcBef>
              <a:spcAft>
                <a:spcPts val="0"/>
              </a:spcAft>
              <a:buClr>
                <a:srgbClr val="53626F"/>
              </a:buClr>
              <a:buSzPts val="1400"/>
              <a:buFont typeface="Arial"/>
              <a:buChar char="●"/>
            </a:pPr>
            <a:r>
              <a:rPr lang="en-US" dirty="0">
                <a:solidFill>
                  <a:srgbClr val="53626F"/>
                </a:solidFill>
              </a:rPr>
              <a:t>First, in the ‘Source Account’ field type the public key of the Distributor account.</a:t>
            </a:r>
            <a:endParaRPr dirty="0">
              <a:solidFill>
                <a:srgbClr val="53626F"/>
              </a:solidFill>
            </a:endParaRPr>
          </a:p>
          <a:p>
            <a:pPr marL="457200" marR="0" lvl="0" indent="-317500" algn="l" rtl="0">
              <a:lnSpc>
                <a:spcPct val="100000"/>
              </a:lnSpc>
              <a:spcBef>
                <a:spcPts val="0"/>
              </a:spcBef>
              <a:spcAft>
                <a:spcPts val="0"/>
              </a:spcAft>
              <a:buClr>
                <a:srgbClr val="53626F"/>
              </a:buClr>
              <a:buSzPts val="1400"/>
              <a:buChar char="●"/>
            </a:pPr>
            <a:r>
              <a:rPr lang="en-US" dirty="0">
                <a:solidFill>
                  <a:srgbClr val="53626F"/>
                </a:solidFill>
              </a:rPr>
              <a:t>Then, click on ‘Fetch next sequence number…’ button.</a:t>
            </a:r>
            <a:endParaRPr dirty="0">
              <a:solidFill>
                <a:srgbClr val="53626F"/>
              </a:solidFill>
            </a:endParaRPr>
          </a:p>
          <a:p>
            <a:pPr marL="457200" marR="0" lvl="0" indent="-317500" algn="l" rtl="0">
              <a:lnSpc>
                <a:spcPct val="100000"/>
              </a:lnSpc>
              <a:spcBef>
                <a:spcPts val="0"/>
              </a:spcBef>
              <a:spcAft>
                <a:spcPts val="0"/>
              </a:spcAft>
              <a:buClr>
                <a:srgbClr val="53626F"/>
              </a:buClr>
              <a:buSzPts val="1400"/>
              <a:buChar char="●"/>
            </a:pPr>
            <a:r>
              <a:rPr lang="en-US" dirty="0">
                <a:solidFill>
                  <a:srgbClr val="53626F"/>
                </a:solidFill>
              </a:rPr>
              <a:t>In the ‘Memo’ section, click on ‘Text’ and type ‘MYNFT’.</a:t>
            </a:r>
            <a:endParaRPr dirty="0">
              <a:solidFill>
                <a:srgbClr val="53626F"/>
              </a:solidFill>
            </a:endParaRPr>
          </a:p>
          <a:p>
            <a:pPr marL="0" marR="0" lvl="0" indent="0" algn="l" rtl="0">
              <a:lnSpc>
                <a:spcPct val="100000"/>
              </a:lnSpc>
              <a:spcBef>
                <a:spcPts val="0"/>
              </a:spcBef>
              <a:spcAft>
                <a:spcPts val="0"/>
              </a:spcAft>
              <a:buNone/>
            </a:pPr>
            <a:endParaRPr sz="1600" b="0" i="0" u="none" strike="noStrike" cap="none" dirty="0">
              <a:solidFill>
                <a:srgbClr val="FF0000"/>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dirty="0">
              <a:solidFill>
                <a:srgbClr val="FF0000"/>
              </a:solidFill>
              <a:latin typeface="Arial"/>
              <a:ea typeface="Arial"/>
              <a:cs typeface="Arial"/>
              <a:sym typeface="Arial"/>
            </a:endParaRPr>
          </a:p>
        </p:txBody>
      </p:sp>
      <p:pic>
        <p:nvPicPr>
          <p:cNvPr id="265" name="Google Shape;265;p7"/>
          <p:cNvPicPr preferRelativeResize="0"/>
          <p:nvPr/>
        </p:nvPicPr>
        <p:blipFill>
          <a:blip r:embed="rId3">
            <a:alphaModFix/>
          </a:blip>
          <a:stretch>
            <a:fillRect/>
          </a:stretch>
        </p:blipFill>
        <p:spPr>
          <a:xfrm>
            <a:off x="4092150" y="2769525"/>
            <a:ext cx="4547440" cy="3309774"/>
          </a:xfrm>
          <a:prstGeom prst="rect">
            <a:avLst/>
          </a:prstGeom>
          <a:noFill/>
          <a:ln>
            <a:noFill/>
          </a:ln>
        </p:spPr>
      </p:pic>
      <p:sp>
        <p:nvSpPr>
          <p:cNvPr id="266" name="Google Shape;266;p7"/>
          <p:cNvSpPr/>
          <p:nvPr/>
        </p:nvSpPr>
        <p:spPr>
          <a:xfrm>
            <a:off x="6770875" y="2769525"/>
            <a:ext cx="1941600" cy="286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8"/>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273" name="Google Shape;273;p8"/>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b="0"/>
              <a:t>NFTs and the Metaverse</a:t>
            </a:r>
            <a:endParaRPr/>
          </a:p>
        </p:txBody>
      </p:sp>
      <p:sp>
        <p:nvSpPr>
          <p:cNvPr id="274" name="Google Shape;274;p8"/>
          <p:cNvSpPr txBox="1"/>
          <p:nvPr/>
        </p:nvSpPr>
        <p:spPr>
          <a:xfrm>
            <a:off x="1015975" y="1484675"/>
            <a:ext cx="10160100" cy="2730000"/>
          </a:xfrm>
          <a:prstGeom prst="rect">
            <a:avLst/>
          </a:prstGeom>
          <a:noFill/>
          <a:ln>
            <a:noFill/>
          </a:ln>
        </p:spPr>
        <p:txBody>
          <a:bodyPr spcFirstLastPara="1" wrap="square" lIns="91425" tIns="45700" rIns="91425" bIns="45700" anchor="t" anchorCtr="0">
            <a:noAutofit/>
          </a:bodyPr>
          <a:lstStyle/>
          <a:p>
            <a:pPr marL="457200" marR="0" lvl="0" indent="-330200" algn="l" rtl="0">
              <a:lnSpc>
                <a:spcPct val="100000"/>
              </a:lnSpc>
              <a:spcBef>
                <a:spcPts val="0"/>
              </a:spcBef>
              <a:spcAft>
                <a:spcPts val="0"/>
              </a:spcAft>
              <a:buClr>
                <a:schemeClr val="dk2"/>
              </a:buClr>
              <a:buSzPts val="1600"/>
              <a:buChar char="●"/>
            </a:pPr>
            <a:r>
              <a:rPr lang="en-US" dirty="0">
                <a:solidFill>
                  <a:schemeClr val="dk2"/>
                </a:solidFill>
              </a:rPr>
              <a:t>Now, you are going to create a </a:t>
            </a:r>
            <a:r>
              <a:rPr lang="en-US" dirty="0" err="1">
                <a:solidFill>
                  <a:schemeClr val="dk2"/>
                </a:solidFill>
              </a:rPr>
              <a:t>Trustline</a:t>
            </a:r>
            <a:r>
              <a:rPr lang="en-US" dirty="0">
                <a:solidFill>
                  <a:schemeClr val="dk2"/>
                </a:solidFill>
              </a:rPr>
              <a:t> between the Distributor and the Issuer).</a:t>
            </a:r>
            <a:endParaRPr dirty="0">
              <a:solidFill>
                <a:schemeClr val="dk2"/>
              </a:solidFill>
            </a:endParaRPr>
          </a:p>
          <a:p>
            <a:pPr marL="457200" marR="0" lvl="0" indent="-317500" algn="l" rtl="0">
              <a:lnSpc>
                <a:spcPct val="100000"/>
              </a:lnSpc>
              <a:spcBef>
                <a:spcPts val="0"/>
              </a:spcBef>
              <a:spcAft>
                <a:spcPts val="0"/>
              </a:spcAft>
              <a:buClr>
                <a:schemeClr val="dk2"/>
              </a:buClr>
              <a:buSzPts val="1400"/>
              <a:buChar char="●"/>
            </a:pPr>
            <a:r>
              <a:rPr lang="en-US" dirty="0">
                <a:solidFill>
                  <a:schemeClr val="dk2"/>
                </a:solidFill>
              </a:rPr>
              <a:t>In the ‘Operation Type’ dropdown button choose the ‘Change Trust’ option and in the ‘Asset’ field choose ‘Alphanumeric12’ and type a code (e.g., MYNFT) that is between 5 and 12 characters long.</a:t>
            </a:r>
            <a:endParaRPr dirty="0">
              <a:solidFill>
                <a:schemeClr val="dk2"/>
              </a:solidFill>
            </a:endParaRPr>
          </a:p>
          <a:p>
            <a:pPr marL="457200" marR="0" lvl="0" indent="-317500" algn="l" rtl="0">
              <a:lnSpc>
                <a:spcPct val="100000"/>
              </a:lnSpc>
              <a:spcBef>
                <a:spcPts val="0"/>
              </a:spcBef>
              <a:spcAft>
                <a:spcPts val="0"/>
              </a:spcAft>
              <a:buClr>
                <a:schemeClr val="dk2"/>
              </a:buClr>
              <a:buSzPts val="1400"/>
              <a:buChar char="●"/>
            </a:pPr>
            <a:r>
              <a:rPr lang="en-US" dirty="0">
                <a:solidFill>
                  <a:schemeClr val="dk2"/>
                </a:solidFill>
              </a:rPr>
              <a:t>In the ‘Issuer Account ID’ field just copy and paste the public key of the issuer account)</a:t>
            </a:r>
            <a:endParaRPr dirty="0">
              <a:solidFill>
                <a:schemeClr val="dk2"/>
              </a:solidFill>
            </a:endParaRPr>
          </a:p>
        </p:txBody>
      </p:sp>
      <p:sp>
        <p:nvSpPr>
          <p:cNvPr id="275" name="Google Shape;275;p8"/>
          <p:cNvSpPr txBox="1"/>
          <p:nvPr/>
        </p:nvSpPr>
        <p:spPr>
          <a:xfrm>
            <a:off x="1016000" y="905845"/>
            <a:ext cx="10160000" cy="4587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400"/>
              <a:buFont typeface="Arial"/>
              <a:buNone/>
            </a:pPr>
            <a:r>
              <a:rPr lang="en-US" sz="2400">
                <a:solidFill>
                  <a:srgbClr val="53626F"/>
                </a:solidFill>
              </a:rPr>
              <a:t>Create an NFT using the Stellar Laboratory</a:t>
            </a:r>
            <a:endParaRPr sz="1400" b="0" i="0" u="none" strike="noStrike" cap="none">
              <a:solidFill>
                <a:srgbClr val="53626F"/>
              </a:solidFill>
              <a:latin typeface="Arial"/>
              <a:ea typeface="Arial"/>
              <a:cs typeface="Arial"/>
              <a:sym typeface="Arial"/>
            </a:endParaRPr>
          </a:p>
        </p:txBody>
      </p:sp>
      <p:sp>
        <p:nvSpPr>
          <p:cNvPr id="276" name="Google Shape;276;p8"/>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06: Laboratory</a:t>
            </a:r>
            <a:endParaRPr sz="1100">
              <a:solidFill>
                <a:srgbClr val="FFFFFF"/>
              </a:solidFill>
            </a:endParaRPr>
          </a:p>
        </p:txBody>
      </p:sp>
      <p:pic>
        <p:nvPicPr>
          <p:cNvPr id="278" name="Google Shape;278;p8"/>
          <p:cNvPicPr preferRelativeResize="0"/>
          <p:nvPr/>
        </p:nvPicPr>
        <p:blipFill>
          <a:blip r:embed="rId3">
            <a:alphaModFix/>
          </a:blip>
          <a:stretch>
            <a:fillRect/>
          </a:stretch>
        </p:blipFill>
        <p:spPr>
          <a:xfrm>
            <a:off x="3749188" y="2734850"/>
            <a:ext cx="4693675" cy="3361150"/>
          </a:xfrm>
          <a:prstGeom prst="rect">
            <a:avLst/>
          </a:prstGeom>
          <a:noFill/>
          <a:ln>
            <a:noFill/>
          </a:ln>
        </p:spPr>
      </p:pic>
      <p:sp>
        <p:nvSpPr>
          <p:cNvPr id="279" name="Google Shape;279;p8"/>
          <p:cNvSpPr/>
          <p:nvPr/>
        </p:nvSpPr>
        <p:spPr>
          <a:xfrm>
            <a:off x="6501275" y="4334725"/>
            <a:ext cx="1941600" cy="286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g11cb3303664_0_12"/>
          <p:cNvSpPr txBox="1">
            <a:spLocks noGrp="1"/>
          </p:cNvSpPr>
          <p:nvPr>
            <p:ph type="sldNum" idx="12"/>
          </p:nvPr>
        </p:nvSpPr>
        <p:spPr>
          <a:xfrm>
            <a:off x="11327281" y="6383848"/>
            <a:ext cx="6207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286" name="Google Shape;286;g11cb3303664_0_12"/>
          <p:cNvSpPr txBox="1">
            <a:spLocks noGrp="1"/>
          </p:cNvSpPr>
          <p:nvPr>
            <p:ph type="ctrTitle"/>
          </p:nvPr>
        </p:nvSpPr>
        <p:spPr>
          <a:xfrm>
            <a:off x="996950" y="447058"/>
            <a:ext cx="10160100" cy="458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b="0"/>
              <a:t>NFTs and the Metaverse</a:t>
            </a:r>
            <a:endParaRPr/>
          </a:p>
        </p:txBody>
      </p:sp>
      <p:sp>
        <p:nvSpPr>
          <p:cNvPr id="287" name="Google Shape;287;g11cb3303664_0_12"/>
          <p:cNvSpPr txBox="1"/>
          <p:nvPr/>
        </p:nvSpPr>
        <p:spPr>
          <a:xfrm>
            <a:off x="1015975" y="1484675"/>
            <a:ext cx="10160100" cy="2730000"/>
          </a:xfrm>
          <a:prstGeom prst="rect">
            <a:avLst/>
          </a:prstGeom>
          <a:noFill/>
          <a:ln>
            <a:noFill/>
          </a:ln>
        </p:spPr>
        <p:txBody>
          <a:bodyPr spcFirstLastPara="1" wrap="square" lIns="91425" tIns="45700" rIns="91425" bIns="45700" anchor="t" anchorCtr="0">
            <a:noAutofit/>
          </a:bodyPr>
          <a:lstStyle/>
          <a:p>
            <a:pPr marL="457200" marR="0" lvl="0" indent="-330200" algn="l" rtl="0">
              <a:lnSpc>
                <a:spcPct val="100000"/>
              </a:lnSpc>
              <a:spcBef>
                <a:spcPts val="0"/>
              </a:spcBef>
              <a:spcAft>
                <a:spcPts val="0"/>
              </a:spcAft>
              <a:buClr>
                <a:schemeClr val="dk2"/>
              </a:buClr>
              <a:buSzPts val="1600"/>
              <a:buChar char="●"/>
            </a:pPr>
            <a:r>
              <a:rPr lang="en-US" dirty="0">
                <a:solidFill>
                  <a:schemeClr val="dk2"/>
                </a:solidFill>
              </a:rPr>
              <a:t>Then, scroll down and click on ‘Sign in Transaction Signer’.</a:t>
            </a:r>
            <a:endParaRPr dirty="0">
              <a:solidFill>
                <a:schemeClr val="dk2"/>
              </a:solidFill>
            </a:endParaRPr>
          </a:p>
        </p:txBody>
      </p:sp>
      <p:sp>
        <p:nvSpPr>
          <p:cNvPr id="288" name="Google Shape;288;g11cb3303664_0_12"/>
          <p:cNvSpPr txBox="1"/>
          <p:nvPr/>
        </p:nvSpPr>
        <p:spPr>
          <a:xfrm>
            <a:off x="1016000" y="905845"/>
            <a:ext cx="10160100" cy="458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400"/>
              <a:buFont typeface="Arial"/>
              <a:buNone/>
            </a:pPr>
            <a:r>
              <a:rPr lang="en-US" sz="2400">
                <a:solidFill>
                  <a:srgbClr val="53626F"/>
                </a:solidFill>
              </a:rPr>
              <a:t>Create an NFT using the Stellar Laboratory</a:t>
            </a:r>
            <a:endParaRPr sz="1400" b="0" i="0" u="none" strike="noStrike" cap="none">
              <a:solidFill>
                <a:srgbClr val="53626F"/>
              </a:solidFill>
              <a:latin typeface="Arial"/>
              <a:ea typeface="Arial"/>
              <a:cs typeface="Arial"/>
              <a:sym typeface="Arial"/>
            </a:endParaRPr>
          </a:p>
        </p:txBody>
      </p:sp>
      <p:sp>
        <p:nvSpPr>
          <p:cNvPr id="289" name="Google Shape;289;g11cb3303664_0_12"/>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g11cb3303664_0_12"/>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06: Laboratory</a:t>
            </a:r>
            <a:endParaRPr sz="1100">
              <a:solidFill>
                <a:srgbClr val="FFFFFF"/>
              </a:solidFill>
            </a:endParaRPr>
          </a:p>
        </p:txBody>
      </p:sp>
      <p:pic>
        <p:nvPicPr>
          <p:cNvPr id="291" name="Google Shape;291;g11cb3303664_0_12"/>
          <p:cNvPicPr preferRelativeResize="0"/>
          <p:nvPr/>
        </p:nvPicPr>
        <p:blipFill>
          <a:blip r:embed="rId3">
            <a:alphaModFix/>
          </a:blip>
          <a:stretch>
            <a:fillRect/>
          </a:stretch>
        </p:blipFill>
        <p:spPr>
          <a:xfrm>
            <a:off x="2519194" y="2259756"/>
            <a:ext cx="7153725" cy="3523100"/>
          </a:xfrm>
          <a:prstGeom prst="rect">
            <a:avLst/>
          </a:prstGeom>
          <a:noFill/>
          <a:ln>
            <a:noFill/>
          </a:ln>
        </p:spPr>
      </p:pic>
    </p:spTree>
  </p:cSld>
  <p:clrMapOvr>
    <a:masterClrMapping/>
  </p:clrMapOvr>
</p:sld>
</file>

<file path=ppt/theme/theme1.xml><?xml version="1.0" encoding="utf-8"?>
<a:theme xmlns:a="http://schemas.openxmlformats.org/drawingml/2006/main" name="Session Main titl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a:themeElements>
    <a:clrScheme name="Custom 6">
      <a:dk1>
        <a:srgbClr val="000000"/>
      </a:dk1>
      <a:lt1>
        <a:srgbClr val="FFFFFF"/>
      </a:lt1>
      <a:dk2>
        <a:srgbClr val="53565A"/>
      </a:dk2>
      <a:lt2>
        <a:srgbClr val="DFE2E5"/>
      </a:lt2>
      <a:accent1>
        <a:srgbClr val="BD081C"/>
      </a:accent1>
      <a:accent2>
        <a:srgbClr val="53565A"/>
      </a:accent2>
      <a:accent3>
        <a:srgbClr val="F98693"/>
      </a:accent3>
      <a:accent4>
        <a:srgbClr val="8D0515"/>
      </a:accent4>
      <a:accent5>
        <a:srgbClr val="5E030E"/>
      </a:accent5>
      <a:accent6>
        <a:srgbClr val="A0A9B2"/>
      </a:accent6>
      <a:hlink>
        <a:srgbClr val="C00000"/>
      </a:hlink>
      <a:folHlink>
        <a:srgbClr val="53565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1476</Words>
  <Application>Microsoft Office PowerPoint</Application>
  <PresentationFormat>Widescreen</PresentationFormat>
  <Paragraphs>179</Paragraphs>
  <Slides>25</Slides>
  <Notes>25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Arial</vt:lpstr>
      <vt:lpstr>Arial Nova Cond</vt:lpstr>
      <vt:lpstr>Calibri</vt:lpstr>
      <vt:lpstr>Courier New</vt:lpstr>
      <vt:lpstr>Session Main title</vt:lpstr>
      <vt:lpstr>MASTER</vt:lpstr>
      <vt:lpstr>PowerPoint Presentation</vt:lpstr>
      <vt:lpstr>Lab Exercise</vt:lpstr>
      <vt:lpstr>NFTs and the Metaverse</vt:lpstr>
      <vt:lpstr>NFTs and the Metaverse</vt:lpstr>
      <vt:lpstr>NFTs and the Metaverse</vt:lpstr>
      <vt:lpstr>NFTs and the Metaverse</vt:lpstr>
      <vt:lpstr>NFTs and the Metaverse</vt:lpstr>
      <vt:lpstr>NFTs and the Metaverse</vt:lpstr>
      <vt:lpstr>NFTs and the Metaverse</vt:lpstr>
      <vt:lpstr>NFTs and the Metaverse</vt:lpstr>
      <vt:lpstr>NFTs and the Metaverse</vt:lpstr>
      <vt:lpstr>NFTs and the Metaverse</vt:lpstr>
      <vt:lpstr>NFTs and the Metaverse</vt:lpstr>
      <vt:lpstr>NFTs and the Metaverse</vt:lpstr>
      <vt:lpstr>NFTs and the Metaverse</vt:lpstr>
      <vt:lpstr>NFTs and the Metaverse</vt:lpstr>
      <vt:lpstr>NFTs and the Metaverse</vt:lpstr>
      <vt:lpstr>NFTs and the Metaverse</vt:lpstr>
      <vt:lpstr>NFTs and the Metaverse</vt:lpstr>
      <vt:lpstr>NFTs and the Metaverse</vt:lpstr>
      <vt:lpstr>NFTs and the Metaverse</vt:lpstr>
      <vt:lpstr>NFTs and the Metaverse</vt:lpstr>
      <vt:lpstr>NFTs and the Metaverse</vt:lpstr>
      <vt:lpstr>NFTs and the Metaverse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Αλίκη Ντούζγου</dc:creator>
  <cp:lastModifiedBy>Leonidas Katelaris</cp:lastModifiedBy>
  <cp:revision>7</cp:revision>
  <dcterms:created xsi:type="dcterms:W3CDTF">2020-03-09T07:48:28Z</dcterms:created>
  <dcterms:modified xsi:type="dcterms:W3CDTF">2022-07-11T12:47:40Z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LastKnownPath">
    <vt:lpwstr>\\192.168.212.135\Graphic_designers\PROJECTS\MARIOS\NO NUMBER PROJECTS\The Basics of Cryptocurrencies - MOOC lesson polemitis\FINAL DRAFT 3 MASTER TEMPLATE.pptx</vt:lpwstr>
  </property>
</Properties>
</file>