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6" r:id="rId7"/>
    <p:sldId id="336" r:id="rId8"/>
    <p:sldId id="295" r:id="rId9"/>
    <p:sldId id="307" r:id="rId10"/>
    <p:sldId id="308" r:id="rId11"/>
    <p:sldId id="319" r:id="rId12"/>
    <p:sldId id="298" r:id="rId13"/>
    <p:sldId id="309" r:id="rId14"/>
    <p:sldId id="310" r:id="rId15"/>
    <p:sldId id="321" r:id="rId16"/>
    <p:sldId id="322" r:id="rId17"/>
    <p:sldId id="339" r:id="rId18"/>
    <p:sldId id="300" r:id="rId19"/>
    <p:sldId id="311" r:id="rId20"/>
    <p:sldId id="312" r:id="rId21"/>
    <p:sldId id="313" r:id="rId22"/>
    <p:sldId id="340" r:id="rId23"/>
    <p:sldId id="341" r:id="rId24"/>
    <p:sldId id="342" r:id="rId25"/>
    <p:sldId id="343" r:id="rId26"/>
    <p:sldId id="302" r:id="rId27"/>
    <p:sldId id="315" r:id="rId28"/>
    <p:sldId id="316" r:id="rId29"/>
    <p:sldId id="323" r:id="rId30"/>
    <p:sldId id="324" r:id="rId31"/>
    <p:sldId id="344" r:id="rId32"/>
    <p:sldId id="345" r:id="rId33"/>
    <p:sldId id="346" r:id="rId34"/>
    <p:sldId id="347" r:id="rId35"/>
    <p:sldId id="304" r:id="rId36"/>
    <p:sldId id="317" r:id="rId37"/>
    <p:sldId id="318" r:id="rId38"/>
    <p:sldId id="331" r:id="rId39"/>
    <p:sldId id="332" r:id="rId40"/>
    <p:sldId id="335" r:id="rId41"/>
    <p:sldId id="305" r:id="rId42"/>
    <p:sldId id="297" r:id="rId4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 autoAdjust="0"/>
    <p:restoredTop sz="94694"/>
  </p:normalViewPr>
  <p:slideViewPr>
    <p:cSldViewPr>
      <p:cViewPr varScale="1">
        <p:scale>
          <a:sx n="117" d="100"/>
          <a:sy n="117" d="100"/>
        </p:scale>
        <p:origin x="27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66788-A478-275B-2C24-93B2E63051A2}"/>
              </a:ext>
            </a:extLst>
          </p:cNvPr>
          <p:cNvSpPr txBox="1"/>
          <p:nvPr userDrawn="1"/>
        </p:nvSpPr>
        <p:spPr>
          <a:xfrm>
            <a:off x="4267200" y="6211669"/>
            <a:ext cx="723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Blockchain Technology and XRPL: Comprehensive Overview and Applications</a:t>
            </a: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5782" y="6472134"/>
            <a:ext cx="247015" cy="179536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US" smtClean="0"/>
              <a:pPr marL="38100">
                <a:lnSpc>
                  <a:spcPts val="1425"/>
                </a:lnSpc>
              </a:pPr>
              <a:t>‹#›</a:t>
            </a:fld>
            <a:endParaRPr lang="en-US" dirty="0"/>
          </a:p>
        </p:txBody>
      </p:sp>
      <p:pic>
        <p:nvPicPr>
          <p:cNvPr id="8" name="Picture 7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E32288A1-C032-5D54-8EFD-BECA6624A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7" y="6172200"/>
            <a:ext cx="1676400" cy="7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XRP Ledger Foundation">
            <a:extLst>
              <a:ext uri="{FF2B5EF4-FFF2-40B4-BE49-F238E27FC236}">
                <a16:creationId xmlns:a16="http://schemas.microsoft.com/office/drawing/2014/main" id="{8DA150A8-ADC3-CB40-07E1-24F45A64FF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27" y="6391055"/>
            <a:ext cx="1407578" cy="3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F8B8C-D8B8-7A73-B195-F5A5471059BB}"/>
              </a:ext>
            </a:extLst>
          </p:cNvPr>
          <p:cNvSpPr txBox="1"/>
          <p:nvPr userDrawn="1"/>
        </p:nvSpPr>
        <p:spPr>
          <a:xfrm>
            <a:off x="4267200" y="6211669"/>
            <a:ext cx="723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Blockchain Technology and XRPL: Comprehensive Overview and Applications</a:t>
            </a: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pic>
        <p:nvPicPr>
          <p:cNvPr id="9" name="Picture 8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39F91FD7-8795-7A25-9F7E-C6802D4C6F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7" y="6172200"/>
            <a:ext cx="1676400" cy="7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XRP Ledger Foundation">
            <a:extLst>
              <a:ext uri="{FF2B5EF4-FFF2-40B4-BE49-F238E27FC236}">
                <a16:creationId xmlns:a16="http://schemas.microsoft.com/office/drawing/2014/main" id="{7985F16D-5749-1310-C601-2A3F302A29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391055"/>
            <a:ext cx="1407578" cy="3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229DA6-106C-568B-A8D6-97F8509AB150}"/>
              </a:ext>
            </a:extLst>
          </p:cNvPr>
          <p:cNvSpPr txBox="1"/>
          <p:nvPr userDrawn="1"/>
        </p:nvSpPr>
        <p:spPr>
          <a:xfrm>
            <a:off x="4267200" y="6211669"/>
            <a:ext cx="723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Blockchain Technology and XRPL: Comprehensive Overview and Applications</a:t>
            </a: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3D7A9-115B-8467-28E6-1446B6030155}"/>
              </a:ext>
            </a:extLst>
          </p:cNvPr>
          <p:cNvSpPr txBox="1"/>
          <p:nvPr userDrawn="1"/>
        </p:nvSpPr>
        <p:spPr>
          <a:xfrm>
            <a:off x="4267200" y="6211669"/>
            <a:ext cx="723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Blockchain Technology and XRPL: Comprehensive Overview and Applications</a:t>
            </a: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31635"/>
            <a:ext cx="12192000" cy="626745"/>
          </a:xfrm>
          <a:custGeom>
            <a:avLst/>
            <a:gdLst/>
            <a:ahLst/>
            <a:cxnLst/>
            <a:rect l="l" t="t" r="r" b="b"/>
            <a:pathLst>
              <a:path w="12192000" h="626745">
                <a:moveTo>
                  <a:pt x="0" y="626363"/>
                </a:moveTo>
                <a:lnTo>
                  <a:pt x="12192000" y="626363"/>
                </a:lnTo>
                <a:lnTo>
                  <a:pt x="12192000" y="0"/>
                </a:lnTo>
                <a:lnTo>
                  <a:pt x="0" y="0"/>
                </a:lnTo>
                <a:lnTo>
                  <a:pt x="0" y="626363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133600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86200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40668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96696" y="934211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9525">
            <a:solidFill>
              <a:srgbClr val="8D05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2234" y="3032251"/>
            <a:ext cx="4907531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9887" y="1382580"/>
            <a:ext cx="10132225" cy="2687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5782" y="6472134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ethereum.github.io/yellowpaper/paper.pdf" TargetMode="External"/><Relationship Id="rId13" Type="http://schemas.openxmlformats.org/officeDocument/2006/relationships/hyperlink" Target="https://www.sologenic.com/whitepaper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hyperledger.org/use/caliper" TargetMode="External"/><Relationship Id="rId12" Type="http://schemas.openxmlformats.org/officeDocument/2006/relationships/hyperlink" Target="https://coil.com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xrpl-lab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rpl.org/" TargetMode="External"/><Relationship Id="rId11" Type="http://schemas.openxmlformats.org/officeDocument/2006/relationships/hyperlink" Target="https://xrpl.org/consensus.html" TargetMode="External"/><Relationship Id="rId5" Type="http://schemas.openxmlformats.org/officeDocument/2006/relationships/hyperlink" Target="https://ethereum.org/en/whitepaper/" TargetMode="External"/><Relationship Id="rId15" Type="http://schemas.openxmlformats.org/officeDocument/2006/relationships/hyperlink" Target="https://interledger.org/" TargetMode="External"/><Relationship Id="rId10" Type="http://schemas.openxmlformats.org/officeDocument/2006/relationships/hyperlink" Target="https://dl.acm.org/doi/10.1145/357172.357176" TargetMode="External"/><Relationship Id="rId4" Type="http://schemas.openxmlformats.org/officeDocument/2006/relationships/hyperlink" Target="https://bitcoin.org/bitcoin.pdf" TargetMode="External"/><Relationship Id="rId9" Type="http://schemas.openxmlformats.org/officeDocument/2006/relationships/hyperlink" Target="https://github.com/EOSIO/Documentation/blob/master/TechnicalWhitePaper.md" TargetMode="External"/><Relationship Id="rId14" Type="http://schemas.openxmlformats.org/officeDocument/2006/relationships/hyperlink" Target="https://ethereum.org/en/eth2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66438" y="4626723"/>
            <a:ext cx="4240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XRPL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Academy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6438" y="2753567"/>
            <a:ext cx="9558762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latin typeface="Arial"/>
                <a:cs typeface="Arial"/>
              </a:rPr>
              <a:t>Blockchain Technology and XRPL: Comprehensive Overview and Applications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66438" y="2048109"/>
            <a:ext cx="23959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latin typeface="Arial"/>
                <a:cs typeface="Arial"/>
              </a:rPr>
              <a:t>Week</a:t>
            </a:r>
            <a:r>
              <a:rPr lang="en-US" sz="3600" b="1" spc="-75" dirty="0">
                <a:latin typeface="Arial"/>
                <a:cs typeface="Arial"/>
              </a:rPr>
              <a:t> 1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9" name="Picture 2" descr="XRP Ledger Foundation">
            <a:extLst>
              <a:ext uri="{FF2B5EF4-FFF2-40B4-BE49-F238E27FC236}">
                <a16:creationId xmlns:a16="http://schemas.microsoft.com/office/drawing/2014/main" id="{43B25153-E8EE-68F2-8446-07C2C33B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5988619"/>
            <a:ext cx="2427214" cy="61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EE44C2C7-C2FE-5668-3D34-0DD76A2A2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721232"/>
            <a:ext cx="2427214" cy="115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76873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Types of Blockchain Networks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Public Blockchains: Open to anyone, decentralized, and transparent (e.g., Bitcoin).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Private Blockchains: Restricted access, controlled by a single organization.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Consortium Blockchains: Managed by a group of organizations, semi-decentralized.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Permissioned Blockchains: Controlled access with specified entry and rules.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Permissionless Blockchains: Open access for anyone to read, write, and participate.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Hybrid Blockchains: Combine features of both public and private networks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Sidechains: Interoperate with primary blockchains, enhancing scalability and functionality.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Layer 2 Solutions: Off-chain scaling solutions improving network performance.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95732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Classification and Characteristics of Different Blockchain Networks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766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087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Consensus Algorithms Overview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Proof of Work (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PoW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): Miners solve complex puzzles; energy-intensive, high security.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Proof of Stake (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PoS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): Validators chosen based on stake; energy-efficient alternative.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Delegated Proof of Stake (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DPoS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): Stakeholders elect delegates to validate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Practical Byzantine Fault Tolerance (PBFT): Consensus through state machine replication, fault-tolerant.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Proof of Authority (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PoA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): Approved validators create blocks; centralization trade-off.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Ripple Protocol Consensus Algorithm (RPCA): Unique node lists ensure consensus in XRPL.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Hybrid Approaches: Combining multiple algorithms to enhance performance and security.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Comparative Metrics: Evaluating speed, security, decentralization, and energy consumption.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9344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Key Mechanisms for Achieving Agreement in Blockchain Networks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31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406604"/>
            <a:ext cx="7391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Consensus Mechanisms</a:t>
            </a:r>
          </a:p>
        </p:txBody>
      </p:sp>
    </p:spTree>
    <p:extLst>
      <p:ext uri="{BB962C8B-B14F-4D97-AF65-F5344CB8AC3E}">
        <p14:creationId xmlns:p14="http://schemas.microsoft.com/office/powerpoint/2010/main" val="299957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458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Proof of Work (</a:t>
            </a:r>
            <a:r>
              <a:rPr lang="en-US" sz="2800" spc="-5" dirty="0" err="1">
                <a:solidFill>
                  <a:srgbClr val="52616E"/>
                </a:solidFill>
                <a:latin typeface="Arial"/>
                <a:cs typeface="Arial"/>
              </a:rPr>
              <a:t>PoW</a:t>
            </a: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)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How It Works: Miners solve cryptographic puzzles to validate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Puzzle Difficulty: Adjusts dynamically based on network's hash rate.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Energy Consumption: Highly energy-intensive process with significant environmental impact.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Security: High security due to computational power requirement for attacks.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Block Reward: Miners receive cryptocurrency as incentive for solving puzzles.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Double-Spending Prevention: Ensures single-use of cryptocurrency, enhancing trust.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Notable Implementations: Used in Bitcoin, Ethereum (pre-Ethereum 2.0), Litecoin.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Criticisms: Energy inefficiency, high hardware costs, centralization concerns.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6982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Analyzing the Work-Based Consensus Algorithm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58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88303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Proof of Stake (</a:t>
            </a:r>
            <a:r>
              <a:rPr lang="en-US" sz="2800" spc="-5" dirty="0" err="1">
                <a:solidFill>
                  <a:srgbClr val="52616E"/>
                </a:solidFill>
                <a:latin typeface="Arial"/>
                <a:cs typeface="Arial"/>
              </a:rPr>
              <a:t>PoS</a:t>
            </a: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)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How It Works: Validators chosen based on the amount of cryptocurrency staked.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Energy Efficiency: Significantly lower energy consumption compared to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PoW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Economic Penalties: Validators can lose stake for malicious behavior or mistakes.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Security: Secures the network economically; attacks require substantial financial investment.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Block Creation: Validators selected pseudo-randomly to propose and validate blocks.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Incentives: Earn transaction fees and sometimes new coins for validating blocks.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Notable Implementations: Used in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Tezos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, Cardano, and Ethereum 2.0.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Criticisms: Potential for centralization if a small number hold a majority stake.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7973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Analyzing the Stake-Based Consensus Algorithm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89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9253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Delegated Proof of Stake (</a:t>
            </a:r>
            <a:r>
              <a:rPr lang="en-US" sz="2800" spc="-5" dirty="0" err="1">
                <a:solidFill>
                  <a:srgbClr val="52616E"/>
                </a:solidFill>
                <a:latin typeface="Arial"/>
                <a:cs typeface="Arial"/>
              </a:rPr>
              <a:t>DPoS</a:t>
            </a: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)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How It Works: Stakeholders vote to elect delegates who validate transactions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Voting System: Delegates chosen based on stakeholder voting power.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Performance: Higher transaction throughput compared to traditional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PoW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and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PoS.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Incentives: Elected delegates earn rewards for block validation duties.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Security: Network security depends on elected delegates' honesty and stakeholder vigilance.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Governance: Enables on-chain governance, allowing protocol updates via voting.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Notable Implementations: Utilized by EOS,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Steem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, and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BitShares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platforms.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Criticisms: Risk of centralization if few delegates dominate voting power.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8963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Understanding the Delegation-Based Consensus Algorithm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27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7611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Byzantine Fault Tolerance (BFT)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Concept Origin: Addresses challenges in distributed systems with potential faults.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Fault Tolerance: System can handle a certain number of malicious nodes.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Agreement: All honest nodes agree on the same transaction state.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Safety and Liveness: Ensures transaction validity and system response.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Practical Implementations: Byzantine Fault Tolerance adapted for blockchain networks.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PBFT Algorithm: Practical Byzantine Fault Tolerance for real-world applications.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Advantages: Robust against attacks, ensures high-level network security.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Limitations: Scalability issues, can be complex and resource-intensive.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6830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Ensuring Consensus in Adversarial Environments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62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90589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BFT Amendment Voting in Consensus Algorithms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Amendment Voting: Mechanism for protocol upgrades and consensus changes.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BFT Basis: Ensures fault tolerance during the amendment voting process.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Proposal Process: Stakeholders propose amendments to consensus algorithms.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Voting Threshold: High threshold required to approve consensus amendments.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 Assurance: Protects against malicious proposals and network attacks.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Network Upgrade: Successful votes result in network-wide protocol changes.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Notable Example: Implemented in XRPL for decentralized governance.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Community Involvement: Stakeholders actively participate in the amendment process.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10030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Enhancing Consensus via Byzantine Fault Tolerance Amendment Voting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425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406604"/>
            <a:ext cx="73914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Performance and Benchmarking</a:t>
            </a:r>
          </a:p>
        </p:txBody>
      </p:sp>
    </p:spTree>
    <p:extLst>
      <p:ext uri="{BB962C8B-B14F-4D97-AF65-F5344CB8AC3E}">
        <p14:creationId xmlns:p14="http://schemas.microsoft.com/office/powerpoint/2010/main" val="178257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8982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Introduction to Blockchain Benchmarking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Definition: Systematic evaluation of blockchain performance metrics.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Key Metrics: Throughput, latency, scalability, and resource consumption.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Throughput: Number of transactions processed per second (TPS).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Latency: Time taken to confirm a transaction.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Scalability: Network's ability to grow and handle increased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Resource Consumption: Computational and energy costs of the blockchain.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Tools and Frameworks: Standardized tools for consistent benchmarking results.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Importance: Informed decisions on blockchain adoption and optimization.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9116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Assessing and Comparing Performance of Blockchain Networks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90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3012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2616E"/>
                </a:solidFill>
              </a:rPr>
              <a:t>Agenda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619" y="1456787"/>
            <a:ext cx="8982781" cy="231858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Introduction to Blockchain Technology</a:t>
            </a:r>
          </a:p>
          <a:p>
            <a:pPr marL="355600" indent="-343535" algn="just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Blockchain Architecture and Networks</a:t>
            </a:r>
          </a:p>
          <a:p>
            <a:pPr marL="355600" indent="-343535" algn="just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Consensus Mechanisms</a:t>
            </a:r>
          </a:p>
          <a:p>
            <a:pPr marL="355600" indent="-343535" algn="just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Performance and Benchmarking</a:t>
            </a:r>
          </a:p>
          <a:p>
            <a:pPr marL="355600" indent="-343535" algn="just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XRPL (XRP Ledger)</a:t>
            </a:r>
          </a:p>
          <a:p>
            <a:pPr marL="355600" indent="-343535" algn="just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Future Directions and Considerations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31125" y="6472134"/>
            <a:ext cx="161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2</a:t>
            </a:fld>
            <a:endParaRPr sz="1200" dirty="0">
              <a:latin typeface="Arial"/>
              <a:cs typeface="Arial"/>
            </a:endParaRPr>
          </a:p>
        </p:txBody>
      </p:sp>
      <p:pic>
        <p:nvPicPr>
          <p:cNvPr id="4" name="Picture 6" descr="What's your agenda?. We often end up doing things without… | by Komal  Khetlani | Medium">
            <a:extLst>
              <a:ext uri="{FF2B5EF4-FFF2-40B4-BE49-F238E27FC236}">
                <a16:creationId xmlns:a16="http://schemas.microsoft.com/office/drawing/2014/main" id="{6B2003A2-83EE-E2D4-D6B3-0686F2EB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570" y="4419600"/>
            <a:ext cx="3269660" cy="163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468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Blockchain Benchmarking Frameworks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Definition: Standardized tools to measure and compare blockchain performance.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Hyperledger Caliper: Open-source framework for comprehensive blockchain benchmarking.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Whiteblock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Genesis: Simulates blockchain environments for performance testing.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Blockbench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: Evaluates private blockchain systems, focusing on throughput and latency.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DLT Benchmarking Tools: Specific tools for evaluating Distributed Ledger Technologies.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Performance Metrics: Tools assess TPS, latency, scalability, and resource usage.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Customization: Allows benchmarking tailored to specific network configurations.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Case Studies: Practical examples showcasing framework applications and results.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6753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Tools for Evaluating Blockchain Performance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901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839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Performance Metrics in Blockchain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Throughput: Measured in transactions per second (TPS), indicates transaction capacity.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Latency: Time taken for a transaction to be confirmed in the network.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Scalability: Network's capability to handle increased transaction load and growth.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Finality: Assurance that a transaction is irreversible and permanently recorded.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Resource Consumption: Evaluates computational, energy, and storage requirements.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Security: Assessment of network's resilience against attacks and vulnerabilities.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Decentralization: Degree of distributed control among network participants.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Interoperability: Capability of differing blockchain networks to communicate effectively.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9878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Key Indicators for Evaluating Blockchain Efficiency and Effectiveness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654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8982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Scalability and Throughput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Scalability Definition: Ability to grow and manage increased transaction volumes.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Throughput Measurement: Transactions per second (TPS) as a primary metric.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On-Chain Scaling: Increase block size or frequency to boost capacity.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Off-Chain Solutions: Use sidechains or Layer 2 for scalability improvements.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Sharding: Splitting blockchain into shards to process transactions concurrently.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Consensus Optimization: Refining algorithms for faster block confirmation.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Examples: Ethereum 2.0's Serenity upgrade aims for significant scalability.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Challenges: Balancing scalability with security and decentralization.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84302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Enhancing Transaction Capacity in Blockchain Networks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213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468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Latency and Finality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Latency Definition: Time taken for transaction to contribute to ledger state.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Factors Influencing Latency: Block interval, network speed, consensus efficiency.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Importance: Crucial for applications requiring swift transaction confirmations.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Finality Definition: Assurance that a transaction is irreversible and confirmed.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Types of Finality: Probabilistic finality (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PoW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) vs. absolute finality (PBFT,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PoS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).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Reducing Latency: Optimization techniques for faster block creation and propagation.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Challenges: Achieving low latency while maintaining high decentralization and security.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Case Studies: XRPL's fast finality through its consensus algorithm for quick settlements.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9268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Measuring Speed and Certainty in Blockchain Transactions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7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839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Security and Fault Tolerance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 Definition: Measures to protect against malicious attacks and vulnerabilities.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Fault Tolerance: Ability to continue functioning despite network failures.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Consensus Mechanisms: Security through protocols like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PoW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,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PoS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, and BFT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51% Attacks: Risks if a single entity gains majority control over the network.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Sybil Attacks: Multiple fake identities created to influence the network.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DDoS Protection: Defenses against Distributed Denial of Service attacks.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Code Audits: Regular audits to identify and fix vulnerabilities in smart contracts.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Multi-Signature and Cold Storage: Techniques for enhanced security in asset management.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7211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Ensuring Robustness in Blockchain Networks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8820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839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Energy Efficiency in Blockchain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Energy Consumption: Significant concern due to high power requirements of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PoW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Proof of Work (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PoW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): Energy-intensive due to extensive computational puzzles.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Proof of Stake (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PoS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): More energy-efficient, leveraging economic stake over computation.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Hybrid Models: Combining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PoW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and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PoS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to optimize energy usage.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Renewable Energy: Adoption of green energy sources in mining operations.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Energy-Efficient Algorithms: Research into less power-hungry consensus mechanisms.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XRPL Consensus: Designed for lower energy consumption while maintaining high performance.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Regulatory Pressures: Governments pushing for environmentally sustainable blockchain technologies.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7211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Balancing Performance and Environmental Impact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600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406604"/>
            <a:ext cx="7391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XRPL (XRP Ledger)</a:t>
            </a:r>
          </a:p>
        </p:txBody>
      </p:sp>
    </p:spTree>
    <p:extLst>
      <p:ext uri="{BB962C8B-B14F-4D97-AF65-F5344CB8AC3E}">
        <p14:creationId xmlns:p14="http://schemas.microsoft.com/office/powerpoint/2010/main" val="1274253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81445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Introduction to XRPL (XRP Ledger)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XRPL Overview: Decentralized blockchain for fast, low-cost global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Consensus Algorithm: Utilizes the Ripple Protocol Consensus Algorithm (RPCA).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Transaction Speed: Confirms transactions in 3-5 seconds on average.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Low Fees: Minimal transaction fees compared to other blockchain networks.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Energy Efficiency: Designed to consume significantly less energy than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PoW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networks.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Smart Contract Support: Offers basic smart contract capabilities through hooks.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Interoperability: Facilitates seamless transactions across different currencies.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Use Cases: Ideal for cross-border payments, remittances, and micropayments.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7896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Exploring the XRP Ledger and Its Unique Features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082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9516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Slide 20: XRPL Architecture and Components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Consensus Process: Ripple Protocol Consensus Algorithm (RPCA) ensures fast agreement.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Nodes: Different types including validators, gateways, and regular nodes.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Validators: Trusted nodes that propose and validate transaction sets.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Unique Node List (UNL): List of trusted validators specific to each node.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Ledger: Public record of all XRP transactions and account balances.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Transaction Types: Payments, offers (DEX), trust lines, and setting configurations.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Interledger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Protocol (ILP): Facilitates interoperability between different ledgers.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Hooks: Smart contract-like functionalities for programmatic transaction logic.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72872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Understanding the Core Elements of the XRP Ledger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3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839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XRPL Consensus Mechanism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RPCA Overview: Consensus without mining, using unique node lists (UNLs).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Proposal Phase: Validators propose a candidate set of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Voting Phase: Validators vote on proposed transactions in iterative rounds.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Agreement Threshold: Requires 80% agreement among validators for consensus.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Final Validation: Agreed transactions are validated and added to the ledger.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Speed and Efficiency: Achieves consensus within 3-5 seconds per transaction set.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Security: Highly secure with protection against double-spending and attacks.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Energy Efficiency: Minimal energy consumption compared to Proof of Work (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PoW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).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8887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How the Ripple Protocol Consensus Algorithm (RPCA) Works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89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3448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52616E"/>
                </a:solidFill>
              </a:rPr>
              <a:t>Session </a:t>
            </a:r>
            <a:r>
              <a:rPr lang="en-US" sz="2800" spc="-5">
                <a:solidFill>
                  <a:srgbClr val="52616E"/>
                </a:solidFill>
              </a:rPr>
              <a:t>2</a:t>
            </a:r>
            <a:r>
              <a:rPr sz="2800">
                <a:solidFill>
                  <a:srgbClr val="52616E"/>
                </a:solidFill>
              </a:rPr>
              <a:t>:</a:t>
            </a:r>
            <a:r>
              <a:rPr sz="2800" spc="-60">
                <a:solidFill>
                  <a:srgbClr val="52616E"/>
                </a:solidFill>
              </a:rPr>
              <a:t> </a:t>
            </a:r>
            <a:r>
              <a:rPr sz="2800" dirty="0">
                <a:solidFill>
                  <a:srgbClr val="52616E"/>
                </a:solidFill>
              </a:rPr>
              <a:t>Objectives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75674" y="1320845"/>
            <a:ext cx="10001250" cy="2969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What You will Learn</a:t>
            </a:r>
            <a:r>
              <a:rPr sz="1600" spc="-5" dirty="0">
                <a:solidFill>
                  <a:srgbClr val="52555A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355600" indent="-343535" algn="just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Understand Blockchain Fundamentals</a:t>
            </a:r>
          </a:p>
          <a:p>
            <a:pPr marL="355600" indent="-343535" algn="just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Explore Consensus Mechanisms</a:t>
            </a:r>
          </a:p>
          <a:p>
            <a:pPr marL="355600" indent="-343535" algn="just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Examine Blockchain Performance</a:t>
            </a:r>
          </a:p>
          <a:p>
            <a:pPr marL="355600" indent="-343535" algn="just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Analyze XRPL Features</a:t>
            </a:r>
          </a:p>
          <a:p>
            <a:pPr marL="355600" indent="-343535" algn="just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Discover Real-World Applications</a:t>
            </a:r>
          </a:p>
          <a:p>
            <a:pPr marL="355600" indent="-343535" algn="just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Address Challenges and Trends</a:t>
            </a:r>
          </a:p>
          <a:p>
            <a:pPr marL="355600" indent="-343535" algn="just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Encourage Further 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31125" y="6472134"/>
            <a:ext cx="161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3</a:t>
            </a:fld>
            <a:endParaRPr sz="1200" dirty="0">
              <a:latin typeface="Arial"/>
              <a:cs typeface="Arial"/>
            </a:endParaRPr>
          </a:p>
        </p:txBody>
      </p:sp>
      <p:pic>
        <p:nvPicPr>
          <p:cNvPr id="4" name="Picture 2" descr="Learning objectives - action verbs observable and measurable">
            <a:extLst>
              <a:ext uri="{FF2B5EF4-FFF2-40B4-BE49-F238E27FC236}">
                <a16:creationId xmlns:a16="http://schemas.microsoft.com/office/drawing/2014/main" id="{9EEA6ACE-D0EF-2904-7D2B-0BB72090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19" y="6283"/>
            <a:ext cx="2814185" cy="13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696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XRPL Use Cases and Applications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Cross-Border Payments: Fast, low-cost international transactions and remittances.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Decentralized Exchange (DEX): Built-in exchange for trading various assets securely.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Supply Chain Tracking: Transparent and immutable records for tracking goods.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Micropayments: Efficient microtransactions for digital content and services.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Token Issuance: Create and manage custom tokens on XRPL.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Central Bank Digital Currencies (CBDCs): Platform for issuing and managing CBDCs.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Financial Inclusion: Provide banking services to unbanked and underbanked populations.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Smart Contracts: Implement custom logic using XRPL Hooks for various applications.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991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Real-World Applications of the XRP Ledger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038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81445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XRPL Client Overview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XRPL Client Definition: Software for accessing and interacting with the XRPL network.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User Interfaces: Web, desktop, and mobile clients for varied access needs.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Development Libraries: SDKs for building custom applications on XRPL.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Transaction Management: Tools for creating, signing, and submitting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Account Management: Interfaces for viewing balances, transaction history, and settings.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Explorer Tools: Block explorers for navigating the ledger and checking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 Features: Multi-signature and encrypted key storage for user protection.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APIs: REST and WebSocket APIs for programmatic access to XRPL functionalities.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7896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Tools and Interfaces for Interacting with XRP Ledger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1988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71539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Developing on XRPL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Intro to XRPL Development: Overview of tools and resources for developers.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XRPL SDKs: Libraries for various languages (JavaScript, Python, Java, etc.).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RippleAPI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: JavaScript library for integrating with XRPL in web applications.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xrpl.js: Comprehensive SDK for building web and server-side applications.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API Access: REST and WebSocket APIs for real-time ledger interactions.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Smart Contracts: Implement business logic using XRPL Hooks and Escrow.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Tokenization: Create custom tokens and manage them on XRPL.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Documentation and Community: Extensive docs and active developer community for support.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8354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Building Applications and Services on the XRP Ledger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882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839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XRPL Performance and Benchmarking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Performance Metrics: Key indicators include TPS, latency, and resource consumption.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Transactions Per Second (TPS): XRPL can handle up to 1,500 TPS.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Low Latency: Transaction confirmation time averages 3-5 seconds.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Resource Efficiency: Minimal computational and energy resources compared to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PoW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Scalability: Efficient consensus enables high scalability for growing transaction volumes.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Benchmarking Tools: Utilize Hyperledger Caliper for performance testing.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Comparative Analysis: Benchmark XRPL against other blockchain networks.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Continuous Improvement: Ongoing optimizations and upgrades to enhance performance.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8582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Assessing the Efficiency and Capability of the XRP Ledger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3259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696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Case Studies of XRPL Implementations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RippleNet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: Utilizes XRPL for cross-border payments and remittances.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Coil: Monetizes web content using XRP micropayments for content creators.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xRapid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: Provides on-demand liquidity for financial institutions through XRPL.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GateHub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: Facilitates wallet services and asset exchanges on the XRPL network.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Sologenic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: Tokenizes traditional assets like stocks and ETFs on XRPL.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XRPL Labs: Develops tools and applications to enhance XRPL ecosystem capabilities.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Wirex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: Offers a crypto-friendly banking solution with XRPL integration.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BitPay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: Processes Bitcoin and cryptocurrency payments leveraging XRPL.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91922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Real-World Applications Demonstrating the Power of XRP Ledger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778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406604"/>
            <a:ext cx="73914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Future Directions and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264320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81445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Challenges and Future Directions in Blockchain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Scalability: Addressing the challenges of increased transactions and data size.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Interoperability: Ensuring seamless communication between different blockchain networks.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Regulatory Compliance: Navigating evolving legal frameworks and global regulations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Energy Consumption: Reducing the environmental impact of blockchain operations.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 Threats: Countering emerging vulnerabilities and sophisticated attacks.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Decentralization vs. Efficiency: Balancing decentralization with performance and scalability.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User Adoption: Encouraging mainstream acceptance and understanding of blockchain technology.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Innovation: Exploring new consensus algorithms, privacy solutions, and smart contracts.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8125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Addressing Issues and Exploring Emerging Opportunities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6764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5349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Regulatory and Ethical Considerations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Regulatory Environment: Varies widely across different countries and jurisdictions.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Compliance: Ensuring adherence to financial and data protection regulations.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Governance Models: Decentralized versus centralized models and their implications.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Privacy Concerns: Balancing transparency with user privacy and data protection.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Anti-Money Laundering (AML): Implementing measures to prevent illicit activities.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Consumer Protection: Safeguarding users from fraud, scams, and financial loss.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Transparency and Accountability: Ensuring responsible behavior in blockchain operations.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Ethical Standards: Promoting ethical use of technology for social good.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9420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Navigating Legal and Moral Landscapes in Blockchain Technology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070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90589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Emerging Trends in Blockchain Technology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DeFi (Decentralized Finance): Revolutionizing financial services with blockchain technologies.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NFTs (Non-Fungible Tokens): Unique digital assets for art, gaming, and media.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Interoperability Protocols: Enhancing communication between diverse blockchain networks.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Layer 2 Scaling Solutions: Boosting transaction throughput and reducing latency.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Enterprise Blockchain: Adoption in industries like supply chain, healthcare, and banking.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Green Blockchain: Sustainable, eco-friendly consensus mechanisms and practices.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Blockchain as a Service (BaaS): Simplifying blockchain deployment and management.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AI and Blockchain Integration: Combining AI and blockchain for smart, autonomous systems.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9801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Innovations and Future Directions Shaping the Blockchain Landscape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679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468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Conclusion and Q&amp;A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Recap: Summarized key topics covered such as blockchain basics and XRPL.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Understanding: Importance of grasping blockchain principles and consensus mechanisms.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Applications: Highlighted real-world implementations and diverse use cases.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Performance: Discussed benchmarking and performance metrics in blockchain.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Challenges: Addressed current challenges and future directions in the field.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Regulatory Considerations: Emphasized the importance of ethical and legal compliance.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Emerging Trends: Explored latest innovations shaping blockchain's future.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Next Steps: Encourage further research and hands-on project development.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229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Recap and Open Floor for Questions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91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667000"/>
            <a:ext cx="9043258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5" dirty="0">
                <a:latin typeface="Arial"/>
                <a:cs typeface="Arial"/>
              </a:rPr>
              <a:t>Introduction to Blockchain Technology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3083713"/>
            <a:ext cx="7391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89993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" y="6213542"/>
            <a:ext cx="12192000" cy="626745"/>
          </a:xfrm>
          <a:custGeom>
            <a:avLst/>
            <a:gdLst/>
            <a:ahLst/>
            <a:cxnLst/>
            <a:rect l="l" t="t" r="r" b="b"/>
            <a:pathLst>
              <a:path w="12192000" h="626745">
                <a:moveTo>
                  <a:pt x="0" y="626363"/>
                </a:moveTo>
                <a:lnTo>
                  <a:pt x="12192000" y="626363"/>
                </a:lnTo>
                <a:lnTo>
                  <a:pt x="12192000" y="0"/>
                </a:lnTo>
                <a:lnTo>
                  <a:pt x="0" y="0"/>
                </a:lnTo>
                <a:lnTo>
                  <a:pt x="0" y="626363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133600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00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40668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6696" y="934211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9525">
            <a:solidFill>
              <a:srgbClr val="8D05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71182" y="6457698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/>
                <a:cs typeface="Arial"/>
              </a:rPr>
              <a:t>7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1846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2616E"/>
                </a:solidFill>
              </a:rPr>
              <a:t>R</a:t>
            </a:r>
            <a:r>
              <a:rPr sz="2800" dirty="0">
                <a:solidFill>
                  <a:srgbClr val="52616E"/>
                </a:solidFill>
              </a:rPr>
              <a:t>e</a:t>
            </a:r>
            <a:r>
              <a:rPr sz="2800" spc="-5" dirty="0">
                <a:solidFill>
                  <a:srgbClr val="52616E"/>
                </a:solidFill>
              </a:rPr>
              <a:t>f</a:t>
            </a:r>
            <a:r>
              <a:rPr sz="2800" dirty="0">
                <a:solidFill>
                  <a:srgbClr val="52616E"/>
                </a:solidFill>
              </a:rPr>
              <a:t>erences</a:t>
            </a:r>
            <a:endParaRPr sz="2800" dirty="0"/>
          </a:p>
        </p:txBody>
      </p:sp>
      <p:pic>
        <p:nvPicPr>
          <p:cNvPr id="20" name="Picture 19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E2F82445-1B8D-A36B-E286-63EA4B0C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7" y="6172200"/>
            <a:ext cx="1676400" cy="7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XRP Ledger Foundation">
            <a:extLst>
              <a:ext uri="{FF2B5EF4-FFF2-40B4-BE49-F238E27FC236}">
                <a16:creationId xmlns:a16="http://schemas.microsoft.com/office/drawing/2014/main" id="{EB76DD12-9D6C-967D-A184-E84197F93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14" y="6377471"/>
            <a:ext cx="1407578" cy="3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F50904-A9B0-D3CA-73E1-830293359135}"/>
              </a:ext>
            </a:extLst>
          </p:cNvPr>
          <p:cNvSpPr txBox="1"/>
          <p:nvPr/>
        </p:nvSpPr>
        <p:spPr>
          <a:xfrm>
            <a:off x="1075674" y="1321794"/>
            <a:ext cx="10589158" cy="487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</a:rPr>
              <a:t>Bitcoin Whitepaper | URL: </a:t>
            </a: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https://bitcoin.org/bitcoin.pdf</a:t>
            </a:r>
            <a:endParaRPr lang="en-US" sz="15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</a:rPr>
              <a:t>Ethereum Whitepaper | URL: </a:t>
            </a: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https://ethereum.org/en/whitepaper/</a:t>
            </a:r>
            <a:endParaRPr lang="en-US" sz="15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</a:rPr>
              <a:t>XRPL Documentation  | URL: </a:t>
            </a: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https://xrpl.org/</a:t>
            </a:r>
            <a:endParaRPr lang="en-US" sz="15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</a:rPr>
              <a:t>Hyperledger Caliper  | URL: </a:t>
            </a: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https://www.hyperledger.org/use/caliper</a:t>
            </a:r>
            <a:endParaRPr lang="en-US" sz="15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</a:rPr>
              <a:t>Ethereum Yellow Paper  | URL: </a:t>
            </a: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https://ethereum.github.io/yellowpaper/paper.pdf</a:t>
            </a:r>
            <a:endParaRPr lang="en-US" sz="15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</a:rPr>
              <a:t>EOS Whitepaper  | URL: </a:t>
            </a: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https://github.com/EOSIO/Documentation/blob/master/TechnicalWhitePaper.md</a:t>
            </a:r>
            <a:endParaRPr lang="en-US" sz="15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</a:rPr>
              <a:t>Byzantine Generals Problem  | URL: </a:t>
            </a: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https://dl.acm.org/doi/10.1145/357172.357176</a:t>
            </a:r>
            <a:endParaRPr lang="en-US" sz="15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</a:rPr>
              <a:t>RPCA Documentation  | URL: </a:t>
            </a: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https://xrpl.org/consensus.html</a:t>
            </a:r>
            <a:endParaRPr lang="en-US" sz="15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</a:rPr>
              <a:t>Coil Website  | URL: </a:t>
            </a: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https://coil.com/</a:t>
            </a:r>
            <a:endParaRPr lang="en-US" sz="15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500" spc="-5" dirty="0" err="1">
                <a:solidFill>
                  <a:srgbClr val="52616E"/>
                </a:solidFill>
                <a:latin typeface="Arial"/>
                <a:cs typeface="Arial"/>
              </a:rPr>
              <a:t>Sologenic</a:t>
            </a: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</a:rPr>
              <a:t> Whitepaper  | URL: </a:t>
            </a: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https://www.sologenic.com/whitepaper</a:t>
            </a:r>
            <a:endParaRPr lang="en-US" sz="15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</a:rPr>
              <a:t>Ethereum 2.0 Documentation  | URL: </a:t>
            </a: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https://ethereum.org/en/eth2/</a:t>
            </a:r>
            <a:endParaRPr lang="en-US" sz="15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500" spc="-5" dirty="0" err="1">
                <a:solidFill>
                  <a:srgbClr val="52616E"/>
                </a:solidFill>
                <a:latin typeface="Arial"/>
                <a:cs typeface="Arial"/>
              </a:rPr>
              <a:t>Interledger</a:t>
            </a: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</a:rPr>
              <a:t> Documentation  | URL: </a:t>
            </a: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https://interledger.org/</a:t>
            </a:r>
            <a:endParaRPr lang="en-US" sz="15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</a:rPr>
              <a:t>XRPL Labs Website  | URL: </a:t>
            </a:r>
            <a:r>
              <a:rPr lang="en-US" sz="1500" spc="-5" dirty="0">
                <a:solidFill>
                  <a:srgbClr val="52616E"/>
                </a:solidFill>
                <a:latin typeface="Arial"/>
                <a:cs typeface="Arial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https://xrpl-labs.com/</a:t>
            </a:r>
            <a:endParaRPr lang="en-US" sz="1500" spc="-5" dirty="0">
              <a:solidFill>
                <a:srgbClr val="52616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944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2545" y="2700722"/>
            <a:ext cx="2261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Questions?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7" name="Picture 2" descr="XRP Ledger Foundation">
            <a:extLst>
              <a:ext uri="{FF2B5EF4-FFF2-40B4-BE49-F238E27FC236}">
                <a16:creationId xmlns:a16="http://schemas.microsoft.com/office/drawing/2014/main" id="{279FDF21-5882-3B75-B233-6E1BF474B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562600"/>
            <a:ext cx="2427214" cy="61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D61CD40A-C586-EF7B-FDEB-94B4557F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314277"/>
            <a:ext cx="2427214" cy="115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0C2E010E-7D75-98DE-F35E-A7CA3D03EA78}"/>
              </a:ext>
            </a:extLst>
          </p:cNvPr>
          <p:cNvSpPr txBox="1"/>
          <p:nvPr/>
        </p:nvSpPr>
        <p:spPr>
          <a:xfrm>
            <a:off x="1632545" y="3497774"/>
            <a:ext cx="4432935" cy="14446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Contact Us: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1500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</a:t>
            </a:r>
            <a:r>
              <a:rPr lang="en-CY" sz="1500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hristodoulou.kl@unic.ac.cy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500" spc="-5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touloupos.m@unic.ac.cy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92875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Introduction to Blockchain Technology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1" y="1538932"/>
            <a:ext cx="7535570" cy="299697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Blockchain consists of decentralized ledgers.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Transactions are verified by network nodes.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All transactions are recorded chronologically.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Provides transparency and immutability of data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Smart contracts automate business processes.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Consensus mechanisms ensure data integrity.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Public and private blockchain types exist.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It has applications in various industries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6449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Understanding the Basics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8B9C7-3E03-EC0D-893B-CC319CD1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413" y="1961188"/>
            <a:ext cx="4445769" cy="29020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9363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Historical Background of Blockchain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1" y="1538932"/>
            <a:ext cx="8602370" cy="317702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Bitcoin Genesis (2008)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Satoshi Nakamoto's paper introduced blockchain concept.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Bitcoin Launch (2009): First decentralized cryptocurrency, foundational blockchain.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Early Adoption (2010-2013): Bitcoin gains traction, early public awareness grows.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Altcoins Emergence: Litecoin, Ethereum, and other alternatives to Bitcoin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Smart Contracts (2015): Ethereum popularizes programmable blockchain applications.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Enterprise Adoption: Blockchain used beyond finance, in diverse industries.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Regulatory Response: Governments and regulators start crafting blockchain policies.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Current Landscape: Diverse blockchain ecosystems with unique properties.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3" y="932851"/>
            <a:ext cx="860236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Evolution and Milestones in Blockchain Development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388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9363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Key Concepts in Blockchain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1" y="1538932"/>
            <a:ext cx="8602370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Decentralization: Data distributed across multiple nodes, reducing central control.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Cryptography: Essential for securing transactions and verifying participant identities.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Consensus Algorithms: Mechanisms for achieving agreement on network state (e.g.,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PoW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).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Immutability: Once recorded, transaction data cannot be altered or deleted.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Smart Contracts: Self-executing contracts with terms directly in code (e.g., Ethereum).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Tokens and Cryptocurrencies: Digital assets functioning within blockchain ecosystems.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Blockchain Forks: Splits in chain creating divergent versions of the blockchain.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Interoperability: Ability of different blockchain systems to communicate and operate. </a:t>
            </a:r>
            <a:endParaRPr lang="en-US" sz="1600" b="1" spc="-5" dirty="0">
              <a:solidFill>
                <a:srgbClr val="52616E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723" y="932851"/>
            <a:ext cx="100222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Fundamental Components and Mechanisms of Blockchain Technology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24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406604"/>
            <a:ext cx="73914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Blockchain Architecture and Networks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458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Blockchain Architecture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1" y="1538932"/>
            <a:ext cx="8068970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Node Structure: Independent entities store, validate, and broadcast transactions. 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Block Components: Header, transactions list, and cryptographic hash link. 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Merkle Trees: Efficiently organize and verify transaction integrity. 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Consensus Layer: Algorithms ensuring agreement on the shared ledger state. 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Network Layer: Communication protocol enabling node interactions and data sharing. 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Execution Layer: Smart contracts run code and execute blockchain logic. 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Data Layer: Permanent, tamper-resistant transaction records stored on-chain. 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Application Layer: User interfaces and applications interact with the blockchain.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8887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Structural Components and Layers of a Blockchain Network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65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3546</Words>
  <Application>Microsoft Macintosh PowerPoint</Application>
  <PresentationFormat>Widescreen</PresentationFormat>
  <Paragraphs>379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Office Theme</vt:lpstr>
      <vt:lpstr>Week 1</vt:lpstr>
      <vt:lpstr>Agenda</vt:lpstr>
      <vt:lpstr>Session 2: Objectives</vt:lpstr>
      <vt:lpstr>Introduction to Blockchain Technology</vt:lpstr>
      <vt:lpstr>Introduction to Blockchain Technology</vt:lpstr>
      <vt:lpstr>Historical Background of Blockchain </vt:lpstr>
      <vt:lpstr>Key Concepts in Blockchain </vt:lpstr>
      <vt:lpstr>Blockchain Architecture and Networks</vt:lpstr>
      <vt:lpstr>Blockchain Architecture </vt:lpstr>
      <vt:lpstr>Types of Blockchain Networks </vt:lpstr>
      <vt:lpstr>Consensus Algorithms Overview </vt:lpstr>
      <vt:lpstr>Consensus Mechanisms</vt:lpstr>
      <vt:lpstr>Proof of Work (PoW)</vt:lpstr>
      <vt:lpstr>Proof of Stake (PoS)</vt:lpstr>
      <vt:lpstr>Delegated Proof of Stake (DPoS)</vt:lpstr>
      <vt:lpstr>Byzantine Fault Tolerance (BFT) </vt:lpstr>
      <vt:lpstr>BFT Amendment Voting in Consensus Algorithms </vt:lpstr>
      <vt:lpstr>Performance and Benchmarking</vt:lpstr>
      <vt:lpstr>Introduction to Blockchain Benchmarking </vt:lpstr>
      <vt:lpstr>Blockchain Benchmarking Frameworks </vt:lpstr>
      <vt:lpstr>Performance Metrics in Blockchain </vt:lpstr>
      <vt:lpstr>Scalability and Throughput </vt:lpstr>
      <vt:lpstr>Latency and Finality </vt:lpstr>
      <vt:lpstr>Security and Fault Tolerance </vt:lpstr>
      <vt:lpstr>Energy Efficiency in Blockchain </vt:lpstr>
      <vt:lpstr>XRPL (XRP Ledger)</vt:lpstr>
      <vt:lpstr>Introduction to XRPL (XRP Ledger) </vt:lpstr>
      <vt:lpstr>Slide 20: XRPL Architecture and Components </vt:lpstr>
      <vt:lpstr>XRPL Consensus Mechanism </vt:lpstr>
      <vt:lpstr>XRPL Use Cases and Applications </vt:lpstr>
      <vt:lpstr>XRPL Client Overview </vt:lpstr>
      <vt:lpstr>Developing on XRPL </vt:lpstr>
      <vt:lpstr>XRPL Performance and Benchmarking </vt:lpstr>
      <vt:lpstr>Case Studies of XRPL Implementations </vt:lpstr>
      <vt:lpstr>Future Directions and Considerations</vt:lpstr>
      <vt:lpstr>Challenges and Future Directions in Blockchain </vt:lpstr>
      <vt:lpstr>Regulatory and Ethical Considerations </vt:lpstr>
      <vt:lpstr>Emerging Trends in Blockchain Technology </vt:lpstr>
      <vt:lpstr>Conclusion and Q&amp;A </vt:lpstr>
      <vt:lpstr>References</vt:lpstr>
      <vt:lpstr>References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subject/>
  <dc:creator/>
  <cp:keywords/>
  <dc:description/>
  <cp:lastModifiedBy>Klitos Christodoulou</cp:lastModifiedBy>
  <cp:revision>46</cp:revision>
  <dcterms:created xsi:type="dcterms:W3CDTF">2024-06-19T09:20:39Z</dcterms:created>
  <dcterms:modified xsi:type="dcterms:W3CDTF">2024-11-27T20:23:05Z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2022-07-11T10:00:00Z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2024-06-19T10:00:00Z</vt:filetime>
  </property>
</Properties>
</file>