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6" r:id="rId7"/>
    <p:sldId id="336" r:id="rId8"/>
    <p:sldId id="337" r:id="rId9"/>
    <p:sldId id="295" r:id="rId10"/>
    <p:sldId id="307" r:id="rId11"/>
    <p:sldId id="308" r:id="rId12"/>
    <p:sldId id="319" r:id="rId13"/>
    <p:sldId id="320" r:id="rId14"/>
    <p:sldId id="298" r:id="rId15"/>
    <p:sldId id="309" r:id="rId16"/>
    <p:sldId id="310" r:id="rId17"/>
    <p:sldId id="321" r:id="rId18"/>
    <p:sldId id="322" r:id="rId19"/>
    <p:sldId id="300" r:id="rId20"/>
    <p:sldId id="311" r:id="rId21"/>
    <p:sldId id="312" r:id="rId22"/>
    <p:sldId id="313" r:id="rId23"/>
    <p:sldId id="302" r:id="rId24"/>
    <p:sldId id="315" r:id="rId25"/>
    <p:sldId id="316" r:id="rId26"/>
    <p:sldId id="323" r:id="rId27"/>
    <p:sldId id="324" r:id="rId28"/>
    <p:sldId id="304" r:id="rId29"/>
    <p:sldId id="317" r:id="rId30"/>
    <p:sldId id="318" r:id="rId31"/>
    <p:sldId id="331" r:id="rId32"/>
    <p:sldId id="332" r:id="rId33"/>
    <p:sldId id="333" r:id="rId34"/>
    <p:sldId id="334" r:id="rId35"/>
    <p:sldId id="338" r:id="rId36"/>
    <p:sldId id="335" r:id="rId37"/>
    <p:sldId id="305" r:id="rId38"/>
    <p:sldId id="297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 autoAdjust="0"/>
    <p:restoredTop sz="94694"/>
  </p:normalViewPr>
  <p:slideViewPr>
    <p:cSldViewPr>
      <p:cViewPr varScale="1">
        <p:scale>
          <a:sx n="117" d="100"/>
          <a:sy n="117" d="100"/>
        </p:scale>
        <p:origin x="39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66788-A478-275B-2C24-93B2E63051A2}"/>
              </a:ext>
            </a:extLst>
          </p:cNvPr>
          <p:cNvSpPr txBox="1"/>
          <p:nvPr userDrawn="1"/>
        </p:nvSpPr>
        <p:spPr>
          <a:xfrm>
            <a:off x="4267200" y="6367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Technology: XRPL and EVM Sidechain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5782" y="6472134"/>
            <a:ext cx="247015" cy="17953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mtClean="0"/>
              <a:pPr marL="38100">
                <a:lnSpc>
                  <a:spcPts val="1425"/>
                </a:lnSpc>
              </a:pPr>
              <a:t>‹#›</a:t>
            </a:fld>
            <a:endParaRPr lang="en-US" dirty="0"/>
          </a:p>
        </p:txBody>
      </p:sp>
      <p:pic>
        <p:nvPicPr>
          <p:cNvPr id="8" name="Picture 7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32288A1-C032-5D54-8EFD-BECA6624A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XRP Ledger Foundation">
            <a:extLst>
              <a:ext uri="{FF2B5EF4-FFF2-40B4-BE49-F238E27FC236}">
                <a16:creationId xmlns:a16="http://schemas.microsoft.com/office/drawing/2014/main" id="{8DA150A8-ADC3-CB40-07E1-24F45A64FF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27" y="6391055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2EDD8-DA58-6674-D6E3-E8B607B9C3FE}"/>
              </a:ext>
            </a:extLst>
          </p:cNvPr>
          <p:cNvSpPr txBox="1"/>
          <p:nvPr userDrawn="1"/>
        </p:nvSpPr>
        <p:spPr>
          <a:xfrm>
            <a:off x="4267200" y="6367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Technology: XRPL and EVM Sidechain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9" name="Picture 8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39F91FD7-8795-7A25-9F7E-C6802D4C6F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RP Ledger Foundation">
            <a:extLst>
              <a:ext uri="{FF2B5EF4-FFF2-40B4-BE49-F238E27FC236}">
                <a16:creationId xmlns:a16="http://schemas.microsoft.com/office/drawing/2014/main" id="{7985F16D-5749-1310-C601-2A3F302A29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391055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891EA-2AA3-67B7-B320-0C7229C4ED89}"/>
              </a:ext>
            </a:extLst>
          </p:cNvPr>
          <p:cNvSpPr txBox="1"/>
          <p:nvPr userDrawn="1"/>
        </p:nvSpPr>
        <p:spPr>
          <a:xfrm>
            <a:off x="4267200" y="6367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Technology: XRPL and EVM Sidechain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081E7-0DD8-1016-0247-8DC01F44A5CB}"/>
              </a:ext>
            </a:extLst>
          </p:cNvPr>
          <p:cNvSpPr txBox="1"/>
          <p:nvPr userDrawn="1"/>
        </p:nvSpPr>
        <p:spPr>
          <a:xfrm>
            <a:off x="4267200" y="6367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Technology: XRPL and EVM Sidechain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31635"/>
            <a:ext cx="12192000" cy="626745"/>
          </a:xfrm>
          <a:custGeom>
            <a:avLst/>
            <a:gdLst/>
            <a:ahLst/>
            <a:cxnLst/>
            <a:rect l="l" t="t" r="r" b="b"/>
            <a:pathLst>
              <a:path w="12192000" h="626745">
                <a:moveTo>
                  <a:pt x="0" y="626363"/>
                </a:moveTo>
                <a:lnTo>
                  <a:pt x="12192000" y="626363"/>
                </a:lnTo>
                <a:lnTo>
                  <a:pt x="12192000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1336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862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40668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96696" y="934211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9525">
            <a:solidFill>
              <a:srgbClr val="8D05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2234" y="3032251"/>
            <a:ext cx="490753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9887" y="1382580"/>
            <a:ext cx="10132225" cy="268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5782" y="6472134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xrpl.org/" TargetMode="External"/><Relationship Id="rId7" Type="http://schemas.openxmlformats.org/officeDocument/2006/relationships/hyperlink" Target="https://peersyst.com/case-study/xrp-ledger-evm-sidechain-bridge/" TargetMode="External"/><Relationship Id="rId2" Type="http://schemas.openxmlformats.org/officeDocument/2006/relationships/hyperlink" Target="https://xrpl.org/document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rpl.org/docs/concepts/xrpl-sidechains/" TargetMode="External"/><Relationship Id="rId5" Type="http://schemas.openxmlformats.org/officeDocument/2006/relationships/hyperlink" Target="https://ripple.com/insights/" TargetMode="External"/><Relationship Id="rId4" Type="http://schemas.openxmlformats.org/officeDocument/2006/relationships/hyperlink" Target="https://ripple.com/files/ripple_consensus_whitepaper.pdf" TargetMode="External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6438" y="4626723"/>
            <a:ext cx="4240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XRPL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Academy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6438" y="2753567"/>
            <a:ext cx="95587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latin typeface="Arial"/>
                <a:cs typeface="Arial"/>
              </a:rPr>
              <a:t>Blockchain Technology: XRPL and EVM Sidechain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6438" y="2048109"/>
            <a:ext cx="23959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/>
                <a:cs typeface="Arial"/>
              </a:rPr>
              <a:t>Week</a:t>
            </a:r>
            <a:r>
              <a:rPr lang="en-US" sz="3600" b="1" spc="-75" dirty="0">
                <a:latin typeface="Arial"/>
                <a:cs typeface="Arial"/>
              </a:rPr>
              <a:t> </a:t>
            </a:r>
            <a:r>
              <a:rPr lang="en-US" sz="3600" b="1" spc="-75" dirty="0"/>
              <a:t>2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9" name="Picture 2" descr="XRP Ledger Foundation">
            <a:extLst>
              <a:ext uri="{FF2B5EF4-FFF2-40B4-BE49-F238E27FC236}">
                <a16:creationId xmlns:a16="http://schemas.microsoft.com/office/drawing/2014/main" id="{43B25153-E8EE-68F2-8446-07C2C33B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988619"/>
            <a:ext cx="2427214" cy="6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E44C2C7-C2FE-5668-3D34-0DD76A2A2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721232"/>
            <a:ext cx="2427214" cy="11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458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Benefits of XRPL EVM Sidechain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8068970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Interoperability: Bridges XRPL and Ethereum networks for seamless integration.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Fast Transactions: Achieves high throughput with low latency.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Lower Costs: Reduces transaction fees, making it economically viable.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Enhanced Security: Merges XRPL’s and Ethereum’s robust security features.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Scalability: Handles a high volume of transactions efficiently.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DeFi Support: Facilitates decentralized finance applications and smart contracts.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Improved Access: Expands accessibility to Ethereum's extensive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dApp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ecosystem.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Energy Efficiency: Reduces energy consumption compared to proof-of-work models.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973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Combining Strengths for Enhanced Functionality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65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7687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Key Features of XRPL EVM Sidechain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Dual Compatibility: Integrates XRPL and EVM for extensive functionality.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Contracts: Supports Ethereum-based smart contract deployment and execution.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High Throughput: Processes a significant number of transactions concurrently.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Low Latency: Ensures swift transaction confirmation times.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Interoperable Assets: Enables seamless asset transfer between XRPL and Ethereum.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Decentralized Governance: Ensures network governance without central authority.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Sustainability: Lower energy usage than proof-of-work consensus mechanisms.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Developer Tools: Access to rich development resources and documentation.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372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Distinctive Attributes and Capabilities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087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Use Cases for XRPL EVM Sidechain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Decentralized Finance (DeFi): Enables lending, borrowing, and yield farming platforms.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Cross-border Payments: Facilitates fast and low-cost international transfers.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Tokenization of Assets: Issue and manage digital tokens representing real-world assets.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Supply Chain Management: Track and verify goods across the supply 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Gaming: Power in-game economies and tokenized assets within games.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Identity Verification: Secure and decentralized methods for identity management.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NFTs: Mint, trade, and manage non-fungible tokens on the sidechain.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Governance: Implement decentralized autonomous organizations (DAOs) for governance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211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Practical Applications and Deployment Scenarios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31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7687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Technical Architecture of XRPL EVM Sidechain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Mechanism: Utilizes a consensus protocol for transaction validation.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Dual Ledger: Maintains separate ledgers for XRPL and EVM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 Layer: Supports Ethereum-based smart contracts and execution.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 Bridge: Connects XRPL and EVM for seamless asset transfers.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Node Infrastructure: Comprises validator and full nodes ensuring network integrity.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Features: Implements advanced cryptographic techniques for data protection.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API and SDK: Provides developer tools for application development and integration.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Monitoring Tools: Includes tools for real-time network and transaction monitoring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906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Structural Components and Design Elements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79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Setup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99957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458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Setting Up Your Development Environment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Install Node.js: Necessary for running JavaScript-based development tools.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Download XRPL SDK: Access the XRP Ledger Software Development Kit.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Install Truffle Suite: Framework for Ethereum smart contract development.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Configure MetaMask: Browser extension for managing your Ethereum wallet.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Set Up Development Node: Use Ganache to simulate Ethereum blockchain locally.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Connect to EVM Sidechain: Configure connection settings to XRPL EVM Sidechain.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Install IDE: Recommended Integrated Development Environment (IDE) like Visual Studio Code.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Access Documentation: Refer to XRPL and EVM Sidechain documentation for guidance.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982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Essential Tools and Configuration Steps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58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8830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Prerequisites for Deploying XRPL EVM Sidechain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Understanding Blockchain Basics: Familiarity with blockchain technology fundamentals.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Knowledge of XRPL: Proficiency in using and navigating the XRP Ledger.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Ethereum Concepts: Understanding Ethereum’s architecture and smart contracts.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Development Skills: Proficiency in programming languages such as Solidity and JavaScript.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Development Environment: Set up tools like Node.js, Truffle, and MetaMask.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Access to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Utilize XRPL and Ethereum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for deployment and testing.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Best Practices: Implement robust security measures during deployment.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Documentation Review: Thoroughly read official XRPL and EVM Sidechain documentation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449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Key Requirements and Preparations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89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925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Installing Necessary Tools and Software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Install Node.js: Download and install the latest Node.js version.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Install NPM: Ensure Node Package Manager is set up with Node.js.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Download XRPL SDK: Get the XRP Ledger Software Development Kit from official sources.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Install Truffle Suite: Use Truffle for Ethereum smart contract development.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Add MetaMask: Install the MetaMask browser extension for Ethereum wallet management.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Install Ganache: Set up Ganache for a local Ethereum blockchain environment.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Set Up Visual Studio Code: Install VS Code as your Integrated Development Environment (IDE).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Configure Environment: Set up configurations for XRPL and EVM sidechain connectivity.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239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Step-by-Step Guide for Setup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27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7611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Creating and Configuring a New Sidechain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Define Objectives: Determine the purpose and goals for the new sidechain.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Select Consensus Mechanism: Choose a suitable protocol for transaction validation.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Set Up Nodes: Install and configure validator and full nodes.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Develop Smart Contracts: Write and deploy contracts using Solidity or preferred language.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Configure Interoperability: Set up bridges for XRPL and EVM asset transfers.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Test on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Deploy and test configurations on XRPL and Ethereum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 Performance: Use monitoring tools to ensure stability and performance.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Document Configuration: Maintain thorough documentation of setup and configurations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830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Step-by-Step Implementation Process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62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Smart Contracts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78257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301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52616E"/>
                </a:solidFill>
              </a:rPr>
              <a:t>Agenda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619" y="1456787"/>
            <a:ext cx="8982781" cy="281102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Introduction and Core Concepts: XRPL EVM Sidechain, Blockchain Technology, and XRP Ledger.</a:t>
            </a:r>
          </a:p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Technical Features and Benefits: Key features, benefits, and practical applications.</a:t>
            </a:r>
          </a:p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Setup and Deployment: Development environment, prerequisites, and sidechain configuration.</a:t>
            </a:r>
          </a:p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Contracts and Transactions: Deploying, interacting with, and managing smart contracts.</a:t>
            </a:r>
          </a:p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and Performance: Best practices for security, optimization, and maintenance.</a:t>
            </a:r>
          </a:p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Future Trends and Community: Emerging developments, regulatory issues, and ecosystem support.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31125" y="6472134"/>
            <a:ext cx="161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2</a:t>
            </a:fld>
            <a:endParaRPr sz="1200" dirty="0">
              <a:latin typeface="Arial"/>
              <a:cs typeface="Arial"/>
            </a:endParaRPr>
          </a:p>
        </p:txBody>
      </p:sp>
      <p:pic>
        <p:nvPicPr>
          <p:cNvPr id="4" name="Picture 6" descr="What's your agenda?. We often end up doing things without… | by Komal  Khetlani | Medium">
            <a:extLst>
              <a:ext uri="{FF2B5EF4-FFF2-40B4-BE49-F238E27FC236}">
                <a16:creationId xmlns:a16="http://schemas.microsoft.com/office/drawing/2014/main" id="{6B2003A2-83EE-E2D4-D6B3-0686F2EB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70" y="4419600"/>
            <a:ext cx="3269660" cy="163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8982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Deploying Smart Contracts on XRPL EVM Sidechain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Write Smart Contract: Use Solidity to create your smart contract.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Compile Contract: Use Truffle or Hardhat to compile the Solidity code.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Set up MetaMask: Ensure MetaMask is configured for EVM Sidechain network.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Deploy to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Deploy your contract on the XRPL EVM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for testing.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Verify Deployment: Confirm successful deployment using transactions and logs.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Interact with Contract: Use tools like Remix or Truffle Console for interaction.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 Execution: Utilize monitoring tools to track contract behavior.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Migrate to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Mainnet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Deploy your thoroughly tested contract to the main XRPL EVM Sidechain.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696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Steps for Smooth Deployment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90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468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Interacting with Smart Contracts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MetaMask Integration: Connect MetaMask to interact with deployed contracts.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Truffle Console: Use the Truffle development console for contract interaction.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Remix IDE: Web-based IDE for deploying and interacting with contracts.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Web3.js Library: Integrate Web3.js for interaction through JavaScript code.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Contract ABI: Use Application Binary Interface (ABI) to decode contract methods.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Frontend Integration: Create web interfaces for user input and contract interaction.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Event Listeners: Implement listeners to respond to contract events in real-time.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Audits: Regularly audit smart contracts for vulnerabilities and issues.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753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Tools and Techniques for Effective Interaction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90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839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Managing Transactions on XRPL EVM Sidechain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 Structure: Understand the format and components of a transaction.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 Fees: Be aware of fee structures and optimize accordingly.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Gas Management: Monitor gas prices and manage gas limits effectively.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Submitting Transactions: Use APIs or SDKs to submit transactions programmatically.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 Confirmation: Verify transaction status through network confirmation.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Handling Errors: Implement robust error-handling mechanisms for failed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Monitoring Tools: Utilize tools for tracking and monitoring transaction performance.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Record Keeping: Maintain logs for all transactions for auditing and troubleshooting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211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Key Practices for Efficient Transaction Management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65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Security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274253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81445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Security Considerations and Best Practices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 Strong Cryptography: Implement reliable cryptographic methods for data protection.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Regular Audits: Conduct frequent security audits of smart contracts and infrastructure.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Access Controls: Enforce strict permissions and access controls for network participants.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Secure Code Development: Follow secure coding practices to avoid vulnerabilities.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 Network Activity: Continuously monitor for unusual or suspicious activities.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Data Encryption: Encrypt sensitive data both in transit and at rest.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Backup and Recovery: Maintain backups and have a recovery plan for data losses.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Stay Updated: Keep all software and libraries updated to the latest versions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896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Ensuring Robust Security for XRPL EVM Sidechain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08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7153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Monitoring and Maintaining the Sidechain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Continuous Monitoring: Use tools to track network health and performance.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Log Analysis: Regularly analyze logs for trends and potential issues.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Performance Metrics: Monitor throughput, latency, and transaction confirmation times.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Audits: Conduct periodic security audits to identify vulnerabilities.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Node Health: Ensure validator and full nodes are operational and updated.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Incident Response: Have a plan to address and mitigate incidents promptly.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Scalability Planning: Prepare for scalability to handle growing transaction volumes.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Community Engagement: Engage with the community for feedback and collaborative improvements.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287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Essential Practices for Optimal Performance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839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Common Challenges and Troubleshooting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Network Congestion: Monitor and manage high traffic to maintain performance.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 Bugs: Use debugging tools to identify and fix issues.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 Failures: Implement retry mechanisms for failed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Node Synchronization: Ensure all nodes are properly synchronized to avoid inconsistencies.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Gas Management: Adjust gas limits and prices to optimize transaction costs.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Vulnerabilities: Conduct regular audits to detect and mitigate threats.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 Issues: Test and resolve cross-chain communication problems.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User Errors: Provide clear documentation and support to minimize user mistakes.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820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Identifying Issues and Effective Solutions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89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696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Performance Optimization Techniques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Load Balancing: Distribute traffic evenly across nodes to avoid overload.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Efficient Coding: Optimize smart contract code for faster execution.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Gas Optimization: Minimize gas usage through efficient transaction structuring.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Caching Strategies: Implement caching to reduce redundant data processing.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Horizontal Scaling: Add more nodes to increase transaction processing capacity.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Monitoring Metrics: Continuously monitor key performance indicators (KPIs).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Asynchronous Processing: Use asynchronous methods to handle tasks concurrently.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Regular Upgrades: Keep all systems and software updated with the latest versions.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991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Enhancing Efficiency and Scalability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03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Future Trends and Community</a:t>
            </a:r>
          </a:p>
        </p:txBody>
      </p:sp>
    </p:spTree>
    <p:extLst>
      <p:ext uri="{BB962C8B-B14F-4D97-AF65-F5344CB8AC3E}">
        <p14:creationId xmlns:p14="http://schemas.microsoft.com/office/powerpoint/2010/main" val="3264320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81445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Future Developments in XRPL EVM Sidechain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Enhanced Interoperability: Improved bridges for seamless cross-chain asset transfers.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Layer 2 Solutions: Integration of Layer 2 for increased efficiency and scalability.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Advanced Security Features: Development of next-gen security protocols and measures.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DeFi Expansion: Growth in decentralized finance applications and services.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Green Technologies: Adoption of more energy-efficient consensus mechanisms.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Increased Adoption: Broader industry acceptance and implementation of XRPL EVM Sidechain.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Developer Tooling: Enhanced tools and resources for easier development and deployment.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Community Governance: Implementation of decentralized decision-making for network upgrades.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839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Emerging Trends and Innovations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76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344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52616E"/>
                </a:solidFill>
              </a:rPr>
              <a:t>Session </a:t>
            </a:r>
            <a:r>
              <a:rPr lang="en-US" sz="2800" spc="-5">
                <a:solidFill>
                  <a:srgbClr val="52616E"/>
                </a:solidFill>
              </a:rPr>
              <a:t>2</a:t>
            </a:r>
            <a:r>
              <a:rPr sz="2800">
                <a:solidFill>
                  <a:srgbClr val="52616E"/>
                </a:solidFill>
              </a:rPr>
              <a:t>:</a:t>
            </a:r>
            <a:r>
              <a:rPr sz="2800" spc="-60">
                <a:solidFill>
                  <a:srgbClr val="52616E"/>
                </a:solidFill>
              </a:rPr>
              <a:t> </a:t>
            </a:r>
            <a:r>
              <a:rPr sz="2800" dirty="0">
                <a:solidFill>
                  <a:srgbClr val="52616E"/>
                </a:solidFill>
              </a:rPr>
              <a:t>Objectives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75674" y="1320845"/>
            <a:ext cx="10001250" cy="4692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What You will Learn</a:t>
            </a:r>
            <a:r>
              <a:rPr sz="1600" spc="-5" dirty="0">
                <a:solidFill>
                  <a:srgbClr val="52555A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Understand XRPL EVM Sidechain: Gain a comprehensive understanding of XRPL EVM Sidechain's core concepts and benefits.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Learn Key Features: Identify and understand the distinctive attributes and capabilities of the XRPL EVM Sidechain.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Explore Use Cases: Examine practical applications and deployment scenarios for the XRPL EVM Sidechain.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Technical Proficiency: Develop the technical skills needed to set up, deploy, and manage the XRPL EVM Sidechain.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and Compliance: Learn best practices for ensuring security and compliance within the XRPL EVM Sidechain environment.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Community Engagement: Understand the importance of community and ecosystem support for sustained growth and innovation.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Future Trends: Stay informed about emerging trends and future developments in XRPL EVM Sidechain technology.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31125" y="6472134"/>
            <a:ext cx="161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3</a:t>
            </a:fld>
            <a:endParaRPr sz="1200" dirty="0">
              <a:latin typeface="Arial"/>
              <a:cs typeface="Arial"/>
            </a:endParaRPr>
          </a:p>
        </p:txBody>
      </p:sp>
      <p:pic>
        <p:nvPicPr>
          <p:cNvPr id="4" name="Picture 2" descr="Learning objectives - action verbs observable and measurable">
            <a:extLst>
              <a:ext uri="{FF2B5EF4-FFF2-40B4-BE49-F238E27FC236}">
                <a16:creationId xmlns:a16="http://schemas.microsoft.com/office/drawing/2014/main" id="{9EEA6ACE-D0EF-2904-7D2B-0BB72090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19" y="6283"/>
            <a:ext cx="2814185" cy="13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534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Regulatory and Compliance Issues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Regulatory Frameworks: Understand the legal frameworks governing blockchain technology.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Know Your Customer (KYC): Implement KYC procedures to verify user identities.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Anti-Money Laundering (AML): Enforce AML regulations to prevent illicit activities.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Data Privacy Laws: Comply with data protection regulations, such as GDPR.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Tax Compliance: Ensure tax obligations are met for all transactions and assets.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Cross-border Regulations: Navigate complex international regulatory requirements.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Standards: Adhere to industry security standards and best practices.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Documentation: Maintain comprehensive records for compliance and auditing purposes.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296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Navigating Legal and Regulatory Landscapes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070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468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Community and Ecosystem Support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Developer Community: Engage with developers through forums, meetups, and hackathons.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Open-Source Contributions: Encourage contributions to open-source projects and repositories.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Educational Resources: Provide comprehensive tutorials, guides, and documentation.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Grant Programs: Offer funding and support for innovative projects and research.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Collaboration Opportunities: Foster partnerships with companies and academic institutions.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Technical Support: Ensure accessible and responsive technical support for developers.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Community Governance: Promote decentralized decision-making within the ecosystem.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Feedback Channels: Establish channels for community feedback and continuous improvement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372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Building and Sustaining a Vibrant Ecosystem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679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468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Resources for Further Learning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Official Documentation: Access XRPL and EVM Sidechain documentation for detailed information.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Online Courses: Enroll in blockchain and smart contract development courses.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Webinars and Workshops: Participate in educational webinars and hands-on workshops.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Developer Forums: Engage with the community on forums like Stack Exchange and Reddit.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GitHub Repositories: Explore open-source projects and sample code on GitHub.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Research Papers: Read academic papers on blockchain technologies and use cases.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Industry Blogs: Follow industry blogs and news sites for the latest updates.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Conferences and Meetups: Attend blockchain conferences and local meetups for networking.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229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Expanding Your Knowledge and Skills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914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897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err="1">
                <a:solidFill>
                  <a:srgbClr val="52616E"/>
                </a:solidFill>
                <a:latin typeface="Arial"/>
                <a:cs typeface="Arial"/>
              </a:rPr>
              <a:t>Hands#On</a:t>
            </a: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 Workshop: Deploying Your First Sidechain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Introduction: Overview of workshop objectives and expected outcomes.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Environment Setup: Configure necessary tools and software for sidechain deployment.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Initial Configuration: Define and set up the basic parameters for the sidechain.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Node Setup: Install and configure validator and full nodes.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 Deployment: Write and deploy a sample smart contract on the sidechain.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 Bridge: Set up asset transfer bridges between XRPL and Ethereum.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Testing and Validation: Conduct tests to ensure proper deployment and functionality.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Q&amp;A Session: Address any questions and clarify doubts to solidify understanding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515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Practical Steps and Demonstrations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644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5020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Q&amp;A Session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Understanding Consensus: Clarify the consensus mechanisms used by XRPL and EVM Sidechain.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 Issues: Troubleshoot common errors in smart contract development.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 Concerns: Discuss solutions to common interoperability challenges.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Performance Optimization: Share techniques for improving transaction speed and efficiency.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Best Practices: Review strategies to enhance security and prevent attacks.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Regulatory Compliance: Address concerns around meeting regulatory and compliance requirements.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Development Tools: Provide guidance on the best tools and resources for developers.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Future Trends: Discuss anticipated developments and future trends in blockchain technology.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439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Addressing Common Questions and Clarifications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987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5020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Summary and Key Takeaways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EVM Integration: Combines XRP Ledger with Ethereum Virtual Machine.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Key Features: High-speed transactions, low costs, and smart contract support.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Practical Applications: DeFi, cross-border payments, supply chain management.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Deployment Steps: Environment setup, node configuration, and smart contracts.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Practices: Implement strong cryptography and conduct regular audits.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Performance Optimization: Use load balancing, caching, and scalable solutions.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Future Developments: Enhanced interoperability, green tech, and community governance.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Learning Resources: Official docs, online courses, forums, research papers.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525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Recap of Important Concepts and Insights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38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083713"/>
            <a:ext cx="739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89993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6213542"/>
            <a:ext cx="12192000" cy="626745"/>
          </a:xfrm>
          <a:custGeom>
            <a:avLst/>
            <a:gdLst/>
            <a:ahLst/>
            <a:cxnLst/>
            <a:rect l="l" t="t" r="r" b="b"/>
            <a:pathLst>
              <a:path w="12192000" h="626745">
                <a:moveTo>
                  <a:pt x="0" y="626363"/>
                </a:moveTo>
                <a:lnTo>
                  <a:pt x="12192000" y="626363"/>
                </a:lnTo>
                <a:lnTo>
                  <a:pt x="12192000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336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40668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6696" y="934211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9525">
            <a:solidFill>
              <a:srgbClr val="8D05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71182" y="6457698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/>
                <a:cs typeface="Arial"/>
              </a:rPr>
              <a:t>7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184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2616E"/>
                </a:solidFill>
              </a:rPr>
              <a:t>R</a:t>
            </a:r>
            <a:r>
              <a:rPr sz="2800" dirty="0">
                <a:solidFill>
                  <a:srgbClr val="52616E"/>
                </a:solidFill>
              </a:rPr>
              <a:t>e</a:t>
            </a:r>
            <a:r>
              <a:rPr sz="2800" spc="-5" dirty="0">
                <a:solidFill>
                  <a:srgbClr val="52616E"/>
                </a:solidFill>
              </a:rPr>
              <a:t>f</a:t>
            </a:r>
            <a:r>
              <a:rPr sz="2800" dirty="0">
                <a:solidFill>
                  <a:srgbClr val="52616E"/>
                </a:solidFill>
              </a:rPr>
              <a:t>erences</a:t>
            </a:r>
            <a:endParaRPr sz="2800" dirty="0"/>
          </a:p>
        </p:txBody>
      </p:sp>
      <p:sp>
        <p:nvSpPr>
          <p:cNvPr id="12" name="object 12"/>
          <p:cNvSpPr txBox="1"/>
          <p:nvPr/>
        </p:nvSpPr>
        <p:spPr>
          <a:xfrm>
            <a:off x="1029887" y="1382580"/>
            <a:ext cx="7809313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Ripple Documentation</a:t>
            </a:r>
          </a:p>
          <a:p>
            <a:pPr lvl="1"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https://xrpl.org/documentation.html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XRP Ledger Dev Portal</a:t>
            </a:r>
          </a:p>
          <a:p>
            <a:pPr lvl="1"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https://xrpl.org/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Ripple Whitepaper</a:t>
            </a:r>
          </a:p>
          <a:p>
            <a:pPr lvl="1"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https://ripple.com/files/ripple_consensus_whitepaper.pdf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Ripple Insights Blog</a:t>
            </a:r>
          </a:p>
          <a:p>
            <a:pPr lvl="1"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https://ripple.com/insights/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XRPL Sidechains</a:t>
            </a:r>
          </a:p>
          <a:p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          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6"/>
              </a:rPr>
              <a:t>https://xrpl.org/docs/concepts/xrpl#sidechains/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Expanding XRPL to EVM</a:t>
            </a:r>
          </a:p>
          <a:p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          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7"/>
              </a:rPr>
              <a:t>https://peersyst.com/case#study/xrp#ledger#evm#sidechain#bridge/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</p:txBody>
      </p:sp>
      <p:pic>
        <p:nvPicPr>
          <p:cNvPr id="20" name="Picture 19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2F82445-1B8D-A36B-E286-63EA4B0C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XRP Ledger Foundation">
            <a:extLst>
              <a:ext uri="{FF2B5EF4-FFF2-40B4-BE49-F238E27FC236}">
                <a16:creationId xmlns:a16="http://schemas.microsoft.com/office/drawing/2014/main" id="{EB76DD12-9D6C-967D-A184-E84197F93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14" y="6377471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44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2545" y="2700722"/>
            <a:ext cx="2261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Questions?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545" y="3497774"/>
            <a:ext cx="4432935" cy="1444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Contact Us: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1500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</a:t>
            </a:r>
            <a:r>
              <a:rPr lang="en-CY" sz="1500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hristodoulou.kl@unic.ac.cy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500" spc="-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touloupos.m@unic.ac.cy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</p:txBody>
      </p:sp>
      <p:pic>
        <p:nvPicPr>
          <p:cNvPr id="7" name="Picture 2" descr="XRP Ledger Foundation">
            <a:extLst>
              <a:ext uri="{FF2B5EF4-FFF2-40B4-BE49-F238E27FC236}">
                <a16:creationId xmlns:a16="http://schemas.microsoft.com/office/drawing/2014/main" id="{279FDF21-5882-3B75-B233-6E1BF474B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562600"/>
            <a:ext cx="2427214" cy="6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D61CD40A-C586-EF7B-FDEB-94B4557F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14277"/>
            <a:ext cx="2427214" cy="11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667000"/>
            <a:ext cx="904325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5" dirty="0">
                <a:latin typeface="Arial"/>
                <a:cs typeface="Arial"/>
              </a:rPr>
              <a:t>Introduction and Core Concepts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2875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Introduction to XRPL EVM Sidechain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7535570" cy="299697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combines XRP Ledger with Ethereum Virtual Machine.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Enhanced interoperability between XRPL and Ethereum blockchain.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Facilitates the integration of Ethereum-based smart contracts.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Leverages XRPL's high-speed and low-cost transactions.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Improved scalability for decentralized applications (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dApps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Seamless bridge to access Ethereum's asset ecosystem.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Supports various DeFi functionalities and token standards.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Protects network integrity via XRPL's consensus protocol.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449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Understanding the Core Concepts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8B9C7-3E03-EC0D-893B-CC319CD1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365740"/>
            <a:ext cx="4445769" cy="2902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363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Overview of Blockchain Technology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8602370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Blockchain: A decentralized ledger for recording transactions immutably.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Cryptography: Ensures security and integrity of blockchain data.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Decentralization: Distributed control across multiple network nodes.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Mechanisms: Validation of transactions by network participants.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Contracts: Self-executing contracts with predefined rules.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Tokens: Digital assets representing value within the blockchain system.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Public vs. Private Blockchains: Differences in access and control.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 Cases: Supply chain, finance, healthcare, and more 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753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Fundamental Concepts and Components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88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363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Understanding the XRP Ledger (XRPL)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8602370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High Transaction Speed: Handles up to 1,500 transactions per second.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Low Transaction Costs: Minimal fees compared to other blockchain networks.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Decentralized Network: Consensus achieved without a central authority.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Scalability: Efficiently manages a large number of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Trust Lines: Enable credit and asset issuance within the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Built-in Decentralized Exchange: Facilitates direct asset trading on the ledger.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Strong Security: Robust mechanisms to prevent double-spending and fraud.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Sustainable Model: Low energy consumption compared to proof-of-work systems</a:t>
            </a:r>
            <a:r>
              <a:rPr lang="en-US" sz="1600" b="1" spc="-5" dirty="0">
                <a:solidFill>
                  <a:srgbClr val="52616E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753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Core Features and Advantages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24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363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What is an EVM Sidechain?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7916569" cy="333091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endParaRPr lang="en-US" sz="16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Ethereum Compatibility: Mimics Ethereum's environment on a separate blockchain.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Enhanced Scalability: Offloads transactions from the main Ethereum 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Reduced Costs: Lower gas fees compared to Ethereum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mainnet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Interoperability: Seamless interaction with Ethereum-based assets and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dApps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Customizability: Allows for tailored chain configurations and parameters.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Model: Relies on Ethereum's robust security protocols.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Improved Performance: Optimizes transaction speed and network congestion.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Flexible Development: Supports diverse applications and smart contract functionalities.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458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Exploring Its Functionality and Benefits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80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Technical Features and Benefits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3160</Words>
  <Application>Microsoft Macintosh PowerPoint</Application>
  <PresentationFormat>Widescreen</PresentationFormat>
  <Paragraphs>334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Office Theme</vt:lpstr>
      <vt:lpstr>Week 2</vt:lpstr>
      <vt:lpstr>Agenda</vt:lpstr>
      <vt:lpstr>Session 2: Objectives</vt:lpstr>
      <vt:lpstr>Introduction and Core Concepts</vt:lpstr>
      <vt:lpstr>Introduction to XRPL EVM Sidechain</vt:lpstr>
      <vt:lpstr>Overview of Blockchain Technology </vt:lpstr>
      <vt:lpstr>Understanding the XRP Ledger (XRPL)</vt:lpstr>
      <vt:lpstr>What is an EVM Sidechain? </vt:lpstr>
      <vt:lpstr>Technical Features and Benefits</vt:lpstr>
      <vt:lpstr>Benefits of XRPL EVM Sidechain</vt:lpstr>
      <vt:lpstr>Key Features of XRPL EVM Sidechain </vt:lpstr>
      <vt:lpstr>Use Cases for XRPL EVM Sidechain </vt:lpstr>
      <vt:lpstr>Technical Architecture of XRPL EVM Sidechain </vt:lpstr>
      <vt:lpstr>Setup and Deployment</vt:lpstr>
      <vt:lpstr>Setting Up Your Development Environment </vt:lpstr>
      <vt:lpstr>Prerequisites for Deploying XRPL EVM Sidechain </vt:lpstr>
      <vt:lpstr>Installing Necessary Tools and Software</vt:lpstr>
      <vt:lpstr>Creating and Configuring a New Sidechain</vt:lpstr>
      <vt:lpstr>Smart Contracts and Transactions</vt:lpstr>
      <vt:lpstr>Deploying Smart Contracts on XRPL EVM Sidechain </vt:lpstr>
      <vt:lpstr>Interacting with Smart Contracts </vt:lpstr>
      <vt:lpstr>Managing Transactions on XRPL EVM Sidechain </vt:lpstr>
      <vt:lpstr>Security and Performance</vt:lpstr>
      <vt:lpstr>Security Considerations and Best Practices </vt:lpstr>
      <vt:lpstr>Monitoring and Maintaining the Sidechain </vt:lpstr>
      <vt:lpstr>Common Challenges and Troubleshooting </vt:lpstr>
      <vt:lpstr>Performance Optimization Techniques</vt:lpstr>
      <vt:lpstr>Future Trends and Community</vt:lpstr>
      <vt:lpstr>Future Developments in XRPL EVM Sidechain </vt:lpstr>
      <vt:lpstr>Regulatory and Compliance Issues </vt:lpstr>
      <vt:lpstr>Community and Ecosystem Support </vt:lpstr>
      <vt:lpstr>Resources for Further Learning </vt:lpstr>
      <vt:lpstr>Hands#On Workshop: Deploying Your First Sidechain</vt:lpstr>
      <vt:lpstr>Q&amp;A Session </vt:lpstr>
      <vt:lpstr>Summary and Key Takeaways </vt:lpstr>
      <vt:lpstr>References</vt:lpstr>
      <vt:lpstr>References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subject/>
  <dc:creator/>
  <cp:keywords/>
  <dc:description/>
  <cp:lastModifiedBy>Klitos Christodoulou</cp:lastModifiedBy>
  <cp:revision>36</cp:revision>
  <dcterms:created xsi:type="dcterms:W3CDTF">2024-06-19T09:20:39Z</dcterms:created>
  <dcterms:modified xsi:type="dcterms:W3CDTF">2024-11-27T20:23:51Z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2022-07-11T10:00:00Z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2024-06-19T10:00:00Z</vt:filetime>
  </property>
</Properties>
</file>