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06" r:id="rId7"/>
    <p:sldId id="295" r:id="rId8"/>
    <p:sldId id="307" r:id="rId9"/>
    <p:sldId id="308" r:id="rId10"/>
    <p:sldId id="319" r:id="rId11"/>
    <p:sldId id="320" r:id="rId12"/>
    <p:sldId id="298" r:id="rId13"/>
    <p:sldId id="309" r:id="rId14"/>
    <p:sldId id="310" r:id="rId15"/>
    <p:sldId id="321" r:id="rId16"/>
    <p:sldId id="322" r:id="rId17"/>
    <p:sldId id="300" r:id="rId18"/>
    <p:sldId id="311" r:id="rId19"/>
    <p:sldId id="312" r:id="rId20"/>
    <p:sldId id="313" r:id="rId21"/>
    <p:sldId id="302" r:id="rId22"/>
    <p:sldId id="315" r:id="rId23"/>
    <p:sldId id="316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04" r:id="rId33"/>
    <p:sldId id="317" r:id="rId34"/>
    <p:sldId id="318" r:id="rId35"/>
    <p:sldId id="331" r:id="rId36"/>
    <p:sldId id="332" r:id="rId37"/>
    <p:sldId id="333" r:id="rId38"/>
    <p:sldId id="334" r:id="rId39"/>
    <p:sldId id="335" r:id="rId40"/>
    <p:sldId id="305" r:id="rId41"/>
    <p:sldId id="297" r:id="rId4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5" autoAdjust="0"/>
    <p:restoredTop sz="94694"/>
  </p:normalViewPr>
  <p:slideViewPr>
    <p:cSldViewPr>
      <p:cViewPr varScale="1">
        <p:scale>
          <a:sx n="117" d="100"/>
          <a:sy n="117" d="100"/>
        </p:scale>
        <p:origin x="77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66788-A478-275B-2C24-93B2E63051A2}"/>
              </a:ext>
            </a:extLst>
          </p:cNvPr>
          <p:cNvSpPr txBox="1"/>
          <p:nvPr userDrawn="1"/>
        </p:nvSpPr>
        <p:spPr>
          <a:xfrm>
            <a:off x="4267200" y="63672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chemeClr val="tx1"/>
                </a:solidFill>
                <a:latin typeface="Arial"/>
                <a:cs typeface="Arial"/>
              </a:rPr>
              <a:t>Blockchain Technology: XRPL and XLS-20 Standards</a:t>
            </a:r>
            <a:endParaRPr lang="en-US"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45782" y="6472134"/>
            <a:ext cx="247015" cy="179536"/>
          </a:xfr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lang="en-US" smtClean="0"/>
              <a:pPr marL="38100">
                <a:lnSpc>
                  <a:spcPts val="1425"/>
                </a:lnSpc>
              </a:pPr>
              <a:t>‹#›</a:t>
            </a:fld>
            <a:endParaRPr lang="en-US" dirty="0"/>
          </a:p>
        </p:txBody>
      </p:sp>
      <p:pic>
        <p:nvPicPr>
          <p:cNvPr id="8" name="Picture 7" descr="Πανεπιστήμιο Λευκωσίας (UNIC) - PHARMACY management ΚΑΙ ΕΠΙΚΟΙΝΩΝΙΑ">
            <a:extLst>
              <a:ext uri="{FF2B5EF4-FFF2-40B4-BE49-F238E27FC236}">
                <a16:creationId xmlns:a16="http://schemas.microsoft.com/office/drawing/2014/main" id="{E32288A1-C032-5D54-8EFD-BECA6624A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7" y="6172200"/>
            <a:ext cx="1676400" cy="79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XRP Ledger Foundation">
            <a:extLst>
              <a:ext uri="{FF2B5EF4-FFF2-40B4-BE49-F238E27FC236}">
                <a16:creationId xmlns:a16="http://schemas.microsoft.com/office/drawing/2014/main" id="{8DA150A8-ADC3-CB40-07E1-24F45A64FF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527" y="6391055"/>
            <a:ext cx="1407578" cy="35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2EDD8-DA58-6674-D6E3-E8B607B9C3FE}"/>
              </a:ext>
            </a:extLst>
          </p:cNvPr>
          <p:cNvSpPr txBox="1"/>
          <p:nvPr userDrawn="1"/>
        </p:nvSpPr>
        <p:spPr>
          <a:xfrm>
            <a:off x="4267200" y="63672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chemeClr val="tx1"/>
                </a:solidFill>
                <a:latin typeface="Arial"/>
                <a:cs typeface="Arial"/>
              </a:rPr>
              <a:t>Blockchain Technology: XRPL and XLS-20 Standards</a:t>
            </a:r>
            <a:endParaRPr lang="en-US"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pic>
        <p:nvPicPr>
          <p:cNvPr id="9" name="Picture 8" descr="Πανεπιστήμιο Λευκωσίας (UNIC) - PHARMACY management ΚΑΙ ΕΠΙΚΟΙΝΩΝΙΑ">
            <a:extLst>
              <a:ext uri="{FF2B5EF4-FFF2-40B4-BE49-F238E27FC236}">
                <a16:creationId xmlns:a16="http://schemas.microsoft.com/office/drawing/2014/main" id="{39F91FD7-8795-7A25-9F7E-C6802D4C6F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7" y="6172200"/>
            <a:ext cx="1676400" cy="79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XRP Ledger Foundation">
            <a:extLst>
              <a:ext uri="{FF2B5EF4-FFF2-40B4-BE49-F238E27FC236}">
                <a16:creationId xmlns:a16="http://schemas.microsoft.com/office/drawing/2014/main" id="{7985F16D-5749-1310-C601-2A3F302A29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391055"/>
            <a:ext cx="1407578" cy="35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8891EA-2AA3-67B7-B320-0C7229C4ED89}"/>
              </a:ext>
            </a:extLst>
          </p:cNvPr>
          <p:cNvSpPr txBox="1"/>
          <p:nvPr userDrawn="1"/>
        </p:nvSpPr>
        <p:spPr>
          <a:xfrm>
            <a:off x="4267200" y="63672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chemeClr val="tx1"/>
                </a:solidFill>
                <a:latin typeface="Arial"/>
                <a:cs typeface="Arial"/>
              </a:rPr>
              <a:t>Blockchain Technology: XRPL and XLS-20 Standards</a:t>
            </a:r>
            <a:endParaRPr lang="en-US"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261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081E7-0DD8-1016-0247-8DC01F44A5CB}"/>
              </a:ext>
            </a:extLst>
          </p:cNvPr>
          <p:cNvSpPr txBox="1"/>
          <p:nvPr userDrawn="1"/>
        </p:nvSpPr>
        <p:spPr>
          <a:xfrm>
            <a:off x="4267200" y="63672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chemeClr val="tx1"/>
                </a:solidFill>
                <a:latin typeface="Arial"/>
                <a:cs typeface="Arial"/>
              </a:rPr>
              <a:t>Blockchain Technology: XRPL and XLS-20 Standards</a:t>
            </a:r>
            <a:endParaRPr lang="en-US"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31635"/>
            <a:ext cx="12192000" cy="626745"/>
          </a:xfrm>
          <a:custGeom>
            <a:avLst/>
            <a:gdLst/>
            <a:ahLst/>
            <a:cxnLst/>
            <a:rect l="l" t="t" r="r" b="b"/>
            <a:pathLst>
              <a:path w="12192000" h="626745">
                <a:moveTo>
                  <a:pt x="0" y="626363"/>
                </a:moveTo>
                <a:lnTo>
                  <a:pt x="12192000" y="626363"/>
                </a:lnTo>
                <a:lnTo>
                  <a:pt x="12192000" y="0"/>
                </a:lnTo>
                <a:lnTo>
                  <a:pt x="0" y="0"/>
                </a:lnTo>
                <a:lnTo>
                  <a:pt x="0" y="626363"/>
                </a:lnTo>
                <a:close/>
              </a:path>
            </a:pathLst>
          </a:custGeom>
          <a:solidFill>
            <a:srgbClr val="5261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2133600" y="6396228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74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886200" y="6396228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74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440668" y="6396228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74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96696" y="934211"/>
            <a:ext cx="10160000" cy="0"/>
          </a:xfrm>
          <a:custGeom>
            <a:avLst/>
            <a:gdLst/>
            <a:ahLst/>
            <a:cxnLst/>
            <a:rect l="l" t="t" r="r" b="b"/>
            <a:pathLst>
              <a:path w="10160000">
                <a:moveTo>
                  <a:pt x="0" y="0"/>
                </a:moveTo>
                <a:lnTo>
                  <a:pt x="10160000" y="0"/>
                </a:lnTo>
              </a:path>
            </a:pathLst>
          </a:custGeom>
          <a:ln w="9525">
            <a:solidFill>
              <a:srgbClr val="8D05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2234" y="3032251"/>
            <a:ext cx="4907531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9887" y="1382580"/>
            <a:ext cx="10132225" cy="2687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45782" y="6472134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Security+and+Privacy&amp;sca_esv=74df811e3a5c80f0&amp;udm=2&amp;biw=2048&amp;bih=1017&amp;sxsrf=ADLYWIKQzajtiXcvnSClBDtbvgfrtIzEjw%3A1720700190946&amp;ei=Hs2PZrWxOeWYkdUPjdOkqA4&amp;ved=0ahUKEwi1uJXd-56HAxVlTKQEHY0pCeUQ4dUDCBA&amp;uact=5&amp;oq=Security+and+Privacy&amp;gs_lp=Egxnd3Mtd2l6LXNlcnAiFFNlY3VyaXR5IGFuZCBQcml2YWN5MgUQABiABDIFEAAYgAQyBRAAGIAEMgUQABiABDIFEAAYgAQyBRAAGIAEMgUQABiABDIFEAAYgAQyBRAAGIAEMgUQABiABEiNCVCQAVidB3ABeACQAQCYAYABoAH4AaoBAzAuMrgBA8gBAPgBAZgCAqACgAKYAwCIBgGSBwMwLjKgB-EL&amp;sclient=gws-wiz-serp#vhid=i04IFSfeYe3EaM&amp;vssid=mosaic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xrpscan.com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xrpl-labs.com/blog/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xrpl.org/" TargetMode="External"/><Relationship Id="rId7" Type="http://schemas.openxmlformats.org/officeDocument/2006/relationships/hyperlink" Target="https://coil.com/blog/" TargetMode="External"/><Relationship Id="rId12" Type="http://schemas.openxmlformats.org/officeDocument/2006/relationships/image" Target="../media/image1.png"/><Relationship Id="rId2" Type="http://schemas.openxmlformats.org/officeDocument/2006/relationships/hyperlink" Target="https://xrpl.org/document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ipple.com/insights/" TargetMode="External"/><Relationship Id="rId11" Type="http://schemas.openxmlformats.org/officeDocument/2006/relationships/hyperlink" Target="https://www.forte.io/" TargetMode="External"/><Relationship Id="rId5" Type="http://schemas.openxmlformats.org/officeDocument/2006/relationships/hyperlink" Target="https://github.com/XRPLF/XRPL-Standards/discussions/16" TargetMode="External"/><Relationship Id="rId10" Type="http://schemas.openxmlformats.org/officeDocument/2006/relationships/hyperlink" Target="https://www.sologenic.com/whitepaper" TargetMode="External"/><Relationship Id="rId4" Type="http://schemas.openxmlformats.org/officeDocument/2006/relationships/hyperlink" Target="https://ripple.com/files/ripple_consensus_whitepaper.pdf" TargetMode="External"/><Relationship Id="rId9" Type="http://schemas.openxmlformats.org/officeDocument/2006/relationships/hyperlink" Target="https://developers.ripple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261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66438" y="4626723"/>
            <a:ext cx="4240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XRPL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Technical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Academy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6438" y="2753567"/>
            <a:ext cx="9558762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solidFill>
                  <a:srgbClr val="FFFFFF"/>
                </a:solidFill>
                <a:latin typeface="Arial"/>
                <a:cs typeface="Arial"/>
              </a:rPr>
              <a:t>Blockchain Technology: XRPL and XLS-20 Standards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66438" y="2048109"/>
            <a:ext cx="23959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latin typeface="Arial"/>
                <a:cs typeface="Arial"/>
              </a:rPr>
              <a:t>Week</a:t>
            </a:r>
            <a:r>
              <a:rPr lang="en-US" sz="3600" b="1" spc="-75" dirty="0">
                <a:latin typeface="Arial"/>
                <a:cs typeface="Arial"/>
              </a:rPr>
              <a:t> </a:t>
            </a:r>
            <a:r>
              <a:rPr lang="en-US" sz="3600" b="1" spc="-75" dirty="0"/>
              <a:t>3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9" name="Picture 2" descr="XRP Ledger Foundation">
            <a:extLst>
              <a:ext uri="{FF2B5EF4-FFF2-40B4-BE49-F238E27FC236}">
                <a16:creationId xmlns:a16="http://schemas.microsoft.com/office/drawing/2014/main" id="{43B25153-E8EE-68F2-8446-07C2C33B1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5988619"/>
            <a:ext cx="2427214" cy="61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Πανεπιστήμιο Λευκωσίας (UNIC) - PHARMACY management ΚΑΙ ΕΠΙΚΟΙΝΩΝΙΑ">
            <a:extLst>
              <a:ext uri="{FF2B5EF4-FFF2-40B4-BE49-F238E27FC236}">
                <a16:creationId xmlns:a16="http://schemas.microsoft.com/office/drawing/2014/main" id="{EE44C2C7-C2FE-5668-3D34-0DD76A2A2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721232"/>
            <a:ext cx="2427214" cy="115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60871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Consensus Mechanism in XRPL 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XRPL uses Federated Byzantine Agreement (FBA) consensus algorithm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Validators reach agreement without mining or proof-of-work.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Consensus process requires 80% validator agreement.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It operates efficiently with low computational resources.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Higher decentralization increases network security and robustness.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Validators are chosen based on reliability and trustworthiness.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Network updates ledgers every few seconds with finality.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Ensures rapid, secure, and cost-effective transaction validation.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5229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Ensuring Validation and Security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4A582-E547-A40C-873A-37A3D1A5B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079314"/>
            <a:ext cx="4400498" cy="26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1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2"/>
            <a:ext cx="60109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XRPL Architecture and Components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1" y="1600200"/>
            <a:ext cx="5399314" cy="342068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 algn="just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Ledger: Stores all transactions and account information. </a:t>
            </a:r>
          </a:p>
          <a:p>
            <a:pPr marL="355600" marR="5080" indent="-343535" algn="just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Nodes: Participate in network and validate transactions. </a:t>
            </a:r>
          </a:p>
          <a:p>
            <a:pPr marL="355600" marR="5080" indent="-343535" algn="just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Validators: Special nodes validating ledger updates. </a:t>
            </a:r>
          </a:p>
          <a:p>
            <a:pPr marL="355600" marR="5080" indent="-343535" algn="just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Client Applications: Interface for users to interact with XRPL. </a:t>
            </a:r>
          </a:p>
          <a:p>
            <a:pPr marL="355600" marR="5080" indent="-343535" algn="just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Consensus Algorithm: FBA ensures transactions are validated. </a:t>
            </a:r>
          </a:p>
          <a:p>
            <a:pPr marL="355600" marR="5080" indent="-343535" algn="just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Native Currency (XRP): Facilitates transactions and prevents spam. </a:t>
            </a:r>
          </a:p>
          <a:p>
            <a:pPr marL="355600" marR="5080" indent="-343535" algn="just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APIs and SDKs: Allow developers to build on XRPL. </a:t>
            </a:r>
          </a:p>
          <a:p>
            <a:pPr marL="355600" marR="5080" indent="-343535" algn="just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The XRP Ledger: Decentralized and publicly accessible blockchain.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4848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Understanding the Core Elements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CE6879-5931-792B-72A4-05EB35BA8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4" r="10096"/>
          <a:stretch/>
        </p:blipFill>
        <p:spPr>
          <a:xfrm>
            <a:off x="6705600" y="1905000"/>
            <a:ext cx="5399314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9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2406604"/>
            <a:ext cx="73914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Exploring XLS-20 and Tokenization on XRPL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99957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42583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Introduction to XLS-20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XLS-20 is XRPL’s native tokenization standard.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Enables creating and managing non-fungible tokens (NFTs).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Streamlines token issuance with built-in XRPL features.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Supports efficient, low-cost NFT transactions.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Provides native decentralized trading mechanisms.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Includes metadata support for detailed token information.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Ensures token interoperability within the XRPL ecosystem.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Designed for high scalability and broad application use cases.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4696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Tokenization Standard on XRPL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pic>
        <p:nvPicPr>
          <p:cNvPr id="4098" name="Picture 2" descr="0024 XLS-24d: Metadata Structure for XLS-20d NFTs · XRPLF XRPL-Standards ·  Discussion #69 · GitHub">
            <a:extLst>
              <a:ext uri="{FF2B5EF4-FFF2-40B4-BE49-F238E27FC236}">
                <a16:creationId xmlns:a16="http://schemas.microsoft.com/office/drawing/2014/main" id="{F6D5DE21-F5E1-A8D2-6F53-03AB67C63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524000"/>
            <a:ext cx="4937410" cy="246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8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2"/>
            <a:ext cx="50203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Key Features of XLS-20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Native support for non-fungible tokens (NFTs) on XRPL.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Enables direct issuance and management of NFTs.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Utilizes XRPL’s consensus mechanism for validation.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Low transaction fees for cost-effective NFT operations.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Built-in decentralized exchange (DEX) for NFT trading.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Metadata support provides detailed information for NFTs.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Enhanced security through XRPL's robust framework.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High scalability for handling large volumes of NFTs.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47726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Exploring the Capabilities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2050" name="Picture 2" descr="An Intro to XLS-20 — MoHodls">
            <a:extLst>
              <a:ext uri="{FF2B5EF4-FFF2-40B4-BE49-F238E27FC236}">
                <a16:creationId xmlns:a16="http://schemas.microsoft.com/office/drawing/2014/main" id="{D584AD73-5D9D-0FC9-E41C-707686993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026436"/>
            <a:ext cx="5010718" cy="280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89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60109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Tokenization on XRPL with XLS-20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Easy issuance of NFTs directly on the XRPL.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Automated token management with XRPL’s built-in functionalities.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Low transaction costs provide economic advantage.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Secure token transfers using XRPL’s validation mechanisms.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Comprehensive metadata support for flexible token designs.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Interoperability with other XRPL-native features and protocols.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Efficient trading on XRPL’s decentralized exchange platform.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Scales to handle large numbers of NFTs seamlessly.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42392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Process and Benefits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7170" name="Picture 2" descr="XRPL Meets NFTs: Comprehensive Guide to XLS-20 Proposal">
            <a:extLst>
              <a:ext uri="{FF2B5EF4-FFF2-40B4-BE49-F238E27FC236}">
                <a16:creationId xmlns:a16="http://schemas.microsoft.com/office/drawing/2014/main" id="{B9F82934-A8AC-1209-2916-5044B0F252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3"/>
          <a:stretch/>
        </p:blipFill>
        <p:spPr bwMode="auto">
          <a:xfrm>
            <a:off x="7162800" y="2667000"/>
            <a:ext cx="4924975" cy="225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78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2"/>
            <a:ext cx="52489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Smart Contracts on XRPL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Enable automated execution of predetermined contract conditions.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Utilized through XRPL’s versatile scripting capabilities.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Allow trustless transactions without central intermediaries.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Ensure accurate and reliable contract execution.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Reduce costs associated with traditional contract management.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Enhance security by minimizing human intervention.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Integrate seamlessly with XRPL’s existing ecosystem.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Facilitate complex financial agreements and asset management.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46202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Functionality and Advantages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3074" name="Picture 2" descr="Future Internet | Free Full-Text | Toward Vulnerability Detection for  Ethereum Smart Contracts Using Graph-Matching Network">
            <a:extLst>
              <a:ext uri="{FF2B5EF4-FFF2-40B4-BE49-F238E27FC236}">
                <a16:creationId xmlns:a16="http://schemas.microsoft.com/office/drawing/2014/main" id="{30ADC5C0-DD30-08B3-6F14-6E110B24A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627" y="2209800"/>
            <a:ext cx="3391905" cy="293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62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2406604"/>
            <a:ext cx="73914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Security, Governance, and Compliance in XRPL</a:t>
            </a:r>
          </a:p>
        </p:txBody>
      </p:sp>
    </p:spTree>
    <p:extLst>
      <p:ext uri="{BB962C8B-B14F-4D97-AF65-F5344CB8AC3E}">
        <p14:creationId xmlns:p14="http://schemas.microsoft.com/office/powerpoint/2010/main" val="1782579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2"/>
            <a:ext cx="56299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Security and Privacy on XRPL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Ensure secure storage of private keys and seed phrases.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Use multi-signatures for enhanced transaction security.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Regularly update software to patch vulnerabilities.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Monitor account activity for suspicious transactions.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Implement strong, unique passwords for account access.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Utilize hardware wallets for offline key storage.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Avoid sharing sensitive information over unsecured channels.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Conduct regular security audits and risk assessments.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4696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Measures and Best Practices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pic>
        <p:nvPicPr>
          <p:cNvPr id="8194" name="Picture 2" descr="Privacy and Security: Current Challenges and Best Practices | 2019-07-01 |  Security Magazine">
            <a:extLst>
              <a:ext uri="{FF2B5EF4-FFF2-40B4-BE49-F238E27FC236}">
                <a16:creationId xmlns:a16="http://schemas.microsoft.com/office/drawing/2014/main" id="{13C464EF-913B-8CBB-A1E7-CE7F50CBC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828799"/>
            <a:ext cx="4666406" cy="285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1E9B9-FE35-FC66-F3E8-57050F23A256}"/>
              </a:ext>
            </a:extLst>
          </p:cNvPr>
          <p:cNvSpPr txBox="1"/>
          <p:nvPr/>
        </p:nvSpPr>
        <p:spPr>
          <a:xfrm>
            <a:off x="11353800" y="4661442"/>
            <a:ext cx="9226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Source Here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31900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64681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Governance and Compliance in XRPL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Decentralized governance through consensus and validator voting.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Validators play a crucial role in network decisions.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Ensure compliance with global regulatory standards.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Implement KYC/AML for anti-money laundering measures.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Regularly review and update governance policies.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Transparent transaction records aid regulatory compliance.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Community proposals guide protocol improvements.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Engage with regulatory bodies for staying compliant.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4467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Structure and Best Practices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290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3012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52616E"/>
                </a:solidFill>
              </a:rPr>
              <a:t>Agenda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619" y="1456787"/>
            <a:ext cx="7611181" cy="2318583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60"/>
              </a:spcBef>
              <a:buClr>
                <a:srgbClr val="C00000"/>
              </a:buClr>
              <a:buAutoNum type="arabicPeriod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Introduction to Blockchain and Distributed Ledger Technology</a:t>
            </a:r>
          </a:p>
          <a:p>
            <a:pPr marL="355600" indent="-343535">
              <a:lnSpc>
                <a:spcPct val="100000"/>
              </a:lnSpc>
              <a:spcBef>
                <a:spcPts val="1060"/>
              </a:spcBef>
              <a:buClr>
                <a:srgbClr val="C00000"/>
              </a:buClr>
              <a:buAutoNum type="arabicPeriod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Deep Dive into XRP Ledger (XRPL)</a:t>
            </a:r>
          </a:p>
          <a:p>
            <a:pPr marL="355600" indent="-343535">
              <a:lnSpc>
                <a:spcPct val="100000"/>
              </a:lnSpc>
              <a:spcBef>
                <a:spcPts val="1060"/>
              </a:spcBef>
              <a:buClr>
                <a:srgbClr val="C00000"/>
              </a:buClr>
              <a:buAutoNum type="arabicPeriod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Exploring XLS-20 and Tokenization on XRPL</a:t>
            </a:r>
          </a:p>
          <a:p>
            <a:pPr marL="355600" indent="-343535">
              <a:lnSpc>
                <a:spcPct val="100000"/>
              </a:lnSpc>
              <a:spcBef>
                <a:spcPts val="1060"/>
              </a:spcBef>
              <a:buClr>
                <a:srgbClr val="C00000"/>
              </a:buClr>
              <a:buAutoNum type="arabicPeriod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Security, Governance, and Compliance in XRPL</a:t>
            </a:r>
          </a:p>
          <a:p>
            <a:pPr marL="355600" indent="-343535">
              <a:lnSpc>
                <a:spcPct val="100000"/>
              </a:lnSpc>
              <a:spcBef>
                <a:spcPts val="1060"/>
              </a:spcBef>
              <a:buClr>
                <a:srgbClr val="C00000"/>
              </a:buClr>
              <a:buAutoNum type="arabicPeriod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Development and Integration with XRPL</a:t>
            </a:r>
          </a:p>
          <a:p>
            <a:pPr marL="355600" indent="-343535">
              <a:lnSpc>
                <a:spcPct val="100000"/>
              </a:lnSpc>
              <a:spcBef>
                <a:spcPts val="1060"/>
              </a:spcBef>
              <a:buClr>
                <a:srgbClr val="C00000"/>
              </a:buClr>
              <a:buAutoNum type="arabicPeriod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Case Studies, Future Developments, and Q&amp;A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31125" y="6472134"/>
            <a:ext cx="161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2</a:t>
            </a:fld>
            <a:endParaRPr sz="1200" dirty="0">
              <a:latin typeface="Arial"/>
              <a:cs typeface="Arial"/>
            </a:endParaRPr>
          </a:p>
        </p:txBody>
      </p:sp>
      <p:pic>
        <p:nvPicPr>
          <p:cNvPr id="1030" name="Picture 6" descr="What's your agenda?. We often end up doing things without… | by Komal  Khetlani | Medium">
            <a:extLst>
              <a:ext uri="{FF2B5EF4-FFF2-40B4-BE49-F238E27FC236}">
                <a16:creationId xmlns:a16="http://schemas.microsoft.com/office/drawing/2014/main" id="{F3F0334D-97A7-1869-0548-CF09F9455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09800"/>
            <a:ext cx="4488860" cy="224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7839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Case Studies: Real-World Applications of XRPL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Santander uses XRPL for international payment solutions.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Coil utilizes XRPL for micro-payments in content platforms.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XRP Tip Bot facilitates peer-to-peer tipping on social media.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Forte leverages XRPL for in-game asset tokenization.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SBI Holdings adopts XRPL for remittance services in Asia.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Sologenic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issues tokenized securities on XRPL.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XRPL Labs develops financial applications like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Xumm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wallet.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XRPL used in smart supply chain solutions by multiple firms.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5306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Success Stories and Implementations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pic>
        <p:nvPicPr>
          <p:cNvPr id="4100" name="Picture 4" descr="18 Projects Announced as part of XRPL Accelerator First Launch Cohort -  Tenity">
            <a:extLst>
              <a:ext uri="{FF2B5EF4-FFF2-40B4-BE49-F238E27FC236}">
                <a16:creationId xmlns:a16="http://schemas.microsoft.com/office/drawing/2014/main" id="{9B3242BA-6DBC-3975-9C38-541A64A05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66268"/>
            <a:ext cx="44704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654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2406604"/>
            <a:ext cx="73914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Development and Integration with XRPL</a:t>
            </a:r>
          </a:p>
        </p:txBody>
      </p:sp>
    </p:spTree>
    <p:extLst>
      <p:ext uri="{BB962C8B-B14F-4D97-AF65-F5344CB8AC3E}">
        <p14:creationId xmlns:p14="http://schemas.microsoft.com/office/powerpoint/2010/main" val="1274253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2"/>
            <a:ext cx="61633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Use Cases of XRPL and XLS-20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Cross-border payments with low fees and high speed.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Issuing and trading digital assets, including NFTs.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Decentralized finance (DeFi) applications and services.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Supply chain management through transparent ledger tracking.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Tokenized real estate for fractional ownership.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Gaming industry for in-game asset tokenization.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Identity verification and secure data sharing.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Micropayments and streaming transactions for digital content.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51536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Real-World Applications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pic>
        <p:nvPicPr>
          <p:cNvPr id="4098" name="Picture 2" descr="DLT4ALL journey into exploring and explaining Blockchain and Distributed  Ledger Technology keeps going. - DLT4ALL">
            <a:extLst>
              <a:ext uri="{FF2B5EF4-FFF2-40B4-BE49-F238E27FC236}">
                <a16:creationId xmlns:a16="http://schemas.microsoft.com/office/drawing/2014/main" id="{F4297A24-FFEB-33EB-5265-821CA79A5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4" y="1843834"/>
            <a:ext cx="398206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082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2"/>
            <a:ext cx="5553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Setting Up an XRPL Client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Install XRPL client software on your computer.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Create a new wallet with unique private key.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Securely store your wallet’s private key.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Connect to an XRPL node for network access.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Fund your wallet with XRP for transactions.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Familiarize yourself with client interface and features.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Use API calls to interact with XRPL network.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Test transactions on the XRPL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Testnet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first.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4163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Steps and Requirements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A5053-DD86-F201-D127-98FFD1A53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340407"/>
            <a:ext cx="4258970" cy="439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7839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Interacting with XRPL: Tools and APIs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XRP Ledger Explorer for viewing transaction details.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Use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RippleAPI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for JavaScript to interact with XRPL.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Utilize rippled server for direct node communication.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Access XRPL SDKs for various programming languages.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Leverage Multi-signature service for enhanced security.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Explore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Testnet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and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Devnet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for safe testing environments.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Secure transactions using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WalletPro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library features.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Regularly check XRPL documentation for updates.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53822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Essential Resources and Methods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FB3145-A3D2-66A5-F93E-A3FEE502F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355" y="1932136"/>
            <a:ext cx="469244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97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6696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Creating and Managing XRPL Accounts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Generate a new XRPL account using wallet software.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Securely store your seed phrase and private key.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Fund the account with a minimum of 20 XRP reserve.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Enable and configure necessary account settings.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Set up multi-signature for added account security.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Regularly monitor account balance and transaction history.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Use XRPL APIs for automated account management tasks.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Regularly back up account credentials and data.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4086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Steps and Best Practices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038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64681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Issuing and Managing Tokens on XRPL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Create and fund an XRPL issuing account.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Set the necessary configurations for token issuance.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Issue tokens using XRPL's payment and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trustline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features.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Distribute tokens to recipient accounts securely.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Manage token supply through XRPL's APIs.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Utilize XRPL’s DEX for trading and liquidity.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Implement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trustline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limits for risk management.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Monitor token transactions and adjust strategies accordingly.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4848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Steps and Key Considerations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3089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7458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Understanding XRPL Transactions </a:t>
            </a:r>
            <a:endParaRPr lang="en-US" sz="28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Payment transactions for sending XRP between accounts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Trustline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transactions to extend credit lines.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Offer create and cancel for managing DEX orders.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Escrow create and finish for conditional payments.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Check create, cash, and cancel for payment checks.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AccountSet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to modify account settings and flags.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DepositPreauth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for pre-authorizing incoming transactions.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SignerListSet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to configure multi-signature accounts.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53822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Types and Processes 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9218" name="Picture 2" descr="How many transactions per second can XRPL do? | by millionxrphomepage |  Medium">
            <a:extLst>
              <a:ext uri="{FF2B5EF4-FFF2-40B4-BE49-F238E27FC236}">
                <a16:creationId xmlns:a16="http://schemas.microsoft.com/office/drawing/2014/main" id="{B7F7E1A9-8BF6-DE05-F957-76C8C4138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730" y="2286000"/>
            <a:ext cx="4937067" cy="298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C572E7-8EA3-366C-96F7-BAAF7C47C936}"/>
              </a:ext>
            </a:extLst>
          </p:cNvPr>
          <p:cNvSpPr txBox="1"/>
          <p:nvPr/>
        </p:nvSpPr>
        <p:spPr>
          <a:xfrm>
            <a:off x="-76200" y="6019800"/>
            <a:ext cx="2209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4"/>
              </a:rPr>
              <a:t>https://xrpscan.com/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50768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65443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Performance and Scalability of XRPL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High throughput with over 1,500 transactions per second.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Efficient consensus algorithm ensures fast transaction finality.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Low transaction fees support cost-effective operations.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Scalability to handle large volumes of transactions.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Minimal energy consumption compared to proof-of-work systems.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Ongoing improvements to enhance network performance.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Robust infrastructure to minimize downtime and outages.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Future upgrades for long-term scalability and efficiency.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50012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Capabilities and Enhancements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4997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95923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Developing Decentralized Applications (</a:t>
            </a:r>
            <a:r>
              <a:rPr lang="en-US" sz="2800" spc="-5" dirty="0" err="1">
                <a:solidFill>
                  <a:srgbClr val="52616E"/>
                </a:solidFill>
                <a:latin typeface="Arial"/>
                <a:cs typeface="Arial"/>
              </a:rPr>
              <a:t>DApps</a:t>
            </a: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) on XRPL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Understand XRPL architecture and core concepts.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Set up a development environment using XRPL tools.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Utilize XRPL APIs and SDKs for application integration.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Create secure, scalable smart contracts for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DApps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Implement user authentication using XRPL accounts.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Test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DApps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on XRPL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Testnet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before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mainnet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deployment.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Monitor and optimize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DApp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performance continuously.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Ensure compliance with relevant regulations and standards.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4315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Steps and Best Practices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175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3448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52616E"/>
                </a:solidFill>
              </a:rPr>
              <a:t>Session </a:t>
            </a:r>
            <a:r>
              <a:rPr sz="2800" dirty="0">
                <a:solidFill>
                  <a:srgbClr val="52616E"/>
                </a:solidFill>
              </a:rPr>
              <a:t>1:</a:t>
            </a:r>
            <a:r>
              <a:rPr sz="2800" spc="-60" dirty="0">
                <a:solidFill>
                  <a:srgbClr val="52616E"/>
                </a:solidFill>
              </a:rPr>
              <a:t> </a:t>
            </a:r>
            <a:r>
              <a:rPr sz="2800" dirty="0">
                <a:solidFill>
                  <a:srgbClr val="52616E"/>
                </a:solidFill>
              </a:rPr>
              <a:t>Objectives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75674" y="1320845"/>
            <a:ext cx="10001250" cy="36875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What You will Learn</a:t>
            </a:r>
            <a:r>
              <a:rPr sz="1600" spc="-5" dirty="0">
                <a:solidFill>
                  <a:srgbClr val="52555A"/>
                </a:solid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355600" indent="-343535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354965" algn="l"/>
                <a:tab pos="356235" algn="l"/>
              </a:tabLst>
            </a:pPr>
            <a:endParaRPr sz="16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pPr marL="355600" indent="-343535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Understand the fundamentals of blockchain technology</a:t>
            </a:r>
          </a:p>
          <a:p>
            <a:pPr marL="355600" indent="-343535">
              <a:lnSpc>
                <a:spcPct val="100000"/>
              </a:lnSpc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Gain insights into Distributed Ledger Technology (DLT)</a:t>
            </a:r>
          </a:p>
          <a:p>
            <a:pPr marL="355600" marR="5080" indent="-343535">
              <a:lnSpc>
                <a:spcPts val="1730"/>
              </a:lnSpc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Explore the architecture and features of XRP Ledger (XRPL)</a:t>
            </a:r>
          </a:p>
          <a:p>
            <a:pPr marL="355600" indent="-343535">
              <a:lnSpc>
                <a:spcPct val="100000"/>
              </a:lnSpc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Learn about the XLS-20 tokenization standard</a:t>
            </a:r>
          </a:p>
          <a:p>
            <a:pPr marL="355600" indent="-343535">
              <a:lnSpc>
                <a:spcPct val="100000"/>
              </a:lnSpc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Discover the process of tokenization on XRPL</a:t>
            </a:r>
          </a:p>
          <a:p>
            <a:pPr marL="355600" marR="5080" indent="-343535">
              <a:lnSpc>
                <a:spcPts val="1730"/>
              </a:lnSpc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Understand the consensus mechanism and security practices</a:t>
            </a:r>
          </a:p>
          <a:p>
            <a:pPr marL="355600" indent="-343535">
              <a:lnSpc>
                <a:spcPct val="100000"/>
              </a:lnSpc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Learn how to set up and interact with XRPL clients</a:t>
            </a:r>
          </a:p>
          <a:p>
            <a:pPr marL="355600" indent="-343535">
              <a:lnSpc>
                <a:spcPct val="100000"/>
              </a:lnSpc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Explore real-world use cases and future developments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31125" y="6472134"/>
            <a:ext cx="16129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3</a:t>
            </a:fld>
            <a:endParaRPr sz="1200" dirty="0">
              <a:latin typeface="Arial"/>
              <a:cs typeface="Arial"/>
            </a:endParaRPr>
          </a:p>
        </p:txBody>
      </p:sp>
      <p:pic>
        <p:nvPicPr>
          <p:cNvPr id="5122" name="Picture 2" descr="Learning objectives - action verbs observable and measurable">
            <a:extLst>
              <a:ext uri="{FF2B5EF4-FFF2-40B4-BE49-F238E27FC236}">
                <a16:creationId xmlns:a16="http://schemas.microsoft.com/office/drawing/2014/main" id="{23F192E5-3F0E-8672-DE87-40B6F8A1C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815" y="2286000"/>
            <a:ext cx="4419600" cy="206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71539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Best Practices for XRPL Development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Use secure libraries and frameworks for development.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Regularly review and update your codebase.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Test thoroughly on XRPL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Testnet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before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mainnet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deployment.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Implement multi-signatures for critical transactions.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Document your code for better collaboration.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Monitor network updates and incorporate them promptly.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Engage with the XRPL community for support.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Prioritize scalability and security in your design.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5839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Guidelines for Effective Implementation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4150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6696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Hands-On Workshop: Building on XRPL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Set up your development environment with XRPL tools.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Create a new XRPL account and secure your keys.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Fund your account using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Testnet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XRP.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Issue a custom token and configure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trustlines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Create and submit a simple payment transaction.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Set up a basic smart contract using XRPL scripts.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Monitor and manage transactions through the XRP Ledger Explorer.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Test and debug your code with community support.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51536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Practical Steps and Exercises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174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2406604"/>
            <a:ext cx="73914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Case Studies, Future Developments, and Q&amp;A</a:t>
            </a:r>
          </a:p>
        </p:txBody>
      </p:sp>
    </p:spTree>
    <p:extLst>
      <p:ext uri="{BB962C8B-B14F-4D97-AF65-F5344CB8AC3E}">
        <p14:creationId xmlns:p14="http://schemas.microsoft.com/office/powerpoint/2010/main" val="3264320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81445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Case Studies: Real-World Applications of XRPL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Santander uses XRPL for international payment solutions.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Coil utilizes XRPL for micro-payments in content platforms.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XRP Tip Bot facilitates peer-to-peer tipping on social media.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Forte leverages XRPL for in-game asset tokenization.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SBI Holdings adopts XRPL for remittance services in Asia.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Sologenic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issues tokenized securities on XRPL.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XRPL Labs develops financial applications like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Xumm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wallet.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XRPL used in smart supply chain solutions by multiple firms.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5839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Success Stories and Implementations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6764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75349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Future Developments in XRPL and XLS-20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Enhanced cross-border payment solutions for global transactions.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Improved scalability with sharding and parallel processing.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Advanced smart contract capabilities for complex agreements.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Integration of DeFi applications within the XRPL ecosystem.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Broader adoption of NFTs through XLS-20 standards.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Increased interoperability with other blockchain networks.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Enhanced privacy features for confidential transactions.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Continuous updates to maintain regulatory compliance.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4544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Innovations and Prospects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070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64681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Challenges and Limitations of XRPL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Scalability issues when handling a high volume of transactions.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Regulatory uncertainties affecting global adoption.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Limited smart contract functionality compared to other blockchains.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Centralization concerns due to validator distribution.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Competition with other established payment protocols.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Security risks from potential network vulnerabilities.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Difficulty in achieving network-wide consensus.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Limited user awareness and adoption challenges.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42392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Areas for Improvement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679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64681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XRPL Community and Ecosystem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Active developer forums for sharing knowledge and resources.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Community-driven initiatives for network improvements.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Grants and funding opportunities for innovative projects.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Regular meetups, webinars, and conferences worldwide.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Open-source contributions enhancing XRPL capabilities.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Collaboration with academic and research institutions.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Strategic partnerships with industry leaders and startups.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Online resources, including documentation and tutorials.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52298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Collaboration and Growth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pic>
        <p:nvPicPr>
          <p:cNvPr id="10242" name="Picture 2" descr="XRPL DECYPHER Chapter 4: A Comprehensive Study of The XRP Ledger | by  Marvin Sunday ☘️ | Medium">
            <a:extLst>
              <a:ext uri="{FF2B5EF4-FFF2-40B4-BE49-F238E27FC236}">
                <a16:creationId xmlns:a16="http://schemas.microsoft.com/office/drawing/2014/main" id="{BA668A82-4144-2C99-D04D-09038815A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008336"/>
            <a:ext cx="550726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914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52489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Resources for Further Learning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Visit the official XRPL documentation for in-depth guides.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Explore Ripple’s developer portal for tools and resources.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Join the XRPL community forum for discussions and support.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Watch educational videos on XRPL’s YouTube channel.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Participate in online courses and webinars on blockchain.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Read research papers and articles on XRPL advancements.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Follow XRPL developers and experts on social media.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Experiment with XRPL </a:t>
            </a:r>
            <a:r>
              <a:rPr lang="en-US" sz="1600" spc="-5" dirty="0" err="1">
                <a:solidFill>
                  <a:srgbClr val="52616E"/>
                </a:solidFill>
                <a:latin typeface="Arial"/>
                <a:cs typeface="Arial"/>
              </a:rPr>
              <a:t>Testnet</a:t>
            </a: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 for hands-on practice.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47726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Enhance Your XRPL Knowledge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644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50203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Conclusion and Q&amp;A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Summarized blockchain, XRPL, and XLS-20 fundamentals.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Explored key features and use cases of XRPL.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Discussed consensus mechanisms and security practices.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Reviewed tokenization and smart contract capabilities.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Highlighted development tools and best practices.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Addressed regulatory and compliance considerations.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Provided resources for continued learning and development.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Open floor for questions and interactive discussion.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3553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Recap and Discussion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5987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3083713"/>
            <a:ext cx="7391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38999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2667000"/>
            <a:ext cx="9043258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5" dirty="0">
                <a:latin typeface="Arial"/>
                <a:cs typeface="Arial"/>
              </a:rPr>
              <a:t>Introduction to Blockchain and Distributed Ledger Technology</a:t>
            </a:r>
            <a:br>
              <a:rPr lang="en-US" sz="4400" spc="-5" dirty="0">
                <a:latin typeface="Arial"/>
                <a:cs typeface="Arial"/>
              </a:rPr>
            </a:b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" y="6213542"/>
            <a:ext cx="12192000" cy="626745"/>
          </a:xfrm>
          <a:custGeom>
            <a:avLst/>
            <a:gdLst/>
            <a:ahLst/>
            <a:cxnLst/>
            <a:rect l="l" t="t" r="r" b="b"/>
            <a:pathLst>
              <a:path w="12192000" h="626745">
                <a:moveTo>
                  <a:pt x="0" y="626363"/>
                </a:moveTo>
                <a:lnTo>
                  <a:pt x="12192000" y="626363"/>
                </a:lnTo>
                <a:lnTo>
                  <a:pt x="12192000" y="0"/>
                </a:lnTo>
                <a:lnTo>
                  <a:pt x="0" y="0"/>
                </a:lnTo>
                <a:lnTo>
                  <a:pt x="0" y="626363"/>
                </a:lnTo>
                <a:close/>
              </a:path>
            </a:pathLst>
          </a:custGeom>
          <a:solidFill>
            <a:srgbClr val="52616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133600" y="6396228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74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2400" y="6396228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74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40668" y="6396228"/>
            <a:ext cx="0" cy="364490"/>
          </a:xfrm>
          <a:custGeom>
            <a:avLst/>
            <a:gdLst/>
            <a:ahLst/>
            <a:cxnLst/>
            <a:rect l="l" t="t" r="r" b="b"/>
            <a:pathLst>
              <a:path h="364490">
                <a:moveTo>
                  <a:pt x="0" y="0"/>
                </a:moveTo>
                <a:lnTo>
                  <a:pt x="0" y="364274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6696" y="934211"/>
            <a:ext cx="10160000" cy="0"/>
          </a:xfrm>
          <a:custGeom>
            <a:avLst/>
            <a:gdLst/>
            <a:ahLst/>
            <a:cxnLst/>
            <a:rect l="l" t="t" r="r" b="b"/>
            <a:pathLst>
              <a:path w="10160000">
                <a:moveTo>
                  <a:pt x="0" y="0"/>
                </a:moveTo>
                <a:lnTo>
                  <a:pt x="10160000" y="0"/>
                </a:lnTo>
              </a:path>
            </a:pathLst>
          </a:custGeom>
          <a:ln w="9525">
            <a:solidFill>
              <a:srgbClr val="8D05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671182" y="6457698"/>
            <a:ext cx="1962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/>
                <a:cs typeface="Arial"/>
              </a:rPr>
              <a:t>7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1846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2616E"/>
                </a:solidFill>
              </a:rPr>
              <a:t>R</a:t>
            </a:r>
            <a:r>
              <a:rPr sz="2800" dirty="0">
                <a:solidFill>
                  <a:srgbClr val="52616E"/>
                </a:solidFill>
              </a:rPr>
              <a:t>e</a:t>
            </a:r>
            <a:r>
              <a:rPr sz="2800" spc="-5" dirty="0">
                <a:solidFill>
                  <a:srgbClr val="52616E"/>
                </a:solidFill>
              </a:rPr>
              <a:t>f</a:t>
            </a:r>
            <a:r>
              <a:rPr sz="2800" dirty="0">
                <a:solidFill>
                  <a:srgbClr val="52616E"/>
                </a:solidFill>
              </a:rPr>
              <a:t>erences</a:t>
            </a:r>
            <a:endParaRPr sz="2800" dirty="0"/>
          </a:p>
        </p:txBody>
      </p:sp>
      <p:sp>
        <p:nvSpPr>
          <p:cNvPr id="12" name="object 12"/>
          <p:cNvSpPr txBox="1"/>
          <p:nvPr/>
        </p:nvSpPr>
        <p:spPr>
          <a:xfrm>
            <a:off x="1029887" y="1382580"/>
            <a:ext cx="7809313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Ripple Documentation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URL: </a:t>
            </a:r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https://xrpl.org/documentation.html</a:t>
            </a:r>
            <a:endParaRPr lang="en-US" sz="14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pPr algn="l"/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XRP Ledger Dev Portal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URL: </a:t>
            </a:r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https://xrpl.org/</a:t>
            </a:r>
            <a:endParaRPr lang="en-US" sz="14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pPr algn="l"/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Ripple Whitepaper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URL: </a:t>
            </a:r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https://ripple.com/files/ripple_consensus_whitepaper.pdf</a:t>
            </a:r>
            <a:endParaRPr lang="en-US" sz="14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pPr algn="l"/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XLS-20d Proposal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URL: </a:t>
            </a:r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https://github.com/XRPLF/XRPL-Standards/discussions/16</a:t>
            </a:r>
            <a:endParaRPr lang="en-US" sz="14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pPr algn="l"/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Ripple Insights Blog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URL: </a:t>
            </a:r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https://ripple.com/insights/</a:t>
            </a:r>
            <a:endParaRPr lang="en-US" sz="14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pPr algn="l"/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Coil Blog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URL: </a:t>
            </a:r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https://coil.com/blog/</a:t>
            </a:r>
            <a:endParaRPr lang="en-US" sz="14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pPr algn="l"/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XRPL Labs Blog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URL: </a:t>
            </a:r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https://xrpl-labs.com/blog/</a:t>
            </a:r>
            <a:endParaRPr lang="en-US" sz="14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pPr algn="l"/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Ripple's Developer Portal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URL: </a:t>
            </a:r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https://developers.ripple.com/</a:t>
            </a:r>
            <a:endParaRPr lang="en-US" sz="14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pPr algn="l"/>
            <a:r>
              <a:rPr lang="en-US" sz="1400" spc="-5" dirty="0" err="1">
                <a:solidFill>
                  <a:srgbClr val="52616E"/>
                </a:solidFill>
                <a:latin typeface="Arial"/>
                <a:cs typeface="Arial"/>
              </a:rPr>
              <a:t>Sologenic</a:t>
            </a:r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 Whitepaper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URL: </a:t>
            </a:r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https://www.sologenic.com/whitepaper</a:t>
            </a:r>
            <a:endParaRPr lang="en-US" sz="1400" spc="-5" dirty="0">
              <a:solidFill>
                <a:srgbClr val="52616E"/>
              </a:solidFill>
              <a:latin typeface="Arial"/>
              <a:cs typeface="Arial"/>
            </a:endParaRPr>
          </a:p>
          <a:p>
            <a:pPr algn="l"/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Forte Platform Overview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</a:rPr>
              <a:t>URL: </a:t>
            </a:r>
            <a:r>
              <a:rPr lang="en-US" sz="1400" spc="-5" dirty="0">
                <a:solidFill>
                  <a:srgbClr val="52616E"/>
                </a:solidFill>
                <a:latin typeface="Arial"/>
                <a:cs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https://www.forte.io/</a:t>
            </a:r>
            <a:endParaRPr lang="en-US" sz="1400" spc="-5" dirty="0">
              <a:solidFill>
                <a:srgbClr val="52616E"/>
              </a:solidFill>
              <a:latin typeface="Arial"/>
              <a:cs typeface="Arial"/>
            </a:endParaRPr>
          </a:p>
        </p:txBody>
      </p:sp>
      <p:pic>
        <p:nvPicPr>
          <p:cNvPr id="20" name="Picture 19" descr="Πανεπιστήμιο Λευκωσίας (UNIC) - PHARMACY management ΚΑΙ ΕΠΙΚΟΙΝΩΝΙΑ">
            <a:extLst>
              <a:ext uri="{FF2B5EF4-FFF2-40B4-BE49-F238E27FC236}">
                <a16:creationId xmlns:a16="http://schemas.microsoft.com/office/drawing/2014/main" id="{E2F82445-1B8D-A36B-E286-63EA4B0C3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87" y="6172200"/>
            <a:ext cx="1676400" cy="79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XRP Ledger Foundation">
            <a:extLst>
              <a:ext uri="{FF2B5EF4-FFF2-40B4-BE49-F238E27FC236}">
                <a16:creationId xmlns:a16="http://schemas.microsoft.com/office/drawing/2014/main" id="{EB76DD12-9D6C-967D-A184-E84197F93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114" y="6377471"/>
            <a:ext cx="1407578" cy="35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44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261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32545" y="2700722"/>
            <a:ext cx="2261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Questions?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7" name="Picture 2" descr="XRP Ledger Foundation">
            <a:extLst>
              <a:ext uri="{FF2B5EF4-FFF2-40B4-BE49-F238E27FC236}">
                <a16:creationId xmlns:a16="http://schemas.microsoft.com/office/drawing/2014/main" id="{279FDF21-5882-3B75-B233-6E1BF474B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562600"/>
            <a:ext cx="2427214" cy="61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Πανεπιστήμιο Λευκωσίας (UNIC) - PHARMACY management ΚΑΙ ΕΠΙΚΟΙΝΩΝΙΑ">
            <a:extLst>
              <a:ext uri="{FF2B5EF4-FFF2-40B4-BE49-F238E27FC236}">
                <a16:creationId xmlns:a16="http://schemas.microsoft.com/office/drawing/2014/main" id="{D61CD40A-C586-EF7B-FDEB-94B4557F5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314277"/>
            <a:ext cx="2427214" cy="115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5A01970E-7BD2-EF5B-D4C1-DDF42B1F2235}"/>
              </a:ext>
            </a:extLst>
          </p:cNvPr>
          <p:cNvSpPr txBox="1"/>
          <p:nvPr/>
        </p:nvSpPr>
        <p:spPr>
          <a:xfrm>
            <a:off x="1632545" y="3497774"/>
            <a:ext cx="4432935" cy="14446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Contact Us:</a:t>
            </a:r>
            <a:endParaRPr lang="en-US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en-US" sz="20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1500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</a:t>
            </a:r>
            <a:r>
              <a:rPr lang="en-CY" sz="1500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hristodoulou.kl@unic.ac.cy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500" spc="-5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touloupos.m@unic.ac.cy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92875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Introduction to Blockchain Technology 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1" y="1538932"/>
            <a:ext cx="7535570" cy="2996974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Blockchain consists of decentralized ledgers. </a:t>
            </a:r>
          </a:p>
          <a:p>
            <a:pPr marL="355600" marR="5080" indent="-343535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Transactions are verified by network nodes. </a:t>
            </a:r>
          </a:p>
          <a:p>
            <a:pPr marL="355600" marR="5080" indent="-343535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All transactions are recorded chronologically. </a:t>
            </a:r>
          </a:p>
          <a:p>
            <a:pPr marL="355600" marR="5080" indent="-343535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Provides transparency and immutability of data. </a:t>
            </a:r>
          </a:p>
          <a:p>
            <a:pPr marL="355600" marR="5080" indent="-343535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Smart contracts automate business processes. </a:t>
            </a:r>
          </a:p>
          <a:p>
            <a:pPr marL="355600" marR="5080" indent="-343535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Consensus mechanisms ensure data integrity. </a:t>
            </a:r>
          </a:p>
          <a:p>
            <a:pPr marL="355600" marR="5080" indent="-343535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Public and private blockchain types exist. </a:t>
            </a:r>
          </a:p>
          <a:p>
            <a:pPr marL="355600" marR="5080" indent="-343535">
              <a:spcBef>
                <a:spcPts val="106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It has applications in various industries.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4696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Understanding the Basics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7DE0C3-3D4F-AC91-CB21-F57F7C7363B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7086600" y="990600"/>
            <a:ext cx="4362471" cy="43624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9363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Overview of Distributed Ledger Technology (DLT) 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1949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DLT eliminates the need for a central authority.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It ensures data consistency across multiple nodes.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Transactions are recorded in a decentralized ledger.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Consensus algorithms validate and approve transactions.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DLT offers transparency and traceability of records.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It enhances security through cryptographic techniques.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Various DLT models include blockchain and directed acyclic graphs.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Applied in finance, supply chain, and healthcare sectors.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4696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Key Features and Concepts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pic>
        <p:nvPicPr>
          <p:cNvPr id="6148" name="Picture 4" descr="represents the name of basic features of blockchain. | Download Scientific  Diagram">
            <a:extLst>
              <a:ext uri="{FF2B5EF4-FFF2-40B4-BE49-F238E27FC236}">
                <a16:creationId xmlns:a16="http://schemas.microsoft.com/office/drawing/2014/main" id="{04D5FD06-5F7A-D305-C3C8-963C0E964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082" y="1600200"/>
            <a:ext cx="400610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88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2406604"/>
            <a:ext cx="7391400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Deep Dive into XRP Ledger (XRPL)</a:t>
            </a:r>
            <a:br>
              <a:rPr lang="en-US" spc="-5" dirty="0"/>
            </a:b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1"/>
            <a:ext cx="74587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Introduction to XRP Ledger (XRPL) </a:t>
            </a:r>
            <a:endParaRPr lang="en-US"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1" y="1538932"/>
            <a:ext cx="8068970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lvl="0" indent="-343535" fontAlgn="auto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XRPL is a decentralized, open-source blockchain.</a:t>
            </a:r>
          </a:p>
          <a:p>
            <a:pPr marL="355600" marR="5080" lvl="0" indent="-343535" fontAlgn="auto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It enables fast, low-cost international transactions.</a:t>
            </a:r>
          </a:p>
          <a:p>
            <a:pPr marL="355600" marR="5080" lvl="0" indent="-343535" fontAlgn="auto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Uses a unique consensus algorithm for validation.</a:t>
            </a:r>
          </a:p>
          <a:p>
            <a:pPr marL="355600" marR="5080" lvl="0" indent="-343535" fontAlgn="auto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Designed for scalability and high throughput.</a:t>
            </a:r>
          </a:p>
          <a:p>
            <a:pPr marL="355600" marR="5080" lvl="0" indent="-343535" fontAlgn="auto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Supports issuing and trading of digital assets.</a:t>
            </a:r>
          </a:p>
          <a:p>
            <a:pPr marL="355600" marR="5080" lvl="0" indent="-343535" fontAlgn="auto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Includes built-in decentralized exchange (DEX) functionality. </a:t>
            </a:r>
          </a:p>
          <a:p>
            <a:pPr marL="355600" marR="5080" lvl="0" indent="-343535" fontAlgn="auto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Energy-efficient compared to proof-of-work blockchains.</a:t>
            </a:r>
          </a:p>
          <a:p>
            <a:pPr marL="355600" marR="5080" lvl="0" indent="-343535" fontAlgn="auto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Provides advanced features like multi-signatures and escrow.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53060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Core Principles and Features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pic>
        <p:nvPicPr>
          <p:cNvPr id="1026" name="Picture 2" descr="XRPL Accelerator - Tenity">
            <a:extLst>
              <a:ext uri="{FF2B5EF4-FFF2-40B4-BE49-F238E27FC236}">
                <a16:creationId xmlns:a16="http://schemas.microsoft.com/office/drawing/2014/main" id="{5DF872F9-7D77-1145-1254-B09D42D0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981200"/>
            <a:ext cx="4592876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65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674" y="411582"/>
            <a:ext cx="601092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52616E"/>
                </a:solidFill>
                <a:latin typeface="Arial"/>
                <a:cs typeface="Arial"/>
              </a:rPr>
              <a:t>Key Features of XRPL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075030" y="1538932"/>
            <a:ext cx="9741535" cy="280512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Fast transaction processing with a 3-5 second settlement time.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Supports issuing custom digital currencies and assets.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Includes decentralized exchange (DEX) for trading assets.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Uses a consensus algorithm for validation, not mining.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Incorporates advanced features like multi-signature support.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Provides escrows and payment channels for controlled transactions.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Transparent and immutable transaction record with public visibility. </a:t>
            </a:r>
          </a:p>
          <a:p>
            <a:pPr marL="355600" marR="5080" indent="-343535">
              <a:lnSpc>
                <a:spcPts val="1200"/>
              </a:lnSpc>
              <a:spcBef>
                <a:spcPts val="106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tabLst>
                <a:tab pos="354965" algn="l"/>
                <a:tab pos="356235" algn="l"/>
              </a:tabLst>
              <a:defRPr/>
            </a:pPr>
            <a:r>
              <a:rPr lang="en-US" sz="1600" spc="-5" dirty="0">
                <a:solidFill>
                  <a:srgbClr val="52616E"/>
                </a:solidFill>
                <a:latin typeface="Arial"/>
                <a:cs typeface="Arial"/>
              </a:rPr>
              <a:t>Cost-effective with minimal transaction fees, avoiding high costs.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724" y="932851"/>
            <a:ext cx="43154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52616E"/>
                </a:solidFill>
                <a:latin typeface="Arial"/>
                <a:cs typeface="Arial"/>
              </a:rPr>
              <a:t>Exploring the Functionalities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766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2520</Words>
  <Application>Microsoft Macintosh PowerPoint</Application>
  <PresentationFormat>Widescreen</PresentationFormat>
  <Paragraphs>378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Wingdings</vt:lpstr>
      <vt:lpstr>Office Theme</vt:lpstr>
      <vt:lpstr>Week 3</vt:lpstr>
      <vt:lpstr>Agenda</vt:lpstr>
      <vt:lpstr>Session 1: Objectives</vt:lpstr>
      <vt:lpstr>Introduction to Blockchain and Distributed Ledger Technology </vt:lpstr>
      <vt:lpstr>Introduction to Blockchain Technology </vt:lpstr>
      <vt:lpstr>Overview of Distributed Ledger Technology (DLT) </vt:lpstr>
      <vt:lpstr>Deep Dive into XRP Ledger (XRPL) </vt:lpstr>
      <vt:lpstr>Introduction to XRP Ledger (XRPL) </vt:lpstr>
      <vt:lpstr>Key Features of XRPL</vt:lpstr>
      <vt:lpstr>Consensus Mechanism in XRPL </vt:lpstr>
      <vt:lpstr>XRPL Architecture and Components</vt:lpstr>
      <vt:lpstr>Exploring XLS-20 and Tokenization on XRPL</vt:lpstr>
      <vt:lpstr>Introduction to XLS-20</vt:lpstr>
      <vt:lpstr>Key Features of XLS-20 </vt:lpstr>
      <vt:lpstr>Tokenization on XRPL with XLS-20 </vt:lpstr>
      <vt:lpstr>Smart Contracts on XRPL </vt:lpstr>
      <vt:lpstr>Security, Governance, and Compliance in XRPL</vt:lpstr>
      <vt:lpstr>Security and Privacy on XRPL </vt:lpstr>
      <vt:lpstr>Governance and Compliance in XRPL </vt:lpstr>
      <vt:lpstr>Case Studies: Real-World Applications of XRPL </vt:lpstr>
      <vt:lpstr>Development and Integration with XRPL</vt:lpstr>
      <vt:lpstr>Use Cases of XRPL and XLS-20 </vt:lpstr>
      <vt:lpstr>Setting Up an XRPL Client</vt:lpstr>
      <vt:lpstr>Interacting with XRPL: Tools and APIs </vt:lpstr>
      <vt:lpstr>Creating and Managing XRPL Accounts </vt:lpstr>
      <vt:lpstr>Issuing and Managing Tokens on XRPL </vt:lpstr>
      <vt:lpstr>Understanding XRPL Transactions </vt:lpstr>
      <vt:lpstr>Performance and Scalability of XRPL </vt:lpstr>
      <vt:lpstr>Developing Decentralized Applications (DApps) on XRPL </vt:lpstr>
      <vt:lpstr>Best Practices for XRPL Development </vt:lpstr>
      <vt:lpstr>Hands-On Workshop: Building on XRPL </vt:lpstr>
      <vt:lpstr>Case Studies, Future Developments, and Q&amp;A</vt:lpstr>
      <vt:lpstr>Case Studies: Real-World Applications of XRPL </vt:lpstr>
      <vt:lpstr>Future Developments in XRPL and XLS-20 </vt:lpstr>
      <vt:lpstr>Challenges and Limitations of XRPL </vt:lpstr>
      <vt:lpstr>XRPL Community and Ecosystem </vt:lpstr>
      <vt:lpstr>Resources for Further Learning </vt:lpstr>
      <vt:lpstr>Conclusion and Q&amp;A </vt:lpstr>
      <vt:lpstr>References</vt:lpstr>
      <vt:lpstr>References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subject/>
  <dc:creator/>
  <cp:keywords/>
  <dc:description/>
  <cp:lastModifiedBy>Klitos Christodoulou</cp:lastModifiedBy>
  <cp:revision>32</cp:revision>
  <dcterms:created xsi:type="dcterms:W3CDTF">2024-06-19T09:20:39Z</dcterms:created>
  <dcterms:modified xsi:type="dcterms:W3CDTF">2024-11-27T20:24:53Z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2022-07-11T10:00:00Z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2024-06-19T10:00:00Z</vt:filetime>
  </property>
</Properties>
</file>