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8" r:id="rId6"/>
    <p:sldId id="273" r:id="rId7"/>
    <p:sldId id="271" r:id="rId8"/>
    <p:sldId id="265" r:id="rId9"/>
    <p:sldId id="269" r:id="rId10"/>
    <p:sldId id="260" r:id="rId11"/>
    <p:sldId id="262" r:id="rId12"/>
    <p:sldId id="278" r:id="rId13"/>
    <p:sldId id="266" r:id="rId14"/>
    <p:sldId id="267" r:id="rId15"/>
    <p:sldId id="279" r:id="rId16"/>
    <p:sldId id="275" r:id="rId17"/>
    <p:sldId id="276" r:id="rId18"/>
    <p:sldId id="274" r:id="rId19"/>
    <p:sldId id="277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pring,2023\Dr.%20Chimba_Sir\March_Abstract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Data</a:t>
            </a:r>
            <a:r>
              <a:rPr lang="en-GB" baseline="0"/>
              <a:t> Distribution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12CF-4417-9292-46D45D6A7AB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12CF-4417-9292-46D45D6A7AB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Sheet1!$C$13:$C$14</c:f>
              <c:strCache>
                <c:ptCount val="2"/>
                <c:pt idx="0">
                  <c:v>Training Data</c:v>
                </c:pt>
                <c:pt idx="1">
                  <c:v>Testing Data</c:v>
                </c:pt>
              </c:strCache>
            </c:strRef>
          </c:cat>
          <c:val>
            <c:numRef>
              <c:f>Sheet1!$D$13:$D$14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CF-4417-9292-46D45D6A7AB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8507-1653-D515-9DA3-D664C90E7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027A3-9ABB-163E-887F-F1767B664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FFB54-874F-37ED-60D9-784971C0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282-86EF-48A1-B117-EA0D40335687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B302D-707D-74F8-BB8B-ABA83F2D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42BB-3FE9-07A7-366A-83243684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4190-2E03-4F69-977D-7837E147A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94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4DF7-5DD0-2302-7E70-CF436DEC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DA46E-749B-4E06-3132-791106DBC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DC340-A0E1-7A2C-D526-625E2532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282-86EF-48A1-B117-EA0D40335687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D4B94-2172-45C5-D930-2282D22B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1105B-E0D9-75C9-F80E-58AC0FCA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4190-2E03-4F69-977D-7837E147A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6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57BCA-2334-AE91-9065-33EF5EC62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AAD1A-0C3D-0FF9-5D73-29BB69465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97C84-1BC6-73A9-9A5A-25B6094E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282-86EF-48A1-B117-EA0D40335687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BF968-6628-2439-3B38-8BC06773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9B0C0-68EF-372B-2A95-C4FC8D8D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4190-2E03-4F69-977D-7837E147A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85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78B9-1886-D630-B794-BF3645F7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D898-1646-038C-2954-C2F418B6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831EE-9445-7130-663B-52CEFE94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282-86EF-48A1-B117-EA0D40335687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5DF18-1F6B-29F5-B557-49AE24E9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B75C0-439C-6C98-B79D-025CE9F7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4190-2E03-4F69-977D-7837E147A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68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DC67-CDB5-518D-CE6D-94C429E5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8A997-714E-4C12-F2CB-4B12B4E0B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BE225-88F0-960E-8E80-8AC57674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282-86EF-48A1-B117-EA0D40335687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9F251-F853-51B8-34D0-5D774538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831A8-0F7F-A949-C594-256D141E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4190-2E03-4F69-977D-7837E147A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7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308C-58DE-5134-FF00-019FE345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8C6F-F8CB-298D-A94E-3D19942FB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8A677-FEB9-EC10-C295-A12310314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CB691-1270-CCB5-247C-62E8D832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282-86EF-48A1-B117-EA0D40335687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9D256-A15E-0434-55A8-52A22F85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931BE-4AED-7F77-5F4B-35CE217C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4190-2E03-4F69-977D-7837E147A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12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22A8-0DD6-02D5-D1DF-7BACFE35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44336-515D-F1A4-36B5-D180C4CB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053DD-3260-E3C6-91C7-E831E6DF0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1F561-E093-13C2-BCDB-249D8EAE7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60F4A-B4AF-5831-2DD1-9A957A0D3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E3D2D-DA5B-891D-F8BF-DDAC44EB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282-86EF-48A1-B117-EA0D40335687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66934-E071-2464-B645-FB4D21C0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91837-3392-6E70-3A56-341C194A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4190-2E03-4F69-977D-7837E147A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12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5F3F-6CF1-0533-8049-6914445A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975B0-D934-AEDF-EF5A-8FB3E964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282-86EF-48A1-B117-EA0D40335687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1007A-1238-65B2-880E-9DC89F84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CB615-9BDB-A78A-36D1-EDB5F994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4190-2E03-4F69-977D-7837E147A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42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A696B-AC08-E328-E632-FC0BDC86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282-86EF-48A1-B117-EA0D40335687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C8128-1FEF-8391-BD70-85F3E2EA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1291D-748E-7347-9E49-083B261B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4190-2E03-4F69-977D-7837E147A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83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D7D-A410-B01E-DA54-5BDD8C4A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11E3-EC4E-F168-CD7C-C459EB92C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B865A-42DD-3A75-A549-1F51A24CF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AF7BF-A8E5-C874-652F-E68196DE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282-86EF-48A1-B117-EA0D40335687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C3C2E-B503-A92F-58E0-CA0C4A68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62759-2298-BB84-CE6B-59B887A3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4190-2E03-4F69-977D-7837E147A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97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12D7-E85C-590A-5B59-2FF2847F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AB6F5-7650-4C83-92B3-BA17E2B3D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FFA8B-CD6E-A4F8-2227-434FC7CAA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4569B-7C5F-E000-0286-EDBA5BEA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282-86EF-48A1-B117-EA0D40335687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647E1-477C-E0C0-E1DC-4FB6B933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E52A9-9DB2-E33C-3380-A0A879D3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4190-2E03-4F69-977D-7837E147A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26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DBDD5-A32D-BC48-97DF-E6D71C73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BEA07-F37D-4614-E055-3AF47A2A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484EE-1DFB-7914-CB70-95F30AEF5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28282-86EF-48A1-B117-EA0D40335687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E15E8-350E-154B-7B23-028796D34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07CA-53E1-4D48-7B22-5C3587C3E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C4190-2E03-4F69-977D-7837E147A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74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7" Type="http://schemas.openxmlformats.org/officeDocument/2006/relationships/chart" Target="../charts/chart1.xml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37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f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.png"/><Relationship Id="rId7" Type="http://schemas.openxmlformats.org/officeDocument/2006/relationships/slide" Target="slide10.xml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4.jpeg"/><Relationship Id="rId9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1C3801-4D03-5E08-CBD6-A15645AB71BF}"/>
              </a:ext>
            </a:extLst>
          </p:cNvPr>
          <p:cNvSpPr txBox="1"/>
          <p:nvPr/>
        </p:nvSpPr>
        <p:spPr>
          <a:xfrm>
            <a:off x="2092497" y="202384"/>
            <a:ext cx="8007005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Title: American </a:t>
            </a:r>
            <a:r>
              <a:rPr lang="en-GB" sz="1800" b="1" dirty="0">
                <a:solidFill>
                  <a:srgbClr val="41414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English Sign Language Classification Using Transformer(ViT)</a:t>
            </a:r>
            <a:endParaRPr lang="en-GB" sz="1800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B6927-7FCE-AC72-B9CB-C3B878C3E519}"/>
              </a:ext>
            </a:extLst>
          </p:cNvPr>
          <p:cNvSpPr txBox="1"/>
          <p:nvPr/>
        </p:nvSpPr>
        <p:spPr>
          <a:xfrm>
            <a:off x="539006" y="2413337"/>
            <a:ext cx="5004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Supervisor:</a:t>
            </a:r>
            <a:br>
              <a:rPr lang="en-GB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GB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Name: Dr. Manar Samad</a:t>
            </a:r>
            <a:br>
              <a:rPr lang="en-GB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GB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Assistant Professor</a:t>
            </a:r>
            <a:br>
              <a:rPr lang="en-GB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GB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Department of Computer Science</a:t>
            </a:r>
            <a:br>
              <a:rPr lang="en-GB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GB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Tennessee State University</a:t>
            </a:r>
          </a:p>
          <a:p>
            <a:endParaRPr lang="en-GB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F8427-0B0A-D1CE-FC80-6E536AFB972B}"/>
              </a:ext>
            </a:extLst>
          </p:cNvPr>
          <p:cNvSpPr txBox="1"/>
          <p:nvPr/>
        </p:nvSpPr>
        <p:spPr>
          <a:xfrm>
            <a:off x="7088714" y="2413337"/>
            <a:ext cx="4686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Presented by:</a:t>
            </a:r>
            <a:br>
              <a:rPr lang="en-GB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GB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Name: AL AMIN</a:t>
            </a:r>
            <a:br>
              <a:rPr lang="en-GB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GB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Department of Electrical and Computer Engineering</a:t>
            </a:r>
            <a:br>
              <a:rPr lang="en-GB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GB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Tennessee State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C561F0-E6A6-B3F0-371D-4FB3F12144B3}"/>
              </a:ext>
            </a:extLst>
          </p:cNvPr>
          <p:cNvSpPr txBox="1"/>
          <p:nvPr/>
        </p:nvSpPr>
        <p:spPr>
          <a:xfrm>
            <a:off x="3752795" y="4970085"/>
            <a:ext cx="4686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Presentation Date:</a:t>
            </a:r>
            <a:br>
              <a:rPr lang="en-GB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GB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04/25/2023</a:t>
            </a:r>
            <a:endParaRPr lang="en-GB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9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B96BC0-DF85-3D52-F3D5-D164F10AE480}"/>
              </a:ext>
            </a:extLst>
          </p:cNvPr>
          <p:cNvSpPr txBox="1"/>
          <p:nvPr/>
        </p:nvSpPr>
        <p:spPr>
          <a:xfrm>
            <a:off x="114300" y="76201"/>
            <a:ext cx="390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      </a:t>
            </a:r>
            <a:r>
              <a:rPr lang="en-GB" sz="1600" dirty="0">
                <a:latin typeface="Arial Black" panose="020B0A04020102020204" pitchFamily="34" charset="0"/>
              </a:rPr>
              <a:t>DATASET</a:t>
            </a:r>
            <a:r>
              <a:rPr lang="en-GB" dirty="0">
                <a:latin typeface="Arial Black" panose="020B0A04020102020204" pitchFamily="34" charset="0"/>
              </a:rPr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C69AF6-FF80-9265-83CC-6AACA9B60AF5}"/>
              </a:ext>
            </a:extLst>
          </p:cNvPr>
          <p:cNvCxnSpPr>
            <a:cxnSpLocks/>
          </p:cNvCxnSpPr>
          <p:nvPr/>
        </p:nvCxnSpPr>
        <p:spPr>
          <a:xfrm flipV="1">
            <a:off x="114300" y="685800"/>
            <a:ext cx="12011025" cy="762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753A95-3AD3-38E8-33BC-C4CB00DD0A55}"/>
              </a:ext>
            </a:extLst>
          </p:cNvPr>
          <p:cNvSpPr txBox="1"/>
          <p:nvPr/>
        </p:nvSpPr>
        <p:spPr>
          <a:xfrm>
            <a:off x="114300" y="848379"/>
            <a:ext cx="236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rgbClr val="41414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Dataset Samples: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0092C41-CFEB-3E18-F149-0D2EAECAB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35" y="5857876"/>
            <a:ext cx="1170516" cy="933449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D55F7BE-67B1-AB3E-63CA-D616FB9F2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02487"/>
            <a:ext cx="772151" cy="549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62B1D9-E31B-8638-0BE5-9A27FA68E9A0}"/>
              </a:ext>
            </a:extLst>
          </p:cNvPr>
          <p:cNvSpPr txBox="1"/>
          <p:nvPr/>
        </p:nvSpPr>
        <p:spPr>
          <a:xfrm>
            <a:off x="500375" y="1650062"/>
            <a:ext cx="186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Sign 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C4BFB-3C30-0DCF-271A-BA308217A557}"/>
              </a:ext>
            </a:extLst>
          </p:cNvPr>
          <p:cNvSpPr txBox="1"/>
          <p:nvPr/>
        </p:nvSpPr>
        <p:spPr>
          <a:xfrm>
            <a:off x="500375" y="3305889"/>
            <a:ext cx="186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Sign (P)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23E1E-C760-45B3-D04D-BFD9267DE01B}"/>
              </a:ext>
            </a:extLst>
          </p:cNvPr>
          <p:cNvSpPr txBox="1"/>
          <p:nvPr/>
        </p:nvSpPr>
        <p:spPr>
          <a:xfrm>
            <a:off x="6060085" y="1511562"/>
            <a:ext cx="220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Data Distributions: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B84B3-3C87-8BD8-3661-9781D9D680A1}"/>
              </a:ext>
            </a:extLst>
          </p:cNvPr>
          <p:cNvSpPr txBox="1"/>
          <p:nvPr/>
        </p:nvSpPr>
        <p:spPr>
          <a:xfrm>
            <a:off x="6119811" y="2944126"/>
            <a:ext cx="577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Data Collection: Open source Kaggle[American sign Language Dataset]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A17CE-8ABC-6181-7BF7-2AD361BD51CD}"/>
              </a:ext>
            </a:extLst>
          </p:cNvPr>
          <p:cNvSpPr txBox="1"/>
          <p:nvPr/>
        </p:nvSpPr>
        <p:spPr>
          <a:xfrm>
            <a:off x="6119812" y="3754670"/>
            <a:ext cx="201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Data Pre-processing: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FF56A7-5DAB-D95A-9CE8-1038661CB226}"/>
              </a:ext>
            </a:extLst>
          </p:cNvPr>
          <p:cNvSpPr txBox="1"/>
          <p:nvPr/>
        </p:nvSpPr>
        <p:spPr>
          <a:xfrm>
            <a:off x="500375" y="5207938"/>
            <a:ext cx="186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Sign (Z)</a:t>
            </a:r>
          </a:p>
        </p:txBody>
      </p:sp>
      <p:pic>
        <p:nvPicPr>
          <p:cNvPr id="19" name="Picture 18" descr="A picture containing handwear&#10;&#10;Description automatically generated">
            <a:extLst>
              <a:ext uri="{FF2B5EF4-FFF2-40B4-BE49-F238E27FC236}">
                <a16:creationId xmlns:a16="http://schemas.microsoft.com/office/drawing/2014/main" id="{2597F1D5-2FE1-35DD-8D0A-2CDA04AE4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44" y="898169"/>
            <a:ext cx="2438400" cy="1873116"/>
          </a:xfrm>
          <a:prstGeom prst="rect">
            <a:avLst/>
          </a:prstGeom>
        </p:spPr>
      </p:pic>
      <p:pic>
        <p:nvPicPr>
          <p:cNvPr id="21" name="Picture 20" descr="A close-up of a hand&#10;&#10;Description automatically generated with medium confidence">
            <a:extLst>
              <a:ext uri="{FF2B5EF4-FFF2-40B4-BE49-F238E27FC236}">
                <a16:creationId xmlns:a16="http://schemas.microsoft.com/office/drawing/2014/main" id="{2F502F9F-4F25-D124-6CAA-791F169F7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43" y="2796457"/>
            <a:ext cx="2438399" cy="18731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444C7D4-2EEB-7FF8-22BF-35A080BB4A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43" y="4817410"/>
            <a:ext cx="2438398" cy="16405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31E6DC1-07F8-E3CD-865B-670019C4DFB9}"/>
              </a:ext>
            </a:extLst>
          </p:cNvPr>
          <p:cNvSpPr txBox="1"/>
          <p:nvPr/>
        </p:nvSpPr>
        <p:spPr>
          <a:xfrm>
            <a:off x="6998652" y="4657547"/>
            <a:ext cx="37074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Image Reading and Resizing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Image Normalization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Image Patch Extraction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Label Processing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2E7CD91-58A5-12C6-0300-266B9037AA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48412"/>
              </p:ext>
            </p:extLst>
          </p:nvPr>
        </p:nvGraphicFramePr>
        <p:xfrm>
          <a:off x="8934450" y="878140"/>
          <a:ext cx="2667000" cy="1893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33822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1" grpId="0"/>
      <p:bldP spid="12" grpId="0"/>
      <p:bldP spid="13" grpId="0"/>
      <p:bldP spid="16" grpId="0"/>
      <p:bldP spid="24" grpId="0"/>
      <p:bldGraphic spid="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03C979-FAE9-D71C-C99B-F9B747093BE8}"/>
              </a:ext>
            </a:extLst>
          </p:cNvPr>
          <p:cNvSpPr txBox="1"/>
          <p:nvPr/>
        </p:nvSpPr>
        <p:spPr>
          <a:xfrm>
            <a:off x="114300" y="76201"/>
            <a:ext cx="390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      </a:t>
            </a:r>
            <a:r>
              <a:rPr lang="en-GB" sz="1600" dirty="0">
                <a:latin typeface="Arial Black" panose="020B0A04020102020204" pitchFamily="34" charset="0"/>
              </a:rPr>
              <a:t>DATA-PREPROCESSING</a:t>
            </a:r>
            <a:r>
              <a:rPr lang="en-GB" dirty="0">
                <a:latin typeface="Arial Black" panose="020B0A04020102020204" pitchFamily="34" charset="0"/>
              </a:rPr>
              <a:t>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F103239-3935-9D66-2214-B90E8F9BA0BF}"/>
              </a:ext>
            </a:extLst>
          </p:cNvPr>
          <p:cNvCxnSpPr>
            <a:cxnSpLocks/>
          </p:cNvCxnSpPr>
          <p:nvPr/>
        </p:nvCxnSpPr>
        <p:spPr>
          <a:xfrm flipV="1">
            <a:off x="114300" y="685800"/>
            <a:ext cx="12011025" cy="762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8C6D2D1-9A57-E885-2FBE-63D2F2A21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35" y="5857876"/>
            <a:ext cx="1170516" cy="933449"/>
          </a:xfrm>
          <a:prstGeom prst="rect">
            <a:avLst/>
          </a:prstGeom>
        </p:spPr>
      </p:pic>
      <p:pic>
        <p:nvPicPr>
          <p:cNvPr id="7" name="Picture 6" descr="A close-up of a ball&#10;&#10;Description automatically generated with low confidence">
            <a:extLst>
              <a:ext uri="{FF2B5EF4-FFF2-40B4-BE49-F238E27FC236}">
                <a16:creationId xmlns:a16="http://schemas.microsoft.com/office/drawing/2014/main" id="{38D33E13-4207-EFD0-965D-D5DF4BC57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71762"/>
            <a:ext cx="657226" cy="690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DEBED-129A-6D9B-FB10-9BB2D5D44E37}"/>
              </a:ext>
            </a:extLst>
          </p:cNvPr>
          <p:cNvSpPr txBox="1"/>
          <p:nvPr/>
        </p:nvSpPr>
        <p:spPr>
          <a:xfrm>
            <a:off x="2114550" y="1185894"/>
            <a:ext cx="359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>
                <a:latin typeface="Arial Black" panose="020B0A04020102020204" pitchFamily="34" charset="0"/>
              </a:defRPr>
            </a:lvl1pPr>
          </a:lstStyle>
          <a:p>
            <a:r>
              <a:rPr lang="en-GB" dirty="0"/>
              <a:t>Image Reading and Resizing</a:t>
            </a: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F829F6-02E2-3C4C-44DD-D25785806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5" y="857903"/>
            <a:ext cx="4482043" cy="1095023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F08FB22-73F7-A47E-0E5E-334A670280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5" y="2589416"/>
            <a:ext cx="4032457" cy="10144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B30B01-623B-3697-697C-B4AC653D622A}"/>
              </a:ext>
            </a:extLst>
          </p:cNvPr>
          <p:cNvSpPr txBox="1"/>
          <p:nvPr/>
        </p:nvSpPr>
        <p:spPr>
          <a:xfrm>
            <a:off x="2114550" y="2773919"/>
            <a:ext cx="359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>
                <a:latin typeface="Arial Black" panose="020B0A04020102020204" pitchFamily="34" charset="0"/>
              </a:defRPr>
            </a:lvl1pPr>
          </a:lstStyle>
          <a:p>
            <a:r>
              <a:rPr lang="en-GB"/>
              <a:t>Image </a:t>
            </a:r>
            <a:r>
              <a:rPr lang="en-GB" dirty="0"/>
              <a:t>Normalization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D0D987-22DB-3CA7-B73D-026CCFDCD503}"/>
              </a:ext>
            </a:extLst>
          </p:cNvPr>
          <p:cNvSpPr txBox="1"/>
          <p:nvPr/>
        </p:nvSpPr>
        <p:spPr>
          <a:xfrm>
            <a:off x="2114550" y="471645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>
                <a:latin typeface="Arial Black" panose="020B0A04020102020204" pitchFamily="34" charset="0"/>
              </a:defRPr>
            </a:lvl1pPr>
          </a:lstStyle>
          <a:p>
            <a:r>
              <a:rPr lang="en-GB" dirty="0"/>
              <a:t>Image Patch Extraction</a:t>
            </a:r>
          </a:p>
        </p:txBody>
      </p: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CE6978B-7BDE-20E7-51C4-F93E2F0FA3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5" y="4288314"/>
            <a:ext cx="3930852" cy="12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7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AF1577-DC3E-45F1-F7F9-E5A2F3D4C927}"/>
              </a:ext>
            </a:extLst>
          </p:cNvPr>
          <p:cNvSpPr txBox="1"/>
          <p:nvPr/>
        </p:nvSpPr>
        <p:spPr>
          <a:xfrm>
            <a:off x="114300" y="76201"/>
            <a:ext cx="390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       </a:t>
            </a:r>
            <a:r>
              <a:rPr lang="en-GB" sz="1600" dirty="0">
                <a:latin typeface="Arial Black" panose="020B0A04020102020204" pitchFamily="34" charset="0"/>
              </a:rPr>
              <a:t>Hyperparameters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C6BEBF-9C3B-A012-1542-E63083582CB0}"/>
              </a:ext>
            </a:extLst>
          </p:cNvPr>
          <p:cNvCxnSpPr>
            <a:cxnSpLocks/>
          </p:cNvCxnSpPr>
          <p:nvPr/>
        </p:nvCxnSpPr>
        <p:spPr>
          <a:xfrm flipV="1">
            <a:off x="114300" y="685800"/>
            <a:ext cx="12011025" cy="762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1D6E838A-8EED-A5B0-2E6C-5724A5A85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35" y="6207687"/>
            <a:ext cx="1170516" cy="593163"/>
          </a:xfrm>
          <a:prstGeom prst="rect">
            <a:avLst/>
          </a:prstGeom>
        </p:spPr>
      </p:pic>
      <p:pic>
        <p:nvPicPr>
          <p:cNvPr id="7" name="Picture 6" descr="Graphical user interface, diagram, text, application&#10;&#10;Description automatically generated">
            <a:extLst>
              <a:ext uri="{FF2B5EF4-FFF2-40B4-BE49-F238E27FC236}">
                <a16:creationId xmlns:a16="http://schemas.microsoft.com/office/drawing/2014/main" id="{702D570C-24BB-9A7B-4E96-BCDB146F2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14300"/>
            <a:ext cx="794614" cy="487857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6B96362-2BEC-A0DC-B5F7-E94D4B753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917549"/>
            <a:ext cx="6385080" cy="1263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963869-6665-4380-1EF8-13EDB6D09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4" y="2466975"/>
            <a:ext cx="6385079" cy="1171847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F9E4359C-7366-3B11-8062-E1E4E2835E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4" y="4216378"/>
            <a:ext cx="3505201" cy="14795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44DD9A-9E4B-AE4A-5E6E-9E75F06CF7E7}"/>
              </a:ext>
            </a:extLst>
          </p:cNvPr>
          <p:cNvSpPr txBox="1"/>
          <p:nvPr/>
        </p:nvSpPr>
        <p:spPr>
          <a:xfrm>
            <a:off x="996795" y="1294031"/>
            <a:ext cx="273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>
                <a:latin typeface="Arial Black" panose="020B0A04020102020204" pitchFamily="34" charset="0"/>
              </a:defRPr>
            </a:lvl1pPr>
          </a:lstStyle>
          <a:p>
            <a:r>
              <a:rPr lang="en-GB" dirty="0"/>
              <a:t>Hyperparameter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F27D40-145C-D26D-5FE4-BEF995129E7B}"/>
              </a:ext>
            </a:extLst>
          </p:cNvPr>
          <p:cNvSpPr txBox="1"/>
          <p:nvPr/>
        </p:nvSpPr>
        <p:spPr>
          <a:xfrm>
            <a:off x="908915" y="2740061"/>
            <a:ext cx="282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>
                <a:latin typeface="Arial Black" panose="020B0A04020102020204" pitchFamily="34" charset="0"/>
              </a:defRPr>
            </a:lvl1pPr>
          </a:lstStyle>
          <a:p>
            <a:r>
              <a:rPr lang="en-GB" dirty="0"/>
              <a:t>Setting Training Hyperparameters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273E18-35D8-F79A-9A13-9EDE77DE0E7B}"/>
              </a:ext>
            </a:extLst>
          </p:cNvPr>
          <p:cNvSpPr txBox="1"/>
          <p:nvPr/>
        </p:nvSpPr>
        <p:spPr>
          <a:xfrm>
            <a:off x="908915" y="4623472"/>
            <a:ext cx="2824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>
                <a:latin typeface="Arial Black" panose="020B0A04020102020204" pitchFamily="34" charset="0"/>
              </a:defRPr>
            </a:lvl1pPr>
          </a:lstStyle>
          <a:p>
            <a:r>
              <a:rPr lang="en-GB" dirty="0"/>
              <a:t>Model Architecture Hyperparameter Definition</a:t>
            </a:r>
          </a:p>
        </p:txBody>
      </p:sp>
    </p:spTree>
    <p:extLst>
      <p:ext uri="{BB962C8B-B14F-4D97-AF65-F5344CB8AC3E}">
        <p14:creationId xmlns:p14="http://schemas.microsoft.com/office/powerpoint/2010/main" val="387557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84A562-EE59-7074-640E-7642B92C7CE8}"/>
              </a:ext>
            </a:extLst>
          </p:cNvPr>
          <p:cNvSpPr txBox="1"/>
          <p:nvPr/>
        </p:nvSpPr>
        <p:spPr>
          <a:xfrm>
            <a:off x="114300" y="76201"/>
            <a:ext cx="390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     </a:t>
            </a:r>
            <a:r>
              <a:rPr lang="en-GB" sz="1600" dirty="0">
                <a:latin typeface="Arial Black" panose="020B0A04020102020204" pitchFamily="34" charset="0"/>
              </a:rPr>
              <a:t>Result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B9326F-E5EA-85B8-EA8F-581F3A88DF1B}"/>
              </a:ext>
            </a:extLst>
          </p:cNvPr>
          <p:cNvCxnSpPr>
            <a:cxnSpLocks/>
          </p:cNvCxnSpPr>
          <p:nvPr/>
        </p:nvCxnSpPr>
        <p:spPr>
          <a:xfrm flipV="1">
            <a:off x="114300" y="685800"/>
            <a:ext cx="12011025" cy="762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FEE3A53-2CC5-BE0A-5412-387F93B31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35" y="6207687"/>
            <a:ext cx="1170516" cy="593163"/>
          </a:xfrm>
          <a:prstGeom prst="rect">
            <a:avLst/>
          </a:prstGeom>
        </p:spPr>
      </p:pic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33CF8925-13C7-AAE3-A699-A2A3FE675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33351"/>
            <a:ext cx="584987" cy="552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A89444-700B-629D-908F-8CB3DBE3FFB6}"/>
              </a:ext>
            </a:extLst>
          </p:cNvPr>
          <p:cNvSpPr txBox="1"/>
          <p:nvPr/>
        </p:nvSpPr>
        <p:spPr>
          <a:xfrm>
            <a:off x="1057276" y="2838512"/>
            <a:ext cx="249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>
                <a:latin typeface="Arial Black" panose="020B0A04020102020204" pitchFamily="34" charset="0"/>
              </a:defRPr>
            </a:lvl1pPr>
          </a:lstStyle>
          <a:p>
            <a:r>
              <a:rPr lang="en-GB" dirty="0"/>
              <a:t>Confusion Matrix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7EEEA36E-02EA-D7EB-F115-FBF278BA5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848379"/>
            <a:ext cx="6589367" cy="502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7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B22404-60F5-23C0-3C8C-B497CFE91996}"/>
              </a:ext>
            </a:extLst>
          </p:cNvPr>
          <p:cNvSpPr txBox="1"/>
          <p:nvPr/>
        </p:nvSpPr>
        <p:spPr>
          <a:xfrm>
            <a:off x="114300" y="76201"/>
            <a:ext cx="390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     </a:t>
            </a:r>
            <a:r>
              <a:rPr lang="en-GB" sz="1600" dirty="0">
                <a:latin typeface="Arial Black" panose="020B0A04020102020204" pitchFamily="34" charset="0"/>
              </a:rPr>
              <a:t>Result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C31170-8A40-F80F-7DA8-6BB1086B1D28}"/>
              </a:ext>
            </a:extLst>
          </p:cNvPr>
          <p:cNvCxnSpPr>
            <a:cxnSpLocks/>
          </p:cNvCxnSpPr>
          <p:nvPr/>
        </p:nvCxnSpPr>
        <p:spPr>
          <a:xfrm flipV="1">
            <a:off x="114300" y="685800"/>
            <a:ext cx="12011025" cy="762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DFD3D22-2569-ECE7-B884-82FCDB9FC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35" y="6207687"/>
            <a:ext cx="1170516" cy="593163"/>
          </a:xfrm>
          <a:prstGeom prst="rect">
            <a:avLst/>
          </a:prstGeom>
        </p:spPr>
      </p:pic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B88B5007-2D39-85F7-E978-4D4A3531C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33351"/>
            <a:ext cx="584987" cy="552449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A7FA04CC-E3C2-49A7-40B2-178C68622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255" y="762000"/>
            <a:ext cx="4386568" cy="3038522"/>
          </a:xfrm>
          <a:prstGeom prst="rect">
            <a:avLst/>
          </a:prstGeom>
        </p:spPr>
      </p:pic>
      <p:pic>
        <p:nvPicPr>
          <p:cNvPr id="12" name="Picture 11" descr="Chart, bar chart, histogram&#10;&#10;Description automatically generated">
            <a:extLst>
              <a:ext uri="{FF2B5EF4-FFF2-40B4-BE49-F238E27FC236}">
                <a16:creationId xmlns:a16="http://schemas.microsoft.com/office/drawing/2014/main" id="{FD5EC53C-A537-33EB-DD7A-49EF126936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255" y="3876722"/>
            <a:ext cx="4641912" cy="28384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4DFB9C-735A-1FF3-DA11-7085285104DD}"/>
              </a:ext>
            </a:extLst>
          </p:cNvPr>
          <p:cNvSpPr txBox="1"/>
          <p:nvPr/>
        </p:nvSpPr>
        <p:spPr>
          <a:xfrm>
            <a:off x="1647825" y="1952625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>
                <a:latin typeface="Arial Black" panose="020B0A04020102020204" pitchFamily="34" charset="0"/>
              </a:defRPr>
            </a:lvl1pPr>
          </a:lstStyle>
          <a:p>
            <a:r>
              <a:rPr lang="en-GB" dirty="0"/>
              <a:t>ROC Curve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2A3022-3604-A2AA-B795-E6A22E14D6C7}"/>
              </a:ext>
            </a:extLst>
          </p:cNvPr>
          <p:cNvSpPr txBox="1"/>
          <p:nvPr/>
        </p:nvSpPr>
        <p:spPr>
          <a:xfrm>
            <a:off x="1647825" y="4838700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>
                <a:latin typeface="Arial Black" panose="020B0A04020102020204" pitchFamily="34" charset="0"/>
              </a:defRPr>
            </a:lvl1pPr>
          </a:lstStyle>
          <a:p>
            <a:r>
              <a:rPr lang="en-GB" dirty="0"/>
              <a:t>F1- Score</a:t>
            </a:r>
          </a:p>
        </p:txBody>
      </p:sp>
    </p:spTree>
    <p:extLst>
      <p:ext uri="{BB962C8B-B14F-4D97-AF65-F5344CB8AC3E}">
        <p14:creationId xmlns:p14="http://schemas.microsoft.com/office/powerpoint/2010/main" val="227934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A53F98-9B76-2F74-6348-70C45FD8D984}"/>
              </a:ext>
            </a:extLst>
          </p:cNvPr>
          <p:cNvSpPr txBox="1"/>
          <p:nvPr/>
        </p:nvSpPr>
        <p:spPr>
          <a:xfrm>
            <a:off x="114300" y="76201"/>
            <a:ext cx="390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     </a:t>
            </a:r>
            <a:r>
              <a:rPr lang="en-GB" sz="1600" dirty="0">
                <a:latin typeface="Arial Black" panose="020B0A04020102020204" pitchFamily="34" charset="0"/>
              </a:rPr>
              <a:t>Discussion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95FC1E-C2AF-2843-B957-0D0562C8A71A}"/>
              </a:ext>
            </a:extLst>
          </p:cNvPr>
          <p:cNvCxnSpPr>
            <a:cxnSpLocks/>
          </p:cNvCxnSpPr>
          <p:nvPr/>
        </p:nvCxnSpPr>
        <p:spPr>
          <a:xfrm flipV="1">
            <a:off x="114300" y="685800"/>
            <a:ext cx="12011025" cy="762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5D7B903-C900-5C0F-A33E-2CD4CABC8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35" y="6207687"/>
            <a:ext cx="1170516" cy="593163"/>
          </a:xfrm>
          <a:prstGeom prst="rect">
            <a:avLst/>
          </a:prstGeom>
        </p:spPr>
      </p:pic>
      <p:pic>
        <p:nvPicPr>
          <p:cNvPr id="8" name="Picture 7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87E38299-64A5-FA18-2658-1862A6C56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99" y="1295400"/>
            <a:ext cx="4276726" cy="397192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CB37127D-A231-1D77-A99E-E1B478804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13973"/>
            <a:ext cx="447675" cy="447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B492A4-C985-14CD-2996-1AB1E9E8C888}"/>
              </a:ext>
            </a:extLst>
          </p:cNvPr>
          <p:cNvSpPr txBox="1"/>
          <p:nvPr/>
        </p:nvSpPr>
        <p:spPr>
          <a:xfrm>
            <a:off x="114300" y="923925"/>
            <a:ext cx="31718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0" i="0">
                <a:solidFill>
                  <a:srgbClr val="414141"/>
                </a:solidFill>
                <a:effectLst/>
                <a:latin typeface="Arial Black" panose="020B0A04020102020204" pitchFamily="34" charset="0"/>
              </a:defRPr>
            </a:lvl1pPr>
          </a:lstStyle>
          <a:p>
            <a:r>
              <a:rPr lang="en-GB" dirty="0"/>
              <a:t>Comparison Table: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B48A48E-7C27-73A9-8C73-0EF5CBE52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54075"/>
              </p:ext>
            </p:extLst>
          </p:nvPr>
        </p:nvGraphicFramePr>
        <p:xfrm>
          <a:off x="809625" y="1581150"/>
          <a:ext cx="61531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75">
                  <a:extLst>
                    <a:ext uri="{9D8B030D-6E8A-4147-A177-3AD203B41FA5}">
                      <a16:colId xmlns:a16="http://schemas.microsoft.com/office/drawing/2014/main" val="428409919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180597846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405009833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4080476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659159809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869206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F1-Score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Transformer(ViT)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51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Naive Bayes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0.8934%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0.8654%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0.8637%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8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18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86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ECF5B12-A4D9-1789-DA72-0269BD00B7C0}"/>
              </a:ext>
            </a:extLst>
          </p:cNvPr>
          <p:cNvCxnSpPr>
            <a:cxnSpLocks/>
          </p:cNvCxnSpPr>
          <p:nvPr/>
        </p:nvCxnSpPr>
        <p:spPr>
          <a:xfrm flipV="1">
            <a:off x="114300" y="685800"/>
            <a:ext cx="12011025" cy="762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580BB82-1C8A-07F5-68F9-E28A583F9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35" y="5857876"/>
            <a:ext cx="1170516" cy="933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E8567D-94CB-4B62-EA99-1B26B2CA9FA0}"/>
              </a:ext>
            </a:extLst>
          </p:cNvPr>
          <p:cNvSpPr txBox="1"/>
          <p:nvPr/>
        </p:nvSpPr>
        <p:spPr>
          <a:xfrm>
            <a:off x="1752600" y="2043023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>
                <a:solidFill>
                  <a:srgbClr val="37415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GB" dirty="0"/>
              <a:t>In conclusion, this project demonstrates the application of a Vision Transformer (ViT) model for the interpretation of English Sign Language. The primary goal is to bridge the communication gap between sign language users and non-signers by accurately recognizing and classifying sign language gestures..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0DF05-05E5-5AC3-7A2B-E81A98829D80}"/>
              </a:ext>
            </a:extLst>
          </p:cNvPr>
          <p:cNvSpPr txBox="1"/>
          <p:nvPr/>
        </p:nvSpPr>
        <p:spPr>
          <a:xfrm>
            <a:off x="114300" y="1537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 Black" panose="020B0A04020102020204" pitchFamily="34" charset="0"/>
              </a:rPr>
              <a:t>         CONCLUSION</a:t>
            </a:r>
          </a:p>
        </p:txBody>
      </p:sp>
      <p:pic>
        <p:nvPicPr>
          <p:cNvPr id="7" name="Picture 6" descr="Circle&#10;&#10;Description automatically generated">
            <a:extLst>
              <a:ext uri="{FF2B5EF4-FFF2-40B4-BE49-F238E27FC236}">
                <a16:creationId xmlns:a16="http://schemas.microsoft.com/office/drawing/2014/main" id="{658CDD9F-8F0D-2B62-6D05-7D5E31673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70569"/>
            <a:ext cx="514349" cy="5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841C685-16F0-C9E9-1AC0-38B2DFAEB011}"/>
              </a:ext>
            </a:extLst>
          </p:cNvPr>
          <p:cNvCxnSpPr>
            <a:cxnSpLocks/>
          </p:cNvCxnSpPr>
          <p:nvPr/>
        </p:nvCxnSpPr>
        <p:spPr>
          <a:xfrm flipV="1">
            <a:off x="114300" y="685800"/>
            <a:ext cx="12011025" cy="762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D328F8A-4B6F-63BC-8C92-1A1CA3DA9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35" y="5857876"/>
            <a:ext cx="1170516" cy="9334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7D6CF2-7285-F75D-5484-150051C8B534}"/>
              </a:ext>
            </a:extLst>
          </p:cNvPr>
          <p:cNvSpPr txBox="1"/>
          <p:nvPr/>
        </p:nvSpPr>
        <p:spPr>
          <a:xfrm>
            <a:off x="790575" y="1468533"/>
            <a:ext cx="986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0" i="0" dirty="0">
                <a:solidFill>
                  <a:srgbClr val="414141"/>
                </a:solidFill>
                <a:effectLst/>
                <a:latin typeface="Arial Black" panose="020B0A04020102020204" pitchFamily="34" charset="0"/>
              </a:rPr>
              <a:t>Future Work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38593-D67F-59E0-9C58-A8A977CCB461}"/>
              </a:ext>
            </a:extLst>
          </p:cNvPr>
          <p:cNvSpPr txBox="1"/>
          <p:nvPr/>
        </p:nvSpPr>
        <p:spPr>
          <a:xfrm>
            <a:off x="2443162" y="2068148"/>
            <a:ext cx="7534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414141"/>
                </a:solidFill>
                <a:latin typeface="Arial Black" panose="020B0A04020102020204" pitchFamily="34" charset="0"/>
              </a:rPr>
              <a:t>We can broaden this task to encompass real-life video gestures, allowing for two-way communication between both communities.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414141"/>
                </a:solidFill>
                <a:latin typeface="Arial Black" panose="020B0A04020102020204" pitchFamily="34" charset="0"/>
              </a:rPr>
              <a:t>This can be implemented in real-life scenarios to assist deaf individuals, ensuring smooth communication similar to those without sign language barriers.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414141"/>
                </a:solidFill>
                <a:latin typeface="Arial Black" panose="020B0A04020102020204" pitchFamily="34" charset="0"/>
              </a:rPr>
              <a:t>In addition to computer vision methods, we can also suggest incorporating Natural Language Processing (NLP) techniques to deploy real life devices like Amazon Google Alexa.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ED7C9-7F15-B727-BEC1-FD1BEF10DBB7}"/>
              </a:ext>
            </a:extLst>
          </p:cNvPr>
          <p:cNvSpPr txBox="1"/>
          <p:nvPr/>
        </p:nvSpPr>
        <p:spPr>
          <a:xfrm>
            <a:off x="114300" y="2200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 Black" panose="020B0A04020102020204" pitchFamily="34" charset="0"/>
              </a:rPr>
              <a:t>      FUTURE WORK</a:t>
            </a:r>
            <a:endParaRPr lang="en-GB" dirty="0"/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9C932796-D55E-7100-7269-3B00BFBA9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20013"/>
            <a:ext cx="487399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254D20-ED15-33B0-8166-4FA625860205}"/>
              </a:ext>
            </a:extLst>
          </p:cNvPr>
          <p:cNvCxnSpPr>
            <a:cxnSpLocks/>
          </p:cNvCxnSpPr>
          <p:nvPr/>
        </p:nvCxnSpPr>
        <p:spPr>
          <a:xfrm flipV="1">
            <a:off x="114300" y="685800"/>
            <a:ext cx="12011025" cy="762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46DA265-2952-FC07-10EC-8CDBF7311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35" y="5857876"/>
            <a:ext cx="1170516" cy="933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E5DA91-F9A5-A177-82F9-393E53F8D852}"/>
              </a:ext>
            </a:extLst>
          </p:cNvPr>
          <p:cNvSpPr txBox="1"/>
          <p:nvPr/>
        </p:nvSpPr>
        <p:spPr>
          <a:xfrm>
            <a:off x="3547533" y="3693467"/>
            <a:ext cx="4171950" cy="46166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GB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ANY QUESTION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5827C52-6C12-6E47-DBEB-A208AF061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93" y="1309687"/>
            <a:ext cx="4514850" cy="3381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5C1C08-5FED-F18E-9B40-94F0B1F91D03}"/>
              </a:ext>
            </a:extLst>
          </p:cNvPr>
          <p:cNvSpPr txBox="1"/>
          <p:nvPr/>
        </p:nvSpPr>
        <p:spPr>
          <a:xfrm>
            <a:off x="180975" y="2485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 Black" panose="020B0A04020102020204" pitchFamily="34" charset="0"/>
              </a:rPr>
              <a:t>      </a:t>
            </a:r>
            <a:r>
              <a:rPr lang="en-GB" dirty="0">
                <a:latin typeface="Arial Black" panose="020B0A04020102020204" pitchFamily="34" charset="0"/>
              </a:rPr>
              <a:t>Question:</a:t>
            </a:r>
            <a:endParaRPr lang="en-GB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A84CDA52-3160-737D-7472-C3006646B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29658"/>
            <a:ext cx="651933" cy="48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0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4BF2A-B996-73DE-07C1-646224FFA09F}"/>
              </a:ext>
            </a:extLst>
          </p:cNvPr>
          <p:cNvSpPr txBox="1"/>
          <p:nvPr/>
        </p:nvSpPr>
        <p:spPr>
          <a:xfrm>
            <a:off x="114300" y="76201"/>
            <a:ext cx="390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     </a:t>
            </a:r>
            <a:r>
              <a:rPr lang="en-GB" sz="1600" dirty="0">
                <a:latin typeface="Arial Black" panose="020B0A04020102020204" pitchFamily="34" charset="0"/>
              </a:rPr>
              <a:t>THE END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541B9C-921D-86AC-6DBB-1C5B05BC98E8}"/>
              </a:ext>
            </a:extLst>
          </p:cNvPr>
          <p:cNvCxnSpPr>
            <a:cxnSpLocks/>
          </p:cNvCxnSpPr>
          <p:nvPr/>
        </p:nvCxnSpPr>
        <p:spPr>
          <a:xfrm flipV="1">
            <a:off x="114300" y="685800"/>
            <a:ext cx="12011025" cy="762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80D631-9ED4-E936-EBEE-1F3C45F6EE85}"/>
              </a:ext>
            </a:extLst>
          </p:cNvPr>
          <p:cNvSpPr txBox="1"/>
          <p:nvPr/>
        </p:nvSpPr>
        <p:spPr>
          <a:xfrm>
            <a:off x="2524125" y="3352799"/>
            <a:ext cx="477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800" dirty="0">
                <a:solidFill>
                  <a:schemeClr val="accent1"/>
                </a:solidFill>
                <a:effectLst>
                  <a:reflection blurRad="6350" stA="60000" endA="900" endPos="58000" dir="5400000" sy="-100000" algn="bl" rotWithShape="0"/>
                </a:effectLst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THANK YOU</a:t>
            </a:r>
            <a:endParaRPr lang="en-GB" sz="4800" dirty="0">
              <a:solidFill>
                <a:schemeClr val="accent1"/>
              </a:solidFill>
              <a:effectLst>
                <a:reflection blurRad="6350" stA="60000" endA="900" endPos="580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4D251B9-B655-C9B0-40FC-C490B1260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51" y="1701730"/>
            <a:ext cx="3962400" cy="3933825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F865608-6142-157B-F544-736AD490C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35" y="5857876"/>
            <a:ext cx="1170516" cy="93344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13B3B3C-4968-CD78-4351-0696284F9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4300" y="61585"/>
            <a:ext cx="581026" cy="58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4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CCBE1CC-273C-7002-DC0E-FCE02AD80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35" y="5857876"/>
            <a:ext cx="1170516" cy="9334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9E9145-B753-8D52-05A6-96F71E9D92D1}"/>
              </a:ext>
            </a:extLst>
          </p:cNvPr>
          <p:cNvSpPr txBox="1"/>
          <p:nvPr/>
        </p:nvSpPr>
        <p:spPr>
          <a:xfrm>
            <a:off x="257174" y="135849"/>
            <a:ext cx="3009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        </a:t>
            </a:r>
            <a:r>
              <a:rPr lang="en-GB" sz="1400" dirty="0">
                <a:latin typeface="Arial Black" panose="020B0A04020102020204" pitchFamily="34" charset="0"/>
              </a:rPr>
              <a:t>CONTENT</a:t>
            </a:r>
          </a:p>
          <a:p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972CC1-C329-1591-4D8C-A96D66021D98}"/>
              </a:ext>
            </a:extLst>
          </p:cNvPr>
          <p:cNvCxnSpPr>
            <a:cxnSpLocks/>
          </p:cNvCxnSpPr>
          <p:nvPr/>
        </p:nvCxnSpPr>
        <p:spPr>
          <a:xfrm flipV="1">
            <a:off x="0" y="691991"/>
            <a:ext cx="12192000" cy="128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6642447-9D86-CA98-52ED-C6F8A8455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2510"/>
            <a:ext cx="801389" cy="45600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119ED4B-E585-8F08-9C43-CE5AE319FA09}"/>
              </a:ext>
            </a:extLst>
          </p:cNvPr>
          <p:cNvSpPr/>
          <p:nvPr/>
        </p:nvSpPr>
        <p:spPr>
          <a:xfrm>
            <a:off x="3667125" y="865592"/>
            <a:ext cx="581025" cy="561975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perspective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Rectangle: Rounded Corners 6">
            <a:hlinkClick r:id="rId5" action="ppaction://hlinksldjump"/>
            <a:extLst>
              <a:ext uri="{FF2B5EF4-FFF2-40B4-BE49-F238E27FC236}">
                <a16:creationId xmlns:a16="http://schemas.microsoft.com/office/drawing/2014/main" id="{66C2F9FD-D2AD-EEE6-3408-AA3C79952236}"/>
              </a:ext>
            </a:extLst>
          </p:cNvPr>
          <p:cNvSpPr/>
          <p:nvPr/>
        </p:nvSpPr>
        <p:spPr>
          <a:xfrm>
            <a:off x="4248150" y="917970"/>
            <a:ext cx="3695700" cy="438151"/>
          </a:xfrm>
          <a:prstGeom prst="roundRect">
            <a:avLst>
              <a:gd name="adj" fmla="val 35816"/>
            </a:avLst>
          </a:prstGeom>
          <a:blipFill>
            <a:blip r:embed="rId4"/>
            <a:tile tx="0" ty="0" sx="100000" sy="100000" flip="none" algn="tl"/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  <a:cs typeface="Arial" panose="020B0604020202020204" pitchFamily="34" charset="0"/>
              </a:rPr>
              <a:t>Problem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FE7E7-86B2-D430-3ABA-B7E3F4168F7E}"/>
              </a:ext>
            </a:extLst>
          </p:cNvPr>
          <p:cNvSpPr/>
          <p:nvPr/>
        </p:nvSpPr>
        <p:spPr>
          <a:xfrm>
            <a:off x="3667119" y="1989145"/>
            <a:ext cx="581025" cy="561975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perspective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Rectangle: Rounded Corners 8">
            <a:hlinkClick r:id="rId6" action="ppaction://hlinksldjump"/>
            <a:extLst>
              <a:ext uri="{FF2B5EF4-FFF2-40B4-BE49-F238E27FC236}">
                <a16:creationId xmlns:a16="http://schemas.microsoft.com/office/drawing/2014/main" id="{FD187DD6-51E0-B259-8070-2A89C4529BDB}"/>
              </a:ext>
            </a:extLst>
          </p:cNvPr>
          <p:cNvSpPr/>
          <p:nvPr/>
        </p:nvSpPr>
        <p:spPr>
          <a:xfrm>
            <a:off x="4248146" y="2068317"/>
            <a:ext cx="3695700" cy="438151"/>
          </a:xfrm>
          <a:prstGeom prst="roundRect">
            <a:avLst>
              <a:gd name="adj" fmla="val 35816"/>
            </a:avLst>
          </a:prstGeom>
          <a:blipFill>
            <a:blip r:embed="rId4"/>
            <a:tile tx="0" ty="0" sx="100000" sy="100000" flip="none" algn="tl"/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  <a:cs typeface="Arial" panose="020B0604020202020204" pitchFamily="34" charset="0"/>
              </a:rPr>
              <a:t>Litarature Review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FE72F3-1408-CA68-F436-A3289360F29A}"/>
              </a:ext>
            </a:extLst>
          </p:cNvPr>
          <p:cNvSpPr/>
          <p:nvPr/>
        </p:nvSpPr>
        <p:spPr>
          <a:xfrm>
            <a:off x="3700469" y="2544990"/>
            <a:ext cx="581025" cy="561975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perspective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" name="Rectangle: Rounded Corners 10">
            <a:hlinkClick r:id="rId7" action="ppaction://hlinksldjump"/>
            <a:extLst>
              <a:ext uri="{FF2B5EF4-FFF2-40B4-BE49-F238E27FC236}">
                <a16:creationId xmlns:a16="http://schemas.microsoft.com/office/drawing/2014/main" id="{9A508F22-5266-2068-A95A-6D7ED63E8313}"/>
              </a:ext>
            </a:extLst>
          </p:cNvPr>
          <p:cNvSpPr/>
          <p:nvPr/>
        </p:nvSpPr>
        <p:spPr>
          <a:xfrm>
            <a:off x="4281496" y="3245054"/>
            <a:ext cx="3695700" cy="491717"/>
          </a:xfrm>
          <a:prstGeom prst="roundRect">
            <a:avLst>
              <a:gd name="adj" fmla="val 35816"/>
            </a:avLst>
          </a:prstGeom>
          <a:blipFill>
            <a:blip r:embed="rId4"/>
            <a:tile tx="0" ty="0" sx="100000" sy="100000" flip="none" algn="tl"/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  <a:cs typeface="Arial" panose="020B0604020202020204" pitchFamily="34" charset="0"/>
              </a:rPr>
              <a:t>Hyperparameters &amp; Methodology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33CA92-216B-B9B1-BCA7-18146D3B6B79}"/>
              </a:ext>
            </a:extLst>
          </p:cNvPr>
          <p:cNvSpPr/>
          <p:nvPr/>
        </p:nvSpPr>
        <p:spPr>
          <a:xfrm>
            <a:off x="3700469" y="3183141"/>
            <a:ext cx="581025" cy="561975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perspective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Rectangle: Rounded Corners 12">
            <a:hlinkClick r:id="rId8" action="ppaction://hlinksldjump"/>
            <a:extLst>
              <a:ext uri="{FF2B5EF4-FFF2-40B4-BE49-F238E27FC236}">
                <a16:creationId xmlns:a16="http://schemas.microsoft.com/office/drawing/2014/main" id="{23A9133B-6A70-DDD7-1BDA-491E439C8A15}"/>
              </a:ext>
            </a:extLst>
          </p:cNvPr>
          <p:cNvSpPr/>
          <p:nvPr/>
        </p:nvSpPr>
        <p:spPr>
          <a:xfrm>
            <a:off x="4281496" y="2683079"/>
            <a:ext cx="3695700" cy="438151"/>
          </a:xfrm>
          <a:prstGeom prst="roundRect">
            <a:avLst>
              <a:gd name="adj" fmla="val 35816"/>
            </a:avLst>
          </a:prstGeom>
          <a:blipFill>
            <a:blip r:embed="rId4"/>
            <a:tile tx="0" ty="0" sx="100000" sy="100000" flip="none" algn="tl"/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  <a:cs typeface="Arial" panose="020B0604020202020204" pitchFamily="34" charset="0"/>
              </a:rPr>
              <a:t>Dataset&amp; Pre-processing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67AB2C-C9C9-16A8-5D2B-BD3559D0988D}"/>
              </a:ext>
            </a:extLst>
          </p:cNvPr>
          <p:cNvSpPr/>
          <p:nvPr/>
        </p:nvSpPr>
        <p:spPr>
          <a:xfrm>
            <a:off x="3700469" y="3792408"/>
            <a:ext cx="581025" cy="561975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perspective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5" name="Rectangle: Rounded Corners 14">
            <a:hlinkClick r:id="rId9" action="ppaction://hlinksldjump"/>
            <a:extLst>
              <a:ext uri="{FF2B5EF4-FFF2-40B4-BE49-F238E27FC236}">
                <a16:creationId xmlns:a16="http://schemas.microsoft.com/office/drawing/2014/main" id="{B7C0F1F2-F60D-D32A-D570-1AF5365A849B}"/>
              </a:ext>
            </a:extLst>
          </p:cNvPr>
          <p:cNvSpPr/>
          <p:nvPr/>
        </p:nvSpPr>
        <p:spPr>
          <a:xfrm>
            <a:off x="4295787" y="3821292"/>
            <a:ext cx="3695700" cy="438151"/>
          </a:xfrm>
          <a:prstGeom prst="roundRect">
            <a:avLst>
              <a:gd name="adj" fmla="val 35816"/>
            </a:avLst>
          </a:prstGeom>
          <a:blipFill>
            <a:blip r:embed="rId4"/>
            <a:tile tx="0" ty="0" sx="100000" sy="100000" flip="none" algn="tl"/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CFF4B6-C1B2-6FF9-2112-0CDD133280CE}"/>
              </a:ext>
            </a:extLst>
          </p:cNvPr>
          <p:cNvSpPr/>
          <p:nvPr/>
        </p:nvSpPr>
        <p:spPr>
          <a:xfrm>
            <a:off x="3714762" y="4384629"/>
            <a:ext cx="581025" cy="561975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perspective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" name="Rectangle: Rounded Corners 16">
            <a:hlinkClick r:id="rId9" action="ppaction://hlinksldjump"/>
            <a:extLst>
              <a:ext uri="{FF2B5EF4-FFF2-40B4-BE49-F238E27FC236}">
                <a16:creationId xmlns:a16="http://schemas.microsoft.com/office/drawing/2014/main" id="{F5E14071-9F7C-C201-35BC-4C0C05FFA7FB}"/>
              </a:ext>
            </a:extLst>
          </p:cNvPr>
          <p:cNvSpPr/>
          <p:nvPr/>
        </p:nvSpPr>
        <p:spPr>
          <a:xfrm>
            <a:off x="4295787" y="4406758"/>
            <a:ext cx="3695700" cy="438151"/>
          </a:xfrm>
          <a:prstGeom prst="roundRect">
            <a:avLst>
              <a:gd name="adj" fmla="val 35816"/>
            </a:avLst>
          </a:prstGeom>
          <a:blipFill>
            <a:blip r:embed="rId4"/>
            <a:tile tx="0" ty="0" sx="100000" sy="100000" flip="none" algn="tl"/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C66979-A1B2-0920-5889-01FA7F1FC93D}"/>
              </a:ext>
            </a:extLst>
          </p:cNvPr>
          <p:cNvSpPr/>
          <p:nvPr/>
        </p:nvSpPr>
        <p:spPr>
          <a:xfrm>
            <a:off x="3667122" y="1428756"/>
            <a:ext cx="581025" cy="561975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perspective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Rectangle: Rounded Corners 18">
            <a:hlinkClick r:id="rId5" action="ppaction://hlinksldjump"/>
            <a:extLst>
              <a:ext uri="{FF2B5EF4-FFF2-40B4-BE49-F238E27FC236}">
                <a16:creationId xmlns:a16="http://schemas.microsoft.com/office/drawing/2014/main" id="{7ACEB152-48F8-FA75-98E2-71D48B23A004}"/>
              </a:ext>
            </a:extLst>
          </p:cNvPr>
          <p:cNvSpPr/>
          <p:nvPr/>
        </p:nvSpPr>
        <p:spPr>
          <a:xfrm>
            <a:off x="4248148" y="1479945"/>
            <a:ext cx="3695700" cy="438151"/>
          </a:xfrm>
          <a:prstGeom prst="roundRect">
            <a:avLst>
              <a:gd name="adj" fmla="val 35816"/>
            </a:avLst>
          </a:prstGeom>
          <a:blipFill>
            <a:blip r:embed="rId4"/>
            <a:tile tx="0" ty="0" sx="100000" sy="100000" flip="none" algn="tl"/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  <a:cs typeface="Arial" panose="020B0604020202020204" pitchFamily="34" charset="0"/>
              </a:rPr>
              <a:t>Objective &amp; Goal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E18FE2-BE0D-8277-3935-07D058F34573}"/>
              </a:ext>
            </a:extLst>
          </p:cNvPr>
          <p:cNvSpPr/>
          <p:nvPr/>
        </p:nvSpPr>
        <p:spPr>
          <a:xfrm>
            <a:off x="3733815" y="4967499"/>
            <a:ext cx="581025" cy="561975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perspective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1" name="Rectangle: Rounded Corners 20">
            <a:hlinkClick r:id="rId9" action="ppaction://hlinksldjump"/>
            <a:extLst>
              <a:ext uri="{FF2B5EF4-FFF2-40B4-BE49-F238E27FC236}">
                <a16:creationId xmlns:a16="http://schemas.microsoft.com/office/drawing/2014/main" id="{F479C4DC-BD14-D752-A0BD-D2D396909080}"/>
              </a:ext>
            </a:extLst>
          </p:cNvPr>
          <p:cNvSpPr/>
          <p:nvPr/>
        </p:nvSpPr>
        <p:spPr>
          <a:xfrm>
            <a:off x="4295787" y="4981715"/>
            <a:ext cx="3695700" cy="438151"/>
          </a:xfrm>
          <a:prstGeom prst="roundRect">
            <a:avLst>
              <a:gd name="adj" fmla="val 35816"/>
            </a:avLst>
          </a:prstGeom>
          <a:blipFill>
            <a:blip r:embed="rId4"/>
            <a:tile tx="0" ty="0" sx="100000" sy="100000" flip="none" algn="tl"/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  <a:cs typeface="Arial" panose="020B0604020202020204" pitchFamily="34" charset="0"/>
              </a:rPr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57908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C538E43-D431-740A-FC5A-93D25BE44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60" y="347344"/>
            <a:ext cx="8375015" cy="3834131"/>
          </a:xfrm>
          <a:prstGeom prst="rect">
            <a:avLst/>
          </a:prstGeom>
        </p:spPr>
      </p:pic>
      <p:pic>
        <p:nvPicPr>
          <p:cNvPr id="7" name="Picture 6" descr="A close-up of a hand&#10;&#10;Description automatically generated with low confidence">
            <a:extLst>
              <a:ext uri="{FF2B5EF4-FFF2-40B4-BE49-F238E27FC236}">
                <a16:creationId xmlns:a16="http://schemas.microsoft.com/office/drawing/2014/main" id="{26379031-218D-6310-0F6D-E5D68A3C8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59" y="4181475"/>
            <a:ext cx="2736233" cy="1727330"/>
          </a:xfrm>
          <a:prstGeom prst="rect">
            <a:avLst/>
          </a:prstGeom>
        </p:spPr>
      </p:pic>
      <p:pic>
        <p:nvPicPr>
          <p:cNvPr id="10" name="Picture 9" descr="A close-up of a fetus&#10;&#10;Description automatically generated with low confidence">
            <a:extLst>
              <a:ext uri="{FF2B5EF4-FFF2-40B4-BE49-F238E27FC236}">
                <a16:creationId xmlns:a16="http://schemas.microsoft.com/office/drawing/2014/main" id="{640B10DE-FF6C-5BCC-C755-5FE55E6D8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41" y="4181475"/>
            <a:ext cx="2736233" cy="1727331"/>
          </a:xfrm>
          <a:prstGeom prst="rect">
            <a:avLst/>
          </a:prstGeom>
        </p:spPr>
      </p:pic>
      <p:pic>
        <p:nvPicPr>
          <p:cNvPr id="13" name="Picture 12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5766CB6B-5116-1093-284D-617CFE6D4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74" y="4181475"/>
            <a:ext cx="2865102" cy="172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6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0CD4-3561-C399-E7E0-AA081786EC65}"/>
              </a:ext>
            </a:extLst>
          </p:cNvPr>
          <p:cNvSpPr txBox="1"/>
          <p:nvPr/>
        </p:nvSpPr>
        <p:spPr>
          <a:xfrm>
            <a:off x="114300" y="76201"/>
            <a:ext cx="310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       PROBLEM</a:t>
            </a:r>
            <a:r>
              <a:rPr lang="en-GB" dirty="0"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9DCCB86-98D8-8248-E916-DA82F7515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35" y="5857876"/>
            <a:ext cx="1170516" cy="933449"/>
          </a:xfrm>
          <a:prstGeom prst="rect">
            <a:avLst/>
          </a:prstGeom>
        </p:spPr>
      </p:pic>
      <p:pic>
        <p:nvPicPr>
          <p:cNvPr id="4" name="Picture 3" descr="Icon&#10;&#10;Description automatically generated with low confidence">
            <a:extLst>
              <a:ext uri="{FF2B5EF4-FFF2-40B4-BE49-F238E27FC236}">
                <a16:creationId xmlns:a16="http://schemas.microsoft.com/office/drawing/2014/main" id="{34BB9AEE-11FF-47B8-A90D-97185A691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3" y="76201"/>
            <a:ext cx="742951" cy="5293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562DF8-BA90-69D8-78F5-6DE7C92E29FC}"/>
              </a:ext>
            </a:extLst>
          </p:cNvPr>
          <p:cNvCxnSpPr>
            <a:cxnSpLocks/>
          </p:cNvCxnSpPr>
          <p:nvPr/>
        </p:nvCxnSpPr>
        <p:spPr>
          <a:xfrm flipV="1">
            <a:off x="0" y="691991"/>
            <a:ext cx="12192000" cy="128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3A77D7-E5D3-5D26-DB97-CC62E7F9368C}"/>
              </a:ext>
            </a:extLst>
          </p:cNvPr>
          <p:cNvSpPr txBox="1"/>
          <p:nvPr/>
        </p:nvSpPr>
        <p:spPr>
          <a:xfrm>
            <a:off x="495298" y="2807375"/>
            <a:ext cx="6277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solidFill>
                  <a:srgbClr val="374151"/>
                </a:solidFill>
                <a:latin typeface="Arial Black" panose="020B0A04020102020204" pitchFamily="34" charset="0"/>
              </a:rPr>
              <a:t>Speech impairment presents a communication barrier between sign language users and non-signers, but recent advancements in machine learning and deep learning techniques offer promising solutions to bridge this gap and facilitate effective communication through the interpretation of English Sign Language.</a:t>
            </a:r>
          </a:p>
        </p:txBody>
      </p:sp>
      <p:pic>
        <p:nvPicPr>
          <p:cNvPr id="13" name="Picture 12" descr="Two people talking&#10;&#10;Description automatically generated with low confidence">
            <a:extLst>
              <a:ext uri="{FF2B5EF4-FFF2-40B4-BE49-F238E27FC236}">
                <a16:creationId xmlns:a16="http://schemas.microsoft.com/office/drawing/2014/main" id="{B171D05A-65EE-3C60-B23E-EC32A2973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0" y="1600200"/>
            <a:ext cx="4900615" cy="3676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FBB912-C8A0-DCFA-5F58-EBD2CC2F53E1}"/>
              </a:ext>
            </a:extLst>
          </p:cNvPr>
          <p:cNvSpPr txBox="1"/>
          <p:nvPr/>
        </p:nvSpPr>
        <p:spPr>
          <a:xfrm>
            <a:off x="7324724" y="5382310"/>
            <a:ext cx="440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200">
                <a:solidFill>
                  <a:srgbClr val="37415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GB" dirty="0"/>
              <a:t>Figure: Communication by Sign language </a:t>
            </a:r>
          </a:p>
        </p:txBody>
      </p:sp>
    </p:spTree>
    <p:extLst>
      <p:ext uri="{BB962C8B-B14F-4D97-AF65-F5344CB8AC3E}">
        <p14:creationId xmlns:p14="http://schemas.microsoft.com/office/powerpoint/2010/main" val="393017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0AE457-23A8-4E1D-A2AD-B8648BE32BDC}"/>
              </a:ext>
            </a:extLst>
          </p:cNvPr>
          <p:cNvSpPr txBox="1"/>
          <p:nvPr/>
        </p:nvSpPr>
        <p:spPr>
          <a:xfrm>
            <a:off x="114299" y="76201"/>
            <a:ext cx="553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       </a:t>
            </a:r>
            <a:r>
              <a:rPr lang="en-GB" dirty="0">
                <a:latin typeface="Arial Black" panose="020B0A04020102020204" pitchFamily="34" charset="0"/>
              </a:rPr>
              <a:t>GOAL &amp; OBJECTIVE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08D584-E17C-36B8-0622-061C37006038}"/>
              </a:ext>
            </a:extLst>
          </p:cNvPr>
          <p:cNvCxnSpPr>
            <a:cxnSpLocks/>
          </p:cNvCxnSpPr>
          <p:nvPr/>
        </p:nvCxnSpPr>
        <p:spPr>
          <a:xfrm flipV="1">
            <a:off x="114300" y="685800"/>
            <a:ext cx="12011025" cy="762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57C9D88-4247-23A9-0699-CF1F85D66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35" y="5857876"/>
            <a:ext cx="1170516" cy="93344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0A1E379-0364-5291-5BDA-94D4BBC1132A}"/>
              </a:ext>
            </a:extLst>
          </p:cNvPr>
          <p:cNvSpPr/>
          <p:nvPr/>
        </p:nvSpPr>
        <p:spPr>
          <a:xfrm>
            <a:off x="657226" y="924580"/>
            <a:ext cx="1200149" cy="733425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Goal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D3E10-1056-EF26-7D58-8BC1256E09E6}"/>
              </a:ext>
            </a:extLst>
          </p:cNvPr>
          <p:cNvSpPr/>
          <p:nvPr/>
        </p:nvSpPr>
        <p:spPr>
          <a:xfrm>
            <a:off x="638176" y="3575041"/>
            <a:ext cx="1590674" cy="44443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Objectives</a:t>
            </a: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0473C87E-1270-7460-A6CB-22E434993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76201"/>
            <a:ext cx="821762" cy="523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1E5F2-254E-1D6F-C896-3F9329049CCA}"/>
              </a:ext>
            </a:extLst>
          </p:cNvPr>
          <p:cNvSpPr txBox="1"/>
          <p:nvPr/>
        </p:nvSpPr>
        <p:spPr>
          <a:xfrm>
            <a:off x="2228850" y="961550"/>
            <a:ext cx="8753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rgbClr val="374151"/>
                </a:solidFill>
                <a:latin typeface="Arial Black" panose="020B0A04020102020204" pitchFamily="34" charset="0"/>
              </a:rPr>
              <a:t>The primary objective of this research is to develop a cutting-edge machine learning model that effectively interprets American Sign Language, enabling smooth communication between deaf individuals and the general population. By achieving a minimum of 90% precision rate, the proposed model aims to surpass existing state-of-the-art solutions in terms of accuracy, precision, and recall, thereby enhancing the inclusivity and accessibility of communication for the deaf community.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C4D2A-E734-3E2D-1225-6C6BA65041E7}"/>
              </a:ext>
            </a:extLst>
          </p:cNvPr>
          <p:cNvSpPr txBox="1"/>
          <p:nvPr/>
        </p:nvSpPr>
        <p:spPr>
          <a:xfrm>
            <a:off x="2062162" y="4318944"/>
            <a:ext cx="8115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Deployed machine learning approach vision based transformer (ViT).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374151"/>
                </a:solidFill>
                <a:latin typeface="Arial Black" panose="020B0A04020102020204" pitchFamily="34" charset="0"/>
              </a:rPr>
              <a:t>Data pre processing techniques.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Minimize the need for large amounts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374151"/>
                </a:solidFill>
                <a:latin typeface="Arial Black" panose="020B0A04020102020204" pitchFamily="34" charset="0"/>
              </a:rPr>
              <a:t>Dataset:1634images in 26 classes(A-Z)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374151"/>
                </a:solidFill>
                <a:latin typeface="Arial Black" panose="020B0A04020102020204" pitchFamily="34" charset="0"/>
              </a:rPr>
              <a:t>We also deployed Naive Bayes for comparison purpose.</a:t>
            </a:r>
            <a:endParaRPr lang="en-GB" b="0" i="0" dirty="0">
              <a:solidFill>
                <a:srgbClr val="37415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15570-646C-2481-FF39-77A5D69A67F5}"/>
              </a:ext>
            </a:extLst>
          </p:cNvPr>
          <p:cNvSpPr txBox="1"/>
          <p:nvPr/>
        </p:nvSpPr>
        <p:spPr>
          <a:xfrm>
            <a:off x="752473" y="1183048"/>
            <a:ext cx="6754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rgbClr val="374151"/>
                </a:solidFill>
                <a:latin typeface="Arial Black" panose="020B0A04020102020204" pitchFamily="34" charset="0"/>
              </a:rPr>
              <a:t>Problem: Interpretation of Swedish Sign Language Using Convolutional Neural Networks and Transfer Learning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rgbClr val="374151"/>
                </a:solidFill>
                <a:latin typeface="Arial Black" panose="020B0A04020102020204" pitchFamily="34" charset="0"/>
              </a:rPr>
              <a:t>Model: pre-trained InceptionV3.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rgbClr val="374151"/>
                </a:solidFill>
                <a:latin typeface="Arial Black" panose="020B0A04020102020204" pitchFamily="34" charset="0"/>
              </a:rPr>
              <a:t>Dataset: 9400 images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rgbClr val="374151"/>
                </a:solidFill>
                <a:latin typeface="Arial Black" panose="020B0A04020102020204" pitchFamily="34" charset="0"/>
              </a:rPr>
              <a:t>Accuracy: 85%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EC6D8-6B48-053C-A647-9108DE5978EB}"/>
              </a:ext>
            </a:extLst>
          </p:cNvPr>
          <p:cNvSpPr txBox="1"/>
          <p:nvPr/>
        </p:nvSpPr>
        <p:spPr>
          <a:xfrm>
            <a:off x="752473" y="2503511"/>
            <a:ext cx="7022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rgbClr val="374151"/>
                </a:solidFill>
                <a:latin typeface="Arial Black" panose="020B0A04020102020204" pitchFamily="34" charset="0"/>
              </a:rPr>
              <a:t>Problem: A Method of Classifying Japanese Sign Language using Gathered Image Generation and Convolutional Neural Networks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rgbClr val="374151"/>
                </a:solidFill>
                <a:latin typeface="Arial Black" panose="020B0A04020102020204" pitchFamily="34" charset="0"/>
              </a:rPr>
              <a:t>Model: A multi-class support vector machine (SVM) and CNN.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rgbClr val="374151"/>
                </a:solidFill>
                <a:latin typeface="Arial Black" panose="020B0A04020102020204" pitchFamily="34" charset="0"/>
              </a:rPr>
              <a:t>Dataset: 4000 images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rgbClr val="374151"/>
                </a:solidFill>
                <a:latin typeface="Arial Black" panose="020B0A04020102020204" pitchFamily="34" charset="0"/>
              </a:rPr>
              <a:t>Accuracy: 84.2%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B2DF0-2295-F266-78CA-85B6B99F2B59}"/>
              </a:ext>
            </a:extLst>
          </p:cNvPr>
          <p:cNvSpPr txBox="1"/>
          <p:nvPr/>
        </p:nvSpPr>
        <p:spPr>
          <a:xfrm>
            <a:off x="752473" y="3823974"/>
            <a:ext cx="76104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rgbClr val="374151"/>
                </a:solidFill>
                <a:latin typeface="Arial Black" panose="020B0A04020102020204" pitchFamily="34" charset="0"/>
              </a:rPr>
              <a:t>Azerbaijani sign language recognition using machine learning approach</a:t>
            </a:r>
          </a:p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rgbClr val="374151"/>
                </a:solidFill>
                <a:latin typeface="Arial Black" panose="020B0A04020102020204" pitchFamily="34" charset="0"/>
              </a:rPr>
              <a:t>Model: TensorFlow Objection API algorithms, Mobile Net v2 pre-trained model has been leveraged for this task</a:t>
            </a:r>
          </a:p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rgbClr val="374151"/>
                </a:solidFill>
                <a:latin typeface="Arial Black" panose="020B0A04020102020204" pitchFamily="34" charset="0"/>
              </a:rPr>
              <a:t>Dataset: 10000 images</a:t>
            </a:r>
          </a:p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rgbClr val="374151"/>
                </a:solidFill>
                <a:latin typeface="Arial Black" panose="020B0A04020102020204" pitchFamily="34" charset="0"/>
              </a:rPr>
              <a:t>Mean average precision results: 83%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6F243-5DE0-7E96-6E36-0B1FDC85819A}"/>
              </a:ext>
            </a:extLst>
          </p:cNvPr>
          <p:cNvSpPr txBox="1"/>
          <p:nvPr/>
        </p:nvSpPr>
        <p:spPr>
          <a:xfrm>
            <a:off x="752472" y="5144437"/>
            <a:ext cx="76104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rgbClr val="374151"/>
                </a:solidFill>
                <a:latin typeface="Arial Black" panose="020B0A04020102020204" pitchFamily="34" charset="0"/>
              </a:rPr>
              <a:t>American Sign Language Recognition using Deep Learning and Computer Vision</a:t>
            </a:r>
          </a:p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rgbClr val="374151"/>
                </a:solidFill>
                <a:latin typeface="Arial Black" panose="020B0A04020102020204" pitchFamily="34" charset="0"/>
              </a:rPr>
              <a:t>Model: CNN  &amp; RNN</a:t>
            </a:r>
          </a:p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rgbClr val="374151"/>
                </a:solidFill>
                <a:latin typeface="Arial Black" panose="020B0A04020102020204" pitchFamily="34" charset="0"/>
              </a:rPr>
              <a:t>Dataset: 4000 images</a:t>
            </a:r>
          </a:p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rgbClr val="374151"/>
                </a:solidFill>
                <a:latin typeface="Arial Black" panose="020B0A04020102020204" pitchFamily="34" charset="0"/>
              </a:rPr>
              <a:t>Mean average precision results: 88%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C0DA1-F081-321E-3A96-B3DF5F90D2E7}"/>
              </a:ext>
            </a:extLst>
          </p:cNvPr>
          <p:cNvSpPr txBox="1"/>
          <p:nvPr/>
        </p:nvSpPr>
        <p:spPr>
          <a:xfrm>
            <a:off x="114299" y="76201"/>
            <a:ext cx="357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      </a:t>
            </a:r>
            <a:r>
              <a:rPr lang="en-GB" dirty="0">
                <a:latin typeface="Arial Black" panose="020B0A04020102020204" pitchFamily="34" charset="0"/>
              </a:rPr>
              <a:t>Literature Review 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04BFDF4-D74A-5B0E-7724-00C8AC4C4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35" y="5857876"/>
            <a:ext cx="1170516" cy="9334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8A72C1-F083-EF30-9EAE-2BBBFBFE0962}"/>
              </a:ext>
            </a:extLst>
          </p:cNvPr>
          <p:cNvCxnSpPr>
            <a:cxnSpLocks/>
          </p:cNvCxnSpPr>
          <p:nvPr/>
        </p:nvCxnSpPr>
        <p:spPr>
          <a:xfrm flipV="1">
            <a:off x="0" y="691991"/>
            <a:ext cx="12192000" cy="128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D52ACB9-4350-A74D-681C-84142F01D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46" y="998055"/>
            <a:ext cx="3658431" cy="2701373"/>
          </a:xfrm>
          <a:prstGeom prst="rect">
            <a:avLst/>
          </a:prstGeom>
        </p:spPr>
      </p:pic>
      <p:pic>
        <p:nvPicPr>
          <p:cNvPr id="13" name="Picture 12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DE3742CA-7630-01A9-A9E1-1523D08EE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12104"/>
            <a:ext cx="638172" cy="45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9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7924C1-EB3A-3311-5E89-4F2D210E19F2}"/>
              </a:ext>
            </a:extLst>
          </p:cNvPr>
          <p:cNvCxnSpPr>
            <a:cxnSpLocks/>
          </p:cNvCxnSpPr>
          <p:nvPr/>
        </p:nvCxnSpPr>
        <p:spPr>
          <a:xfrm flipV="1">
            <a:off x="114300" y="685800"/>
            <a:ext cx="12011025" cy="762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37C8094-DE32-E945-9881-5C3E73DAA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35" y="6207687"/>
            <a:ext cx="1170516" cy="593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9C967-0242-6033-DE00-97567976441B}"/>
              </a:ext>
            </a:extLst>
          </p:cNvPr>
          <p:cNvSpPr txBox="1"/>
          <p:nvPr/>
        </p:nvSpPr>
        <p:spPr>
          <a:xfrm>
            <a:off x="1085850" y="1676400"/>
            <a:ext cx="4362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14141"/>
                </a:solidFill>
                <a:latin typeface="Arial" panose="020B0604020202020204" pitchFamily="34" charset="0"/>
              </a:rPr>
              <a:t>Scalability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14141"/>
                </a:solidFill>
                <a:latin typeface="Arial" panose="020B0604020202020204" pitchFamily="34" charset="0"/>
              </a:rPr>
              <a:t>Global context understanding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14141"/>
                </a:solidFill>
                <a:latin typeface="Arial" panose="020B0604020202020204" pitchFamily="34" charset="0"/>
              </a:rPr>
              <a:t>Simplified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14141"/>
                </a:solidFill>
                <a:latin typeface="Arial" panose="020B0604020202020204" pitchFamily="34" charset="0"/>
              </a:rPr>
              <a:t>Transfer learning capability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14141"/>
                </a:solidFill>
                <a:latin typeface="Arial" panose="020B0604020202020204" pitchFamily="34" charset="0"/>
              </a:rPr>
              <a:t>End-to-end training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14141"/>
                </a:solidFill>
                <a:latin typeface="Arial" panose="020B0604020202020204" pitchFamily="34" charset="0"/>
              </a:rPr>
              <a:t>Multi-modal applicability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14141"/>
                </a:solidFill>
                <a:latin typeface="Arial" panose="020B0604020202020204" pitchFamily="34" charset="0"/>
              </a:rPr>
              <a:t>Performance consistency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0598D-8419-F813-EE15-C869E4068F9F}"/>
              </a:ext>
            </a:extLst>
          </p:cNvPr>
          <p:cNvSpPr txBox="1"/>
          <p:nvPr/>
        </p:nvSpPr>
        <p:spPr>
          <a:xfrm>
            <a:off x="609600" y="1034534"/>
            <a:ext cx="575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Why Vision Transformer (ViT):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6003C-0052-D81C-CF7F-2E9D5F98FE82}"/>
              </a:ext>
            </a:extLst>
          </p:cNvPr>
          <p:cNvSpPr txBox="1"/>
          <p:nvPr/>
        </p:nvSpPr>
        <p:spPr>
          <a:xfrm>
            <a:off x="114300" y="76201"/>
            <a:ext cx="390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     </a:t>
            </a:r>
            <a:r>
              <a:rPr lang="en-GB" sz="1600" dirty="0">
                <a:latin typeface="Arial Black" panose="020B0A04020102020204" pitchFamily="34" charset="0"/>
              </a:rPr>
              <a:t>METHODOLOGY</a:t>
            </a:r>
            <a:r>
              <a:rPr lang="en-GB" dirty="0"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D1DBAA0-1A37-0C53-2EEA-8DC55E0C3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" y="110670"/>
            <a:ext cx="585787" cy="4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7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0663C0-EF3B-4659-8259-73C2E9E994F6}"/>
              </a:ext>
            </a:extLst>
          </p:cNvPr>
          <p:cNvCxnSpPr>
            <a:cxnSpLocks/>
          </p:cNvCxnSpPr>
          <p:nvPr/>
        </p:nvCxnSpPr>
        <p:spPr>
          <a:xfrm flipV="1">
            <a:off x="114300" y="685800"/>
            <a:ext cx="12011025" cy="762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C7EAAE0-4340-5A2D-E761-6A8C65CC3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35" y="6207687"/>
            <a:ext cx="1170516" cy="593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AC22AF-7EE3-18E8-69E6-A8A95DDC716E}"/>
              </a:ext>
            </a:extLst>
          </p:cNvPr>
          <p:cNvSpPr txBox="1"/>
          <p:nvPr/>
        </p:nvSpPr>
        <p:spPr>
          <a:xfrm>
            <a:off x="364331" y="1994029"/>
            <a:ext cx="262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CNN Architecture: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7FECF-A89D-2F3F-DAE3-F1EE64044B1F}"/>
              </a:ext>
            </a:extLst>
          </p:cNvPr>
          <p:cNvSpPr txBox="1"/>
          <p:nvPr/>
        </p:nvSpPr>
        <p:spPr>
          <a:xfrm>
            <a:off x="400050" y="4365998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ViT Architecture: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B4A70-8F36-264B-8CA9-E32319E99BAE}"/>
              </a:ext>
            </a:extLst>
          </p:cNvPr>
          <p:cNvSpPr txBox="1"/>
          <p:nvPr/>
        </p:nvSpPr>
        <p:spPr>
          <a:xfrm>
            <a:off x="66675" y="739296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Architectural deference between CNN and Transformer:</a:t>
            </a:r>
            <a:r>
              <a:rPr lang="en-GB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554C4-5C39-6AB7-A476-3EE606DAF013}"/>
              </a:ext>
            </a:extLst>
          </p:cNvPr>
          <p:cNvSpPr txBox="1"/>
          <p:nvPr/>
        </p:nvSpPr>
        <p:spPr>
          <a:xfrm>
            <a:off x="114300" y="76201"/>
            <a:ext cx="390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     </a:t>
            </a:r>
            <a:r>
              <a:rPr lang="en-GB" sz="1600" dirty="0">
                <a:latin typeface="Arial Black" panose="020B0A04020102020204" pitchFamily="34" charset="0"/>
              </a:rPr>
              <a:t>METHODOLOGY</a:t>
            </a:r>
            <a:r>
              <a:rPr lang="en-GB" dirty="0"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68D102B0-417E-8205-C638-52FB49E64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" y="110670"/>
            <a:ext cx="585787" cy="439340"/>
          </a:xfrm>
          <a:prstGeom prst="rect">
            <a:avLst/>
          </a:prstGeom>
        </p:spPr>
      </p:pic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2F1637D6-7509-7A2A-E1D4-F2BC88351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6" y="1087981"/>
            <a:ext cx="6286499" cy="24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5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04CC77-A9B6-046D-A607-91285E880C01}"/>
              </a:ext>
            </a:extLst>
          </p:cNvPr>
          <p:cNvSpPr txBox="1"/>
          <p:nvPr/>
        </p:nvSpPr>
        <p:spPr>
          <a:xfrm>
            <a:off x="114300" y="76201"/>
            <a:ext cx="390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     </a:t>
            </a:r>
            <a:r>
              <a:rPr lang="en-GB" sz="1600" dirty="0">
                <a:latin typeface="Arial Black" panose="020B0A04020102020204" pitchFamily="34" charset="0"/>
              </a:rPr>
              <a:t>MODEL DETAILS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8D33E6-984E-7B6A-8A4B-90B9B169975E}"/>
              </a:ext>
            </a:extLst>
          </p:cNvPr>
          <p:cNvCxnSpPr>
            <a:cxnSpLocks/>
          </p:cNvCxnSpPr>
          <p:nvPr/>
        </p:nvCxnSpPr>
        <p:spPr>
          <a:xfrm flipV="1">
            <a:off x="114300" y="685800"/>
            <a:ext cx="12011025" cy="762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251A1E-7408-212C-B754-223C36B13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35" y="6207687"/>
            <a:ext cx="1170516" cy="593163"/>
          </a:xfrm>
          <a:prstGeom prst="rect">
            <a:avLst/>
          </a:prstGeom>
        </p:spPr>
      </p:pic>
      <p:pic>
        <p:nvPicPr>
          <p:cNvPr id="7" name="Picture 6" descr="A picture containing dark&#10;&#10;Description automatically generated">
            <a:extLst>
              <a:ext uri="{FF2B5EF4-FFF2-40B4-BE49-F238E27FC236}">
                <a16:creationId xmlns:a16="http://schemas.microsoft.com/office/drawing/2014/main" id="{D5730509-C97E-F69D-BFDF-E7268FE45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76201"/>
            <a:ext cx="609600" cy="523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3AF5C7-36AE-0503-7E05-2DD1679A2B52}"/>
              </a:ext>
            </a:extLst>
          </p:cNvPr>
          <p:cNvSpPr txBox="1"/>
          <p:nvPr/>
        </p:nvSpPr>
        <p:spPr>
          <a:xfrm>
            <a:off x="342900" y="1047750"/>
            <a:ext cx="56452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Model:</a:t>
            </a:r>
          </a:p>
          <a:p>
            <a:pPr algn="l"/>
            <a:r>
              <a:rPr lang="en-GB" sz="1400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The model is defined using the ViT class with the hyperparameters hp as an argument. The ViT class represents a Vision Transformer model, a type of deep learning architecture designed specifically for computer vision tasks.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827F7E-2BDB-ED6B-CD87-92CB0601883D}"/>
              </a:ext>
            </a:extLst>
          </p:cNvPr>
          <p:cNvSpPr txBox="1"/>
          <p:nvPr/>
        </p:nvSpPr>
        <p:spPr>
          <a:xfrm>
            <a:off x="326884" y="2619375"/>
            <a:ext cx="56613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Model. compile: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The compile method is called on the model to set the loss function, optimizer, and evaluation metrics for training.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Loss function: Categorical Cross-Entropy, which is suitable for multi-class classification problems.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Optimizer: Adam optimizer with a learning rate specified in the hyperparameters hp["</a:t>
            </a:r>
            <a:r>
              <a:rPr lang="en-GB" sz="1400" b="0" i="0" dirty="0" err="1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lr</a:t>
            </a:r>
            <a:r>
              <a:rPr lang="en-GB" sz="1400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"]. The optimizer's </a:t>
            </a:r>
            <a:r>
              <a:rPr lang="en-GB" sz="1400" b="0" i="0" dirty="0" err="1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clipvalue</a:t>
            </a:r>
            <a:r>
              <a:rPr lang="en-GB" sz="1400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 is set to 1.0, which prevents gradients from becoming too large and causing unstable training.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Evaluation Metric: Accuracy, which measures the proportion of correctly classified examples.</a:t>
            </a:r>
          </a:p>
        </p:txBody>
      </p: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2153130-3B16-174A-A83E-EE49AF5A6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809751"/>
            <a:ext cx="52006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0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DECF9-B569-4817-4C74-44E0B070A4F2}"/>
              </a:ext>
            </a:extLst>
          </p:cNvPr>
          <p:cNvSpPr txBox="1"/>
          <p:nvPr/>
        </p:nvSpPr>
        <p:spPr>
          <a:xfrm>
            <a:off x="114300" y="76201"/>
            <a:ext cx="390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     </a:t>
            </a:r>
            <a:r>
              <a:rPr lang="en-GB" sz="1600" dirty="0">
                <a:latin typeface="Arial Black" panose="020B0A04020102020204" pitchFamily="34" charset="0"/>
              </a:rPr>
              <a:t>MODEL DETAILS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0DFE34-4CCD-0506-A5C4-E54C9207F7D1}"/>
              </a:ext>
            </a:extLst>
          </p:cNvPr>
          <p:cNvCxnSpPr>
            <a:cxnSpLocks/>
          </p:cNvCxnSpPr>
          <p:nvPr/>
        </p:nvCxnSpPr>
        <p:spPr>
          <a:xfrm flipV="1">
            <a:off x="114300" y="685800"/>
            <a:ext cx="12011025" cy="762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1ABD3126-0B98-4FD1-D0E4-1A79640F2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35" y="6207687"/>
            <a:ext cx="1170516" cy="593163"/>
          </a:xfrm>
          <a:prstGeom prst="rect">
            <a:avLst/>
          </a:prstGeom>
        </p:spPr>
      </p:pic>
      <p:pic>
        <p:nvPicPr>
          <p:cNvPr id="5" name="Picture 4" descr="A picture containing dark&#10;&#10;Description automatically generated">
            <a:extLst>
              <a:ext uri="{FF2B5EF4-FFF2-40B4-BE49-F238E27FC236}">
                <a16:creationId xmlns:a16="http://schemas.microsoft.com/office/drawing/2014/main" id="{5A1711F0-E21D-309A-A314-C72AB1F09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76201"/>
            <a:ext cx="609600" cy="523220"/>
          </a:xfrm>
          <a:prstGeom prst="rect">
            <a:avLst/>
          </a:prstGeom>
        </p:spPr>
      </p:pic>
      <p:pic>
        <p:nvPicPr>
          <p:cNvPr id="7" name="Picture 6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7D8F3CEF-777C-6313-FD2F-BCA1EBC00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4" y="1773166"/>
            <a:ext cx="5429251" cy="3476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3BC566-2DF4-9AAB-5566-687677028AEB}"/>
              </a:ext>
            </a:extLst>
          </p:cNvPr>
          <p:cNvSpPr txBox="1"/>
          <p:nvPr/>
        </p:nvSpPr>
        <p:spPr>
          <a:xfrm>
            <a:off x="619125" y="1468907"/>
            <a:ext cx="56292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Callbacks are used to monitor and adjust the training process based on the performance of the model. 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ModelCheckpoint: </a:t>
            </a:r>
            <a:r>
              <a:rPr lang="en-GB" sz="1600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Saves the model with the best validation loss during training, meaning only the model with the lowest validation loss will be saved.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ReduceLROnPlateau: </a:t>
            </a:r>
            <a:r>
              <a:rPr lang="en-GB" sz="1600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Reduces the learning rate when the validation loss plateaus (i.e., stops improving). The monitor parameter is set to 'val_loss', and factor, patience, and min_lr are set to control the rate of learning rate reduction and the minimum learning rate.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EarlyStopping</a:t>
            </a:r>
            <a:r>
              <a:rPr lang="en-GB" sz="1600" b="1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sz="1600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Stops training when the validation loss stops improving for a specified number of epochs (patience). </a:t>
            </a:r>
          </a:p>
          <a:p>
            <a:pPr algn="l"/>
            <a:endParaRPr lang="en-GB" sz="1600" dirty="0">
              <a:solidFill>
                <a:srgbClr val="4141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8815</TotalTime>
  <Words>941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Amin, Al (aamin2)</dc:creator>
  <cp:lastModifiedBy>Amin, Al (aamin2)</cp:lastModifiedBy>
  <cp:revision>151</cp:revision>
  <dcterms:created xsi:type="dcterms:W3CDTF">2023-04-18T05:05:59Z</dcterms:created>
  <dcterms:modified xsi:type="dcterms:W3CDTF">2023-05-07T14:58:28Z</dcterms:modified>
</cp:coreProperties>
</file>