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E4B83C-B202-A744-8337-A8C97ED08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0236E7-DD52-0845-82AF-F835F2624C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E12CAE-852E-9946-8C37-FF2888495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DAA10E-BFE3-194A-B6FE-EC450FAEC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50D862-99A7-B946-BEFD-F5B13223F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75238B-86DF-3C40-B787-B221EAFAB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94BCA9A-AEDD-024D-8723-BE07C0D8CA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4A7A894-F840-7742-853B-2B3FF47AD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6750A8-8B07-E94E-9F05-A10E3270A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A8D67D-0A1A-8741-9813-B9A88D3FF6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D61E90-5606-C44C-87FB-FFF7B6354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2D9E8B-4288-6044-86AD-19E0F3DB3B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Aristotle’s Definition of Happiness</a:t>
            </a:r>
          </a:p>
        </p:txBody>
      </p: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60325" y="1401763"/>
            <a:ext cx="8940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Happiness=</a:t>
            </a:r>
            <a:r>
              <a:rPr lang="en-US" sz="700">
                <a:latin typeface="Times New Roman" charset="0"/>
              </a:rPr>
              <a:t>df</a:t>
            </a:r>
            <a:r>
              <a:rPr lang="en-US" sz="2000">
                <a:latin typeface="Times New Roman" charset="0"/>
              </a:rPr>
              <a:t> Activity    of     soul   expressing complete virtue for a complete lifetime</a:t>
            </a:r>
          </a:p>
        </p:txBody>
      </p:sp>
      <p:sp>
        <p:nvSpPr>
          <p:cNvPr id="2139" name="Line 91"/>
          <p:cNvSpPr>
            <a:spLocks noChangeShapeType="1"/>
          </p:cNvSpPr>
          <p:nvPr/>
        </p:nvSpPr>
        <p:spPr bwMode="auto">
          <a:xfrm flipH="1">
            <a:off x="381000" y="17526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-15875" y="2060575"/>
            <a:ext cx="1069975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900">
                <a:latin typeface="Times New Roman" charset="0"/>
              </a:rPr>
              <a:t>(Bk. 1)</a:t>
            </a:r>
          </a:p>
          <a:p>
            <a:pPr eaLnBrk="0" hangingPunct="0"/>
            <a:r>
              <a:rPr lang="en-US" sz="900">
                <a:latin typeface="Times New Roman" charset="0"/>
              </a:rPr>
              <a:t>Complete</a:t>
            </a:r>
          </a:p>
          <a:p>
            <a:pPr eaLnBrk="0" hangingPunct="0"/>
            <a:r>
              <a:rPr lang="en-US" sz="900">
                <a:latin typeface="Times New Roman" charset="0"/>
              </a:rPr>
              <a:t>Self-sufficient</a:t>
            </a:r>
          </a:p>
          <a:p>
            <a:pPr eaLnBrk="0" hangingPunct="0"/>
            <a:r>
              <a:rPr lang="en-US" sz="900">
                <a:latin typeface="Times New Roman" charset="0"/>
              </a:rPr>
              <a:t>End</a:t>
            </a:r>
          </a:p>
          <a:p>
            <a:pPr eaLnBrk="0" hangingPunct="0"/>
            <a:r>
              <a:rPr lang="en-US" sz="900">
                <a:latin typeface="Times New Roman" charset="0"/>
              </a:rPr>
              <a:t>Activity</a:t>
            </a:r>
          </a:p>
          <a:p>
            <a:pPr eaLnBrk="0" hangingPunct="0"/>
            <a:r>
              <a:rPr lang="en-US" sz="900">
                <a:latin typeface="Times New Roman" charset="0"/>
              </a:rPr>
              <a:t>Most choiceworthy</a:t>
            </a:r>
          </a:p>
          <a:p>
            <a:endParaRPr lang="en-US" sz="900">
              <a:latin typeface="Times New Roman" charset="0"/>
            </a:endParaRPr>
          </a:p>
        </p:txBody>
      </p:sp>
      <p:sp>
        <p:nvSpPr>
          <p:cNvPr id="2141" name="Line 93"/>
          <p:cNvSpPr>
            <a:spLocks noChangeShapeType="1"/>
          </p:cNvSpPr>
          <p:nvPr/>
        </p:nvSpPr>
        <p:spPr bwMode="auto">
          <a:xfrm flipH="1">
            <a:off x="1295400" y="1752600"/>
            <a:ext cx="457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898525" y="2941638"/>
            <a:ext cx="8016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latin typeface="Times New Roman" charset="0"/>
              </a:rPr>
              <a:t>Voluntary</a:t>
            </a:r>
          </a:p>
        </p:txBody>
      </p:sp>
      <p:sp>
        <p:nvSpPr>
          <p:cNvPr id="2143" name="Line 95"/>
          <p:cNvSpPr>
            <a:spLocks noChangeShapeType="1"/>
          </p:cNvSpPr>
          <p:nvPr/>
        </p:nvSpPr>
        <p:spPr bwMode="auto">
          <a:xfrm>
            <a:off x="1295400" y="3200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Rectangle 96"/>
          <p:cNvSpPr>
            <a:spLocks noChangeArrowheads="1"/>
          </p:cNvSpPr>
          <p:nvPr/>
        </p:nvSpPr>
        <p:spPr bwMode="auto">
          <a:xfrm>
            <a:off x="1203325" y="3497263"/>
            <a:ext cx="6350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u="sng">
                <a:latin typeface="Times New Roman" charset="0"/>
              </a:rPr>
              <a:t>Decision</a:t>
            </a:r>
          </a:p>
        </p:txBody>
      </p: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974725" y="3684588"/>
            <a:ext cx="1125538" cy="198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700">
                <a:latin typeface="Times New Roman" charset="0"/>
              </a:rPr>
              <a:t>Reasoning about the mean</a:t>
            </a:r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-15875" y="3878263"/>
            <a:ext cx="20605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Times New Roman" charset="0"/>
              </a:rPr>
              <a:t>1) Knowledge                  (Bk.III)      </a:t>
            </a:r>
          </a:p>
          <a:p>
            <a:pPr eaLnBrk="0" hangingPunct="0"/>
            <a:r>
              <a:rPr lang="en-US" sz="1000">
                <a:latin typeface="Times New Roman" charset="0"/>
              </a:rPr>
              <a:t>2) Internal Origin</a:t>
            </a:r>
          </a:p>
          <a:p>
            <a:pPr eaLnBrk="0" hangingPunct="0"/>
            <a:r>
              <a:rPr lang="en-US" sz="1000">
                <a:latin typeface="Times New Roman" charset="0"/>
              </a:rPr>
              <a:t>-Proper object of praise and blame</a:t>
            </a:r>
          </a:p>
          <a:p>
            <a:endParaRPr lang="en-US" sz="1000">
              <a:latin typeface="Times New Roman" charset="0"/>
            </a:endParaRPr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288925" y="3760788"/>
            <a:ext cx="458788" cy="198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700">
                <a:latin typeface="Times New Roman" charset="0"/>
              </a:rPr>
              <a:t>(Bk.III)</a:t>
            </a:r>
          </a:p>
        </p:txBody>
      </p:sp>
      <p:sp>
        <p:nvSpPr>
          <p:cNvPr id="2148" name="Line 100"/>
          <p:cNvSpPr>
            <a:spLocks noChangeShapeType="1"/>
          </p:cNvSpPr>
          <p:nvPr/>
        </p:nvSpPr>
        <p:spPr bwMode="auto">
          <a:xfrm>
            <a:off x="1752600" y="1752600"/>
            <a:ext cx="60960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Line 101"/>
          <p:cNvSpPr>
            <a:spLocks noChangeShapeType="1"/>
          </p:cNvSpPr>
          <p:nvPr/>
        </p:nvSpPr>
        <p:spPr bwMode="auto">
          <a:xfrm flipH="1">
            <a:off x="1676400" y="4419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102"/>
          <p:cNvSpPr>
            <a:spLocks noChangeArrowheads="1"/>
          </p:cNvSpPr>
          <p:nvPr/>
        </p:nvSpPr>
        <p:spPr bwMode="auto">
          <a:xfrm>
            <a:off x="1279525" y="4868863"/>
            <a:ext cx="769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Times New Roman" charset="0"/>
              </a:rPr>
              <a:t>Pleasurable</a:t>
            </a:r>
          </a:p>
          <a:p>
            <a:endParaRPr lang="en-US" sz="1000">
              <a:latin typeface="Times New Roman" charset="0"/>
            </a:endParaRPr>
          </a:p>
        </p:txBody>
      </p:sp>
      <p:sp>
        <p:nvSpPr>
          <p:cNvPr id="2151" name="Line 103"/>
          <p:cNvSpPr>
            <a:spLocks noChangeShapeType="1"/>
          </p:cNvSpPr>
          <p:nvPr/>
        </p:nvSpPr>
        <p:spPr bwMode="auto">
          <a:xfrm flipH="1">
            <a:off x="990600" y="5105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Line 104"/>
          <p:cNvSpPr>
            <a:spLocks noChangeShapeType="1"/>
          </p:cNvSpPr>
          <p:nvPr/>
        </p:nvSpPr>
        <p:spPr bwMode="auto">
          <a:xfrm>
            <a:off x="1524000" y="51054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93725" y="5402263"/>
            <a:ext cx="6572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Times New Roman" charset="0"/>
              </a:rPr>
              <a:t>Apparent</a:t>
            </a: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1736725" y="5402263"/>
            <a:ext cx="614363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Times New Roman" charset="0"/>
              </a:rPr>
              <a:t>Genuine</a:t>
            </a: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1203325" y="5249863"/>
            <a:ext cx="790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>
                <a:latin typeface="Times New Roman" charset="0"/>
              </a:rPr>
              <a:t>(Bk.1, ch.8)</a:t>
            </a:r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>
            <a:off x="33528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Rectangle 109"/>
          <p:cNvSpPr>
            <a:spLocks noChangeArrowheads="1"/>
          </p:cNvSpPr>
          <p:nvPr/>
        </p:nvSpPr>
        <p:spPr bwMode="auto">
          <a:xfrm>
            <a:off x="2682875" y="1973263"/>
            <a:ext cx="11826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Function Argument</a:t>
            </a:r>
          </a:p>
        </p:txBody>
      </p:sp>
      <p:sp>
        <p:nvSpPr>
          <p:cNvPr id="2158" name="Rectangle 110"/>
          <p:cNvSpPr>
            <a:spLocks noChangeArrowheads="1"/>
          </p:cNvSpPr>
          <p:nvPr/>
        </p:nvSpPr>
        <p:spPr bwMode="auto">
          <a:xfrm>
            <a:off x="3032125" y="2147888"/>
            <a:ext cx="677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800">
                <a:latin typeface="Times New Roman" charset="0"/>
              </a:rPr>
              <a:t>(Bk. I, ch.7)</a:t>
            </a:r>
          </a:p>
          <a:p>
            <a:endParaRPr lang="en-US" sz="800">
              <a:latin typeface="Times New Roman" charset="0"/>
            </a:endParaRPr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 flipH="1">
            <a:off x="2895600" y="23622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Line 112"/>
          <p:cNvSpPr>
            <a:spLocks noChangeShapeType="1"/>
          </p:cNvSpPr>
          <p:nvPr/>
        </p:nvSpPr>
        <p:spPr bwMode="auto">
          <a:xfrm flipH="1">
            <a:off x="3200400" y="236220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Line 113"/>
          <p:cNvSpPr>
            <a:spLocks noChangeShapeType="1"/>
          </p:cNvSpPr>
          <p:nvPr/>
        </p:nvSpPr>
        <p:spPr bwMode="auto">
          <a:xfrm>
            <a:off x="3276600" y="23622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2441575" y="2582863"/>
            <a:ext cx="64293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Nutritive</a:t>
            </a: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2876550" y="2887663"/>
            <a:ext cx="6492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Sensitive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3486150" y="3268663"/>
            <a:ext cx="6492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b="1">
                <a:latin typeface="Times New Roman" charset="0"/>
              </a:rPr>
              <a:t>Rational</a:t>
            </a:r>
          </a:p>
        </p:txBody>
      </p:sp>
      <p:sp>
        <p:nvSpPr>
          <p:cNvPr id="2165" name="Line 117"/>
          <p:cNvSpPr>
            <a:spLocks noChangeShapeType="1"/>
          </p:cNvSpPr>
          <p:nvPr/>
        </p:nvSpPr>
        <p:spPr bwMode="auto">
          <a:xfrm flipH="1">
            <a:off x="3429000" y="35052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Line 118"/>
          <p:cNvSpPr>
            <a:spLocks noChangeShapeType="1"/>
          </p:cNvSpPr>
          <p:nvPr/>
        </p:nvSpPr>
        <p:spPr bwMode="auto">
          <a:xfrm>
            <a:off x="3810000" y="3505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2860675" y="4106863"/>
            <a:ext cx="833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Non-rational</a:t>
            </a:r>
          </a:p>
          <a:p>
            <a:pPr algn="ctr"/>
            <a:endParaRPr lang="en-US" sz="1000">
              <a:latin typeface="Times New Roman" charset="0"/>
            </a:endParaRPr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4189413" y="4106863"/>
            <a:ext cx="6143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Rational</a:t>
            </a:r>
          </a:p>
        </p:txBody>
      </p:sp>
      <p:sp>
        <p:nvSpPr>
          <p:cNvPr id="2169" name="Rectangle 121"/>
          <p:cNvSpPr>
            <a:spLocks noChangeArrowheads="1"/>
          </p:cNvSpPr>
          <p:nvPr/>
        </p:nvSpPr>
        <p:spPr bwMode="auto">
          <a:xfrm>
            <a:off x="3546475" y="3954463"/>
            <a:ext cx="83343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(Bk.I, ch.13)</a:t>
            </a:r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 flipH="1">
            <a:off x="2895600" y="4343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Line 123"/>
          <p:cNvSpPr>
            <a:spLocks noChangeShapeType="1"/>
          </p:cNvSpPr>
          <p:nvPr/>
        </p:nvSpPr>
        <p:spPr bwMode="auto">
          <a:xfrm>
            <a:off x="3200400" y="43434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2574925" y="4716463"/>
            <a:ext cx="64293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Nutritive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3105150" y="4945063"/>
            <a:ext cx="6492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Sensitive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3044825" y="5151438"/>
            <a:ext cx="7683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imes New Roman" charset="0"/>
              </a:rPr>
              <a:t>Appetites</a:t>
            </a:r>
          </a:p>
        </p:txBody>
      </p:sp>
      <p:sp>
        <p:nvSpPr>
          <p:cNvPr id="2175" name="Line 127"/>
          <p:cNvSpPr>
            <a:spLocks noChangeShapeType="1"/>
          </p:cNvSpPr>
          <p:nvPr/>
        </p:nvSpPr>
        <p:spPr bwMode="auto">
          <a:xfrm>
            <a:off x="3429000" y="5105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3011488" y="5337175"/>
            <a:ext cx="83502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900">
                <a:latin typeface="Times New Roman" charset="0"/>
              </a:rPr>
              <a:t>-Obey Reason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2874963" y="6218238"/>
            <a:ext cx="11112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latin typeface="Times New Roman" charset="0"/>
              </a:rPr>
              <a:t>Moral Virtues</a:t>
            </a:r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3111500" y="6491288"/>
            <a:ext cx="635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800">
                <a:latin typeface="Times New Roman" charset="0"/>
              </a:rPr>
              <a:t>(Bk.s II-V)</a:t>
            </a:r>
          </a:p>
          <a:p>
            <a:pPr algn="ctr"/>
            <a:endParaRPr lang="en-US" sz="800">
              <a:latin typeface="Times New Roman" charset="0"/>
            </a:endParaRPr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4090988" y="5021263"/>
            <a:ext cx="81121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u="sng">
                <a:latin typeface="Times New Roman" charset="0"/>
              </a:rPr>
              <a:t>Deliberative</a:t>
            </a:r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5268913" y="5021263"/>
            <a:ext cx="10445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u="sng">
                <a:latin typeface="Times New Roman" charset="0"/>
              </a:rPr>
              <a:t>Non-deliberative</a:t>
            </a:r>
          </a:p>
        </p:txBody>
      </p:sp>
      <p:sp>
        <p:nvSpPr>
          <p:cNvPr id="2181" name="Line 133"/>
          <p:cNvSpPr>
            <a:spLocks noChangeShapeType="1"/>
          </p:cNvSpPr>
          <p:nvPr/>
        </p:nvSpPr>
        <p:spPr bwMode="auto">
          <a:xfrm>
            <a:off x="4648200" y="43434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Line 134"/>
          <p:cNvSpPr>
            <a:spLocks noChangeShapeType="1"/>
          </p:cNvSpPr>
          <p:nvPr/>
        </p:nvSpPr>
        <p:spPr bwMode="auto">
          <a:xfrm flipH="1">
            <a:off x="4419600" y="43434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Rectangle 135"/>
          <p:cNvSpPr>
            <a:spLocks noChangeArrowheads="1"/>
          </p:cNvSpPr>
          <p:nvPr/>
        </p:nvSpPr>
        <p:spPr bwMode="auto">
          <a:xfrm>
            <a:off x="3948113" y="5173663"/>
            <a:ext cx="10969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i="1">
                <a:latin typeface="Times New Roman" charset="0"/>
              </a:rPr>
              <a:t>Practical Wisdom</a:t>
            </a:r>
          </a:p>
          <a:p>
            <a:pPr algn="ctr" eaLnBrk="0" hangingPunct="0"/>
            <a:r>
              <a:rPr lang="en-US" sz="1000" i="1">
                <a:latin typeface="Times New Roman" charset="0"/>
              </a:rPr>
              <a:t>Craft Knowledge</a:t>
            </a:r>
          </a:p>
        </p:txBody>
      </p:sp>
      <p:sp>
        <p:nvSpPr>
          <p:cNvPr id="2184" name="Rectangle 136"/>
          <p:cNvSpPr>
            <a:spLocks noChangeArrowheads="1"/>
          </p:cNvSpPr>
          <p:nvPr/>
        </p:nvSpPr>
        <p:spPr bwMode="auto">
          <a:xfrm>
            <a:off x="5087938" y="5173663"/>
            <a:ext cx="1760537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i="1">
                <a:latin typeface="Times New Roman" charset="0"/>
              </a:rPr>
              <a:t>Wisdom </a:t>
            </a:r>
            <a:r>
              <a:rPr lang="en-US" sz="1000">
                <a:latin typeface="Times New Roman" charset="0"/>
              </a:rPr>
              <a:t>(Most supreme virtue)</a:t>
            </a:r>
          </a:p>
        </p:txBody>
      </p:sp>
      <p:sp>
        <p:nvSpPr>
          <p:cNvPr id="2185" name="Rectangle 137"/>
          <p:cNvSpPr>
            <a:spLocks noChangeArrowheads="1"/>
          </p:cNvSpPr>
          <p:nvPr/>
        </p:nvSpPr>
        <p:spPr bwMode="auto">
          <a:xfrm>
            <a:off x="5084763" y="5326063"/>
            <a:ext cx="12604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i="1">
                <a:latin typeface="Times New Roman" charset="0"/>
              </a:rPr>
              <a:t>Scientific Knowledge</a:t>
            </a:r>
          </a:p>
        </p:txBody>
      </p:sp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5167313" y="5478463"/>
            <a:ext cx="94615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i="1">
                <a:latin typeface="Times New Roman" charset="0"/>
              </a:rPr>
              <a:t>Understanding</a:t>
            </a:r>
          </a:p>
        </p:txBody>
      </p:sp>
      <p:sp>
        <p:nvSpPr>
          <p:cNvPr id="2187" name="Rectangle 139"/>
          <p:cNvSpPr>
            <a:spLocks noChangeArrowheads="1"/>
          </p:cNvSpPr>
          <p:nvPr/>
        </p:nvSpPr>
        <p:spPr bwMode="auto">
          <a:xfrm>
            <a:off x="4384675" y="5761038"/>
            <a:ext cx="144145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latin typeface="Times New Roman" charset="0"/>
              </a:rPr>
              <a:t>Intellectual Virtues</a:t>
            </a:r>
          </a:p>
        </p:txBody>
      </p:sp>
      <p:sp>
        <p:nvSpPr>
          <p:cNvPr id="2188" name="Rectangle 140"/>
          <p:cNvSpPr>
            <a:spLocks noChangeArrowheads="1"/>
          </p:cNvSpPr>
          <p:nvPr/>
        </p:nvSpPr>
        <p:spPr bwMode="auto">
          <a:xfrm>
            <a:off x="4494213" y="4716463"/>
            <a:ext cx="6143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 VI)</a:t>
            </a:r>
          </a:p>
        </p:txBody>
      </p:sp>
      <p:sp>
        <p:nvSpPr>
          <p:cNvPr id="2189" name="Rectangle 141"/>
          <p:cNvSpPr>
            <a:spLocks noChangeArrowheads="1"/>
          </p:cNvSpPr>
          <p:nvPr/>
        </p:nvSpPr>
        <p:spPr bwMode="auto">
          <a:xfrm>
            <a:off x="4722813" y="5935663"/>
            <a:ext cx="6143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 VI)</a:t>
            </a:r>
          </a:p>
        </p:txBody>
      </p:sp>
      <p:sp>
        <p:nvSpPr>
          <p:cNvPr id="2190" name="Rectangle 142"/>
          <p:cNvSpPr>
            <a:spLocks noChangeArrowheads="1"/>
          </p:cNvSpPr>
          <p:nvPr/>
        </p:nvSpPr>
        <p:spPr bwMode="auto">
          <a:xfrm>
            <a:off x="3024188" y="5630863"/>
            <a:ext cx="81121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i="1">
                <a:latin typeface="Times New Roman" charset="0"/>
              </a:rPr>
              <a:t>Justice</a:t>
            </a:r>
          </a:p>
          <a:p>
            <a:pPr algn="ctr" eaLnBrk="0" hangingPunct="0"/>
            <a:r>
              <a:rPr lang="en-US" sz="1000" i="1">
                <a:latin typeface="Times New Roman" charset="0"/>
              </a:rPr>
              <a:t>Temperance</a:t>
            </a:r>
          </a:p>
          <a:p>
            <a:pPr algn="ctr" eaLnBrk="0" hangingPunct="0"/>
            <a:r>
              <a:rPr lang="en-US" sz="1000" i="1">
                <a:latin typeface="Times New Roman" charset="0"/>
              </a:rPr>
              <a:t>Courage</a:t>
            </a:r>
          </a:p>
          <a:p>
            <a:pPr algn="ctr" eaLnBrk="0" hangingPunct="0"/>
            <a:r>
              <a:rPr lang="en-US" sz="1000">
                <a:latin typeface="Times New Roman" charset="0"/>
              </a:rPr>
              <a:t>etc.</a:t>
            </a:r>
          </a:p>
        </p:txBody>
      </p:sp>
      <p:sp>
        <p:nvSpPr>
          <p:cNvPr id="2191" name="Rectangle 143"/>
          <p:cNvSpPr>
            <a:spLocks noChangeArrowheads="1"/>
          </p:cNvSpPr>
          <p:nvPr/>
        </p:nvSpPr>
        <p:spPr bwMode="auto">
          <a:xfrm>
            <a:off x="4616450" y="2049463"/>
            <a:ext cx="25019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Unity of Virtue</a:t>
            </a:r>
          </a:p>
          <a:p>
            <a:pPr algn="ctr" eaLnBrk="0" hangingPunct="0"/>
            <a:r>
              <a:rPr lang="en-US" sz="1000">
                <a:latin typeface="Times New Roman" charset="0"/>
              </a:rPr>
              <a:t>Practical wisdom if and only if Moral Virtues</a:t>
            </a:r>
          </a:p>
        </p:txBody>
      </p:sp>
      <p:sp>
        <p:nvSpPr>
          <p:cNvPr id="2192" name="Rectangle 144"/>
          <p:cNvSpPr>
            <a:spLocks noChangeArrowheads="1"/>
          </p:cNvSpPr>
          <p:nvPr/>
        </p:nvSpPr>
        <p:spPr bwMode="auto">
          <a:xfrm>
            <a:off x="5561013" y="2354263"/>
            <a:ext cx="6127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 VI)</a:t>
            </a:r>
          </a:p>
          <a:p>
            <a:pPr algn="ctr"/>
            <a:endParaRPr lang="en-US" sz="1000">
              <a:latin typeface="Times New Roman" charset="0"/>
            </a:endParaRPr>
          </a:p>
        </p:txBody>
      </p:sp>
      <p:sp>
        <p:nvSpPr>
          <p:cNvPr id="2193" name="Line 145"/>
          <p:cNvSpPr>
            <a:spLocks noChangeShapeType="1"/>
          </p:cNvSpPr>
          <p:nvPr/>
        </p:nvSpPr>
        <p:spPr bwMode="auto">
          <a:xfrm flipH="1">
            <a:off x="4495800" y="1828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Line 146"/>
          <p:cNvSpPr>
            <a:spLocks noChangeShapeType="1"/>
          </p:cNvSpPr>
          <p:nvPr/>
        </p:nvSpPr>
        <p:spPr bwMode="auto">
          <a:xfrm>
            <a:off x="4495800" y="2362200"/>
            <a:ext cx="838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47"/>
          <p:cNvSpPr>
            <a:spLocks noChangeArrowheads="1"/>
          </p:cNvSpPr>
          <p:nvPr/>
        </p:nvSpPr>
        <p:spPr bwMode="auto">
          <a:xfrm>
            <a:off x="4629150" y="3421063"/>
            <a:ext cx="14112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Requires </a:t>
            </a:r>
            <a:r>
              <a:rPr lang="en-US" sz="1000" u="sng">
                <a:latin typeface="Times New Roman" charset="0"/>
              </a:rPr>
              <a:t>external goods</a:t>
            </a: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4933950" y="3573463"/>
            <a:ext cx="80168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 I, ch.8)</a:t>
            </a:r>
          </a:p>
        </p:txBody>
      </p:sp>
      <p:sp>
        <p:nvSpPr>
          <p:cNvPr id="2197" name="Line 149"/>
          <p:cNvSpPr>
            <a:spLocks noChangeShapeType="1"/>
          </p:cNvSpPr>
          <p:nvPr/>
        </p:nvSpPr>
        <p:spPr bwMode="auto">
          <a:xfrm>
            <a:off x="6324600" y="17526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Line 150"/>
          <p:cNvSpPr>
            <a:spLocks noChangeShapeType="1"/>
          </p:cNvSpPr>
          <p:nvPr/>
        </p:nvSpPr>
        <p:spPr bwMode="auto">
          <a:xfrm>
            <a:off x="7162800" y="2438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9" name="Line 151"/>
          <p:cNvSpPr>
            <a:spLocks noChangeShapeType="1"/>
          </p:cNvSpPr>
          <p:nvPr/>
        </p:nvSpPr>
        <p:spPr bwMode="auto">
          <a:xfrm flipH="1">
            <a:off x="6705600" y="3581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Rectangle 152"/>
          <p:cNvSpPr>
            <a:spLocks noChangeArrowheads="1"/>
          </p:cNvSpPr>
          <p:nvPr/>
        </p:nvSpPr>
        <p:spPr bwMode="auto">
          <a:xfrm>
            <a:off x="6486525" y="3954463"/>
            <a:ext cx="438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State</a:t>
            </a:r>
          </a:p>
          <a:p>
            <a:pPr algn="ctr"/>
            <a:endParaRPr lang="en-US" sz="1000">
              <a:latin typeface="Times New Roman" charset="0"/>
            </a:endParaRPr>
          </a:p>
        </p:txBody>
      </p:sp>
      <p:sp>
        <p:nvSpPr>
          <p:cNvPr id="2201" name="Rectangle 153"/>
          <p:cNvSpPr>
            <a:spLocks noChangeArrowheads="1"/>
          </p:cNvSpPr>
          <p:nvPr/>
        </p:nvSpPr>
        <p:spPr bwMode="auto">
          <a:xfrm>
            <a:off x="6591300" y="3421063"/>
            <a:ext cx="533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(Bk.II)</a:t>
            </a:r>
          </a:p>
        </p:txBody>
      </p:sp>
      <p:sp>
        <p:nvSpPr>
          <p:cNvPr id="2202" name="Line 154"/>
          <p:cNvSpPr>
            <a:spLocks noChangeShapeType="1"/>
          </p:cNvSpPr>
          <p:nvPr/>
        </p:nvSpPr>
        <p:spPr bwMode="auto">
          <a:xfrm>
            <a:off x="7162800" y="3581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Rectangle 155"/>
          <p:cNvSpPr>
            <a:spLocks noChangeArrowheads="1"/>
          </p:cNvSpPr>
          <p:nvPr/>
        </p:nvSpPr>
        <p:spPr bwMode="auto">
          <a:xfrm>
            <a:off x="6929438" y="4183063"/>
            <a:ext cx="4667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Habit</a:t>
            </a:r>
          </a:p>
        </p:txBody>
      </p:sp>
      <p:sp>
        <p:nvSpPr>
          <p:cNvPr id="2204" name="Line 156"/>
          <p:cNvSpPr>
            <a:spLocks noChangeShapeType="1"/>
          </p:cNvSpPr>
          <p:nvPr/>
        </p:nvSpPr>
        <p:spPr bwMode="auto">
          <a:xfrm>
            <a:off x="7162800" y="3581400"/>
            <a:ext cx="609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Rectangle 157"/>
          <p:cNvSpPr>
            <a:spLocks noChangeArrowheads="1"/>
          </p:cNvSpPr>
          <p:nvPr/>
        </p:nvSpPr>
        <p:spPr bwMode="auto">
          <a:xfrm>
            <a:off x="7361238" y="4640263"/>
            <a:ext cx="9747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u="sng">
                <a:latin typeface="Times New Roman" charset="0"/>
              </a:rPr>
              <a:t>Seeks the mean</a:t>
            </a:r>
          </a:p>
        </p:txBody>
      </p:sp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7053263" y="4792663"/>
            <a:ext cx="159067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-Relative to each individual</a:t>
            </a:r>
          </a:p>
        </p:txBody>
      </p:sp>
      <p:sp>
        <p:nvSpPr>
          <p:cNvPr id="2207" name="Rectangle 159"/>
          <p:cNvSpPr>
            <a:spLocks noChangeArrowheads="1"/>
          </p:cNvSpPr>
          <p:nvPr/>
        </p:nvSpPr>
        <p:spPr bwMode="auto">
          <a:xfrm>
            <a:off x="6623050" y="4335463"/>
            <a:ext cx="10795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Pleasure and pain</a:t>
            </a:r>
          </a:p>
        </p:txBody>
      </p:sp>
      <p:sp>
        <p:nvSpPr>
          <p:cNvPr id="2208" name="Line 160"/>
          <p:cNvSpPr>
            <a:spLocks noChangeShapeType="1"/>
          </p:cNvSpPr>
          <p:nvPr/>
        </p:nvSpPr>
        <p:spPr bwMode="auto">
          <a:xfrm>
            <a:off x="80772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0" name="Line 162"/>
          <p:cNvSpPr>
            <a:spLocks noChangeShapeType="1"/>
          </p:cNvSpPr>
          <p:nvPr/>
        </p:nvSpPr>
        <p:spPr bwMode="auto">
          <a:xfrm>
            <a:off x="80772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>
            <a:off x="8686800" y="26670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Rectangle 165"/>
          <p:cNvSpPr>
            <a:spLocks noChangeArrowheads="1"/>
          </p:cNvSpPr>
          <p:nvPr/>
        </p:nvSpPr>
        <p:spPr bwMode="auto">
          <a:xfrm>
            <a:off x="8299450" y="3268663"/>
            <a:ext cx="776288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Firm and</a:t>
            </a:r>
          </a:p>
          <a:p>
            <a:pPr algn="ctr" eaLnBrk="0" hangingPunct="0"/>
            <a:r>
              <a:rPr lang="en-US" sz="1000">
                <a:latin typeface="Times New Roman" charset="0"/>
              </a:rPr>
              <a:t>unchanging</a:t>
            </a:r>
          </a:p>
          <a:p>
            <a:pPr algn="ctr" eaLnBrk="0" hangingPunct="0"/>
            <a:r>
              <a:rPr lang="en-US" sz="1000">
                <a:latin typeface="Times New Roman" charset="0"/>
              </a:rPr>
              <a:t>character</a:t>
            </a:r>
          </a:p>
        </p:txBody>
      </p:sp>
      <p:sp>
        <p:nvSpPr>
          <p:cNvPr id="2214" name="Rectangle 166"/>
          <p:cNvSpPr>
            <a:spLocks noChangeArrowheads="1"/>
          </p:cNvSpPr>
          <p:nvPr/>
        </p:nvSpPr>
        <p:spPr bwMode="auto">
          <a:xfrm>
            <a:off x="3694113" y="1211263"/>
            <a:ext cx="149225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 b="1" u="sng">
                <a:latin typeface="Times New Roman" charset="0"/>
              </a:rPr>
              <a:t>Nicomachean Ethics</a:t>
            </a:r>
          </a:p>
        </p:txBody>
      </p:sp>
      <p:sp>
        <p:nvSpPr>
          <p:cNvPr id="2215" name="Line 167"/>
          <p:cNvSpPr>
            <a:spLocks noChangeShapeType="1"/>
          </p:cNvSpPr>
          <p:nvPr/>
        </p:nvSpPr>
        <p:spPr bwMode="auto">
          <a:xfrm flipH="1">
            <a:off x="533400" y="32004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5068888" y="3932238"/>
            <a:ext cx="8366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>
                <a:latin typeface="Times New Roman" charset="0"/>
              </a:rPr>
              <a:t>Friendship</a:t>
            </a: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5024438" y="4106863"/>
            <a:ext cx="92551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(Bks. VIII-IX)</a:t>
            </a: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5410200" y="3810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Rectangle 171"/>
          <p:cNvSpPr>
            <a:spLocks noChangeArrowheads="1"/>
          </p:cNvSpPr>
          <p:nvPr/>
        </p:nvSpPr>
        <p:spPr bwMode="auto">
          <a:xfrm>
            <a:off x="7288213" y="5021263"/>
            <a:ext cx="11223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-Practically wise </a:t>
            </a:r>
          </a:p>
          <a:p>
            <a:pPr algn="ctr" eaLnBrk="0" hangingPunct="0"/>
            <a:r>
              <a:rPr lang="en-US" sz="1000">
                <a:latin typeface="Times New Roman" charset="0"/>
              </a:rPr>
              <a:t>person as standard</a:t>
            </a: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5867400" y="1752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1" name="Rectangle 173"/>
          <p:cNvSpPr>
            <a:spLocks noChangeArrowheads="1"/>
          </p:cNvSpPr>
          <p:nvPr/>
        </p:nvSpPr>
        <p:spPr bwMode="auto">
          <a:xfrm>
            <a:off x="8399463" y="3725863"/>
            <a:ext cx="576262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000">
                <a:latin typeface="Times New Roman" charset="0"/>
              </a:rPr>
              <a:t>(Bk.III)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208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Aristotle’s Definition of Happiness</vt:lpstr>
    </vt:vector>
  </TitlesOfParts>
  <Company>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Aristotle’s Definition of Happiness</dc:title>
  <dc:creator>IRT-CS</dc:creator>
  <cp:keywords/>
  <cp:lastModifiedBy>Michael Winter</cp:lastModifiedBy>
  <cp:revision>3</cp:revision>
  <cp:lastPrinted>2011-03-04T16:15:04Z</cp:lastPrinted>
  <dcterms:created xsi:type="dcterms:W3CDTF">2011-03-04T16:14:50Z</dcterms:created>
  <dcterms:modified xsi:type="dcterms:W3CDTF">2011-03-04T16:28:35Z</dcterms:modified>
</cp:coreProperties>
</file>