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4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7038" y="949325"/>
            <a:ext cx="2163762" cy="5176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5750" y="949325"/>
            <a:ext cx="6338888" cy="5176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-1588" y="1588"/>
            <a:ext cx="9145588" cy="685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285750" y="949325"/>
            <a:ext cx="865505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br>
              <a:rPr lang="en-US" smtClean="0"/>
            </a:b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indent="252413" algn="ctr" rtl="0" fontAlgn="base">
        <a:lnSpc>
          <a:spcPct val="109000"/>
        </a:lnSpc>
        <a:spcBef>
          <a:spcPct val="20000"/>
        </a:spcBef>
        <a:spcAft>
          <a:spcPct val="0"/>
        </a:spcAft>
        <a:buClr>
          <a:srgbClr val="000000"/>
        </a:buClr>
        <a:defRPr sz="4800" b="1">
          <a:solidFill>
            <a:srgbClr val="000080"/>
          </a:solidFill>
          <a:latin typeface="+mj-lt"/>
          <a:ea typeface="+mj-ea"/>
          <a:cs typeface="+mj-cs"/>
        </a:defRPr>
      </a:lvl1pPr>
      <a:lvl2pPr indent="252413" algn="ctr" rtl="0" fontAlgn="base">
        <a:lnSpc>
          <a:spcPct val="109000"/>
        </a:lnSpc>
        <a:spcBef>
          <a:spcPct val="20000"/>
        </a:spcBef>
        <a:spcAft>
          <a:spcPct val="0"/>
        </a:spcAft>
        <a:buClr>
          <a:srgbClr val="000000"/>
        </a:buClr>
        <a:defRPr sz="4800" b="1">
          <a:solidFill>
            <a:srgbClr val="000080"/>
          </a:solidFill>
          <a:latin typeface="Arial  BOLD"/>
        </a:defRPr>
      </a:lvl2pPr>
      <a:lvl3pPr indent="252413" algn="ctr" rtl="0" fontAlgn="base">
        <a:lnSpc>
          <a:spcPct val="109000"/>
        </a:lnSpc>
        <a:spcBef>
          <a:spcPct val="20000"/>
        </a:spcBef>
        <a:spcAft>
          <a:spcPct val="0"/>
        </a:spcAft>
        <a:buClr>
          <a:srgbClr val="000000"/>
        </a:buClr>
        <a:defRPr sz="4800" b="1">
          <a:solidFill>
            <a:srgbClr val="000080"/>
          </a:solidFill>
          <a:latin typeface="Arial  BOLD"/>
        </a:defRPr>
      </a:lvl3pPr>
      <a:lvl4pPr indent="252413" algn="ctr" rtl="0" fontAlgn="base">
        <a:lnSpc>
          <a:spcPct val="109000"/>
        </a:lnSpc>
        <a:spcBef>
          <a:spcPct val="20000"/>
        </a:spcBef>
        <a:spcAft>
          <a:spcPct val="0"/>
        </a:spcAft>
        <a:buClr>
          <a:srgbClr val="000000"/>
        </a:buClr>
        <a:defRPr sz="4800" b="1">
          <a:solidFill>
            <a:srgbClr val="000080"/>
          </a:solidFill>
          <a:latin typeface="Arial  BOLD"/>
        </a:defRPr>
      </a:lvl4pPr>
      <a:lvl5pPr indent="252413" algn="ctr" rtl="0" fontAlgn="base">
        <a:lnSpc>
          <a:spcPct val="109000"/>
        </a:lnSpc>
        <a:spcBef>
          <a:spcPct val="20000"/>
        </a:spcBef>
        <a:spcAft>
          <a:spcPct val="0"/>
        </a:spcAft>
        <a:buClr>
          <a:srgbClr val="000000"/>
        </a:buClr>
        <a:defRPr sz="4800" b="1">
          <a:solidFill>
            <a:srgbClr val="000080"/>
          </a:solidFill>
          <a:latin typeface="Arial  BOLD"/>
        </a:defRPr>
      </a:lvl5pPr>
      <a:lvl6pPr marL="457200" indent="252413" algn="ctr" rtl="0" fontAlgn="base">
        <a:lnSpc>
          <a:spcPct val="109000"/>
        </a:lnSpc>
        <a:spcBef>
          <a:spcPct val="20000"/>
        </a:spcBef>
        <a:spcAft>
          <a:spcPct val="0"/>
        </a:spcAft>
        <a:buClr>
          <a:srgbClr val="000000"/>
        </a:buClr>
        <a:defRPr sz="4800" b="1">
          <a:solidFill>
            <a:srgbClr val="000080"/>
          </a:solidFill>
          <a:latin typeface="Arial  BOLD"/>
        </a:defRPr>
      </a:lvl6pPr>
      <a:lvl7pPr marL="914400" indent="252413" algn="ctr" rtl="0" fontAlgn="base">
        <a:lnSpc>
          <a:spcPct val="109000"/>
        </a:lnSpc>
        <a:spcBef>
          <a:spcPct val="20000"/>
        </a:spcBef>
        <a:spcAft>
          <a:spcPct val="0"/>
        </a:spcAft>
        <a:buClr>
          <a:srgbClr val="000000"/>
        </a:buClr>
        <a:defRPr sz="4800" b="1">
          <a:solidFill>
            <a:srgbClr val="000080"/>
          </a:solidFill>
          <a:latin typeface="Arial  BOLD"/>
        </a:defRPr>
      </a:lvl7pPr>
      <a:lvl8pPr marL="1371600" indent="252413" algn="ctr" rtl="0" fontAlgn="base">
        <a:lnSpc>
          <a:spcPct val="109000"/>
        </a:lnSpc>
        <a:spcBef>
          <a:spcPct val="20000"/>
        </a:spcBef>
        <a:spcAft>
          <a:spcPct val="0"/>
        </a:spcAft>
        <a:buClr>
          <a:srgbClr val="000000"/>
        </a:buClr>
        <a:defRPr sz="4800" b="1">
          <a:solidFill>
            <a:srgbClr val="000080"/>
          </a:solidFill>
          <a:latin typeface="Arial  BOLD"/>
        </a:defRPr>
      </a:lvl8pPr>
      <a:lvl9pPr marL="1828800" indent="252413" algn="ctr" rtl="0" fontAlgn="base">
        <a:lnSpc>
          <a:spcPct val="109000"/>
        </a:lnSpc>
        <a:spcBef>
          <a:spcPct val="20000"/>
        </a:spcBef>
        <a:spcAft>
          <a:spcPct val="0"/>
        </a:spcAft>
        <a:buClr>
          <a:srgbClr val="000000"/>
        </a:buClr>
        <a:defRPr sz="4800" b="1">
          <a:solidFill>
            <a:srgbClr val="000080"/>
          </a:solidFill>
          <a:latin typeface="Arial  BOLD"/>
        </a:defRPr>
      </a:lvl9pPr>
    </p:titleStyle>
    <p:bodyStyle>
      <a:lvl1pPr indent="252413" algn="ctr" rtl="0" fontAlgn="base">
        <a:lnSpc>
          <a:spcPct val="109000"/>
        </a:lnSpc>
        <a:spcBef>
          <a:spcPct val="20000"/>
        </a:spcBef>
        <a:spcAft>
          <a:spcPct val="0"/>
        </a:spcAft>
        <a:buClr>
          <a:srgbClr val="000000"/>
        </a:buClr>
        <a:defRPr sz="2800">
          <a:solidFill>
            <a:srgbClr val="000080"/>
          </a:solidFill>
          <a:latin typeface="+mn-lt"/>
          <a:ea typeface="+mn-ea"/>
          <a:cs typeface="+mn-cs"/>
        </a:defRPr>
      </a:lvl1pPr>
      <a:lvl2pPr algn="ctr" rtl="0" fontAlgn="base">
        <a:lnSpc>
          <a:spcPct val="109000"/>
        </a:lnSpc>
        <a:spcBef>
          <a:spcPct val="20000"/>
        </a:spcBef>
        <a:spcAft>
          <a:spcPct val="0"/>
        </a:spcAft>
        <a:buClr>
          <a:srgbClr val="000000"/>
        </a:buClr>
        <a:defRPr sz="2800">
          <a:solidFill>
            <a:srgbClr val="000080"/>
          </a:solidFill>
          <a:latin typeface="+mn-lt"/>
        </a:defRPr>
      </a:lvl2pPr>
      <a:lvl3pPr algn="ctr" rtl="0" fontAlgn="base">
        <a:lnSpc>
          <a:spcPct val="109000"/>
        </a:lnSpc>
        <a:spcBef>
          <a:spcPct val="20000"/>
        </a:spcBef>
        <a:spcAft>
          <a:spcPct val="0"/>
        </a:spcAft>
        <a:buClr>
          <a:srgbClr val="000000"/>
        </a:buClr>
        <a:defRPr sz="2800">
          <a:solidFill>
            <a:srgbClr val="000080"/>
          </a:solidFill>
          <a:latin typeface="+mn-lt"/>
        </a:defRPr>
      </a:lvl3pPr>
      <a:lvl4pPr algn="ctr" rtl="0" fontAlgn="base">
        <a:lnSpc>
          <a:spcPct val="109000"/>
        </a:lnSpc>
        <a:spcBef>
          <a:spcPct val="20000"/>
        </a:spcBef>
        <a:spcAft>
          <a:spcPct val="0"/>
        </a:spcAft>
        <a:buClr>
          <a:srgbClr val="000000"/>
        </a:buClr>
        <a:defRPr sz="2800">
          <a:solidFill>
            <a:srgbClr val="000080"/>
          </a:solidFill>
          <a:latin typeface="+mn-lt"/>
        </a:defRPr>
      </a:lvl4pPr>
      <a:lvl5pPr algn="ctr" rtl="0" fontAlgn="base">
        <a:lnSpc>
          <a:spcPct val="109000"/>
        </a:lnSpc>
        <a:spcBef>
          <a:spcPct val="20000"/>
        </a:spcBef>
        <a:spcAft>
          <a:spcPct val="0"/>
        </a:spcAft>
        <a:buClr>
          <a:srgbClr val="000000"/>
        </a:buClr>
        <a:defRPr sz="2800">
          <a:solidFill>
            <a:srgbClr val="000080"/>
          </a:solidFill>
          <a:latin typeface="+mn-lt"/>
        </a:defRPr>
      </a:lvl5pPr>
      <a:lvl6pPr marL="457200" algn="ctr" rtl="0" fontAlgn="base">
        <a:lnSpc>
          <a:spcPct val="109000"/>
        </a:lnSpc>
        <a:spcBef>
          <a:spcPct val="20000"/>
        </a:spcBef>
        <a:spcAft>
          <a:spcPct val="0"/>
        </a:spcAft>
        <a:buClr>
          <a:srgbClr val="000000"/>
        </a:buClr>
        <a:defRPr sz="2800">
          <a:solidFill>
            <a:srgbClr val="000080"/>
          </a:solidFill>
          <a:latin typeface="+mn-lt"/>
        </a:defRPr>
      </a:lvl6pPr>
      <a:lvl7pPr marL="914400" algn="ctr" rtl="0" fontAlgn="base">
        <a:lnSpc>
          <a:spcPct val="109000"/>
        </a:lnSpc>
        <a:spcBef>
          <a:spcPct val="20000"/>
        </a:spcBef>
        <a:spcAft>
          <a:spcPct val="0"/>
        </a:spcAft>
        <a:buClr>
          <a:srgbClr val="000000"/>
        </a:buClr>
        <a:defRPr sz="2800">
          <a:solidFill>
            <a:srgbClr val="000080"/>
          </a:solidFill>
          <a:latin typeface="+mn-lt"/>
        </a:defRPr>
      </a:lvl7pPr>
      <a:lvl8pPr marL="1371600" algn="ctr" rtl="0" fontAlgn="base">
        <a:lnSpc>
          <a:spcPct val="109000"/>
        </a:lnSpc>
        <a:spcBef>
          <a:spcPct val="20000"/>
        </a:spcBef>
        <a:spcAft>
          <a:spcPct val="0"/>
        </a:spcAft>
        <a:buClr>
          <a:srgbClr val="000000"/>
        </a:buClr>
        <a:defRPr sz="2800">
          <a:solidFill>
            <a:srgbClr val="000080"/>
          </a:solidFill>
          <a:latin typeface="+mn-lt"/>
        </a:defRPr>
      </a:lvl8pPr>
      <a:lvl9pPr marL="1828800" algn="ctr" rtl="0" fontAlgn="base">
        <a:lnSpc>
          <a:spcPct val="109000"/>
        </a:lnSpc>
        <a:spcBef>
          <a:spcPct val="20000"/>
        </a:spcBef>
        <a:spcAft>
          <a:spcPct val="0"/>
        </a:spcAft>
        <a:buClr>
          <a:srgbClr val="000000"/>
        </a:buClr>
        <a:defRPr sz="2800">
          <a:solidFill>
            <a:srgbClr val="00008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2895600"/>
            <a:ext cx="8653462" cy="1107996"/>
          </a:xfrm>
          <a:ln/>
        </p:spPr>
        <p:txBody>
          <a:bodyPr/>
          <a:lstStyle/>
          <a:p>
            <a:pPr indent="0" defTabSz="381000">
              <a:lnSpc>
                <a:spcPct val="100000"/>
              </a:lnSpc>
              <a:buClr>
                <a:srgbClr val="000080"/>
              </a:buClr>
            </a:pPr>
            <a:r>
              <a:rPr lang="en-US" sz="3600" dirty="0" smtClean="0">
                <a:latin typeface="Arial Bold"/>
              </a:rPr>
              <a:t>Graduate Student Session</a:t>
            </a:r>
            <a:br>
              <a:rPr lang="en-US" sz="3600" dirty="0" smtClean="0">
                <a:latin typeface="Arial Bold"/>
              </a:rPr>
            </a:br>
            <a:r>
              <a:rPr lang="en-US" sz="3600" dirty="0" smtClean="0">
                <a:latin typeface="Arial Bold"/>
              </a:rPr>
              <a:t>Call </a:t>
            </a:r>
            <a:r>
              <a:rPr lang="en-US" sz="3600" dirty="0">
                <a:latin typeface="Arial Bold"/>
              </a:rPr>
              <a:t>For Papers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02419" y="609600"/>
            <a:ext cx="8655050" cy="1982081"/>
          </a:xfr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381000">
              <a:lnSpc>
                <a:spcPct val="100000"/>
              </a:lnSpc>
              <a:buClr>
                <a:srgbClr val="000080"/>
              </a:buClr>
            </a:pPr>
            <a:r>
              <a:rPr lang="en-US" b="1" i="1" dirty="0"/>
              <a:t>Society for Thomistic Personalism</a:t>
            </a:r>
          </a:p>
          <a:p>
            <a:pPr defTabSz="381000">
              <a:lnSpc>
                <a:spcPct val="100000"/>
              </a:lnSpc>
              <a:buClr>
                <a:srgbClr val="000080"/>
              </a:buClr>
            </a:pPr>
            <a:endParaRPr lang="en-US" b="1" i="1" dirty="0"/>
          </a:p>
          <a:p>
            <a:pPr defTabSz="381000">
              <a:lnSpc>
                <a:spcPct val="100000"/>
              </a:lnSpc>
              <a:buClr>
                <a:srgbClr val="000080"/>
              </a:buClr>
            </a:pPr>
            <a:r>
              <a:rPr lang="en-US" b="1" i="1" dirty="0"/>
              <a:t>2013 </a:t>
            </a:r>
            <a:r>
              <a:rPr lang="en-US" b="1" i="1" dirty="0" smtClean="0"/>
              <a:t>ACPA Satellite Session </a:t>
            </a:r>
          </a:p>
          <a:p>
            <a:pPr defTabSz="381000">
              <a:lnSpc>
                <a:spcPct val="100000"/>
              </a:lnSpc>
              <a:buClr>
                <a:srgbClr val="000080"/>
              </a:buClr>
            </a:pPr>
            <a:r>
              <a:rPr lang="en-US" b="1" i="1" dirty="0" smtClean="0"/>
              <a:t>Indianapolis </a:t>
            </a:r>
            <a:r>
              <a:rPr lang="en-US" b="1" i="1" dirty="0"/>
              <a:t>Nov.  1-3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828800" y="4384675"/>
            <a:ext cx="5562600" cy="210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381000">
              <a:spcBef>
                <a:spcPct val="20000"/>
              </a:spcBef>
              <a:buClr>
                <a:srgbClr val="000080"/>
              </a:buClr>
            </a:pPr>
            <a:r>
              <a:rPr lang="en-US" b="1" dirty="0">
                <a:solidFill>
                  <a:srgbClr val="000080"/>
                </a:solidFill>
                <a:latin typeface="Arial Black"/>
              </a:rPr>
              <a:t>Papers should be </a:t>
            </a:r>
            <a:r>
              <a:rPr lang="en-US" b="1" dirty="0" smtClean="0">
                <a:solidFill>
                  <a:srgbClr val="000080"/>
                </a:solidFill>
                <a:latin typeface="Arial Black"/>
              </a:rPr>
              <a:t>submitted for blind review. </a:t>
            </a:r>
            <a:r>
              <a:rPr lang="en-US" b="1" dirty="0" smtClean="0">
                <a:solidFill>
                  <a:srgbClr val="000080"/>
                </a:solidFill>
                <a:latin typeface="Arial Black"/>
              </a:rPr>
              <a:t>Length </a:t>
            </a:r>
            <a:r>
              <a:rPr lang="en-US" b="1" dirty="0" smtClean="0">
                <a:solidFill>
                  <a:srgbClr val="000080"/>
                </a:solidFill>
                <a:latin typeface="Arial Black"/>
              </a:rPr>
              <a:t>about </a:t>
            </a:r>
            <a:r>
              <a:rPr lang="en-US" b="1" dirty="0">
                <a:solidFill>
                  <a:srgbClr val="000080"/>
                </a:solidFill>
                <a:latin typeface="Arial Black"/>
              </a:rPr>
              <a:t>12 pages, i.e., about 20 minutes reading time on a topic pertaining to Thomistic Personalism</a:t>
            </a:r>
          </a:p>
          <a:p>
            <a:pPr defTabSz="381000">
              <a:spcBef>
                <a:spcPct val="20000"/>
              </a:spcBef>
              <a:buClr>
                <a:schemeClr val="bg1"/>
              </a:buClr>
            </a:pPr>
            <a:endParaRPr lang="en-US" b="1" dirty="0">
              <a:solidFill>
                <a:srgbClr val="000080"/>
              </a:solidFill>
              <a:latin typeface="Arial Black"/>
            </a:endParaRPr>
          </a:p>
          <a:p>
            <a:pPr defTabSz="381000">
              <a:spcBef>
                <a:spcPct val="20000"/>
              </a:spcBef>
              <a:buClr>
                <a:schemeClr val="bg1"/>
              </a:buClr>
            </a:pPr>
            <a:r>
              <a:rPr lang="en-US" b="1" dirty="0">
                <a:solidFill>
                  <a:srgbClr val="000080"/>
                </a:solidFill>
                <a:latin typeface="Arial Black"/>
              </a:rPr>
              <a:t>Email to rmlemmons@stthomas.edu</a:t>
            </a:r>
          </a:p>
          <a:p>
            <a:pPr algn="ctr" defTabSz="381000">
              <a:spcBef>
                <a:spcPct val="20000"/>
              </a:spcBef>
              <a:buClr>
                <a:schemeClr val="accent1"/>
              </a:buClr>
            </a:pPr>
            <a:r>
              <a:rPr lang="en-US" b="1" dirty="0">
                <a:solidFill>
                  <a:srgbClr val="000080"/>
                </a:solidFill>
                <a:latin typeface="Arial Black"/>
              </a:rPr>
              <a:t>Deadline May 31, 2013</a:t>
            </a:r>
          </a:p>
        </p:txBody>
      </p:sp>
    </p:spTree>
  </p:cSld>
  <p:clrMapOvr>
    <a:masterClrMapping/>
  </p:clrMapOvr>
  <p:transition spd="slow" advClick="0">
    <p:cut/>
  </p:transition>
</p:sld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  BOL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Graduate Student Session Call For Papers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Graduate Student Session Call For Papers</dc:title>
  <dc:creator>Lemmons, Rose Mary H.</dc:creator>
  <cp:lastModifiedBy>Mary Lemmons</cp:lastModifiedBy>
  <cp:revision>1</cp:revision>
  <dcterms:modified xsi:type="dcterms:W3CDTF">2013-04-16T21:17:17Z</dcterms:modified>
</cp:coreProperties>
</file>