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7" r:id="rId2"/>
    <p:sldId id="258" r:id="rId3"/>
    <p:sldId id="259" r:id="rId4"/>
    <p:sldId id="260" r:id="rId5"/>
    <p:sldId id="264" r:id="rId6"/>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17" autoAdjust="0"/>
  </p:normalViewPr>
  <p:slideViewPr>
    <p:cSldViewPr>
      <p:cViewPr>
        <p:scale>
          <a:sx n="110" d="100"/>
          <a:sy n="110" d="100"/>
        </p:scale>
        <p:origin x="-78"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t>6/4/2012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t>6/4/2012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t>6/4/2012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t>6/4/2012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t>6/4/2012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t>6/4/2012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609600"/>
            <a:ext cx="8534400" cy="6248400"/>
          </a:xfrm>
        </p:spPr>
        <p:txBody>
          <a:bodyPr>
            <a:normAutofit fontScale="85000" lnSpcReduction="20000"/>
          </a:bodyPr>
          <a:lstStyle/>
          <a:p>
            <a:pPr algn="l"/>
            <a:r>
              <a:rPr lang="en-US" dirty="0" smtClean="0">
                <a:solidFill>
                  <a:schemeClr val="tx1"/>
                </a:solidFill>
              </a:rPr>
              <a:t>Question:  If one assumes that the Catholic Church is wrong about women, abortion, marriage, and contraceptives, then why should the state permit the Church to provide social services?</a:t>
            </a:r>
          </a:p>
          <a:p>
            <a:endParaRPr lang="en-US" dirty="0">
              <a:solidFill>
                <a:schemeClr val="tx1"/>
              </a:solidFill>
            </a:endParaRPr>
          </a:p>
          <a:p>
            <a:pPr algn="l"/>
            <a:r>
              <a:rPr lang="en-US" dirty="0" smtClean="0">
                <a:solidFill>
                  <a:schemeClr val="tx1"/>
                </a:solidFill>
              </a:rPr>
              <a:t>Two-part Answer: </a:t>
            </a:r>
          </a:p>
          <a:p>
            <a:pPr algn="l"/>
            <a:r>
              <a:rPr lang="en-US" dirty="0" smtClean="0">
                <a:solidFill>
                  <a:schemeClr val="tx1"/>
                </a:solidFill>
              </a:rPr>
              <a:t>1: The Catholic Church claims that social services are a necessary part of its faith as stated in the encyclical </a:t>
            </a:r>
            <a:r>
              <a:rPr lang="en-US" i="1" dirty="0" smtClean="0">
                <a:solidFill>
                  <a:schemeClr val="tx1"/>
                </a:solidFill>
              </a:rPr>
              <a:t>Deus Caritas Est.</a:t>
            </a:r>
          </a:p>
          <a:p>
            <a:pPr algn="l"/>
            <a:endParaRPr lang="en-US" dirty="0">
              <a:solidFill>
                <a:schemeClr val="tx1"/>
              </a:solidFill>
            </a:endParaRPr>
          </a:p>
          <a:p>
            <a:pPr algn="l"/>
            <a:r>
              <a:rPr lang="en-US" dirty="0" smtClean="0">
                <a:solidFill>
                  <a:schemeClr val="tx1"/>
                </a:solidFill>
              </a:rPr>
              <a:t>2: The First Amendment of the Constitution of the United States guarantees the free exercise of religion by stating that “Congress shall make no law respecting an establishment of religion, or prohibiting the free exercise thereof; or abridging the freedom of speech, or of the press; or the right of the people peaceably to assemble, and to petition the Government for a redress of grievances.”</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rmAutofit fontScale="55000" lnSpcReduction="20000"/>
          </a:bodyPr>
          <a:lstStyle/>
          <a:p>
            <a:r>
              <a:rPr lang="en-US" dirty="0" smtClean="0"/>
              <a:t>Objection: The State cannot cooperate in the Church’s social programs without violating the Establishment Clause of the First Amendment: </a:t>
            </a:r>
            <a:r>
              <a:rPr lang="en-US" i="1" dirty="0" smtClean="0"/>
              <a:t>“</a:t>
            </a:r>
            <a:r>
              <a:rPr lang="en-US" i="1" dirty="0" smtClean="0"/>
              <a:t>Congress shall make no law respecting an establishment of religion.”</a:t>
            </a:r>
            <a:endParaRPr lang="en-US" i="1" dirty="0" smtClean="0"/>
          </a:p>
          <a:p>
            <a:endParaRPr lang="en-US" dirty="0"/>
          </a:p>
          <a:p>
            <a:r>
              <a:rPr lang="en-US" dirty="0" smtClean="0"/>
              <a:t>Answer: Cooperating with a religion is not the same as establishing it. A religion is established by a state when that religion is a pre-requisite for participating in government, e.g., by voting or by holding public office.</a:t>
            </a:r>
          </a:p>
          <a:p>
            <a:endParaRPr lang="en-US" dirty="0"/>
          </a:p>
          <a:p>
            <a:pPr lvl="1"/>
            <a:r>
              <a:rPr lang="en-US" dirty="0" smtClean="0"/>
              <a:t>The Establishment Clause was included in the Bill of Rights because during </a:t>
            </a:r>
          </a:p>
          <a:p>
            <a:pPr lvl="1">
              <a:buNone/>
            </a:pPr>
            <a:r>
              <a:rPr lang="en-US" dirty="0" smtClean="0"/>
              <a:t>the colonial period, membership in a particular faith was typically required in </a:t>
            </a:r>
          </a:p>
          <a:p>
            <a:pPr lvl="1">
              <a:buNone/>
            </a:pPr>
            <a:r>
              <a:rPr lang="en-US" dirty="0" smtClean="0"/>
              <a:t>order to hold office, to preach---or even to be present in the colony. For instance, </a:t>
            </a:r>
          </a:p>
          <a:p>
            <a:pPr lvl="1">
              <a:buNone/>
            </a:pPr>
            <a:r>
              <a:rPr lang="en-US" dirty="0" smtClean="0"/>
              <a:t>in 1656 the Congregationalists of Massachusetts Bay Colony proscribed the </a:t>
            </a:r>
          </a:p>
          <a:p>
            <a:pPr lvl="1">
              <a:buNone/>
            </a:pPr>
            <a:r>
              <a:rPr lang="en-US" dirty="0" smtClean="0"/>
              <a:t>presence of Quakers. Many of these were women. Most notable was Mary Dyer. </a:t>
            </a:r>
          </a:p>
          <a:p>
            <a:pPr lvl="1">
              <a:buNone/>
            </a:pPr>
            <a:r>
              <a:rPr lang="en-US" dirty="0" smtClean="0"/>
              <a:t>She was hanged on June 1</a:t>
            </a:r>
            <a:r>
              <a:rPr lang="en-US" baseline="30000" dirty="0" smtClean="0"/>
              <a:t>st</a:t>
            </a:r>
            <a:r>
              <a:rPr lang="en-US" dirty="0" smtClean="0"/>
              <a:t>, 1660 in Boston for returning to Massachusetts after </a:t>
            </a:r>
          </a:p>
          <a:p>
            <a:pPr lvl="1">
              <a:buNone/>
            </a:pPr>
            <a:r>
              <a:rPr lang="en-US" dirty="0" smtClean="0"/>
              <a:t>being banished. </a:t>
            </a:r>
          </a:p>
          <a:p>
            <a:endParaRPr lang="en-US" dirty="0" smtClean="0"/>
          </a:p>
          <a:p>
            <a:pPr lvl="1"/>
            <a:r>
              <a:rPr lang="en-US" dirty="0" smtClean="0"/>
              <a:t>The colonial establishment of churches often led to discrimination against Catholics. For instance, even though Maryland was established by the Catholic Lord Baltimore for the “free exercise of religion,” under the influence of Anglicans, Catholics were forbidden from holding public office or voting. While in Pennsylvania, Catholics were forbidden to have visible churches.</a:t>
            </a:r>
          </a:p>
          <a:p>
            <a:pPr lvl="1">
              <a:buNone/>
            </a:pPr>
            <a:endParaRPr lang="en-US" dirty="0" smtClean="0"/>
          </a:p>
          <a:p>
            <a:r>
              <a:rPr lang="en-US" dirty="0" smtClean="0"/>
              <a:t>Thus as long as a church does not require membership in order to receive services approved by the government, the Establishment clause does not bar the Church’s social programs as permitted by the right to religious free exercise. </a:t>
            </a:r>
            <a:endParaRPr lang="en-US" dirty="0"/>
          </a:p>
        </p:txBody>
      </p:sp>
      <p:pic>
        <p:nvPicPr>
          <p:cNvPr id="4" name="Picture 3" descr="Siena'MaryDyerByHowardPylePublicDoman.jpg"/>
          <p:cNvPicPr>
            <a:picLocks noChangeAspect="1"/>
          </p:cNvPicPr>
          <p:nvPr/>
        </p:nvPicPr>
        <p:blipFill>
          <a:blip r:embed="rId3" cstate="print"/>
          <a:srcRect l="6897" t="31034" r="31034"/>
          <a:stretch>
            <a:fillRect/>
          </a:stretch>
        </p:blipFill>
        <p:spPr>
          <a:xfrm>
            <a:off x="8077200" y="2438400"/>
            <a:ext cx="914400" cy="1524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fontScale="47500" lnSpcReduction="20000"/>
          </a:bodyPr>
          <a:lstStyle/>
          <a:p>
            <a:r>
              <a:rPr lang="en-US" dirty="0" smtClean="0"/>
              <a:t>Objection: The right to religious free exercise is not a right to harm women by depriving them of the right given them in </a:t>
            </a:r>
            <a:r>
              <a:rPr lang="en-US" i="1" dirty="0" smtClean="0"/>
              <a:t>Planned Parenthood v Casey</a:t>
            </a:r>
            <a:r>
              <a:rPr lang="en-US" dirty="0" smtClean="0"/>
              <a:t> to define their own existence through the use of abortion and contraceptives---and presumably through the use of </a:t>
            </a:r>
            <a:r>
              <a:rPr lang="en-US" i="1" dirty="0" smtClean="0"/>
              <a:t>in vitro</a:t>
            </a:r>
            <a:r>
              <a:rPr lang="en-US" dirty="0" smtClean="0"/>
              <a:t> fertilization technologies. In the words of the United States Supreme Court: </a:t>
            </a:r>
          </a:p>
          <a:p>
            <a:pPr lvl="1"/>
            <a:r>
              <a:rPr lang="en-US" dirty="0" smtClean="0"/>
              <a:t>“It </a:t>
            </a:r>
            <a:r>
              <a:rPr lang="en-US" dirty="0"/>
              <a:t>is conventional constitutional doctrine that where reasonable people disagree the government can adopt one position or the other.  That theorem, however, assumes a state of affairs in which the choice does not intrude upon a </a:t>
            </a:r>
            <a:r>
              <a:rPr lang="en-US" b="1" dirty="0"/>
              <a:t>protected liberty</a:t>
            </a:r>
            <a:r>
              <a:rPr lang="en-US" dirty="0"/>
              <a:t>. </a:t>
            </a:r>
            <a:r>
              <a:rPr lang="en-US" dirty="0" smtClean="0"/>
              <a:t>Thus</a:t>
            </a:r>
            <a:r>
              <a:rPr lang="en-US" dirty="0"/>
              <a:t>, while some people might disagree about whether or not the flag should be saluted, or disagree about the proposition that it may not be defiled, we have ruled that a State may not compel or enforce one view or the other. </a:t>
            </a:r>
            <a:r>
              <a:rPr lang="en-US" dirty="0" smtClean="0"/>
              <a:t>Our </a:t>
            </a:r>
            <a:r>
              <a:rPr lang="en-US" dirty="0"/>
              <a:t>law affords constitutional protection to personal decisions relating to marriage, procreation, contraception, family relationships, child rearing, and education.  Our cases recognize "the right of the </a:t>
            </a:r>
            <a:r>
              <a:rPr lang="en-US" i="1" dirty="0"/>
              <a:t>individual</a:t>
            </a:r>
            <a:r>
              <a:rPr lang="en-US" dirty="0"/>
              <a:t>, married or single, to </a:t>
            </a:r>
            <a:r>
              <a:rPr lang="en-US" b="1" dirty="0"/>
              <a:t>be free from unwarranted governmental intrusion into matters so fundamentally affecting a person as the decision whether to bear or beget a child</a:t>
            </a:r>
            <a:r>
              <a:rPr lang="en-US" dirty="0"/>
              <a:t>." These matters, involving the most intimate and personal choices a person may make in a lifetime, choices central to personal dignity and autonomy, are central to the liberty protected by the Fourteenth Amendment. </a:t>
            </a:r>
            <a:r>
              <a:rPr lang="en-US" dirty="0" smtClean="0"/>
              <a:t>At </a:t>
            </a:r>
            <a:r>
              <a:rPr lang="en-US" dirty="0"/>
              <a:t>the </a:t>
            </a:r>
            <a:r>
              <a:rPr lang="en-US" b="1" dirty="0"/>
              <a:t>heart of liberty </a:t>
            </a:r>
            <a:r>
              <a:rPr lang="en-US" dirty="0"/>
              <a:t>is the right to define one's own concept of existence, of meaning, of the universe, and of the mystery of human life</a:t>
            </a:r>
            <a:r>
              <a:rPr lang="en-US" b="1" dirty="0"/>
              <a:t>. </a:t>
            </a:r>
            <a:r>
              <a:rPr lang="en-US" i="1" dirty="0"/>
              <a:t>Beliefs about these matters could not define the attributes of personhood were they formed under compulsion of the State</a:t>
            </a:r>
            <a:r>
              <a:rPr lang="en-US" i="1" dirty="0" smtClean="0"/>
              <a:t>.” </a:t>
            </a:r>
            <a:endParaRPr lang="en-US" i="1" dirty="0"/>
          </a:p>
          <a:p>
            <a:endParaRPr lang="en-US" dirty="0"/>
          </a:p>
          <a:p>
            <a:r>
              <a:rPr lang="en-US" dirty="0" smtClean="0"/>
              <a:t>First Response:  The inability of a church to provide social services contrary to its faith does not preclude the ability of individuals to go elsewhere. </a:t>
            </a:r>
          </a:p>
          <a:p>
            <a:endParaRPr lang="en-US" dirty="0"/>
          </a:p>
          <a:p>
            <a:r>
              <a:rPr lang="en-US" dirty="0" smtClean="0"/>
              <a:t>Second Response: The Court is being inconsistent is claiming that decisions “</a:t>
            </a:r>
            <a:r>
              <a:rPr lang="en-US" dirty="0" smtClean="0"/>
              <a:t>relating to marriage, procreation, contraception, family relationships, child rearing, and education</a:t>
            </a:r>
            <a:r>
              <a:rPr lang="en-US" dirty="0" smtClean="0"/>
              <a:t> “ are “personal” and are to be “free from . . .  governmental intrusion,” while making its own perspective mandatory for participating in social services. </a:t>
            </a:r>
          </a:p>
          <a:p>
            <a:endParaRPr lang="en-US" dirty="0"/>
          </a:p>
          <a:p>
            <a:r>
              <a:rPr lang="en-US" dirty="0" smtClean="0"/>
              <a:t>Third Response: The Court’s definition of the heart of liberty precludes objective criteria for differentiating between liberties that deserve legal protection and those that are so capriciously vicious as to deserve legal prohibition. By so doing, the Court is rejecting the possibility that liberty is based on objective truths, such as those enshrined in the </a:t>
            </a:r>
            <a:r>
              <a:rPr lang="en-US" i="1" dirty="0" smtClean="0"/>
              <a:t>Declaration of Independence </a:t>
            </a:r>
            <a:r>
              <a:rPr lang="en-US" dirty="0" smtClean="0"/>
              <a:t>as self-evident, namely, “all men are created equal, that they are endowed by their Creator with certain unalienable Rights, that among these are Life, Liberty and the pursuit of Happiness.--That to secure these rights, Governments are instituted among Men, deriving their just powers from the consent of the governed.”</a:t>
            </a:r>
          </a:p>
          <a:p>
            <a:endParaRPr lang="en-US" dirty="0"/>
          </a:p>
          <a:p>
            <a:r>
              <a:rPr lang="en-US" dirty="0" smtClean="0"/>
              <a:t>Fourth response: Women are not harmed by being unable to kill another innocent human being.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6324600"/>
          </a:xfrm>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6324600"/>
          </a:xfrm>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487</Words>
  <Application>Microsoft Office PowerPoint</Application>
  <PresentationFormat>On-screen Show (4:3)</PresentationFormat>
  <Paragraphs>35</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27</cp:revision>
  <dcterms:created xsi:type="dcterms:W3CDTF">2012-06-04T14:31:14Z</dcterms:created>
  <dcterms:modified xsi:type="dcterms:W3CDTF">2012-06-04T17:55:43Z</dcterms:modified>
</cp:coreProperties>
</file>