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66" r:id="rId2"/>
    <p:sldId id="268" r:id="rId3"/>
    <p:sldId id="265" r:id="rId4"/>
    <p:sldId id="286" r:id="rId5"/>
    <p:sldId id="291" r:id="rId6"/>
    <p:sldId id="272" r:id="rId7"/>
    <p:sldId id="273" r:id="rId8"/>
    <p:sldId id="274" r:id="rId9"/>
    <p:sldId id="285" r:id="rId10"/>
    <p:sldId id="284" r:id="rId11"/>
    <p:sldId id="287" r:id="rId12"/>
    <p:sldId id="294" r:id="rId13"/>
    <p:sldId id="283" r:id="rId14"/>
    <p:sldId id="288" r:id="rId15"/>
    <p:sldId id="280" r:id="rId16"/>
    <p:sldId id="289" r:id="rId17"/>
    <p:sldId id="290" r:id="rId18"/>
    <p:sldId id="278" r:id="rId19"/>
  </p:sldIdLst>
  <p:sldSz cx="9144000" cy="6858000" type="screen4x3"/>
  <p:notesSz cx="6858000" cy="93821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88329" autoAdjust="0"/>
  </p:normalViewPr>
  <p:slideViewPr>
    <p:cSldViewPr>
      <p:cViewPr>
        <p:scale>
          <a:sx n="77" d="100"/>
          <a:sy n="77" d="100"/>
        </p:scale>
        <p:origin x="-78" y="-360"/>
      </p:cViewPr>
      <p:guideLst>
        <p:guide orient="horz" pos="2160"/>
        <p:guide pos="2880"/>
      </p:guideLst>
    </p:cSldViewPr>
  </p:slideViewPr>
  <p:notesTextViewPr>
    <p:cViewPr>
      <p:scale>
        <a:sx n="100" d="100"/>
        <a:sy n="100" d="100"/>
      </p:scale>
      <p:origin x="0" y="0"/>
    </p:cViewPr>
  </p:notesTextViewPr>
  <p:notesViewPr>
    <p:cSldViewPr>
      <p:cViewPr varScale="1">
        <p:scale>
          <a:sx n="80" d="100"/>
          <a:sy n="80" d="100"/>
        </p:scale>
        <p:origin x="-2046" y="-90"/>
      </p:cViewPr>
      <p:guideLst>
        <p:guide orient="horz" pos="2955"/>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9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9900"/>
          </a:xfrm>
          <a:prstGeom prst="rect">
            <a:avLst/>
          </a:prstGeom>
        </p:spPr>
        <p:txBody>
          <a:bodyPr vert="horz" lIns="91440" tIns="45720" rIns="91440" bIns="45720" rtlCol="0"/>
          <a:lstStyle>
            <a:lvl1pPr algn="r">
              <a:defRPr sz="1200"/>
            </a:lvl1pPr>
          </a:lstStyle>
          <a:p>
            <a:fld id="{49D10629-66F3-4645-8649-68BC6AF1DE8C}" type="datetimeFigureOut">
              <a:rPr lang="en-US" smtClean="0"/>
              <a:pPr/>
              <a:t>6/14/2012</a:t>
            </a:fld>
            <a:endParaRPr lang="en-US"/>
          </a:p>
        </p:txBody>
      </p:sp>
      <p:sp>
        <p:nvSpPr>
          <p:cNvPr id="4" name="Footer Placeholder 3"/>
          <p:cNvSpPr>
            <a:spLocks noGrp="1"/>
          </p:cNvSpPr>
          <p:nvPr>
            <p:ph type="ftr" sz="quarter" idx="2"/>
          </p:nvPr>
        </p:nvSpPr>
        <p:spPr>
          <a:xfrm>
            <a:off x="0" y="8910638"/>
            <a:ext cx="2971800" cy="469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910638"/>
            <a:ext cx="2971800" cy="469900"/>
          </a:xfrm>
          <a:prstGeom prst="rect">
            <a:avLst/>
          </a:prstGeom>
        </p:spPr>
        <p:txBody>
          <a:bodyPr vert="horz" lIns="91440" tIns="45720" rIns="91440" bIns="45720" rtlCol="0" anchor="b"/>
          <a:lstStyle>
            <a:lvl1pPr algn="r">
              <a:defRPr sz="1200"/>
            </a:lvl1pPr>
          </a:lstStyle>
          <a:p>
            <a:fld id="{F3DC07E8-2969-4D19-A03C-741D62D9DFBB}"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858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8586"/>
          </a:xfrm>
          <a:prstGeom prst="rect">
            <a:avLst/>
          </a:prstGeom>
        </p:spPr>
        <p:txBody>
          <a:bodyPr vert="horz" lIns="91440" tIns="45720" rIns="91440" bIns="45720" rtlCol="0"/>
          <a:lstStyle>
            <a:lvl1pPr algn="r">
              <a:defRPr sz="1200"/>
            </a:lvl1pPr>
          </a:lstStyle>
          <a:p>
            <a:fld id="{ACCA7BF6-60F9-4050-AEC1-E255C98C88C3}" type="datetimeFigureOut">
              <a:rPr lang="en-US" smtClean="0"/>
              <a:pPr/>
              <a:t>6/14/2012</a:t>
            </a:fld>
            <a:endParaRPr lang="en-US"/>
          </a:p>
        </p:txBody>
      </p:sp>
      <p:sp>
        <p:nvSpPr>
          <p:cNvPr id="4" name="Slide Image Placeholder 3"/>
          <p:cNvSpPr>
            <a:spLocks noGrp="1" noRot="1" noChangeAspect="1"/>
          </p:cNvSpPr>
          <p:nvPr>
            <p:ph type="sldImg" idx="2"/>
          </p:nvPr>
        </p:nvSpPr>
        <p:spPr>
          <a:xfrm>
            <a:off x="1084263" y="703263"/>
            <a:ext cx="4689475" cy="3517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56770"/>
            <a:ext cx="5486400" cy="42217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12052"/>
            <a:ext cx="2971800" cy="46858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912052"/>
            <a:ext cx="2971800" cy="468585"/>
          </a:xfrm>
          <a:prstGeom prst="rect">
            <a:avLst/>
          </a:prstGeom>
        </p:spPr>
        <p:txBody>
          <a:bodyPr vert="horz" lIns="91440" tIns="45720" rIns="91440" bIns="45720" rtlCol="0" anchor="b"/>
          <a:lstStyle>
            <a:lvl1pPr algn="r">
              <a:defRPr sz="1200"/>
            </a:lvl1pPr>
          </a:lstStyle>
          <a:p>
            <a:fld id="{802C081D-54B1-4622-A37C-0AF8C2269F5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en.wikipedia.org/wiki/French_Revolution" TargetMode="External"/><Relationship Id="rId3" Type="http://schemas.openxmlformats.org/officeDocument/2006/relationships/hyperlink" Target="http://en.wikipedia.org/wiki/Monistrol-sur-Loire" TargetMode="External"/><Relationship Id="rId7" Type="http://schemas.openxmlformats.org/officeDocument/2006/relationships/hyperlink" Target="http://en.wikipedia.org/wiki/Religious_habit"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en.wikipedia.org/wiki/Le_Puy-en-Velay" TargetMode="External"/><Relationship Id="rId5" Type="http://schemas.openxmlformats.org/officeDocument/2006/relationships/hyperlink" Target="http://en.wikipedia.org/w/index.php?title=Bishop_de_Gallard&amp;action=edit&amp;redlink=1" TargetMode="External"/><Relationship Id="rId10" Type="http://schemas.openxmlformats.org/officeDocument/2006/relationships/hyperlink" Target="http://en.wikipedia.org/wiki/Saint-Didier" TargetMode="External"/><Relationship Id="rId4" Type="http://schemas.openxmlformats.org/officeDocument/2006/relationships/hyperlink" Target="http://en.wikipedia.org/wiki/Haute-Loire" TargetMode="External"/><Relationship Id="rId9" Type="http://schemas.openxmlformats.org/officeDocument/2006/relationships/hyperlink" Target="http://en.wikipedia.org/wiki/Civil_Constitution_of_the_Clergy"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www.newadvent.org/cathen/07144a.htm" TargetMode="External"/><Relationship Id="rId3" Type="http://schemas.openxmlformats.org/officeDocument/2006/relationships/hyperlink" Target="http://www.newadvent.org/cathen/13554b.htm" TargetMode="External"/><Relationship Id="rId7" Type="http://schemas.openxmlformats.org/officeDocument/2006/relationships/hyperlink" Target="http://www.newadvent.org/cathen/02703a.htm"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www.newadvent.org/cathen/15228b.htm" TargetMode="External"/><Relationship Id="rId11" Type="http://schemas.openxmlformats.org/officeDocument/2006/relationships/hyperlink" Target="http://www.newadvent.org/cathen/11164a.htm" TargetMode="External"/><Relationship Id="rId5" Type="http://schemas.openxmlformats.org/officeDocument/2006/relationships/hyperlink" Target="http://www.newadvent.org/cathen/04340c.htm" TargetMode="External"/><Relationship Id="rId10" Type="http://schemas.openxmlformats.org/officeDocument/2006/relationships/hyperlink" Target="http://www.newadvent.org/cathen/03449a.htm" TargetMode="External"/><Relationship Id="rId4" Type="http://schemas.openxmlformats.org/officeDocument/2006/relationships/hyperlink" Target="http://www.newadvent.org/cathen/07480a.htm" TargetMode="External"/><Relationship Id="rId9" Type="http://schemas.openxmlformats.org/officeDocument/2006/relationships/hyperlink" Target="http://www.newadvent.org/cathen/12509a.htm"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en.wikipedia.org/wiki/Colossus_of_Rhode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Mother Cabrini (1850-1917) founded the Missionary Sisters of the Sacred Heart and established 67 orphanages, schools, and hospitals in New York, Chicago, Des Plaines, Seattle, New Orleans, Denver, Los Angeles, Philadelphia, and throughout South America and Europe.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St.</a:t>
            </a:r>
            <a:r>
              <a:rPr lang="en-US" b="1" baseline="0" dirty="0" smtClean="0"/>
              <a:t> Katherine Drexel (1858-1955) </a:t>
            </a:r>
            <a:r>
              <a:rPr lang="en-US" dirty="0" smtClean="0"/>
              <a:t>In addition to founding the Sisters of the Blessed Sacrament for Black and Native American peoples, she dedicated her life, from the age of 33 until her death in 1955, and a fortune of $20 million to this work. In 1894, Mother Drexel took part in opening the first mission school for Indians, in Santa Fe, New Mexico and other schools quickly followed. In 1915, she also founded Xavier University in New Orleans. At the time of her death, there were more than 500 Sisters teaching in 63 schools throughout the country. http://www.womenofgrace.com/blog/?p=12906</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Mother St. John </a:t>
            </a:r>
            <a:r>
              <a:rPr lang="en-US" dirty="0" err="1" smtClean="0"/>
              <a:t>Fontbonne</a:t>
            </a:r>
            <a:r>
              <a:rPr lang="en-US" baseline="0" dirty="0" smtClean="0"/>
              <a:t> (1759-1843) </a:t>
            </a:r>
            <a:r>
              <a:rPr lang="en-US" dirty="0" smtClean="0"/>
              <a:t>In 1778 she entered a house of the Sisters of St. Joseph which had just been established at </a:t>
            </a:r>
            <a:r>
              <a:rPr lang="en-US" dirty="0" err="1" smtClean="0">
                <a:hlinkClick r:id="rId3" tooltip="Monistrol-sur-Loire"/>
              </a:rPr>
              <a:t>Monistrol</a:t>
            </a:r>
            <a:r>
              <a:rPr lang="en-US" dirty="0" smtClean="0"/>
              <a:t> (</a:t>
            </a:r>
            <a:r>
              <a:rPr lang="en-US" dirty="0" smtClean="0">
                <a:hlinkClick r:id="rId4" tooltip="Haute-Loire"/>
              </a:rPr>
              <a:t>Haute-Loire</a:t>
            </a:r>
            <a:r>
              <a:rPr lang="en-US" dirty="0" smtClean="0"/>
              <a:t>) by </a:t>
            </a:r>
            <a:r>
              <a:rPr lang="en-US" dirty="0" smtClean="0">
                <a:hlinkClick r:id="rId5" tooltip="Bishop de Gallard (page does not exist)"/>
              </a:rPr>
              <a:t>Bishop de </a:t>
            </a:r>
            <a:r>
              <a:rPr lang="en-US" dirty="0" err="1" smtClean="0">
                <a:hlinkClick r:id="rId5" tooltip="Bishop de Gallard (page does not exist)"/>
              </a:rPr>
              <a:t>Gallard</a:t>
            </a:r>
            <a:r>
              <a:rPr lang="en-US" dirty="0" smtClean="0"/>
              <a:t> of </a:t>
            </a:r>
            <a:r>
              <a:rPr lang="en-US" dirty="0" smtClean="0">
                <a:hlinkClick r:id="rId6" tooltip="Le Puy-en-Velay"/>
              </a:rPr>
              <a:t>Le </a:t>
            </a:r>
            <a:r>
              <a:rPr lang="en-US" dirty="0" err="1" smtClean="0">
                <a:hlinkClick r:id="rId6" tooltip="Le Puy-en-Velay"/>
              </a:rPr>
              <a:t>Puy</a:t>
            </a:r>
            <a:r>
              <a:rPr lang="en-US" dirty="0" smtClean="0"/>
              <a:t>. The following year she received the </a:t>
            </a:r>
            <a:r>
              <a:rPr lang="en-US" dirty="0" smtClean="0">
                <a:hlinkClick r:id="rId7" tooltip="Religious habit"/>
              </a:rPr>
              <a:t>religious habit</a:t>
            </a:r>
            <a:r>
              <a:rPr lang="en-US" dirty="0" smtClean="0"/>
              <a:t>. On her election, six years later, as superior of the community, Mother St. John, as she was now called, co-operated with the founder in all his undertakings, and aided in the establishment of a hospital (not a medical institution, but rather a place to receive the poor). At the outbreak of the </a:t>
            </a:r>
            <a:r>
              <a:rPr lang="en-US" dirty="0" smtClean="0">
                <a:hlinkClick r:id="rId8" tooltip="French Revolution"/>
              </a:rPr>
              <a:t>French Revolution</a:t>
            </a:r>
            <a:r>
              <a:rPr lang="en-US" dirty="0" smtClean="0"/>
              <a:t> she and her community followed Bishop de </a:t>
            </a:r>
            <a:r>
              <a:rPr lang="en-US" dirty="0" err="1" smtClean="0"/>
              <a:t>Gallard</a:t>
            </a:r>
            <a:r>
              <a:rPr lang="en-US" dirty="0" smtClean="0"/>
              <a:t> in refusing to sign the Oath of </a:t>
            </a:r>
            <a:r>
              <a:rPr lang="en-US" dirty="0" smtClean="0">
                <a:hlinkClick r:id="rId9" tooltip="Civil Constitution of the Clergy"/>
              </a:rPr>
              <a:t>Civil Constitution of the Clergy</a:t>
            </a:r>
            <a:r>
              <a:rPr lang="en-US" dirty="0" smtClean="0"/>
              <a:t>. Forced to disperse her community, she remained until she was mobbed, and the convent taken possession of in the name of the Commune. She returned to her father's home, and was soon imprisoned at </a:t>
            </a:r>
            <a:r>
              <a:rPr lang="en-US" dirty="0" smtClean="0">
                <a:hlinkClick r:id="rId10" tooltip="Saint-Didier"/>
              </a:rPr>
              <a:t>Saint-Didier</a:t>
            </a:r>
            <a:r>
              <a:rPr lang="en-US" dirty="0" smtClean="0"/>
              <a:t>. Unable to regain possession of her convent at </a:t>
            </a:r>
            <a:r>
              <a:rPr lang="en-US" dirty="0" err="1" smtClean="0"/>
              <a:t>Monistrol</a:t>
            </a:r>
            <a:r>
              <a:rPr lang="en-US" dirty="0" smtClean="0"/>
              <a:t>, she and her sister, who had been her companion in prison, returned again to their father's house. Wikipedia</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Mother St. John Fournier, (1814-1875). Principal</a:t>
            </a:r>
            <a:r>
              <a:rPr lang="en-US" b="1" baseline="0" dirty="0" smtClean="0"/>
              <a:t> of a school for African Americans in St. Louis forced to close due to racism. One night</a:t>
            </a:r>
            <a:r>
              <a:rPr lang="en-US" b="1" baseline="0" dirty="0" smtClean="0"/>
              <a:t>, racists made </a:t>
            </a:r>
            <a:r>
              <a:rPr lang="en-US" b="1" baseline="0" dirty="0" smtClean="0"/>
              <a:t>three attempts </a:t>
            </a:r>
            <a:r>
              <a:rPr lang="en-US" b="1" baseline="0" dirty="0" smtClean="0"/>
              <a:t> </a:t>
            </a:r>
            <a:r>
              <a:rPr lang="en-US" b="1" baseline="0" dirty="0" smtClean="0"/>
              <a:t>to break down the convent door and throw the sisters out. </a:t>
            </a:r>
            <a:r>
              <a:rPr lang="en-US" b="1" dirty="0" smtClean="0"/>
              <a:t>The log cabin was the Chapel</a:t>
            </a:r>
            <a:r>
              <a:rPr lang="en-US" b="1" baseline="0" dirty="0" smtClean="0"/>
              <a:t> of St. Paul </a:t>
            </a:r>
            <a:r>
              <a:rPr lang="en-US" b="1" baseline="0" dirty="0" err="1" smtClean="0"/>
              <a:t>est</a:t>
            </a:r>
            <a:r>
              <a:rPr lang="en-US" b="1" baseline="0" dirty="0" smtClean="0"/>
              <a:t> in 1851 and with the cholera outbreak of 1853 became the first location of St. Joseph’s Hospital</a:t>
            </a:r>
            <a:endParaRPr lang="en-US" b="1" dirty="0" smtClean="0"/>
          </a:p>
          <a:p>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b="1" dirty="0" smtClean="0"/>
              <a:t>“Freedom is not simply the absence of tyranny or oppression. Nor is freedom a license to do whatever we like. </a:t>
            </a:r>
          </a:p>
          <a:p>
            <a:pPr>
              <a:buNone/>
            </a:pPr>
            <a:r>
              <a:rPr lang="en-US" b="1" dirty="0" smtClean="0"/>
              <a:t>Freedom has an inner ‘logic’ which distinguishes it and ennobles it: freedom is ordered to the truth and is fulfilled in man’s quest for truth and in man’s living in the truth. </a:t>
            </a:r>
          </a:p>
          <a:p>
            <a:pPr>
              <a:buNone/>
            </a:pPr>
            <a:r>
              <a:rPr lang="en-US" b="1" dirty="0" smtClean="0"/>
              <a:t>Detached from the truth about the human person, freedom deteriorates into license in the lives of individuals, and in the political life, it becomes the caprice of the most powerful and arrogance of power. </a:t>
            </a:r>
          </a:p>
          <a:p>
            <a:pPr>
              <a:buNone/>
            </a:pPr>
            <a:r>
              <a:rPr lang="en-US" b="1" dirty="0" smtClean="0"/>
              <a:t>Far from being a limitation upon freedom or a threat to it, reference to the truth about the human person---a truth universally knowable through the moral law written on the hearts of all---is, in fact, the guarantor of freedom’s future.” (</a:t>
            </a:r>
            <a:r>
              <a:rPr lang="en-US" b="1" i="1" dirty="0" smtClean="0"/>
              <a:t>UN Address</a:t>
            </a:r>
            <a:r>
              <a:rPr lang="en-US" b="1" dirty="0" smtClean="0"/>
              <a:t> 1995 #3, </a:t>
            </a:r>
            <a:r>
              <a:rPr lang="en-US" b="1" i="1" dirty="0" smtClean="0"/>
              <a:t>Pope in America, </a:t>
            </a:r>
            <a:r>
              <a:rPr lang="en-US" b="1" dirty="0" smtClean="0"/>
              <a:t>18-19).</a:t>
            </a:r>
          </a:p>
          <a:p>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t>The ancient Greek playwright Sophocles accordingly has </a:t>
            </a:r>
            <a:r>
              <a:rPr lang="en-US" sz="1400" b="0" dirty="0" err="1" smtClean="0"/>
              <a:t>Antigone</a:t>
            </a:r>
            <a:r>
              <a:rPr lang="en-US" sz="1400" b="0" dirty="0" smtClean="0"/>
              <a:t> defy her king’s order to leave her brother unburied: “[I did not deem] thy decrees were of such force . . . [as to] override the unwritten and unfailing statues of heaven.”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t>Mary Barrett Dyer, a Quaker, defied banishment by the Congregationalists and was hanged on 06-01-1660 in Boston. Her last words: “ I came to keep </a:t>
            </a:r>
            <a:r>
              <a:rPr lang="en-US" sz="1400" b="0" dirty="0" err="1" smtClean="0"/>
              <a:t>bloodguiltiness</a:t>
            </a:r>
            <a:r>
              <a:rPr lang="en-US" sz="1400" b="0" dirty="0" smtClean="0"/>
              <a:t> from you, desire you to repeal the unrighteous and unjust</a:t>
            </a:r>
            <a:r>
              <a:rPr lang="en-US" sz="1400" b="0" baseline="0" dirty="0" smtClean="0"/>
              <a:t> law made against the innocent servants of the Lord”   http://www.mayflowerfamilies.com/enquirer/mary_dyer.htm</a:t>
            </a:r>
            <a:endParaRPr lang="en-US" sz="1400"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dirty="0" smtClean="0"/>
          </a:p>
          <a:p>
            <a:r>
              <a:rPr lang="en-US" sz="1400" b="0" kern="1200" dirty="0" smtClean="0">
                <a:solidFill>
                  <a:schemeClr val="tx1"/>
                </a:solidFill>
                <a:latin typeface="+mn-lt"/>
                <a:ea typeface="+mn-ea"/>
                <a:cs typeface="+mn-cs"/>
              </a:rPr>
              <a:t>Mother Mary Elizabeth Lange (1784-1882). Born in Haiti; educated in Cuba. Arrived in Baltimore in 1813. ”Baltimore had a large population of French-speaking Caribbean Catholics. Lange, a well-educated free black woman in a slave-holding state, also had money from her merchant father. She saw a need in educating children of Caribbean immigrants and slaves, a practice which was illegal at that time. [Using her own money, she] set up a school in her home [that was free]. Founded </a:t>
            </a:r>
            <a:r>
              <a:rPr lang="en-US" sz="1400" b="0" kern="1200" dirty="0" smtClean="0">
                <a:solidFill>
                  <a:srgbClr val="C00000"/>
                </a:solidFill>
                <a:latin typeface="+mn-lt"/>
                <a:ea typeface="+mn-ea"/>
                <a:cs typeface="+mn-cs"/>
              </a:rPr>
              <a:t>the Oblate Sisters of Providence </a:t>
            </a:r>
            <a:r>
              <a:rPr lang="en-US" sz="1400" b="0" kern="1200" dirty="0" smtClean="0">
                <a:solidFill>
                  <a:schemeClr val="tx1"/>
                </a:solidFill>
                <a:latin typeface="+mn-lt"/>
                <a:ea typeface="+mn-ea"/>
                <a:cs typeface="+mn-cs"/>
              </a:rPr>
              <a:t>and took the name of Mary in 1829. The Oblate sisters educated youths and provided homes for orphans. They nursed the sick and dying and sheltered the elderly. Mother Mary Lange died Feb. 3, 1882. http://www.baltimoresun.com/features/bal-blackhistory-lange,0,2431999.story</a:t>
            </a:r>
          </a:p>
          <a:p>
            <a:r>
              <a:rPr lang="en-US" sz="1400" b="0" kern="1200" dirty="0" smtClean="0">
                <a:solidFill>
                  <a:schemeClr val="tx1"/>
                </a:solidFill>
                <a:latin typeface="+mn-lt"/>
                <a:ea typeface="+mn-ea"/>
                <a:cs typeface="+mn-cs"/>
              </a:rPr>
              <a:t> </a:t>
            </a:r>
          </a:p>
          <a:p>
            <a:r>
              <a:rPr lang="en-US" sz="1400" b="0" kern="1200" dirty="0" smtClean="0">
                <a:solidFill>
                  <a:schemeClr val="tx1"/>
                </a:solidFill>
                <a:latin typeface="+mn-lt"/>
                <a:ea typeface="+mn-ea"/>
                <a:cs typeface="+mn-cs"/>
              </a:rPr>
              <a:t>Mother Mary Frances Xavier </a:t>
            </a:r>
            <a:r>
              <a:rPr lang="en-US" sz="1400" b="0" kern="1200" dirty="0" err="1" smtClean="0">
                <a:solidFill>
                  <a:schemeClr val="tx1"/>
                </a:solidFill>
                <a:latin typeface="+mn-lt"/>
                <a:ea typeface="+mn-ea"/>
                <a:cs typeface="+mn-cs"/>
              </a:rPr>
              <a:t>Warde</a:t>
            </a:r>
            <a:r>
              <a:rPr lang="en-US" sz="1400" b="0" kern="1200" dirty="0" smtClean="0">
                <a:solidFill>
                  <a:schemeClr val="tx1"/>
                </a:solidFill>
                <a:latin typeface="+mn-lt"/>
                <a:ea typeface="+mn-ea"/>
                <a:cs typeface="+mn-cs"/>
              </a:rPr>
              <a:t> (1810-1884) arrived from Ireland in </a:t>
            </a:r>
            <a:r>
              <a:rPr lang="en-US" sz="1400" b="0" kern="1200" dirty="0" smtClean="0">
                <a:solidFill>
                  <a:schemeClr val="tx1"/>
                </a:solidFill>
                <a:latin typeface="+mn-lt"/>
                <a:ea typeface="+mn-ea"/>
                <a:cs typeface="+mn-cs"/>
              </a:rPr>
              <a:t>1843 as the leader of Sisters of Mercy </a:t>
            </a:r>
            <a:r>
              <a:rPr lang="en-US" sz="1400" b="0" kern="1200" dirty="0" smtClean="0">
                <a:solidFill>
                  <a:schemeClr val="tx1"/>
                </a:solidFill>
                <a:latin typeface="+mn-lt"/>
                <a:ea typeface="+mn-ea"/>
                <a:cs typeface="+mn-cs"/>
              </a:rPr>
              <a:t>established parochial </a:t>
            </a:r>
            <a:r>
              <a:rPr lang="en-US" sz="1400" b="0" u="sng" kern="1200" dirty="0" smtClean="0">
                <a:solidFill>
                  <a:schemeClr val="tx1"/>
                </a:solidFill>
                <a:latin typeface="+mn-lt"/>
                <a:ea typeface="+mn-ea"/>
                <a:cs typeface="+mn-cs"/>
                <a:hlinkClick r:id="rId3"/>
              </a:rPr>
              <a:t>schools</a:t>
            </a:r>
            <a:r>
              <a:rPr lang="en-US" sz="1400" b="0" kern="1200" dirty="0" smtClean="0">
                <a:solidFill>
                  <a:schemeClr val="tx1"/>
                </a:solidFill>
                <a:latin typeface="+mn-lt"/>
                <a:ea typeface="+mn-ea"/>
                <a:cs typeface="+mn-cs"/>
              </a:rPr>
              <a:t> and academies, visited the sick poor in their houses and in the poor house, prisoners. </a:t>
            </a:r>
            <a:r>
              <a:rPr lang="en-US" sz="1400" b="0" kern="1200" dirty="0" smtClean="0">
                <a:solidFill>
                  <a:schemeClr val="tx1"/>
                </a:solidFill>
                <a:latin typeface="+mn-lt"/>
                <a:ea typeface="+mn-ea"/>
                <a:cs typeface="+mn-cs"/>
              </a:rPr>
              <a:t>In 1846, she established</a:t>
            </a:r>
            <a:r>
              <a:rPr lang="en-US" sz="1400" b="0" kern="1200" baseline="0" dirty="0" smtClean="0">
                <a:solidFill>
                  <a:schemeClr val="tx1"/>
                </a:solidFill>
                <a:latin typeface="+mn-lt"/>
                <a:ea typeface="+mn-ea"/>
                <a:cs typeface="+mn-cs"/>
              </a:rPr>
              <a:t> a school that became in 1915 St. Xavier University in Chicago. (This University the government said that this university does not deserve exemption from the Wagner Act governing unionization). </a:t>
            </a:r>
            <a:r>
              <a:rPr lang="en-US" sz="1400" b="0" kern="1200" dirty="0" smtClean="0">
                <a:solidFill>
                  <a:schemeClr val="tx1"/>
                </a:solidFill>
                <a:latin typeface="+mn-lt"/>
                <a:ea typeface="+mn-ea"/>
                <a:cs typeface="+mn-cs"/>
              </a:rPr>
              <a:t>In </a:t>
            </a:r>
            <a:r>
              <a:rPr lang="en-US" sz="1400" b="0" kern="1200" dirty="0" smtClean="0">
                <a:solidFill>
                  <a:schemeClr val="tx1"/>
                </a:solidFill>
                <a:latin typeface="+mn-lt"/>
                <a:ea typeface="+mn-ea"/>
                <a:cs typeface="+mn-cs"/>
              </a:rPr>
              <a:t>1850, she opened the first </a:t>
            </a:r>
            <a:r>
              <a:rPr lang="en-US" sz="1400" b="0" u="sng" kern="1200" dirty="0" smtClean="0">
                <a:solidFill>
                  <a:schemeClr val="tx1"/>
                </a:solidFill>
                <a:latin typeface="+mn-lt"/>
                <a:ea typeface="+mn-ea"/>
                <a:cs typeface="+mn-cs"/>
                <a:hlinkClick r:id="rId4"/>
              </a:rPr>
              <a:t>hospital</a:t>
            </a:r>
            <a:r>
              <a:rPr lang="en-US" sz="1400" b="0" kern="1200" dirty="0" smtClean="0">
                <a:solidFill>
                  <a:schemeClr val="tx1"/>
                </a:solidFill>
                <a:latin typeface="+mn-lt"/>
                <a:ea typeface="+mn-ea"/>
                <a:cs typeface="+mn-cs"/>
              </a:rPr>
              <a:t> in Pittsburgh. Then although “the "</a:t>
            </a:r>
            <a:r>
              <a:rPr lang="en-US" sz="1400" b="0" kern="1200" dirty="0" err="1" smtClean="0">
                <a:solidFill>
                  <a:schemeClr val="tx1"/>
                </a:solidFill>
                <a:latin typeface="+mn-lt"/>
                <a:ea typeface="+mn-ea"/>
                <a:cs typeface="+mn-cs"/>
              </a:rPr>
              <a:t>Knownothings</a:t>
            </a:r>
            <a:r>
              <a:rPr lang="en-US" sz="1400" b="0" kern="1200" dirty="0" smtClean="0">
                <a:solidFill>
                  <a:schemeClr val="tx1"/>
                </a:solidFill>
                <a:latin typeface="+mn-lt"/>
                <a:ea typeface="+mn-ea"/>
                <a:cs typeface="+mn-cs"/>
              </a:rPr>
              <a:t>" had recently burned the </a:t>
            </a:r>
            <a:r>
              <a:rPr lang="en-US" sz="1400" b="0" u="sng" kern="1200" dirty="0" smtClean="0">
                <a:solidFill>
                  <a:schemeClr val="tx1"/>
                </a:solidFill>
                <a:latin typeface="+mn-lt"/>
                <a:ea typeface="+mn-ea"/>
                <a:cs typeface="+mn-cs"/>
                <a:hlinkClick r:id="rId5"/>
              </a:rPr>
              <a:t>convent</a:t>
            </a:r>
            <a:r>
              <a:rPr lang="en-US" sz="1400" b="0" kern="1200" dirty="0" smtClean="0">
                <a:solidFill>
                  <a:schemeClr val="tx1"/>
                </a:solidFill>
                <a:latin typeface="+mn-lt"/>
                <a:ea typeface="+mn-ea"/>
                <a:cs typeface="+mn-cs"/>
              </a:rPr>
              <a:t> of the </a:t>
            </a:r>
            <a:r>
              <a:rPr lang="en-US" sz="1400" b="0" u="sng" kern="1200" dirty="0" err="1" smtClean="0">
                <a:solidFill>
                  <a:schemeClr val="tx1"/>
                </a:solidFill>
                <a:latin typeface="+mn-lt"/>
                <a:ea typeface="+mn-ea"/>
                <a:cs typeface="+mn-cs"/>
                <a:hlinkClick r:id="rId6"/>
              </a:rPr>
              <a:t>Ursulines</a:t>
            </a:r>
            <a:r>
              <a:rPr lang="en-US" sz="1400" b="0" kern="1200" dirty="0" smtClean="0">
                <a:solidFill>
                  <a:schemeClr val="tx1"/>
                </a:solidFill>
                <a:latin typeface="+mn-lt"/>
                <a:ea typeface="+mn-ea"/>
                <a:cs typeface="+mn-cs"/>
              </a:rPr>
              <a:t> near </a:t>
            </a:r>
            <a:r>
              <a:rPr lang="en-US" sz="1400" b="0" u="sng" kern="1200" dirty="0" smtClean="0">
                <a:solidFill>
                  <a:schemeClr val="tx1"/>
                </a:solidFill>
                <a:latin typeface="+mn-lt"/>
                <a:ea typeface="+mn-ea"/>
                <a:cs typeface="+mn-cs"/>
                <a:hlinkClick r:id="rId7"/>
              </a:rPr>
              <a:t>Boston</a:t>
            </a:r>
            <a:r>
              <a:rPr lang="en-US" sz="1400" b="0" kern="1200" dirty="0" smtClean="0">
                <a:solidFill>
                  <a:schemeClr val="tx1"/>
                </a:solidFill>
                <a:latin typeface="+mn-lt"/>
                <a:ea typeface="+mn-ea"/>
                <a:cs typeface="+mn-cs"/>
              </a:rPr>
              <a:t>, Mother </a:t>
            </a:r>
            <a:r>
              <a:rPr lang="en-US" sz="1400" b="0" kern="1200" dirty="0" err="1" smtClean="0">
                <a:solidFill>
                  <a:schemeClr val="tx1"/>
                </a:solidFill>
                <a:latin typeface="+mn-lt"/>
                <a:ea typeface="+mn-ea"/>
                <a:cs typeface="+mn-cs"/>
              </a:rPr>
              <a:t>Warde</a:t>
            </a:r>
            <a:r>
              <a:rPr lang="en-US" sz="1400" b="0" kern="1200" dirty="0" smtClean="0">
                <a:solidFill>
                  <a:schemeClr val="tx1"/>
                </a:solidFill>
                <a:latin typeface="+mn-lt"/>
                <a:ea typeface="+mn-ea"/>
                <a:cs typeface="+mn-cs"/>
              </a:rPr>
              <a:t> accepted the invitation of Bishop O'Reilly of </a:t>
            </a:r>
            <a:r>
              <a:rPr lang="en-US" sz="1400" b="0" u="sng" kern="1200" dirty="0" smtClean="0">
                <a:solidFill>
                  <a:schemeClr val="tx1"/>
                </a:solidFill>
                <a:latin typeface="+mn-lt"/>
                <a:ea typeface="+mn-ea"/>
                <a:cs typeface="+mn-cs"/>
                <a:hlinkClick r:id="rId8"/>
              </a:rPr>
              <a:t>Hartford</a:t>
            </a:r>
            <a:r>
              <a:rPr lang="en-US" sz="1400" b="0" kern="1200" dirty="0" smtClean="0">
                <a:solidFill>
                  <a:schemeClr val="tx1"/>
                </a:solidFill>
                <a:latin typeface="+mn-lt"/>
                <a:ea typeface="+mn-ea"/>
                <a:cs typeface="+mn-cs"/>
              </a:rPr>
              <a:t> to open a house in </a:t>
            </a:r>
            <a:r>
              <a:rPr lang="en-US" sz="1400" b="0" u="sng" kern="1200" dirty="0" smtClean="0">
                <a:solidFill>
                  <a:schemeClr val="tx1"/>
                </a:solidFill>
                <a:latin typeface="+mn-lt"/>
                <a:ea typeface="+mn-ea"/>
                <a:cs typeface="+mn-cs"/>
                <a:hlinkClick r:id="rId9"/>
              </a:rPr>
              <a:t>Providence</a:t>
            </a:r>
            <a:r>
              <a:rPr lang="en-US" sz="1400" b="0" kern="1200" dirty="0" smtClean="0">
                <a:solidFill>
                  <a:schemeClr val="tx1"/>
                </a:solidFill>
                <a:latin typeface="+mn-lt"/>
                <a:ea typeface="+mn-ea"/>
                <a:cs typeface="+mn-cs"/>
              </a:rPr>
              <a:t>. After the sisters' installation a mob surrounded the </a:t>
            </a:r>
            <a:r>
              <a:rPr lang="en-US" sz="1400" b="0" u="sng" kern="1200" dirty="0" smtClean="0">
                <a:solidFill>
                  <a:schemeClr val="tx1"/>
                </a:solidFill>
                <a:latin typeface="+mn-lt"/>
                <a:ea typeface="+mn-ea"/>
                <a:cs typeface="+mn-cs"/>
                <a:hlinkClick r:id="rId5"/>
              </a:rPr>
              <a:t>convent</a:t>
            </a:r>
            <a:r>
              <a:rPr lang="en-US" sz="1400" b="0" kern="1200" dirty="0" smtClean="0">
                <a:solidFill>
                  <a:schemeClr val="tx1"/>
                </a:solidFill>
                <a:latin typeface="+mn-lt"/>
                <a:ea typeface="+mn-ea"/>
                <a:cs typeface="+mn-cs"/>
              </a:rPr>
              <a:t>, threatening them with death if they would not immediately vacate the premises. Mother </a:t>
            </a:r>
            <a:r>
              <a:rPr lang="en-US" sz="1400" b="0" kern="1200" dirty="0" err="1" smtClean="0">
                <a:solidFill>
                  <a:schemeClr val="tx1"/>
                </a:solidFill>
                <a:latin typeface="+mn-lt"/>
                <a:ea typeface="+mn-ea"/>
                <a:cs typeface="+mn-cs"/>
              </a:rPr>
              <a:t>Warde</a:t>
            </a:r>
            <a:r>
              <a:rPr lang="en-US" sz="1400" b="0" kern="1200" dirty="0" smtClean="0">
                <a:solidFill>
                  <a:schemeClr val="tx1"/>
                </a:solidFill>
                <a:latin typeface="+mn-lt"/>
                <a:ea typeface="+mn-ea"/>
                <a:cs typeface="+mn-cs"/>
              </a:rPr>
              <a:t> exacted a promise from each of their </a:t>
            </a:r>
            <a:r>
              <a:rPr lang="en-US" sz="1400" b="0" u="sng" kern="1200" dirty="0" smtClean="0">
                <a:solidFill>
                  <a:schemeClr val="tx1"/>
                </a:solidFill>
                <a:latin typeface="+mn-lt"/>
                <a:ea typeface="+mn-ea"/>
                <a:cs typeface="+mn-cs"/>
                <a:hlinkClick r:id="rId10"/>
              </a:rPr>
              <a:t>Catholic</a:t>
            </a:r>
            <a:r>
              <a:rPr lang="en-US" sz="1400" b="0" kern="1200" dirty="0" smtClean="0">
                <a:solidFill>
                  <a:schemeClr val="tx1"/>
                </a:solidFill>
                <a:latin typeface="+mn-lt"/>
                <a:ea typeface="+mn-ea"/>
                <a:cs typeface="+mn-cs"/>
              </a:rPr>
              <a:t> defenders that no shot would be fired except in self </a:t>
            </a:r>
            <a:r>
              <a:rPr lang="en-US" sz="1400" b="0" kern="1200" dirty="0" err="1" smtClean="0">
                <a:solidFill>
                  <a:schemeClr val="tx1"/>
                </a:solidFill>
                <a:latin typeface="+mn-lt"/>
                <a:ea typeface="+mn-ea"/>
                <a:cs typeface="+mn-cs"/>
              </a:rPr>
              <a:t>defence</a:t>
            </a:r>
            <a:r>
              <a:rPr lang="en-US" sz="1400" b="0" kern="1200" dirty="0" smtClean="0">
                <a:solidFill>
                  <a:schemeClr val="tx1"/>
                </a:solidFill>
                <a:latin typeface="+mn-lt"/>
                <a:ea typeface="+mn-ea"/>
                <a:cs typeface="+mn-cs"/>
              </a:rPr>
              <a:t>, and the sisters held possession of the </a:t>
            </a:r>
            <a:r>
              <a:rPr lang="en-US" sz="1400" b="0" u="sng" kern="1200" dirty="0" smtClean="0">
                <a:solidFill>
                  <a:schemeClr val="tx1"/>
                </a:solidFill>
                <a:latin typeface="+mn-lt"/>
                <a:ea typeface="+mn-ea"/>
                <a:cs typeface="+mn-cs"/>
                <a:hlinkClick r:id="rId5"/>
              </a:rPr>
              <a:t>convent</a:t>
            </a:r>
            <a:r>
              <a:rPr lang="en-US" sz="1400" b="0" kern="1200" dirty="0" smtClean="0">
                <a:solidFill>
                  <a:schemeClr val="tx1"/>
                </a:solidFill>
                <a:latin typeface="+mn-lt"/>
                <a:ea typeface="+mn-ea"/>
                <a:cs typeface="+mn-cs"/>
              </a:rPr>
              <a:t>. One of the rioters had remarked to his companions: </a:t>
            </a:r>
          </a:p>
          <a:p>
            <a:r>
              <a:rPr lang="en-US" sz="1400" b="0" kern="1200" dirty="0" smtClean="0">
                <a:solidFill>
                  <a:schemeClr val="tx1"/>
                </a:solidFill>
                <a:latin typeface="+mn-lt"/>
                <a:ea typeface="+mn-ea"/>
                <a:cs typeface="+mn-cs"/>
              </a:rPr>
              <a:t>We made our plans without reckoning the odds we shall have to contend with in the strong controlling force the presence of that </a:t>
            </a:r>
            <a:r>
              <a:rPr lang="en-US" sz="1400" b="0" u="sng" kern="1200" dirty="0" smtClean="0">
                <a:solidFill>
                  <a:schemeClr val="tx1"/>
                </a:solidFill>
                <a:latin typeface="+mn-lt"/>
                <a:ea typeface="+mn-ea"/>
                <a:cs typeface="+mn-cs"/>
                <a:hlinkClick r:id="rId11"/>
              </a:rPr>
              <a:t>nun</a:t>
            </a:r>
            <a:r>
              <a:rPr lang="en-US" sz="1400" b="0" kern="1200" dirty="0" smtClean="0">
                <a:solidFill>
                  <a:schemeClr val="tx1"/>
                </a:solidFill>
                <a:latin typeface="+mn-lt"/>
                <a:ea typeface="+mn-ea"/>
                <a:cs typeface="+mn-cs"/>
              </a:rPr>
              <a:t> commands. The only </a:t>
            </a:r>
            <a:r>
              <a:rPr lang="en-US" sz="1400" b="0" kern="1200" dirty="0" err="1" smtClean="0">
                <a:solidFill>
                  <a:schemeClr val="tx1"/>
                </a:solidFill>
                <a:latin typeface="+mn-lt"/>
                <a:ea typeface="+mn-ea"/>
                <a:cs typeface="+mn-cs"/>
              </a:rPr>
              <a:t>honourable</a:t>
            </a:r>
            <a:r>
              <a:rPr lang="en-US" sz="1400" b="0" kern="1200" dirty="0" smtClean="0">
                <a:solidFill>
                  <a:schemeClr val="tx1"/>
                </a:solidFill>
                <a:latin typeface="+mn-lt"/>
                <a:ea typeface="+mn-ea"/>
                <a:cs typeface="+mn-cs"/>
              </a:rPr>
              <a:t> course for us is to retreat from this ill-conceived fray. I, for one, shall not lift a hand to harm these ladies. </a:t>
            </a:r>
          </a:p>
          <a:p>
            <a:r>
              <a:rPr lang="en-US" sz="1400" b="0" kern="1200" dirty="0" smtClean="0">
                <a:solidFill>
                  <a:schemeClr val="tx1"/>
                </a:solidFill>
                <a:latin typeface="+mn-lt"/>
                <a:ea typeface="+mn-ea"/>
                <a:cs typeface="+mn-cs"/>
              </a:rPr>
              <a:t>In 1852 Mother </a:t>
            </a:r>
            <a:r>
              <a:rPr lang="en-US" sz="1400" b="0" kern="1200" dirty="0" err="1" smtClean="0">
                <a:solidFill>
                  <a:schemeClr val="tx1"/>
                </a:solidFill>
                <a:latin typeface="+mn-lt"/>
                <a:ea typeface="+mn-ea"/>
                <a:cs typeface="+mn-cs"/>
              </a:rPr>
              <a:t>Warde</a:t>
            </a:r>
            <a:r>
              <a:rPr lang="en-US" sz="1400" b="0" kern="1200" dirty="0" smtClean="0">
                <a:solidFill>
                  <a:schemeClr val="tx1"/>
                </a:solidFill>
                <a:latin typeface="+mn-lt"/>
                <a:ea typeface="+mn-ea"/>
                <a:cs typeface="+mn-cs"/>
              </a:rPr>
              <a:t> opened houses in </a:t>
            </a:r>
            <a:r>
              <a:rPr lang="en-US" sz="1400" b="0" u="sng" kern="1200" dirty="0" smtClean="0">
                <a:solidFill>
                  <a:schemeClr val="tx1"/>
                </a:solidFill>
                <a:latin typeface="+mn-lt"/>
                <a:ea typeface="+mn-ea"/>
                <a:cs typeface="+mn-cs"/>
                <a:hlinkClick r:id="rId8"/>
              </a:rPr>
              <a:t>Hartford</a:t>
            </a:r>
            <a:r>
              <a:rPr lang="en-US" sz="1400" b="0" kern="1200" dirty="0" smtClean="0">
                <a:solidFill>
                  <a:schemeClr val="tx1"/>
                </a:solidFill>
                <a:latin typeface="+mn-lt"/>
                <a:ea typeface="+mn-ea"/>
                <a:cs typeface="+mn-cs"/>
              </a:rPr>
              <a:t> and New Haven to which free </a:t>
            </a:r>
            <a:r>
              <a:rPr lang="en-US" sz="1400" b="0" u="sng" kern="1200" dirty="0" smtClean="0">
                <a:solidFill>
                  <a:schemeClr val="tx1"/>
                </a:solidFill>
                <a:latin typeface="+mn-lt"/>
                <a:ea typeface="+mn-ea"/>
                <a:cs typeface="+mn-cs"/>
                <a:hlinkClick r:id="rId3"/>
              </a:rPr>
              <a:t>schools</a:t>
            </a:r>
            <a:r>
              <a:rPr lang="en-US" sz="1400" b="0" kern="1200" dirty="0" smtClean="0">
                <a:solidFill>
                  <a:schemeClr val="tx1"/>
                </a:solidFill>
                <a:latin typeface="+mn-lt"/>
                <a:ea typeface="+mn-ea"/>
                <a:cs typeface="+mn-cs"/>
              </a:rPr>
              <a:t> were attached; later on academies were opened and the works of mercy inaugurated. (Catholic Encyclopedia on-line) </a:t>
            </a:r>
          </a:p>
        </p:txBody>
      </p:sp>
      <p:sp>
        <p:nvSpPr>
          <p:cNvPr id="4" name="Slide Number Placeholder 3"/>
          <p:cNvSpPr>
            <a:spLocks noGrp="1"/>
          </p:cNvSpPr>
          <p:nvPr>
            <p:ph type="sldNum" sz="quarter" idx="10"/>
          </p:nvPr>
        </p:nvSpPr>
        <p:spPr/>
        <p:txBody>
          <a:bodyPr/>
          <a:lstStyle/>
          <a:p>
            <a:fld id="{802C081D-54B1-4622-A37C-0AF8C2269F5C}" type="slidenum">
              <a:rPr lang="en-US" smtClean="0"/>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JP II: Jesus</a:t>
            </a:r>
            <a:r>
              <a:rPr lang="en-US" baseline="0" dirty="0" smtClean="0"/>
              <a:t> Christ himself revealed the equality of women and protested offenses against her dignity</a:t>
            </a:r>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pPr/>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St. </a:t>
            </a:r>
            <a:r>
              <a:rPr lang="en-US" sz="1200" kern="1200" dirty="0" err="1" smtClean="0">
                <a:solidFill>
                  <a:schemeClr val="tx1"/>
                </a:solidFill>
                <a:latin typeface="+mn-lt"/>
                <a:ea typeface="+mn-ea"/>
                <a:cs typeface="+mn-cs"/>
              </a:rPr>
              <a:t>Kateri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Tekawitha</a:t>
            </a:r>
            <a:r>
              <a:rPr lang="en-US" sz="1200" kern="1200" dirty="0" smtClean="0">
                <a:solidFill>
                  <a:schemeClr val="tx1"/>
                </a:solidFill>
                <a:latin typeface="+mn-lt"/>
                <a:ea typeface="+mn-ea"/>
                <a:cs typeface="+mn-cs"/>
              </a:rPr>
              <a:t> (1656-1680) Lily of the Mohawks. She was born near </a:t>
            </a:r>
            <a:r>
              <a:rPr lang="en-US" sz="1200" kern="1200" dirty="0" err="1" smtClean="0">
                <a:solidFill>
                  <a:schemeClr val="tx1"/>
                </a:solidFill>
                <a:latin typeface="+mn-lt"/>
                <a:ea typeface="+mn-ea"/>
                <a:cs typeface="+mn-cs"/>
              </a:rPr>
              <a:t>Auriesville</a:t>
            </a:r>
            <a:r>
              <a:rPr lang="en-US" sz="1200" kern="1200" dirty="0" smtClean="0">
                <a:solidFill>
                  <a:schemeClr val="tx1"/>
                </a:solidFill>
                <a:latin typeface="+mn-lt"/>
                <a:ea typeface="+mn-ea"/>
                <a:cs typeface="+mn-cs"/>
              </a:rPr>
              <a:t>, New York where the Mohawks had cruelly killed Fr. </a:t>
            </a:r>
            <a:r>
              <a:rPr lang="en-US" sz="1200" kern="1200" dirty="0" err="1" smtClean="0">
                <a:solidFill>
                  <a:schemeClr val="tx1"/>
                </a:solidFill>
                <a:latin typeface="+mn-lt"/>
                <a:ea typeface="+mn-ea"/>
                <a:cs typeface="+mn-cs"/>
              </a:rPr>
              <a:t>Issac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Jogues</a:t>
            </a:r>
            <a:r>
              <a:rPr lang="en-US" sz="1200" kern="1200" dirty="0" smtClean="0">
                <a:solidFill>
                  <a:schemeClr val="tx1"/>
                </a:solidFill>
                <a:latin typeface="+mn-lt"/>
                <a:ea typeface="+mn-ea"/>
                <a:cs typeface="+mn-cs"/>
              </a:rPr>
              <a:t> and other Jesuit </a:t>
            </a:r>
            <a:r>
              <a:rPr lang="en-US" sz="1200" kern="1200" dirty="0" err="1" smtClean="0">
                <a:solidFill>
                  <a:schemeClr val="tx1"/>
                </a:solidFill>
                <a:latin typeface="+mn-lt"/>
                <a:ea typeface="+mn-ea"/>
                <a:cs typeface="+mn-cs"/>
              </a:rPr>
              <a:t>Missionnaries</a:t>
            </a:r>
            <a:r>
              <a:rPr lang="en-US" sz="1200" kern="1200" dirty="0" smtClean="0">
                <a:solidFill>
                  <a:schemeClr val="tx1"/>
                </a:solidFill>
                <a:latin typeface="+mn-lt"/>
                <a:ea typeface="+mn-ea"/>
                <a:cs typeface="+mn-cs"/>
              </a:rPr>
              <a:t> in 1646. </a:t>
            </a:r>
            <a:r>
              <a:rPr lang="en-US" sz="1200" kern="1200" dirty="0" err="1" smtClean="0">
                <a:solidFill>
                  <a:schemeClr val="tx1"/>
                </a:solidFill>
                <a:latin typeface="+mn-lt"/>
                <a:ea typeface="+mn-ea"/>
                <a:cs typeface="+mn-cs"/>
              </a:rPr>
              <a:t>Kateri</a:t>
            </a:r>
            <a:r>
              <a:rPr lang="en-US" sz="1200" kern="1200" dirty="0" smtClean="0">
                <a:solidFill>
                  <a:schemeClr val="tx1"/>
                </a:solidFill>
                <a:latin typeface="+mn-lt"/>
                <a:ea typeface="+mn-ea"/>
                <a:cs typeface="+mn-cs"/>
              </a:rPr>
              <a:t> was “the daughter of a Mohawk war chief of the Turtle Clan, named </a:t>
            </a:r>
            <a:r>
              <a:rPr lang="en-US" sz="1200" kern="1200" dirty="0" err="1" smtClean="0">
                <a:solidFill>
                  <a:schemeClr val="tx1"/>
                </a:solidFill>
                <a:latin typeface="+mn-lt"/>
                <a:ea typeface="+mn-ea"/>
                <a:cs typeface="+mn-cs"/>
              </a:rPr>
              <a:t>Kenhoronkwa</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Kahenta</a:t>
            </a:r>
            <a:r>
              <a:rPr lang="en-US" sz="1200" kern="1200" dirty="0" smtClean="0">
                <a:solidFill>
                  <a:schemeClr val="tx1"/>
                </a:solidFill>
                <a:latin typeface="+mn-lt"/>
                <a:ea typeface="+mn-ea"/>
                <a:cs typeface="+mn-cs"/>
              </a:rPr>
              <a:t>, a Christian Algonquin who had been taken captive [and then] . . . married.” </a:t>
            </a:r>
            <a:r>
              <a:rPr lang="en-US" sz="1200" kern="1200" dirty="0" err="1" smtClean="0">
                <a:solidFill>
                  <a:schemeClr val="tx1"/>
                </a:solidFill>
                <a:latin typeface="+mn-lt"/>
                <a:ea typeface="+mn-ea"/>
                <a:cs typeface="+mn-cs"/>
              </a:rPr>
              <a:t>Kahenta</a:t>
            </a:r>
            <a:r>
              <a:rPr lang="en-US" sz="1200" kern="1200" dirty="0" smtClean="0">
                <a:solidFill>
                  <a:schemeClr val="tx1"/>
                </a:solidFill>
                <a:latin typeface="+mn-lt"/>
                <a:ea typeface="+mn-ea"/>
                <a:cs typeface="+mn-cs"/>
              </a:rPr>
              <a:t> could not practice her faith openly in the Mohawk domain. </a:t>
            </a:r>
            <a:r>
              <a:rPr lang="en-US" sz="1200" kern="1200" dirty="0" err="1" smtClean="0">
                <a:solidFill>
                  <a:schemeClr val="tx1"/>
                </a:solidFill>
                <a:latin typeface="+mn-lt"/>
                <a:ea typeface="+mn-ea"/>
                <a:cs typeface="+mn-cs"/>
              </a:rPr>
              <a:t>Kateri</a:t>
            </a:r>
            <a:r>
              <a:rPr lang="en-US" sz="1200" kern="1200" dirty="0" smtClean="0">
                <a:solidFill>
                  <a:schemeClr val="tx1"/>
                </a:solidFill>
                <a:latin typeface="+mn-lt"/>
                <a:ea typeface="+mn-ea"/>
                <a:cs typeface="+mn-cs"/>
              </a:rPr>
              <a:t> lost her parents and her brother in the small pox epidemic of 1660 and, as the daughter of an important chief, went to live with her uncle. </a:t>
            </a:r>
            <a:r>
              <a:rPr lang="en-US" sz="1200" kern="1200" dirty="0" err="1" smtClean="0">
                <a:solidFill>
                  <a:schemeClr val="tx1"/>
                </a:solidFill>
                <a:latin typeface="+mn-lt"/>
                <a:ea typeface="+mn-ea"/>
                <a:cs typeface="+mn-cs"/>
              </a:rPr>
              <a:t>Kateri</a:t>
            </a:r>
            <a:r>
              <a:rPr lang="en-US" sz="1200" kern="1200" dirty="0" smtClean="0">
                <a:solidFill>
                  <a:schemeClr val="tx1"/>
                </a:solidFill>
                <a:latin typeface="+mn-lt"/>
                <a:ea typeface="+mn-ea"/>
                <a:cs typeface="+mn-cs"/>
              </a:rPr>
              <a:t> was a kind-hearted and gentle mystic who declined marriage and was reviled after her baptism---even receiving a death threat from a Mohawk warrior. She fled to a Christian enclave in Canada.  http://www.blackandindianmission.org/kateri-tekakwitha/</a:t>
            </a:r>
          </a:p>
          <a:p>
            <a:r>
              <a:rPr lang="en-US" sz="1200" kern="1200" dirty="0" smtClean="0">
                <a:solidFill>
                  <a:schemeClr val="tx1"/>
                </a:solidFill>
                <a:latin typeface="+mn-lt"/>
                <a:ea typeface="+mn-ea"/>
                <a:cs typeface="+mn-cs"/>
              </a:rPr>
              <a:t>She devoted her brief adult life to helping the old and infirm and teaching the Gospel to American Indian children. She was forced to flee to an American Indian Christian community in Quebec, where she took a vow of chastity and devoted her life to prayer and penance. She died in Canada in 1680 at the age of 24, uttering the last words “Jesus, I love you” in her native language. Her smallpox scars are said to have miraculously disappeared a few moments after her death. Her first name is an adaptation of Catherine, in </a:t>
            </a:r>
            <a:r>
              <a:rPr lang="en-US" sz="1200" kern="1200" dirty="0" err="1" smtClean="0">
                <a:solidFill>
                  <a:schemeClr val="tx1"/>
                </a:solidFill>
                <a:latin typeface="+mn-lt"/>
                <a:ea typeface="+mn-ea"/>
                <a:cs typeface="+mn-cs"/>
              </a:rPr>
              <a:t>honour</a:t>
            </a:r>
            <a:r>
              <a:rPr lang="en-US" sz="1200" kern="1200" dirty="0" smtClean="0">
                <a:solidFill>
                  <a:schemeClr val="tx1"/>
                </a:solidFill>
                <a:latin typeface="+mn-lt"/>
                <a:ea typeface="+mn-ea"/>
                <a:cs typeface="+mn-cs"/>
              </a:rPr>
              <a:t> of St Catherine of Siena, while her surname means “the one who puts things in order”. http://www.telegraph.co.uk/news/worldnews/europe/vaticancityandholysee/8968432/Pocahontas-of-the-Catholic-Church-to-become-first-American-Indian-saint.html</a:t>
            </a:r>
          </a:p>
        </p:txBody>
      </p:sp>
      <p:sp>
        <p:nvSpPr>
          <p:cNvPr id="4" name="Slide Number Placeholder 3"/>
          <p:cNvSpPr>
            <a:spLocks noGrp="1"/>
          </p:cNvSpPr>
          <p:nvPr>
            <p:ph type="sldNum" sz="quarter" idx="10"/>
          </p:nvPr>
        </p:nvSpPr>
        <p:spPr/>
        <p:txBody>
          <a:bodyPr/>
          <a:lstStyle/>
          <a:p>
            <a:fld id="{802C081D-54B1-4622-A37C-0AF8C2269F5C}" type="slidenum">
              <a:rPr lang="en-US" smtClean="0"/>
              <a:pPr/>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Inscription on the Statue of Liberty </a:t>
            </a:r>
          </a:p>
          <a:p>
            <a:r>
              <a:rPr lang="en-US" i="1" dirty="0" smtClean="0"/>
              <a:t>Author: Emma Lazarus</a:t>
            </a:r>
            <a:r>
              <a:rPr lang="en-US" dirty="0" smtClean="0"/>
              <a:t> </a:t>
            </a:r>
          </a:p>
          <a:p>
            <a:pPr rtl="0"/>
            <a:r>
              <a:rPr lang="en-US" b="1" dirty="0" smtClean="0"/>
              <a:t>The New Colossus</a:t>
            </a:r>
            <a:r>
              <a:rPr lang="en-US" dirty="0" smtClean="0"/>
              <a:t> </a:t>
            </a:r>
            <a:r>
              <a:rPr lang="en-US" b="1" dirty="0" smtClean="0"/>
              <a:t/>
            </a:r>
            <a:br>
              <a:rPr lang="en-US" b="1" dirty="0" smtClean="0"/>
            </a:br>
            <a:endParaRPr lang="en-US" dirty="0" smtClean="0"/>
          </a:p>
          <a:p>
            <a:pPr rtl="0"/>
            <a:r>
              <a:rPr lang="en-US" dirty="0" smtClean="0"/>
              <a:t>Not like </a:t>
            </a:r>
            <a:r>
              <a:rPr lang="en-US" dirty="0" smtClean="0">
                <a:hlinkClick r:id="rId3" action="ppaction://hlinkfile" tooltip="Colossus of Rhodes"/>
              </a:rPr>
              <a:t>the brazen giant of Greek fame</a:t>
            </a:r>
            <a:r>
              <a:rPr lang="en-US" dirty="0" smtClean="0"/>
              <a:t>,</a:t>
            </a:r>
            <a:br>
              <a:rPr lang="en-US" dirty="0" smtClean="0"/>
            </a:br>
            <a:r>
              <a:rPr lang="en-US" dirty="0" smtClean="0"/>
              <a:t>With conquering limbs astride from land to land;</a:t>
            </a:r>
            <a:br>
              <a:rPr lang="en-US" dirty="0" smtClean="0"/>
            </a:br>
            <a:r>
              <a:rPr lang="en-US" dirty="0" smtClean="0"/>
              <a:t>Here at our sea-washed, sunset gates shall stand</a:t>
            </a:r>
            <a:br>
              <a:rPr lang="en-US" dirty="0" smtClean="0"/>
            </a:br>
            <a:r>
              <a:rPr lang="en-US" dirty="0" smtClean="0"/>
              <a:t>A mighty woman with a torch, whose flame</a:t>
            </a:r>
            <a:br>
              <a:rPr lang="en-US" dirty="0" smtClean="0"/>
            </a:br>
            <a:r>
              <a:rPr lang="en-US" dirty="0" smtClean="0"/>
              <a:t>Is the imprisoned lightning, and her name</a:t>
            </a:r>
            <a:br>
              <a:rPr lang="en-US" dirty="0" smtClean="0"/>
            </a:br>
            <a:r>
              <a:rPr lang="en-US" dirty="0" smtClean="0"/>
              <a:t>Mother of Exiles. From her beacon-hand</a:t>
            </a:r>
            <a:br>
              <a:rPr lang="en-US" dirty="0" smtClean="0"/>
            </a:br>
            <a:r>
              <a:rPr lang="en-US" dirty="0" smtClean="0"/>
              <a:t>Glows world-wide welcome; her mild eyes command</a:t>
            </a:r>
            <a:br>
              <a:rPr lang="en-US" dirty="0" smtClean="0"/>
            </a:br>
            <a:r>
              <a:rPr lang="en-US" dirty="0" smtClean="0"/>
              <a:t>The air-bridged harbor that twin cities frame.</a:t>
            </a:r>
            <a:br>
              <a:rPr lang="en-US" dirty="0" smtClean="0"/>
            </a:br>
            <a:r>
              <a:rPr lang="en-US" dirty="0" smtClean="0"/>
              <a:t>"Keep, ancient lands, your storied pomp!" cries she</a:t>
            </a:r>
            <a:br>
              <a:rPr lang="en-US" dirty="0" smtClean="0"/>
            </a:br>
            <a:r>
              <a:rPr lang="en-US" dirty="0" smtClean="0"/>
              <a:t>With silent lips. "Give me your tired, your poor,</a:t>
            </a:r>
            <a:br>
              <a:rPr lang="en-US" dirty="0" smtClean="0"/>
            </a:br>
            <a:r>
              <a:rPr lang="en-US" dirty="0" smtClean="0"/>
              <a:t>Your huddled masses yearning to breathe free,</a:t>
            </a:r>
            <a:br>
              <a:rPr lang="en-US" dirty="0" smtClean="0"/>
            </a:br>
            <a:r>
              <a:rPr lang="en-US" dirty="0" smtClean="0"/>
              <a:t>The wretched refuse of your teeming shore.</a:t>
            </a:r>
            <a:br>
              <a:rPr lang="en-US" dirty="0" smtClean="0"/>
            </a:br>
            <a:r>
              <a:rPr lang="en-US" dirty="0" smtClean="0"/>
              <a:t>Send these, the homeless, tempest-</a:t>
            </a:r>
            <a:r>
              <a:rPr lang="en-US" dirty="0" err="1" smtClean="0"/>
              <a:t>tost</a:t>
            </a:r>
            <a:r>
              <a:rPr lang="en-US" dirty="0" smtClean="0"/>
              <a:t> to me,</a:t>
            </a:r>
            <a:br>
              <a:rPr lang="en-US" dirty="0" smtClean="0"/>
            </a:br>
            <a:r>
              <a:rPr lang="en-US" dirty="0" smtClean="0"/>
              <a:t>I lift my lamp beside the golden door!"</a:t>
            </a:r>
          </a:p>
          <a:p>
            <a:pPr rtl="0"/>
            <a:r>
              <a:rPr lang="en-US" dirty="0" smtClean="0"/>
              <a:t>Emma Lazarus, 1883</a:t>
            </a:r>
            <a:br>
              <a:rPr lang="en-US" dirty="0" smtClean="0"/>
            </a:br>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2C081D-54B1-4622-A37C-0AF8C2269F5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pPr lvl="1">
              <a:buNone/>
            </a:pPr>
            <a:r>
              <a:rPr lang="en-US" sz="3200" b="1" dirty="0" smtClean="0"/>
              <a:t>It is conventional constitutional doctrine that where reasonable people disagree the government can adopt one position or the other.  That theorem, however, assumes a state of affairs in which the choice does not intrude upon a </a:t>
            </a:r>
            <a:r>
              <a:rPr lang="en-US" sz="3200" b="1" i="1" dirty="0" smtClean="0"/>
              <a:t>protected liberty</a:t>
            </a:r>
            <a:r>
              <a:rPr lang="en-US" sz="3200" b="1" dirty="0" smtClean="0"/>
              <a:t>. </a:t>
            </a:r>
          </a:p>
          <a:p>
            <a:pPr lvl="1">
              <a:buNone/>
            </a:pPr>
            <a:r>
              <a:rPr lang="en-US" sz="3200" b="1" dirty="0" smtClean="0"/>
              <a:t>			</a:t>
            </a:r>
            <a:r>
              <a:rPr lang="en-US" sz="2900" b="1" dirty="0" smtClean="0"/>
              <a:t>Thus, while some people might disagree about whether or not 			the flag should be saluted, or disagree about the proposition that it 		may not be defiled, </a:t>
            </a:r>
            <a:r>
              <a:rPr lang="en-US" sz="2900" b="1" i="1" dirty="0" smtClean="0"/>
              <a:t>we</a:t>
            </a:r>
            <a:r>
              <a:rPr lang="en-US" sz="2900" b="1" dirty="0" smtClean="0"/>
              <a:t> have ruled that a State may not compel or 			enforce one view or the other.  . . . .</a:t>
            </a:r>
          </a:p>
          <a:p>
            <a:pPr lvl="1">
              <a:buNone/>
            </a:pPr>
            <a:r>
              <a:rPr lang="en-US" sz="3200" b="1" i="1" dirty="0" smtClean="0"/>
              <a:t>Our</a:t>
            </a:r>
            <a:r>
              <a:rPr lang="en-US" sz="3200" b="1" dirty="0" smtClean="0"/>
              <a:t> cases recognize "the right of the </a:t>
            </a:r>
            <a:r>
              <a:rPr lang="en-US" sz="3200" b="1" i="1" dirty="0" smtClean="0"/>
              <a:t>individual</a:t>
            </a:r>
            <a:r>
              <a:rPr lang="en-US" sz="3200" b="1" dirty="0" smtClean="0"/>
              <a:t>, married or single, to be free from unwarranted governmental intrusion into matters so fundamentally affecting a person as the decision whether to bear or beget a child." </a:t>
            </a:r>
          </a:p>
          <a:p>
            <a:pPr lvl="1">
              <a:buNone/>
            </a:pPr>
            <a:r>
              <a:rPr lang="en-US" sz="3200" b="1" dirty="0" smtClean="0"/>
              <a:t>These matters, involving the most intimate and </a:t>
            </a:r>
            <a:r>
              <a:rPr lang="en-US" sz="3200" b="1" i="1" dirty="0" smtClean="0"/>
              <a:t>personal</a:t>
            </a:r>
            <a:r>
              <a:rPr lang="en-US" sz="3200" b="1" dirty="0" smtClean="0"/>
              <a:t> choices a person may make in a lifetime, choices central to personal dignity and autonomy, are central to the liberty protected by the Fourteenth Amendment. </a:t>
            </a:r>
          </a:p>
          <a:p>
            <a:pPr lvl="1">
              <a:buNone/>
            </a:pPr>
            <a:r>
              <a:rPr lang="en-US" sz="3200" b="1" dirty="0" smtClean="0">
                <a:solidFill>
                  <a:schemeClr val="accent6">
                    <a:lumMod val="50000"/>
                  </a:schemeClr>
                </a:solidFill>
              </a:rPr>
              <a:t>At the </a:t>
            </a:r>
            <a:r>
              <a:rPr lang="en-US" sz="3200" b="1" i="1" dirty="0" smtClean="0">
                <a:solidFill>
                  <a:srgbClr val="C00000"/>
                </a:solidFill>
              </a:rPr>
              <a:t>heart of liberty </a:t>
            </a:r>
            <a:r>
              <a:rPr lang="en-US" sz="3200" b="1" dirty="0" smtClean="0">
                <a:solidFill>
                  <a:schemeClr val="accent6">
                    <a:lumMod val="50000"/>
                  </a:schemeClr>
                </a:solidFill>
              </a:rPr>
              <a:t>is the right to define one's own concept of existence, of meaning, of the universe, and of the mystery of human life. </a:t>
            </a:r>
          </a:p>
          <a:p>
            <a:pPr lvl="1">
              <a:buNone/>
            </a:pPr>
            <a:r>
              <a:rPr lang="en-US" sz="3200" b="1" dirty="0" smtClean="0"/>
              <a:t>Beliefs about these matters could not define the attributes of </a:t>
            </a:r>
            <a:r>
              <a:rPr lang="en-US" sz="3200" b="1" i="1" dirty="0" smtClean="0"/>
              <a:t>personhood </a:t>
            </a:r>
            <a:r>
              <a:rPr lang="en-US" sz="3200" b="1" dirty="0" smtClean="0"/>
              <a:t>were they formed under compulsion of the State.” (emphasis mine)</a:t>
            </a:r>
          </a:p>
          <a:p>
            <a:pPr lvl="1">
              <a:buNone/>
            </a:pPr>
            <a:endParaRPr lang="en-US" sz="3200" b="1"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3200" b="1" dirty="0" smtClean="0"/>
              <a:t>But there are objective criteria. For instance, we do not tolerate parents who define the meaning of their own existence so selfishly that they neglect their own children. Child abuse is both immoral and illegal.</a:t>
            </a:r>
          </a:p>
          <a:p>
            <a:pPr lvl="1">
              <a:buNone/>
            </a:pPr>
            <a:endParaRPr lang="en-US" sz="3200" b="1" dirty="0" smtClean="0"/>
          </a:p>
          <a:p>
            <a:pPr lvl="1">
              <a:buNone/>
            </a:pPr>
            <a:endParaRPr lang="en-US" sz="3200" b="1" dirty="0" smtClean="0"/>
          </a:p>
        </p:txBody>
      </p:sp>
      <p:sp>
        <p:nvSpPr>
          <p:cNvPr id="4" name="Slide Number Placeholder 3"/>
          <p:cNvSpPr>
            <a:spLocks noGrp="1"/>
          </p:cNvSpPr>
          <p:nvPr>
            <p:ph type="sldNum" sz="quarter" idx="10"/>
          </p:nvPr>
        </p:nvSpPr>
        <p:spPr/>
        <p:txBody>
          <a:bodyPr/>
          <a:lstStyle/>
          <a:p>
            <a:fld id="{802C081D-54B1-4622-A37C-0AF8C2269F5C}"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1200" b="1" dirty="0" smtClean="0"/>
              <a:t>1) The Declaration adopts the natural moral law in order to argue that “</a:t>
            </a:r>
            <a:r>
              <a:rPr lang="en-US" sz="1200" b="1" i="1" dirty="0" smtClean="0"/>
              <a:t>the Laws of Nature and of Nature's God” </a:t>
            </a:r>
            <a:r>
              <a:rPr lang="en-US" sz="1200" b="1" dirty="0" smtClean="0"/>
              <a:t>entitle Americans to be independent of England, because there are natural rights and because governments are instituted to secure those God-given rights.</a:t>
            </a:r>
          </a:p>
          <a:p>
            <a:endParaRPr lang="en-US" sz="1200" b="1" dirty="0" smtClean="0"/>
          </a:p>
          <a:p>
            <a:pPr>
              <a:buNone/>
            </a:pPr>
            <a:r>
              <a:rPr lang="en-US" sz="1200" b="1" dirty="0" smtClean="0"/>
              <a:t>2) This means that America was founded on the agreement that the Creator’s natural law is the basis of government and that respect for each other’s equality and natural rights are the basis of civil society. </a:t>
            </a:r>
            <a:endParaRPr lang="en-US" sz="1200" b="1" i="1" dirty="0" smtClean="0"/>
          </a:p>
          <a:p>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1200" b="1" dirty="0" smtClean="0">
                <a:solidFill>
                  <a:srgbClr val="FF0000"/>
                </a:solidFill>
              </a:rPr>
              <a:t>First Response: All Americans know the Golden Rule and its obligation of respecting others. </a:t>
            </a:r>
          </a:p>
          <a:p>
            <a:pPr>
              <a:buNone/>
            </a:pPr>
            <a:r>
              <a:rPr lang="en-US" sz="1200" b="1" dirty="0" smtClean="0"/>
              <a:t>The human equality and rights proclaimed by the </a:t>
            </a:r>
            <a:r>
              <a:rPr lang="en-US" sz="1200" b="1" i="1" dirty="0" smtClean="0"/>
              <a:t>Declaration, </a:t>
            </a:r>
            <a:r>
              <a:rPr lang="en-US" sz="1200" b="1" dirty="0" smtClean="0"/>
              <a:t>established by the Civil War and by giving women the right to vote obligate interpersonal respect. </a:t>
            </a:r>
          </a:p>
          <a:p>
            <a:pPr>
              <a:buNone/>
            </a:pPr>
            <a:r>
              <a:rPr lang="en-US" sz="1200" b="1" dirty="0" smtClean="0"/>
              <a:t>This obligation can be found in all moralities and religions, albeit in some form of the Golden Rule. Consequently, the </a:t>
            </a:r>
            <a:r>
              <a:rPr lang="en-US" sz="1200" b="1" i="1" dirty="0" smtClean="0"/>
              <a:t>Declaration’s </a:t>
            </a:r>
            <a:r>
              <a:rPr lang="en-US" sz="1200" b="1" dirty="0" smtClean="0"/>
              <a:t>natural law is compatible with various moralities and religions found in a pluralistic society.</a:t>
            </a:r>
          </a:p>
          <a:p>
            <a:pPr>
              <a:buNone/>
            </a:pPr>
            <a:endParaRPr lang="en-US" sz="1200" b="1" dirty="0" smtClean="0"/>
          </a:p>
          <a:p>
            <a:pPr>
              <a:buNone/>
            </a:pPr>
            <a:r>
              <a:rPr lang="en-US" sz="1200" b="1" dirty="0" smtClean="0">
                <a:solidFill>
                  <a:srgbClr val="FF0000"/>
                </a:solidFill>
              </a:rPr>
              <a:t>Second Response: Even atheists and agnostics wants to be free and happy.</a:t>
            </a:r>
            <a:r>
              <a:rPr lang="en-US" sz="1200" b="1" dirty="0" smtClean="0"/>
              <a:t> </a:t>
            </a:r>
          </a:p>
          <a:p>
            <a:pPr>
              <a:buNone/>
            </a:pPr>
            <a:r>
              <a:rPr lang="en-US" sz="1200" b="1" dirty="0" smtClean="0"/>
              <a:t>They can recognize that human beings are beings with a nature that not only establishes human equality and the obligation of respecting one’s equals and their inalienable rights, but also establishes that not all paths lead to happiness. </a:t>
            </a:r>
          </a:p>
          <a:p>
            <a:pPr>
              <a:buNone/>
            </a:pPr>
            <a:r>
              <a:rPr lang="en-US" sz="1200" b="1" dirty="0" smtClean="0"/>
              <a:t>Frustrating human nature leads to misery. Recognizing that fact suffices to make one an adherent of natural law---even if one does not also hold that nature is created by God.</a:t>
            </a:r>
            <a:r>
              <a:rPr lang="en-US" sz="1050" b="1" dirty="0" smtClean="0"/>
              <a:t> </a:t>
            </a:r>
            <a:endParaRPr lang="en-US" sz="1050" dirty="0" smtClean="0"/>
          </a:p>
          <a:p>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b="1" dirty="0" smtClean="0"/>
              <a:t>“There are indeed universal human rights, rooted in the nature of the person, rights which reflect the objective and inviolable demands of a universal moral law. ...</a:t>
            </a:r>
          </a:p>
          <a:p>
            <a:pPr>
              <a:buNone/>
            </a:pPr>
            <a:r>
              <a:rPr lang="en-US" b="1" dirty="0" smtClean="0"/>
              <a:t>If we want a century of violent coercion to be succeeded by a century of persuasion, we must find a way to discuss the human future intelligibly. The universal moral law written on the human heart is precisely that kind of ‘grammar’ which is needed [for ]... this discussion …</a:t>
            </a:r>
          </a:p>
          <a:p>
            <a:pPr>
              <a:buNone/>
            </a:pPr>
            <a:r>
              <a:rPr lang="en-US" b="1" dirty="0" smtClean="0"/>
              <a:t> [I]t is one thing to affirm a legitimate pluralism of ‘forms of freedom,’ and another to deny any universality or intelligibility to the nature of man or to the human experience. </a:t>
            </a:r>
          </a:p>
          <a:p>
            <a:pPr>
              <a:buNone/>
            </a:pPr>
            <a:r>
              <a:rPr lang="en-US" b="1" dirty="0" smtClean="0"/>
              <a:t>The latter makes the international politics of persuasion extremely difficult, if not impossible” (</a:t>
            </a:r>
            <a:r>
              <a:rPr lang="en-US" b="1" i="1" dirty="0" smtClean="0"/>
              <a:t>UN Address</a:t>
            </a:r>
            <a:r>
              <a:rPr lang="en-US" b="1" dirty="0" smtClean="0"/>
              <a:t> 1995 #3, </a:t>
            </a:r>
            <a:r>
              <a:rPr lang="en-US" b="1" i="1" dirty="0" smtClean="0"/>
              <a:t>Pope in America, </a:t>
            </a:r>
            <a:r>
              <a:rPr lang="en-US" b="1" dirty="0" smtClean="0"/>
              <a:t>11).</a:t>
            </a:r>
          </a:p>
          <a:p>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1774 Continental Congress</a:t>
            </a:r>
            <a:r>
              <a:rPr lang="en-US" baseline="0" dirty="0" smtClean="0"/>
              <a:t> began with a prayer offered by Episcopal Rector Jacob </a:t>
            </a:r>
            <a:r>
              <a:rPr lang="en-US" baseline="0" dirty="0" err="1" smtClean="0"/>
              <a:t>Duche</a:t>
            </a:r>
            <a:r>
              <a:rPr lang="en-US" baseline="0" dirty="0" smtClean="0"/>
              <a:t>. This tradition continues today in both the House of Representatives and the Senate. Each appoints their chaplains from various </a:t>
            </a:r>
            <a:r>
              <a:rPr lang="en-US" dirty="0" smtClean="0"/>
              <a:t>religious denominations. The House has had two Catholics serve as chaplains, while the Senate has had one Catholic chaplain. </a:t>
            </a:r>
          </a:p>
          <a:p>
            <a:endParaRPr lang="en-US" baseline="0" dirty="0" smtClean="0"/>
          </a:p>
          <a:p>
            <a:endParaRPr lang="en-US" baseline="0" dirty="0" smtClean="0"/>
          </a:p>
          <a:p>
            <a:r>
              <a:rPr lang="en-US" baseline="0" dirty="0" smtClean="0"/>
              <a:t>“I have lived, Sir, a long time, and the longer I live, the more convincing proofs I see of this truth: that God Governs in the affairs of men. And if a sparrow cannot fall to the ground without his notice, is it probable that an empire can rise without his aid? We have been assured, Sir, ion the sacred writings, </a:t>
            </a:r>
            <a:r>
              <a:rPr lang="en-US" baseline="0" dirty="0" err="1" smtClean="0"/>
              <a:t>that’except</a:t>
            </a:r>
            <a:r>
              <a:rPr lang="en-US" baseline="0" dirty="0" smtClean="0"/>
              <a:t> the Lord build the House they </a:t>
            </a:r>
            <a:r>
              <a:rPr lang="en-US" baseline="0" dirty="0" err="1" smtClean="0"/>
              <a:t>labour</a:t>
            </a:r>
            <a:r>
              <a:rPr lang="en-US" baseline="0" dirty="0" smtClean="0"/>
              <a:t> in vain that build it. I firmly </a:t>
            </a:r>
            <a:r>
              <a:rPr lang="en-US" baseline="0" dirty="0" err="1" smtClean="0"/>
              <a:t>beliee</a:t>
            </a:r>
            <a:r>
              <a:rPr lang="en-US" baseline="0" dirty="0" smtClean="0"/>
              <a:t> this; and I also </a:t>
            </a:r>
            <a:r>
              <a:rPr lang="en-US" baseline="0" dirty="0" err="1" smtClean="0"/>
              <a:t>elieve</a:t>
            </a:r>
            <a:r>
              <a:rPr lang="en-US" baseline="0" dirty="0" smtClean="0"/>
              <a:t> that without his concurring aid we shall succeed i9n the political building no better, than the Builders of Babel . . . I therefore beg leave to move---that henceforth prayers imploring the assistance of Heaven, and its </a:t>
            </a:r>
            <a:r>
              <a:rPr lang="en-US" baseline="0" dirty="0" err="1" smtClean="0"/>
              <a:t>belssings</a:t>
            </a:r>
            <a:r>
              <a:rPr lang="en-US" baseline="0" dirty="0" smtClean="0"/>
              <a:t> on our deliberations, be held in this Assembly every </a:t>
            </a:r>
            <a:r>
              <a:rPr lang="en-US" baseline="0" dirty="0" err="1" smtClean="0"/>
              <a:t>monring</a:t>
            </a:r>
            <a:r>
              <a:rPr lang="en-US" baseline="0" dirty="0" smtClean="0"/>
              <a:t> before we proceed to </a:t>
            </a:r>
            <a:r>
              <a:rPr lang="en-US" baseline="0" dirty="0" err="1" smtClean="0"/>
              <a:t>buisness</a:t>
            </a:r>
            <a:r>
              <a:rPr lang="en-US" baseline="0" dirty="0" smtClean="0"/>
              <a:t>, and that one or more of the Clergy of this City be re2quested to </a:t>
            </a:r>
            <a:r>
              <a:rPr lang="en-US" baseline="0" dirty="0" err="1" smtClean="0"/>
              <a:t>focciciate</a:t>
            </a:r>
            <a:r>
              <a:rPr lang="en-US" baseline="0" dirty="0" smtClean="0"/>
              <a:t> in that Service.”  Benjamin Franklin, June 28, 1787 </a:t>
            </a:r>
          </a:p>
          <a:p>
            <a:endParaRPr lang="en-US" baseline="0" dirty="0" smtClean="0"/>
          </a:p>
          <a:p>
            <a:r>
              <a:rPr lang="en-US" dirty="0" smtClean="0"/>
              <a:t>George Washington’s Farewell Address:</a:t>
            </a:r>
          </a:p>
          <a:p>
            <a:r>
              <a:rPr lang="en-US" dirty="0" smtClean="0"/>
              <a:t>Of all the dispositions and habits which lead to political prosperity, religion and morality are indispensable supports. In vain would that man claim the tribute of patriotism, who should labor to subvert these great pillars of human happiness, these firmest props of the duties of men and citizens. The mere politician, equally with the pious man, ought to respect and to cherish them. A volume could not trace all their connections with private and public felicity. Let it simply be asked: Where is the security for property, for reputation, for life, if the sense of religious obligation desert the oaths which are the instruments of investigation in courts of justice ? And let us with caution indulge the supposition that morality can be maintained without religion. Whatever may be conceded to the influence of refined education on minds of peculiar structure, reason and experience both forbid us to expect that national morality can prevail in exclusion of religious principle. </a:t>
            </a:r>
          </a:p>
          <a:p>
            <a:endParaRPr lang="en-US"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02C081D-54B1-4622-A37C-0AF8C2269F5C}"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055E5B-FB06-4785-9AFB-980AF385D4A1}" type="datetimeFigureOut">
              <a:rPr lang="en-US" smtClean="0"/>
              <a:pPr/>
              <a:t>6/14/2012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055E5B-FB06-4785-9AFB-980AF385D4A1}" type="datetimeFigureOut">
              <a:rPr lang="en-US" smtClean="0"/>
              <a:pPr/>
              <a:t>6/14/2012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055E5B-FB06-4785-9AFB-980AF385D4A1}" type="datetimeFigureOut">
              <a:rPr lang="en-US" smtClean="0"/>
              <a:pPr/>
              <a:t>6/14/2012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055E5B-FB06-4785-9AFB-980AF385D4A1}" type="datetimeFigureOut">
              <a:rPr lang="en-US" smtClean="0"/>
              <a:pPr/>
              <a:t>6/14/2012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055E5B-FB06-4785-9AFB-980AF385D4A1}" type="datetimeFigureOut">
              <a:rPr lang="en-US" smtClean="0"/>
              <a:pPr/>
              <a:t>6/14/2012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055E5B-FB06-4785-9AFB-980AF385D4A1}" type="datetimeFigureOut">
              <a:rPr lang="en-US" smtClean="0"/>
              <a:pPr/>
              <a:t>6/14/2012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055E5B-FB06-4785-9AFB-980AF385D4A1}" type="datetimeFigureOut">
              <a:rPr lang="en-US" smtClean="0"/>
              <a:pPr/>
              <a:t>6/14/2012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055E5B-FB06-4785-9AFB-980AF385D4A1}" type="datetimeFigureOut">
              <a:rPr lang="en-US" smtClean="0"/>
              <a:pPr/>
              <a:t>6/14/2012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055E5B-FB06-4785-9AFB-980AF385D4A1}" type="datetimeFigureOut">
              <a:rPr lang="en-US" smtClean="0"/>
              <a:pPr/>
              <a:t>6/14/2012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055E5B-FB06-4785-9AFB-980AF385D4A1}" type="datetimeFigureOut">
              <a:rPr lang="en-US" smtClean="0"/>
              <a:pPr/>
              <a:t>6/14/2012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055E5B-FB06-4785-9AFB-980AF385D4A1}" type="datetimeFigureOut">
              <a:rPr lang="en-US" smtClean="0"/>
              <a:pPr/>
              <a:t>6/14/2012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055E5B-FB06-4785-9AFB-980AF385D4A1}" type="datetimeFigureOut">
              <a:rPr lang="en-US" smtClean="0"/>
              <a:pPr/>
              <a:t>6/14/2012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C5441F-FC3B-4B49-A47C-39154381ED6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9.png"/><Relationship Id="rId3" Type="http://schemas.openxmlformats.org/officeDocument/2006/relationships/image" Target="../media/image1.jpe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www.stkate.edu/pages/giving/ways_to_give.php" TargetMode="External"/><Relationship Id="rId11" Type="http://schemas.openxmlformats.org/officeDocument/2006/relationships/image" Target="../media/image7.jpeg"/><Relationship Id="rId5" Type="http://schemas.openxmlformats.org/officeDocument/2006/relationships/image" Target="../media/image3.jpeg"/><Relationship Id="rId10" Type="http://schemas.openxmlformats.org/officeDocument/2006/relationships/hyperlink" Target="http://www.womenofgrace.com/blog/wp-content/uploads/2012/03/photo_SKD-XUkids.jpg" TargetMode="External"/><Relationship Id="rId4" Type="http://schemas.openxmlformats.org/officeDocument/2006/relationships/image" Target="../media/image2.jpeg"/><Relationship Id="rId9"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jpe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w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jpeg"/><Relationship Id="rId4" Type="http://schemas.openxmlformats.org/officeDocument/2006/relationships/image" Target="../media/image29.gif"/></Relationships>
</file>

<file path=ppt/slides/_rels/slide1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en.wikipedia.org/wiki/File:Statue_of_Liberty_7.jp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6.jpeg"/><Relationship Id="rId4" Type="http://schemas.openxmlformats.org/officeDocument/2006/relationships/image" Target="../media/image35.jpe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hyperlink" Target="http://en.wikipedia.org/wiki/File:CathedralofStPaul.jp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en.wikipedia.org/wiki/File:Spirit_of_'76.jpg" TargetMode="External"/><Relationship Id="rId1" Type="http://schemas.openxmlformats.org/officeDocument/2006/relationships/slideLayout" Target="../slideLayouts/slideLayout2.xml"/><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en.wikipedia.org/wiki/File:Spirit_of_'76.jp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50" name="Picture 26" descr="Katharine Drexel"/>
          <p:cNvPicPr>
            <a:picLocks noChangeAspect="1" noChangeArrowheads="1"/>
          </p:cNvPicPr>
          <p:nvPr/>
        </p:nvPicPr>
        <p:blipFill>
          <a:blip r:embed="rId3" cstate="print"/>
          <a:srcRect/>
          <a:stretch>
            <a:fillRect/>
          </a:stretch>
        </p:blipFill>
        <p:spPr bwMode="auto">
          <a:xfrm>
            <a:off x="2971800" y="4495800"/>
            <a:ext cx="1905000" cy="1885950"/>
          </a:xfrm>
          <a:prstGeom prst="rect">
            <a:avLst/>
          </a:prstGeom>
          <a:noFill/>
        </p:spPr>
      </p:pic>
      <p:sp>
        <p:nvSpPr>
          <p:cNvPr id="2" name="Title 1"/>
          <p:cNvSpPr>
            <a:spLocks noGrp="1"/>
          </p:cNvSpPr>
          <p:nvPr>
            <p:ph type="title"/>
          </p:nvPr>
        </p:nvSpPr>
        <p:spPr/>
        <p:txBody>
          <a:bodyPr>
            <a:normAutofit fontScale="90000"/>
          </a:bodyPr>
          <a:lstStyle/>
          <a:p>
            <a:r>
              <a:rPr lang="en-US" b="1" dirty="0" smtClean="0"/>
              <a:t>Fortnight of Freedom: </a:t>
            </a:r>
            <a:br>
              <a:rPr lang="en-US" b="1" dirty="0" smtClean="0"/>
            </a:br>
            <a:r>
              <a:rPr lang="en-US" b="1" dirty="0" smtClean="0"/>
              <a:t>Charity Under Fire</a:t>
            </a:r>
            <a:endParaRPr lang="en-US" b="1" dirty="0"/>
          </a:p>
        </p:txBody>
      </p:sp>
      <p:sp>
        <p:nvSpPr>
          <p:cNvPr id="3" name="Content Placeholder 2"/>
          <p:cNvSpPr>
            <a:spLocks noGrp="1"/>
          </p:cNvSpPr>
          <p:nvPr>
            <p:ph idx="1"/>
          </p:nvPr>
        </p:nvSpPr>
        <p:spPr>
          <a:xfrm>
            <a:off x="228600" y="1600201"/>
            <a:ext cx="8458200" cy="1828799"/>
          </a:xfrm>
        </p:spPr>
        <p:txBody>
          <a:bodyPr>
            <a:normAutofit fontScale="92500" lnSpcReduction="20000"/>
          </a:bodyPr>
          <a:lstStyle/>
          <a:p>
            <a:pPr>
              <a:buNone/>
            </a:pPr>
            <a:r>
              <a:rPr lang="en-US" b="1" dirty="0" smtClean="0"/>
              <a:t>From the beginning, Catholics have sought ways to serve their fellow human beings. </a:t>
            </a:r>
          </a:p>
          <a:p>
            <a:pPr>
              <a:buNone/>
            </a:pPr>
            <a:r>
              <a:rPr lang="en-US" b="1" dirty="0" smtClean="0"/>
              <a:t>In the United States, Catholics have founded hospitals, orphanages, and schools.</a:t>
            </a:r>
            <a:endParaRPr lang="en-US" b="1" dirty="0"/>
          </a:p>
        </p:txBody>
      </p:sp>
      <p:pic>
        <p:nvPicPr>
          <p:cNvPr id="26626" name="Picture 2" descr="http://upload.wikimedia.org/wikipedia/commons/thumb/7/74/Francesca_Cabrini.JPG/225px-Francesca_Cabrini.JPG"/>
          <p:cNvPicPr>
            <a:picLocks noChangeAspect="1" noChangeArrowheads="1"/>
          </p:cNvPicPr>
          <p:nvPr/>
        </p:nvPicPr>
        <p:blipFill>
          <a:blip r:embed="rId4" cstate="print"/>
          <a:srcRect/>
          <a:stretch>
            <a:fillRect/>
          </a:stretch>
        </p:blipFill>
        <p:spPr bwMode="auto">
          <a:xfrm>
            <a:off x="228600" y="3505200"/>
            <a:ext cx="1500990" cy="1781175"/>
          </a:xfrm>
          <a:prstGeom prst="rect">
            <a:avLst/>
          </a:prstGeom>
          <a:noFill/>
        </p:spPr>
      </p:pic>
      <p:pic>
        <p:nvPicPr>
          <p:cNvPr id="26630" name="Picture 6" descr="St. Joseph's Hospital"/>
          <p:cNvPicPr>
            <a:picLocks noChangeAspect="1" noChangeArrowheads="1"/>
          </p:cNvPicPr>
          <p:nvPr/>
        </p:nvPicPr>
        <p:blipFill>
          <a:blip r:embed="rId5" cstate="print"/>
          <a:srcRect l="34783" b="24000"/>
          <a:stretch>
            <a:fillRect/>
          </a:stretch>
        </p:blipFill>
        <p:spPr bwMode="auto">
          <a:xfrm>
            <a:off x="6019800" y="4800600"/>
            <a:ext cx="2571750" cy="1447800"/>
          </a:xfrm>
          <a:prstGeom prst="rect">
            <a:avLst/>
          </a:prstGeom>
          <a:noFill/>
        </p:spPr>
      </p:pic>
      <p:sp>
        <p:nvSpPr>
          <p:cNvPr id="8" name="Rectangle 7"/>
          <p:cNvSpPr/>
          <p:nvPr/>
        </p:nvSpPr>
        <p:spPr>
          <a:xfrm>
            <a:off x="6553200" y="3733800"/>
            <a:ext cx="2590800" cy="369332"/>
          </a:xfrm>
          <a:prstGeom prst="rect">
            <a:avLst/>
          </a:prstGeom>
        </p:spPr>
        <p:txBody>
          <a:bodyPr wrap="square">
            <a:spAutoFit/>
          </a:bodyPr>
          <a:lstStyle/>
          <a:p>
            <a:r>
              <a:rPr lang="en-US" b="1" dirty="0" smtClean="0"/>
              <a:t>Mother St. John Fournier </a:t>
            </a:r>
          </a:p>
        </p:txBody>
      </p:sp>
      <p:pic>
        <p:nvPicPr>
          <p:cNvPr id="26634" name="Picture 10" descr="Support St. Kate's">
            <a:hlinkClick r:id="rId6"/>
          </p:cNvPr>
          <p:cNvPicPr>
            <a:picLocks noChangeAspect="1" noChangeArrowheads="1"/>
          </p:cNvPicPr>
          <p:nvPr/>
        </p:nvPicPr>
        <p:blipFill>
          <a:blip r:embed="rId7" cstate="print"/>
          <a:srcRect r="50282" b="1887"/>
          <a:stretch>
            <a:fillRect/>
          </a:stretch>
        </p:blipFill>
        <p:spPr bwMode="auto">
          <a:xfrm>
            <a:off x="5943600" y="5562600"/>
            <a:ext cx="838200" cy="990600"/>
          </a:xfrm>
          <a:prstGeom prst="rect">
            <a:avLst/>
          </a:prstGeom>
          <a:noFill/>
        </p:spPr>
      </p:pic>
      <p:sp>
        <p:nvSpPr>
          <p:cNvPr id="26636" name="AutoShape 12" descr="data:image/jpeg;base64,/9j/4AAQSkZJRgABAQAAAQABAAD/2wCEAAkGBhQSERUUExQWFRUWGBwaGBcYGBgcGBkYGhYcIBwZGxgYHSYeHCAjGRsXHy8gIycpLCwsGB8xNTAqNSYrLCkBCQoKDgwOGg8PGjQkHyQpLCosLCwtKSksLCwsMCwsLCwsLCwsLCwsLCwsLCwsLCwsLCwsLCwsLCwsLCwsLCksLP/AABEIAMgA/AMBIgACEQEDEQH/xAAbAAACAwEBAQAAAAAAAAAAAAAEBQIDBgABB//EAEsQAAECBAMFBAYFBwsEAwEAAAECEQADEiEEMUEFIlFhcQYTgZEyobHB0fAHFCNCUhVicoKSouEWJDNDc5Oys8LS8TRUY4NTo/Ml/8QAGgEAAgMBAQAAAAAAAAAAAAAAAgMBBAUABv/EADIRAAICAQIEAwYFBQEAAAAAAAECABEDEiEEMUFRE2FxIoGxweHwFCMykaEFM0LR8RX/2gAMAwEAAhEDEQA/APmdQYu7wXLlBgq4OYAOd9Q9teGUEGTdbMBmCm6W0cEPccBrFeC2UuYbKSA5u4uw04hopNlWrJqcAboSudjbmlNIVnkf2SAG6CGQx81UlKUgAHMuQ4Yg8tX4C0SXISBTSEqe6yPugsoEEsDlYPm3GLyJcsEJSqs7pqBIIap3Bbe6ksDFR8iECl3jQh6ylODRuldQKnClEkhJZLHdJYXBbg+VoqmqSCDcKAb0nDubedhfIDqB8UVFR7whyMmPLPkLi/BtIslbFWoFgFWtmQbWv0YNy8YMDa2aSd9gIdPl97LlgbtrAEmogcMnsNPOFmKxqlI7urcGblstOJu5AOUOEYCeGeUqWkACpIUSBZi9yCMyQ2p4QBNwZIBCFUlJLFnKk3YHOku72s/OFYiFNN7pxQ9ZXsv0lBbpQElZf84Ck2HBr84bYHHASlFkmlNj+EqAOSbjMgEC2vJXKxDpLhSUlt1NJS+hLuHcizZE8bzlS1iWqg7xINxvEsdxtblVxqI7Mgc7+XpOG0Jl4tZdQCQmVdTVOkfeNs/SZtcoZbMnpSVJC0rpVmAWLqN+j1XPAZNGWSJoBYqsoFSgkkjgSRfMjM584uw0wJBMwhCrU7qQSbHMejk4/SERl4YFTv8AtJDTSiQHWClx6JdnWhRLG2RJNmIIPGFuIwcqUUrKQUNZOpSfSqSs7xAOmbsMmBGyZyqQoKuXU5Vch8gwzYKtwBsxvV2xwpXQtAH2Y3jVvbzEWOYdzxuSzOYrYiwzeGTsYLHa6i3ZYqWSqYyRVvcXdi1lXNN+Q5QzxoC0h5tIN2YBJCs8m1BszuIzEomsaP8AL25w/kY2WpSl0lRYOLfdUC4PXXmXcxez4yG1j5QEYcjCZmwESwlYUpR0AfMam1hrfg3OH+BxxlEAIBIpNTqKUsXF3JJsdeMLZW0gJdZsFFgHD8Sx0zv1LPeAtp7ZCkGggFinR6XY9SeObNpGeBmykBv3lnWichNLiu0kumYBSFzCRWACQhRLyk6pBIpIa783hcn6TlGWMPNkyZ0sMlikncuKR4UsbG0Yacpeajro3Ee9o6XMcverNxo2rjKNnChx73cp5KfpGmOxsuZNmKly6a1ApSp2SVZsEkWBszHMZtdr2T2z9VUqZOUpMtYU8tCUlRdrqqIpSAXYkA2sYy1DKCVWfxGvDN8ong8f3c1KyVEpLuFb3mQbtxi0H3iCm1Tabe25ISnucPLSuWXIXNCyvfArdCmYukkskNVuszwt7QYqVMw8q6KgtRmFKFAqJBbeO8QWSGeziwaMurEuSSPJrZMPVBak/ZhRKXdhxfMG2d+PAwvI76rvblDRABAFJL6/IiwSiON9IktAd+PjB0nBTVBggnkBlEM9QwrN+kXF4QpLcTl/xBbDu0gAOxJN7X5gXY6OGa8Xrw5QWWkhXBQIPLPxhe4CvLQX6eUQGsGD5GNsKZXdb9YfIsql73YG/qLnWAZyLhlVP1d+bh/D2RUQptW56C3lpE1Ku5Fibvx6+uK6oVN3JJBhCJhKQi9/M345kPoIJcIAASFWBfqH4GF0k0l820V72I04RfOxSlqUpKqQoksCQLl7MY5sdmQGoTpalORXTm6gog30JJGju0OVFljuiwCajTvFQcC5NvujLVRuzRnpOJShTlDaix4aPo4aDNobUpmJKDUFJSVaEuHKSUlxduloVlxszADsfSWQQJdjcYlKTuBKgfRs+YLkabpNi9weMBnaK5u8sOw0FgLksHZ/DTlA+Mx6llJUkAgAMbvYaFwL3y16RCTNASoEmqzAMUgvd/AnLi2sNTAFXcb/ALyC1mXrZQDXUA6jw5Xz63jzZmEqmC5IJ1L66wx2fs7vEFZfdvSlnuCWGrlhyuIZqw8pE6XSQHlIUbEOo6scjlELlB1II1MZsN6QqbghJkqmirdANiQ5JYXHMiM9+Xw5JlAqc0mo6kvU71acHDvcvG/x+HTNwikJUmogZ5FpiS1uIHrjH7X2aiXjJ0tEpNIO4KlClwMmsxOhB5aNTw+GQdXP1+svcerCq5fOIk4pgRUdLBm6NoMrchB4wxMtUwFAdLkkXSAoXdTMSxAu3qMGSdkpTMCytLFnBAQkKJG6BxZ7cQesX7W2lLCwShJUxSc/RDik/dVxd7BRHF2Nn1MBjF9ZnBaG8Cm4YjDshJSuyF3T9+7HkzF9DazmB5+H7kJJLzVJuDpaySk2UHSxBYsXhps1SZiT3qxUQWGdCEh8yXIzDEuwzDtA+2tkLWO9BBYJBAu5ZyQWsPzT7DAJlrJoY1v+/l6TiKFiJ5M1ZQvfppIISCQSp2ZKRrd76BUHbW2giYlKUCyT6VwSLslT3cFtbsOsLpONVJVnexaxfK1xyA8I8n4oFTpGmQtxPtJDxfOK3DV6RRbaowwikIAKk1EvZ8gOPHp67RYMSmlRTLSHU+V35OOJuBYwrQtw1s/dp5QTJZSgSpm00AJNnB4cuEA2MfqMAHoJeVgy6Spi+6zlx45aN4wuCSzv7svkwwnYYEFKSlhkSfSPDTpeAUyD96wEMx1W0EnfeSXNqZyDa5u/TOPZ4T929tX+bRTOVSaU/Jv5cY9RKUBVcdPnlDKqdcisF3PiIrChoPD5ziYRbP50bWOK24BxwgxInhQ/lEkhtW6Pf58Ir6iJd24s9TszWyjpMpxSKruXHPnGo7M7FSsAnh64TyMGn6vNWfSSqVS4LsorccNBnwMbPsjMQlKcza5EUuMb8uh3mv8A0/HTWe0yW1sUUz1oc0y1KSkEk3BY58SI8w8xKnrIGbEm72vlxu3KGHafAJlbzIKpk6be7s6VC2Vqm68oUTQgoALhdgCfRA1yvqOOvIQakFBpmfxCMMp1c5WFE8vXFai+ha3z7I5gwuOEcZhA4vlDwJW5SyXfh4++PDMYljZ+AiWDBqBAfKz3PLxgz8nu5VungyvPnC2cKd4QESXyF3MXSEnTxfJvKJpw7m1+nPhx4RygQ4IuPu55dOsPLXsIwDrDHSL8cgWLE8LXzP3bMIMTjwlYNgWAIpABAJYHjnwL+EK59JQMwvi9mIbXpBuHk1yixSSbuSaxch3e1+Prio6Crb0jASI0w2OASwCaXNgVgmrna4YDpllb2dssL7tQLqKhSAsvQCzBnDZnL2xPZmyVhJDFORdRSCWezZgF38Bwhvgtn92oKSAAMkhbAP6/+IqABX9nl8ZZx4sjUTDtt7JGHw0tVwlZIUQp9HCd/UnJiMjGUm40rXUFqJ+8WFyWzfXm58I3i9vKMsy1ykTEEMUqmBiP1gYyu1dkd4FFEpIswSFJLt5cXyYtlpCsaUdxLHFLkc2DtO+sCYhlMU0scwLM/ByCBfkODwPj8MncQQSFOHBDpIYhblgLauxvybpKhLNKXFrhQYuOIsAH1sDVnaLMdPXLmIKCSFnddIYFw7AhixcH+MIVWV6XzrpKXTeCTtnpKVGWlTy01BSV1KBaoPbM1uwGR0gHD9oCQykhScjcuU2ADg3IZwfDIBtHh59iFABKQNACkJUcw2QSDxGY5RktrYIpmFYSQlRfRgXLhwWazjK3Qtb4crlJTJ7jFtsLEqxeHQqYaVOkOKmIcDKxuPGBlJD7uh4RbipJT6SSmrlYkcDkePlyiCQCLZ8LNp7tI1U5c5XO0jLS5D5CLpiN6zi3g3H3xV3Sz6KVEDgCfZlEWOtQVwbTU35A+UFOowzCoqIBsB6/4mOmYZdT5J5lIbgM+HviqTUpNkEgCzJUSTxcWDX/AIxV9bLUm/V3Gbjo92+MLpr2k1Qk5wAd88tPdFaeudorJLsL/OUEYcLYsABa99DzsdfXBnYTgLlU2WRr6+MemUS1mFr3br7YjNWSSdXj364oBnLcHPyYn2qkgDrL5YBQynCibK92cVKXa3z5xQVk8hFkqQpZZIJPAD5aIquc6r5TyYtRG8SRqPHXxjb9mNhH6lMnBNSwhRSneqLCxTdnzLMcsjCHC9nbJrWUnUCm3iDeNTszaAkBIGmpWr2PFHisiuule81+DwOhJbbaYFcxS1FSiVZnMnW5fSCA6gAkMLA0pN3yv1e3KNBtySmfNMwFKCr0wk2UpmqIUcyGfi3V1GIws1KVAF5adQUsA/B3FydNTxhy5Q4FbSll4d0sncd5KTsZ0B1IBa1RIyGvhyvHmFwiAl1KIIcg2YkZC+RPF8x4wHIm7xqPS1n5CCMBNUCpioJIuoWIpuz6ZNmIFtYBsysKuOcMtMxATIAQsXuzly1O9mTumrk3VJjNpKrNY7xVnUoqJyyseEepQAFKupwRYeiTZz5+vwLPZuwZ5lhSEuFXJUqUHLs47wgkMB4gwCBUsnl99YYGrpEshSLHIfeD3duDjWJY0AhJSxUQXJ0bIZZ2JLPmBmIERmEkkAm5Ylg+bC8GKkoILKLuzHUNy4l+g9Vs0IuQMxJJSh0yqrVFyAWzKRdm0GuQdoJXjiQGQkWZ0hjxu2Vjr/GFypZye0TlqZuDjL3v4xDIG3kzb9nUfXUkhKUrQwUkIWosclODqx8QYefyVUM2/upnxhd9FOJZU9SjYhAfo5bwBj6DP2igtvBwX8GMYXEEpkKjlN7A7sgJExiuyRP/AOa/jA+K7PdympRAA4oWA5Ng/M2jaq2kj8QjP9tcXXg5gQoFW6cw7BYfXg8AjsWAuObYFqnzpeKMxdaHSSMhcBho/I8PvGGmAmVliCoA1Xy5gNY6F3dgWB1T4fDdzORc3pIIyuBY6MAS+jPDLBzGWtFjcl2Oi9B+Egm7NbnF/PjtfZmF7RYk940nTlUELRUmygm7tSHtyBa3LK0KsJhyQQtCipFbhRIszvawIHLwg+XikTWWGT+ja4FxfNyTlwbr7jMIRNC0KJSo74sHBzSzZMEnlFHGStpyP3tConlFO2E95LSEpWSDvWO6rJlONX/5gGRgGZw6rZbyRU9yoFyyWLCwcek5jQ4kUoUhmGpS7JqbUJLlgTxyszkAKwSZiCUlSSXKZgSLAFtEilNIF6gW1ZwdLA+lKMgpvvIybgk5P6LKVvKO7L7tnCqQ9IILlT2aNR2T7M4lE9Zm4ef3ZkTUpMyWXqVJUCNWJuktnbNxGBnLCFd0CKZahQSHSSUsokXuVGoWLZZXGj7O4pc3EqQlfeEScRUXWCV/VJqSoBVmKzdrvSTxi4Fg3KpnZvEy0A4qVMlhSiHWj7NOVOZYGxCbEABiGML8XhndKt8hn9JSwXINwwS4ZTZE1G4aKpmNrQXW9IdYCFKBewWms6FwMkiqwYmKZRM11/eEzJNyZa6lFLMXpKSWYuFKtZogXdzr6SnEbMCXYk52tVbkMwxFx1YPAUyZe2WkPEzAVhJBSqxKU2SM0l92pLpoO9kQlyGEVYvZwJJKSlQzZKmdwFPUz51PYs5NTQYbfeAydonloeOUhhofnmIum4ZaXs7FiRcA5MeB6sYjgJHeKIdt0nJyW0AcXOnNoZfWLo8p4hQPX2efzeIDFqlzUKYKCRug+ixF353MWSw0ezEPY5Z9L8/m8dV++SrFTYn0nZ/ZZM+WiahQKVpCg0o3B8fCCD2LA1t/ZH4w37ITwMDhwSHEsajnDc4tOTx5nIzBiAes9Krki6mOPYsG4Jb+yPxjKdoZSZalSUMo2C3QUlJBdg584+tSsSAGcFo+VdsUAY2cOKqrEHMDXTppFngyWffpKXH5WXHQFWYiwGFd6swLPkL2JGvhwMGoBSUkisZHloQbcteEUoVSyhnqBzBv88Ynhtosad1KCXLgtbieAv8AtGL+QMdxMUEGXbRkqmTpciSmss6wkKNwbA8QEseVWfBjjMMlCykzKyNU+iLZAosevtzhRsyuYmYymVMN6lAFTF6SLk+kDe1uUXJUpzWlbvy+MJdDQXt8Y2wJnphILxOWos4Yng+l/OIlBN9OMQdufzzjU5iouWy9XsdAGD+5vcYgApiL56ZcNLa+yJS5BU7NbrBC8IrJmAF94ML3zNr5wJYDaEBNt9GAUlU5g9kjS11ak84+gT8UpCSooLJDliklhmWe9o+c/R/iEy582WFhalpSQlLMLl7gkWDZcg0CduO2gmJlykGY4mOCTSFJAIuEnOr1aB4xsmFs2c1y+k2MWRceAEz6jMnEsyrZuNbj2wk7XrUcKtiHdOdg1YJzLZPGH7PdrlTMcqdOBFSKAlJVQD92xORII5Eu0a3tmojAzDmQUnIfjGnDlCTgOLKqnyljxBkwsw7GZSdimJFSWFFQ7xNyqWli1QAFiSC5VodRUidvpAWGrIYLTdQuqzlwSUslnBuTxnslEoT5hnU0tLpCrJrEtLOTYbtTPZ6Xs8Q2yJH1lHctS5dKSCK6S7EWyodgzlTWaNUIAPdMgtvCJU5pYSN0kB3UDd7jd1JsCAGfKwCfEY5YUlg7a1JCQQMwA5bIaHW5hrs5WAXhlInS5aZlawqZ3wTM/wCokgqpKiPQmKZw32V7EtQZuGRiECUZIlGW6KzLpU2IReYa1CsYas75SXJ3QSAe8BageJAJm8gpoBIIpLmkejkRdIcBstco8OFBUtLnfFN6gkIcbqQLpDD+BjQIwGDKkkrw4CcQt6pqHXhwkiVUCsMtZUSpmIIDgO0WJGCRhwhM3DqWlYFayhQSQV12ExNggBrpDXBUQwA46NLODDmZhcbsRalM6UkAJJURStkgV7rlLt6JHi7gNOzcxeFn96t5qu6mocKdqpSwAK2JdRS9gwfN4ntdOH+sSkyDKUgSphkupKUqmf1XekrqDig/aFJdgoAEwRtXBYJWLlJwyZZkywST3gIU+HQpCioqSbTa91ag53SpL7trkBZg2L5TO/kiYQyV0pzoUpRY/qgg5m9jxEE4fZBRSGG6Sp1OynAHop0AChSTeol9I2GG2XgiGmDClQmKSpQWEoUk98xSKgQKe6F1E7gP3q1Idt4nAdwhKZMtKzMl95MlrqVdKFzCE1FkhKlIZvSSY4HVyM7YdInl7LIJKAgJN6F1FgC4umygG1bgQc4IThyEtSlQSmkBblRNASCM0pdi4yZvSMaqQcCE/bS8KpQUyQJiKSkz5aEKJCnNIXMUXVk7+ju0IGz1rTMQiTLmUopl95LVL/pT3hUmYsB2yud2qz0A9zkggTOplklJUaVC7qNRfimmwChY7ue9o0SEogG9ghbmtQbdsCtSTUanNTCxAY6aTFycAKilOGtMZRMxLt9ZShQAEzISCWVqN43vCjtFJkhxh6e77qZTSUkkb9NRStRKu7odyD+aIgiTqqIMcs94TXVkQSSqxDgbz5AjrA01SaVCkFxwyu9r+EN5GIkCWywkqpDuDUQwIKTSSCQSAxSyrl0syQu3zx+MWNNKJWJtp9o7ETWwGH/Q/wBRh2Zh0MY7srtuWnAykhTqQkBQ1BMwgODoHcnIOIy21e2U1E/FSx3gM0gB5ih3YpuyWccsmGcYB4Z8mRq7n4zf1oqgmfWFTCNTHx7tmP8A+hiLj+k9TDWNb2M7TmegSVVd4kABySCkZlzd7jjbo0ZTtfgV/Xp24o1EKcB90pF7Pax8odwi+HkZW7Srxy6sYK77xYqYQ6EsR0c2G8ze0HSBsTLsfG7H389I9SVlgA3A5c849Cyygdc7vlfN7xpAb3Mi6kpW0ylCEg5EkpcsVEs7dLQdL21NQkJCUJbNwgkkklzuHQgM9mHSFPehL2F/m0Wy5KyHAJfhAnGsPWeklg0klqsn6lvujiTlpEk7MWuphZL8LN6zfRtYaYqQAinuQzvUTmQrJwcr3D6+XklChKIFS1lBAUKSX0zNsm1bqzVTnP6l719Y0ARJQRTukOMzk4LlnsWYp6iI48mYlKr1uQxFi7agWawY8dGgmTjQ1CkFSXtYuC+YJbWxFtYgqfMSkuCzO7l2Gj+tuUWgTd1vI6QHs9swzEz1hYQJKKyTrcgAHiTbxhv2o2ZOTLw68RMqmL9FDB0IBJLkakqBNs/GF/ZXGy5aMSZlyZYEtOhWSQ5GtIJI4dWhv222p3lCmBm1BS2cUVpeXKD5gJu4zJJOdodn8UDp9Pv4S1jCeET1+v38Yw7ObLloxMxFKDTh06AisKQCoO7HO44njGw7aFsEuwJBRY5f0g0jMdlNoLxmOmrpRKUqWKkubBK0PZsyePONX9IQpwMws/oZWv3iffGTl1eOobnt8poqyjA2nzmA2hjDXMdCPTk5pzeWovnnz5wTs6ZLUUqIQFCasJAAqKgzsHcOAL6W5CFWPmFS1k3aZIH/ANaoZ9mcOpUxw1KZsyolnFkUga3VfwjScVjvl/yZaEs9ffOD7cxy0TFBKRQlshZ1JSS98348IDk7VmL9EB2J1FgL3qyYGJdo9or7+Ygq3QcrXBQgM+bCmw0ctmYSo8objU6BcruTqMdSdsEXUcm3b3vpdrC/hFZ20o6f4tc23vOFzGwjxTgZ5cXhgURdnvGczbKqhkycmKn5XqeG0jbcklREmYFJDkGZdnGTqLtw4RljoWF/nKL8NiVIUCjyYFw/Pj74W6WNoYyMI/8AysiYQiUhdRIzmKpt48Hy4RRhNokrpnJCUEsSAtwc/wAXH4ZRVKnE1r3RMS5oSm17qUU+jqxZyLO2cUYehaaCQhQIYsSFKfiPRAHXpm6a5/ZEnWTD5mPSis0qctSSp7feKr20IID2zinBbRUssQkva3eX5WW9/fA+EKV3UpKSGtSCFAHROrFnF3g/FopRKWgWN3/PqfIAEClhd384AsV9nqZwYwkYWaWZiSHZl2LEgMFbxJYc34Qoxk9TkF3I0OgB0BZgAfKHuF26pKUoClAPdWqQ5IsgPx4MDYcM1ipwmTVqyqCi3BkK+ETwzZC51TnNygzH8hnoAzX5RPFS2SN0hw4N75XHzrFQIPl8IJ2kN2X+iD+6PhGidiBAUWCY72Hs6uXLVLWoTjNoAtSlLOpZ1sC3UgQHidgpVjZ4VMUvuyVKUTdZBDueYqHF2hpsfHIlYWXRUJhmVTZlJZCQSgN+JqwphrnmITYzaBTisR3ct0lMxJAeyaaSu4e3pX4lzrFAnIXavP4/dTXUYwi6h91N12IwkoIkrloSC01y29lKF1Z5k+cU9oNsfVcWZtNRJpYkiwlpa/Vz4xb9HklXcBRCQHXTe5dSXcMwahs4A7ZYIze/T95BTMRzTQEqA6Z+UZoo56blLrahiJTnUyGKnhSio2CiVWdnJ0D5R7g0oUkkqpUMsm83z5cIXLSfm9njxCSWBOunzyjb0mqueYIhGMAQ3GK5OMUkWsOnxju6Cs3j0JIDOn1wdbSBH2JxzpYoBBsUqJ9JnvkbFnfV2OZiH1OamT32SbMSbgGyWHBr39kD/l9a09zSgJJ+6gBQ4sXzYC5vbmXabTxA7mVLAUpKQACoB2GQd7+MZhU46UjmfXaaOHGr2fu4oVh5qhLcEpLlJcHddiz83PjHbb2TMGHrUbIyS26xLO+qr55DnDLYeN7pLUlV9Ug+8Q2x8uZipC0UkBSeCRcXGvFojxirjsDLC8MuknrUQ/RVs/vZuIS4poS6SElKhUcwoH3Rtp30cSZgQFKUQj0LgFId6Qycjq4JsLxlvogllOJxIOYQkHqFkR9UBPGEcblZc50nt8JY4RA2EWO8U4HsvIw80zgD3yxSVFalPxJB1NuXACBvpAXXs+aAC+5w0mJeNFSFZ6RnPpBIGBm63R/mJipiYtlUk72I/KoGJvQz5njDvL5TJP8AlrjQ9kgyJxOQnKPqEZ7FTHUv+0lepCoZ7GxgTJnjjMV7B/GNzMhZKHl8pi4WAe/WI+0B/nU2/wB72JHvELwLwZtU1TVq4nXoIHIu7RZXYASqxtiZFuMTUbdeufz7Y7uiztb2R6QW4GOuDPZaATox4sPfHKQxKWcuyaTYvl1H/EclF73PGLp0oClLAtqlTgvxfIwBO8mS2ctCFHvATZm6eyCZeC79KlISEpQXO8kGkiw3mqVl4nSC9m7HWwV3bOWqLEhJDkgOHNiPdeAcXLXLUQUlAAsm7GzVDUg3vz0iv4gZzpO8nlO7xKJhTLUe7yqLOklruBoRY9eMeFb1B1La4LHe3uj3cnS8Fz5MgSQQHWCCQVj7wLABLHR3Bs4eFylJQbEu2aSA2Woz8IlablOMIxe0t2lAYF3sMuF4BkpJV4HyCST6gYkpYU1iz684Iwi98gXFK2LX/o1Q5AEFASAICfcIO2mNyV+j8IAJ9ggjF4ipCBd0uD4m3qi04sgwlOxn0zsls5EzAS0qdlBTixD1qDhwaTYZNxzvF38iJFU0kzT3wIW6zdy+YDm4BuTlF/YUfzCT+v8A5io0DDzjzGbI4yMAep+M9JjrQu3T5QDZmzEyZaZctwlPEuSSXJJ4kkmAcdsyua4LEXB4WAvyOo97Q+KWEKsTi1pm0pSouHBCUn1qMJBN3Hobnz7tD2ZNRMsUqu8vIG/pSycxy9mUJJeAK1ypJUlKipjU6SCbmriOHlH0/aNak70tZu4fu7HiGU4PMRg9p1CaXclx6TPaNTDxDFaMzs/BJq1D3iCbX2McKuhRChTUFZP4F+EL+9B19UN+1H2yUzmUFsEqJ9GwtTz5WjNy1EaeqNDA2tATzmTxOEY8hA5dIThB9qjO60h+pA8LPH0baGwUAgMotpUtvbHzqUppqL/fSQS34hcx9WmTxMAV3qTvHVHHg0UuOJBWvOX+BHssDA9l9m5SkEkEXyqUNBzgvHbGCJKykrBCFH016JLawfg0gJO/xIumKdrYh5MxpgO4rKj8JjNDEtNLSAsw/wBEo/nE+9zLTmTfej6xKRxYx8r+h8fzme5/qk8PxR9VVNY5w3+of3z7vhEcGfyR7/jJz7B7Zj1kRl/pEI+oTf8A13/9qI0K1hQ+cwfiIzP0hL/mE3qj/NTCMH91fUR2YflN6GfL1zd467wd+hgjDzbEaFZ45fGBpNLrf8Sff6v4QTKKdMqlfPTOPU1PNSieGWq3PLTp85QJBmLIqXvEEZWdxa2dvKIJlKCCGcEjQVCzv0Z7wgmjIlCSNcosqDtmeJ4gxdP2apGTKSQ4IIVa9jaxDEno8CgMHY/Pz64iw3KdUKmS33nAYXz5BrDibdYI2bIWpYSkJIU4ukKDkH4fu8ojIWopUpCCQkbxzZNnfg5s7Ne0T2bj6SFKSSlJsHa+YZ3ANvFm5hD6tJqTU0oxgSQFkFYTSQkMAQb7oy3RwyOtoG2lhkqBUu1NSnzPO5Yi4y+N2gxkt3KkqUlAKlNmBYKG67UqB1HWxhXtvDpXLIKinNSb7tkgJAZ7M1ufK2Ri2cDlJMyyp91feuW9d390eFNRDZHL/mOXIIS5Zv455+o84uRLShiagoAM+Y4EM1+XW8bdgDaCJ7gsF3kwIS2bbxIAvqdA7m8EnZ6pU1SFAOEKydg6DoQ4va7ZxIYi/wBgkvSQp+JsSPG7RKVtJSiqs1LUFJJKbgBJL1ADX3nqoM5by7dYyt4kf2e+PFGJBm8PfHEZ/OhjVblFCfZPo9/6CV+v/mqh6q3zzjK9gsW2Cli9iv8AzCffGg+vDUx5XOh8RvUz0uJfYB8hDAbRD8nSlELKAVcdYFO0UjWPBtTdz4+2EHG0ZpboZDG7HlkZZc1fGMLtrAJM4hIs9s/fGwxe1Qxckc2jHbQxyTMstw9zYdYsY0YQmI00xgfaTY3dSEl81Mc/wnw0jJJ5Rsu0ePBlITVUBNHDLuz7zGUWgsmm1i7EZ1qb91h4RscKD4e8wuOrxjXlHcrZYBCZgTLUlSjvq3jSksAl29JhnmNdNLgEJKQ+YOsJtqTUicqbLaqYo1XcspLEENYOM40UjAgXBN+Y+EUMwNAk3f8AEtcNVsB3/wCR1hPRHSAsePs1AapWf3DBKZoQh9WtflCPbW01BCnpBKCMvzesU1UlhNIsAu8TfRAf5zP/ALJP+MR9UXNHGPi30c48y504u32QH7wjQYztWuqxi9xXDtlzkjymfw+ZceEXN6cUlIudT7TGW7ebQQrBzEhQclHqmJjJ4ztBMU7EufjCrFTVrG8rPytHYuBZXDE9ZOXjQyMoHSCgb5vapPv+fCCUS2Dcz6gIGV6R/ST7/nxgmSXA5FfsHxjamKBL8dL3k2ptn+J+RLHS4v5RHCTgkLC0uJiaeYY2IuACLH3Q02xhEBMk5KMlJsLKUVqdSlE55AADTlARkWBqRVWnduT6QDFhS3Fve0UCddiE2zASQlplLUhJrQ7FVILpaxAfmQ3xgRchNwoqSXFNWZF89DmD/wAxr+2kpCMSkS0plgyw5QkB6lLe3o2ZsreAhEjZ0mYQkTBq6ai6Xc2caN7M4UCQAx6iEwAJEU/UFFbJSXVkAbsTd+I+EXSdnLUDcBNg7s7kMRZyA6X4P5lTMGuUmalKvRXSp2dku13JAJUSegi4bQCEJld4CKDvBFwpiGKSCNc3uHeDdnq13g+sLwkpclLTEukguQSwcNvDMMLsRcCzxLHqkKAqAdrBKrZapTYEW6DPKB8ZtrvkS0UNSQ5UTTUAkOAOHo5m0KpKGX5Xyvw84qrhJ9ptj5SCYyxkpUwS0oRUCoA0+nutTcZ2cfLwFiCtqHShK3UCGKlJctUUks/AnPpGjk4EqAAdJJJCpbMo3Zl5cA3MWDER06SsIWUpQokhISopIpNyCoZE2enMl7ZQtM+k6ahVMlLxndpFI3gpyc2FmHhfzi/CFy5UreCn1fcLAnPhnElYGib9skpCgVpCTmxyc5Xs/wAI8RhiiYAQpNyaTwZg+T+HCNAaTuOsgHeKwLeHvj1OvT3R7p4RYmX6XIH2RoudosTQ7B2stEkJSSwf1qhhO25Mb54xndmqNA8YLrJs8U3xgsZfXIwFXDVbamEZxKXtqZSz8YWkkR7JS4gPDHaF4rd4ynbWWQzxn8TONZ6wwxCmTCmdMJUYYqCLLsessmqJAvrHSk2FifD+MRXp5xfJQCBdKeRCT64ZylXId5cvHzGIqU3DMQbgttr/ABFnygObtyYQQaDnnLR8IBl40AfPCKelmFMP5v5R/DELe80OL7SkBnMJNq7UUsAE6GKHUs2EWYrZ5CLw1MaLHu7tFeyVlK1Mcx74ZrmQr2f6av0ffBSpgi2RvKl7SYmkG0Xzl7rMA/zrAspQgmZPBDQB5wh+kyru946spPv95j3BLcHjUr2D4R5LU6lcCoepyIjgjb9Y+wQwbkxNzTbZRUJG6VfzdIz5qcXhYrAZMhaWILgPkesaHaXZubPw+GmS01fZMRuuMiDvXuSqEGO7Pz5ABmyVJByJTbzyijjyY2OkMLs7X9Y51Ute/SHYmdWmW6F1ITQXSpiASag2RJUXHSBkppLh0njkfcYXAcotSeUNPD31inRWN7xkgOhSWUqq5Nzdxm2eQhfNwgrAytdhzDAnTL1RyDwt0t7IuTNUPvK839rxBwOORg03ee4XAorlJUGR3iQaXKiFLSDcXPC3GBFbKKCoVKcEi4yY9c4NViFFnKTcH0WNi4unVwIsTiruuXVxZRc88wX84UUzKO/35wabTXnL9m7S7hFIrLi4Pokg6AMQPPUawOjtBiKzUpLHiNHezCz8uMFy52HXamYk/h7xNXglaEk+DxeMFh9VzknnLQW8lv6opswUkum57i4OphFO3MYibMQUO1KrEMxJBbgbvDQ7QkrQATvpSQAUnMpzHOrU+yAdo4OWlcsy5veDefcUmn0Wdwxe/lFi9isgzAuSQBUR3iaxypJd+UN/LKY+m+37w9Z2MQYOTWQkXKhYcd0xds9IUuYCaGQsl+SPRvqSGiOElAKSpT0gXpN2pe3nBMjZqpipykJJAUvUOyUg38CHjSyuApswh3leA9AQQVQLs9e4IuWqBbnLK8paJnjHkufnFQMQJvAyYbTUk8oVzpbGGmGmhKSDrAWKW5sIkQTB1/CCcLLUU7oJHQ25RSZbj1+UFJLDdDdS9/KOLVsJXci94NiJAD5QtyhpiAGJJfpb3QqmL+fkwxEIHtSFsRjg8SQzesXgnFzlKSdLcoSSMc2Xu+MU4vaJV0ER4VtcseLtUv2dJKlKLFmZ+fCCZshjFGExNKQA17+Ji9U0nSCINwLFTgwiJV7D7IpmKPCKwsxNCRZMYiWxN9fjHV72evuEdKJIctHoTf8Aa/wxKc4mbzY+3MQiVLCSyQlIT9kF2bWnf8kmNKntanuVIxMoArRu0BUxK0lRSSQxKWKVWVfkI+e4ftRMkgolgAM1SnJBcvQXsC7NlqzgQvxG2FqzA6sX6kk3POMI/wBLL5CzCt7+cu4SiCyd+0c47H4ardkjr3ZH+JolI2vISP6FJ6iUPaYzf1g8o9+smNP8LtV/zHHi97+U0kzbck5SE+cn4xZJ29KH9QjzkiMqrEK+QI8E8/IEF+FFV8zB/Fm/oJrztyT/ANuj9qTEPy3K/wC3R5yvhGV788vIR53v5qf2REjhgPsyfxZ+wP8AU1U7aeGWmlWGR4Llg+YEC4Has/DqP1de5/8AGtYUG5EKqSeaSOkZ8T/zUfsiLUYxvuI/ZEQcG1VY894DZVf9XwH+pspf0iIUyZ2GlA694CUn9cJt+zHm2do4JeHmBMlCJhQaFIWopqbTdAPsjG4meFhqEJPFNj0zaK8PipksKQhZCJgZafukcWycaHSK3/nJqDJ7JB7ys9QRauYy98G7O2oqWhbKN6nZiN5AGuphfMHz4mIJvbmPZGnlxq4oiKENwS9wC8WKXFEwFNo4LMJIBNyxcIE3rHA3gZSjxjwKVEFZOqHCaYoWqODxRMXeIAnExzsKQFrUlVx3azmcwBwhxjdmy0qAAOT5mMthMQRlq/s5QVOxqrXOX4j8IoZ8Dtk1BqFRbsAdxLV03dID6FLe2PEJToE+AAjSjbEnVXqJ90Ur2th9Q/6nxEXm4W/8pX8Nj0MRdwPwjyHviJwiSPRT5JhwvaOFNzKKj+iPa8RTjcMb90kdav8ASDAfhW7whhftE6MGgfdT5D3RysOn8I9kaKRh5Ky6FYZJ/OUQf35cEHZmI/q0Slj/AMcyWfVaC/Cv3k+E3eZFOyErsArwv7okrsytNwM9FMk+D+9od41OKTZcuYn9UkW53GcKJqyqylEto+vSGrhYczHLifvAJM2moUl3YEMwGvre4MXSpLuS7knrfVoICRFqJkNCVyjvAvnOTgwou4D/AJrn2iJ/kkfiH7J/3xNOI6R79Z5RIx+ccEXtKFYBI1P7A/3x31NH4j+wn/dF5nCIGYOEM8MSCi9p4jBI/Ef7tHxi8bMlfiX/AHcv4xR3oj0YiBOLzkhVHSezNmI/Ef7tPuVFCtnjj+4P90XfWY4z4IJIKIYP9R/R/Z/jHDAc0+Ri0zo876JKCCEWQOzz+Z+98YrmYO10p8Cr3mLu/MeHEQs45JRDFUzZ6uXz4RQMOpJu7OMvnhDuuIqAMRRi/BHSTw+yjNS4Unpd4vT2VX+JPrgJKFJ9FR6QTK2jNSM3+ecIfEx/S1esQ+PKOUsV2QmfiTEf5JzgNPP+EXS+0qwbsetoYSu1aGDpIfhduuUVWx8UOVGIPjCJ19mZ40HnFEzs1OOg841Ku0iLb6b8lfBvXrEpO3AqwpPG4hRfi1/wgHJl7TMyezk3Ip9f8Is/kvM4xpjtbRj1iwbSHE+cJbNxF7ivdFnJkPMRcrsevNPdrH5sxP8AqaB19mZov3MxuTkfuvHR0emKCWfGe6g0zZVPpJUnqCPaIh+ThxPqjo6AoRoyMes5OzhxPz4RIbNGhMdHR1QvEaGSJ85Hoz5g8XHrMGo2zNNpglTh/wCSUk+sMY6OiZ2qeGZh1enhUDnLXMR6iSIHmbNwxy79P92v3J9sdHR0KyOsqVsWV92e36cpQ/wKVEv5N/hxEg9VTE/40AeuOjo6FrbvOPZKefR7tf6M2WfVU8UTuzWITnKX1CSR5gNHR0TUUc7XA1bOmDNLdbe2IfU18PZ8Y6OiIwZCZ4cIvgfnxiP1VXA+UdHR0LXImQr8J8jEaFcD5GOjo6dqkhh1cIrUg846OiBCBnARzR7HR1QhOiQXHR0CRJlqVcQPKPVSknNI8HHsjo6BqCZD6onSr2+0R4cGdFEeHPkY6OgYugZA4Rabgv4n2GIpXN1K/A/Ax7HRNmd4Yn//2Q=="/>
          <p:cNvSpPr>
            <a:spLocks noChangeAspect="1" noChangeArrowheads="1"/>
          </p:cNvSpPr>
          <p:nvPr/>
        </p:nvSpPr>
        <p:spPr bwMode="auto">
          <a:xfrm>
            <a:off x="63500" y="-673100"/>
            <a:ext cx="1743075" cy="1381125"/>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6638" name="AutoShape 14" descr="data:image/jpeg;base64,/9j/4AAQSkZJRgABAQAAAQABAAD/2wCEAAkGBhQSERUUExQWFRUWGBwaGBcYGBgcGBkYGhYcIBwZGxgYHSYeHCAjGRsXHy8gIycpLCwsGB8xNTAqNSYrLCkBCQoKDgwOGg8PGjQkHyQpLCosLCwtKSksLCwsMCwsLCwsLCwsLCwsLCwsLCwsLCwsLCwsLCwsLCwsLCwsLCksLP/AABEIAMgA/AMBIgACEQEDEQH/xAAbAAACAwEBAQAAAAAAAAAAAAAEBQIDBgABB//EAEsQAAECBAMFBAYFBwsEAwEAAAECEQADEiEEMUEFIlFhcQYTgZEyobHB0fAHFCNCUhVicoKSouEWJDNDc5Oys8LS8TRUY4NTo/Ml/8QAGgEAAgMBAQAAAAAAAAAAAAAAAgMBBAUABv/EADIRAAICAQIEAwYFBQEAAAAAAAECABEDEiEEMUFRE2FxIoGxweHwFCMykaEFM0LR8RX/2gAMAwEAAhEDEQA/APmdQYu7wXLlBgq4OYAOd9Q9teGUEGTdbMBmCm6W0cEPccBrFeC2UuYbKSA5u4uw04hopNlWrJqcAboSudjbmlNIVnkf2SAG6CGQx81UlKUgAHMuQ4Yg8tX4C0SXISBTSEqe6yPugsoEEsDlYPm3GLyJcsEJSqs7pqBIIap3Bbe6ksDFR8iECl3jQh6ylODRuldQKnClEkhJZLHdJYXBbg+VoqmqSCDcKAb0nDubedhfIDqB8UVFR7whyMmPLPkLi/BtIslbFWoFgFWtmQbWv0YNy8YMDa2aSd9gIdPl97LlgbtrAEmogcMnsNPOFmKxqlI7urcGblstOJu5AOUOEYCeGeUqWkACpIUSBZi9yCMyQ2p4QBNwZIBCFUlJLFnKk3YHOku72s/OFYiFNN7pxQ9ZXsv0lBbpQElZf84Ck2HBr84bYHHASlFkmlNj+EqAOSbjMgEC2vJXKxDpLhSUlt1NJS+hLuHcizZE8bzlS1iWqg7xINxvEsdxtblVxqI7Mgc7+XpOG0Jl4tZdQCQmVdTVOkfeNs/SZtcoZbMnpSVJC0rpVmAWLqN+j1XPAZNGWSJoBYqsoFSgkkjgSRfMjM584uw0wJBMwhCrU7qQSbHMejk4/SERl4YFTv8AtJDTSiQHWClx6JdnWhRLG2RJNmIIPGFuIwcqUUrKQUNZOpSfSqSs7xAOmbsMmBGyZyqQoKuXU5Vch8gwzYKtwBsxvV2xwpXQtAH2Y3jVvbzEWOYdzxuSzOYrYiwzeGTsYLHa6i3ZYqWSqYyRVvcXdi1lXNN+Q5QzxoC0h5tIN2YBJCs8m1BszuIzEomsaP8AL25w/kY2WpSl0lRYOLfdUC4PXXmXcxez4yG1j5QEYcjCZmwESwlYUpR0AfMam1hrfg3OH+BxxlEAIBIpNTqKUsXF3JJsdeMLZW0gJdZsFFgHD8Sx0zv1LPeAtp7ZCkGggFinR6XY9SeObNpGeBmykBv3lnWichNLiu0kumYBSFzCRWACQhRLyk6pBIpIa783hcn6TlGWMPNkyZ0sMlikncuKR4UsbG0Yacpeajro3Ee9o6XMcverNxo2rjKNnChx73cp5KfpGmOxsuZNmKly6a1ApSp2SVZsEkWBszHMZtdr2T2z9VUqZOUpMtYU8tCUlRdrqqIpSAXYkA2sYy1DKCVWfxGvDN8ong8f3c1KyVEpLuFb3mQbtxi0H3iCm1Tabe25ISnucPLSuWXIXNCyvfArdCmYukkskNVuszwt7QYqVMw8q6KgtRmFKFAqJBbeO8QWSGeziwaMurEuSSPJrZMPVBak/ZhRKXdhxfMG2d+PAwvI76rvblDRABAFJL6/IiwSiON9IktAd+PjB0nBTVBggnkBlEM9QwrN+kXF4QpLcTl/xBbDu0gAOxJN7X5gXY6OGa8Xrw5QWWkhXBQIPLPxhe4CvLQX6eUQGsGD5GNsKZXdb9YfIsql73YG/qLnWAZyLhlVP1d+bh/D2RUQptW56C3lpE1Ku5Fibvx6+uK6oVN3JJBhCJhKQi9/M345kPoIJcIAASFWBfqH4GF0k0l820V72I04RfOxSlqUpKqQoksCQLl7MY5sdmQGoTpalORXTm6gog30JJGju0OVFljuiwCajTvFQcC5NvujLVRuzRnpOJShTlDaix4aPo4aDNobUpmJKDUFJSVaEuHKSUlxduloVlxszADsfSWQQJdjcYlKTuBKgfRs+YLkabpNi9weMBnaK5u8sOw0FgLksHZ/DTlA+Mx6llJUkAgAMbvYaFwL3y16RCTNASoEmqzAMUgvd/AnLi2sNTAFXcb/ALyC1mXrZQDXUA6jw5Xz63jzZmEqmC5IJ1L66wx2fs7vEFZfdvSlnuCWGrlhyuIZqw8pE6XSQHlIUbEOo6scjlELlB1II1MZsN6QqbghJkqmirdANiQ5JYXHMiM9+Xw5JlAqc0mo6kvU71acHDvcvG/x+HTNwikJUmogZ5FpiS1uIHrjH7X2aiXjJ0tEpNIO4KlClwMmsxOhB5aNTw+GQdXP1+svcerCq5fOIk4pgRUdLBm6NoMrchB4wxMtUwFAdLkkXSAoXdTMSxAu3qMGSdkpTMCytLFnBAQkKJG6BxZ7cQesX7W2lLCwShJUxSc/RDik/dVxd7BRHF2Nn1MBjF9ZnBaG8Cm4YjDshJSuyF3T9+7HkzF9DazmB5+H7kJJLzVJuDpaySk2UHSxBYsXhps1SZiT3qxUQWGdCEh8yXIzDEuwzDtA+2tkLWO9BBYJBAu5ZyQWsPzT7DAJlrJoY1v+/l6TiKFiJ5M1ZQvfppIISCQSp2ZKRrd76BUHbW2giYlKUCyT6VwSLslT3cFtbsOsLpONVJVnexaxfK1xyA8I8n4oFTpGmQtxPtJDxfOK3DV6RRbaowwikIAKk1EvZ8gOPHp67RYMSmlRTLSHU+V35OOJuBYwrQtw1s/dp5QTJZSgSpm00AJNnB4cuEA2MfqMAHoJeVgy6Spi+6zlx45aN4wuCSzv7svkwwnYYEFKSlhkSfSPDTpeAUyD96wEMx1W0EnfeSXNqZyDa5u/TOPZ4T929tX+bRTOVSaU/Jv5cY9RKUBVcdPnlDKqdcisF3PiIrChoPD5ziYRbP50bWOK24BxwgxInhQ/lEkhtW6Pf58Ir6iJd24s9TszWyjpMpxSKruXHPnGo7M7FSsAnh64TyMGn6vNWfSSqVS4LsorccNBnwMbPsjMQlKcza5EUuMb8uh3mv8A0/HTWe0yW1sUUz1oc0y1KSkEk3BY58SI8w8xKnrIGbEm72vlxu3KGHafAJlbzIKpk6be7s6VC2Vqm68oUTQgoALhdgCfRA1yvqOOvIQakFBpmfxCMMp1c5WFE8vXFai+ha3z7I5gwuOEcZhA4vlDwJW5SyXfh4++PDMYljZ+AiWDBqBAfKz3PLxgz8nu5VungyvPnC2cKd4QESXyF3MXSEnTxfJvKJpw7m1+nPhx4RygQ4IuPu55dOsPLXsIwDrDHSL8cgWLE8LXzP3bMIMTjwlYNgWAIpABAJYHjnwL+EK59JQMwvi9mIbXpBuHk1yixSSbuSaxch3e1+Prio6Crb0jASI0w2OASwCaXNgVgmrna4YDpllb2dssL7tQLqKhSAsvQCzBnDZnL2xPZmyVhJDFORdRSCWezZgF38Bwhvgtn92oKSAAMkhbAP6/+IqABX9nl8ZZx4sjUTDtt7JGHw0tVwlZIUQp9HCd/UnJiMjGUm40rXUFqJ+8WFyWzfXm58I3i9vKMsy1ykTEEMUqmBiP1gYyu1dkd4FFEpIswSFJLt5cXyYtlpCsaUdxLHFLkc2DtO+sCYhlMU0scwLM/ByCBfkODwPj8MncQQSFOHBDpIYhblgLauxvybpKhLNKXFrhQYuOIsAH1sDVnaLMdPXLmIKCSFnddIYFw7AhixcH+MIVWV6XzrpKXTeCTtnpKVGWlTy01BSV1KBaoPbM1uwGR0gHD9oCQykhScjcuU2ADg3IZwfDIBtHh59iFABKQNACkJUcw2QSDxGY5RktrYIpmFYSQlRfRgXLhwWazjK3Qtb4crlJTJ7jFtsLEqxeHQqYaVOkOKmIcDKxuPGBlJD7uh4RbipJT6SSmrlYkcDkePlyiCQCLZ8LNp7tI1U5c5XO0jLS5D5CLpiN6zi3g3H3xV3Sz6KVEDgCfZlEWOtQVwbTU35A+UFOowzCoqIBsB6/4mOmYZdT5J5lIbgM+HviqTUpNkEgCzJUSTxcWDX/AIxV9bLUm/V3Gbjo92+MLpr2k1Qk5wAd88tPdFaeudorJLsL/OUEYcLYsABa99DzsdfXBnYTgLlU2WRr6+MemUS1mFr3br7YjNWSSdXj364oBnLcHPyYn2qkgDrL5YBQynCibK92cVKXa3z5xQVk8hFkqQpZZIJPAD5aIquc6r5TyYtRG8SRqPHXxjb9mNhH6lMnBNSwhRSneqLCxTdnzLMcsjCHC9nbJrWUnUCm3iDeNTszaAkBIGmpWr2PFHisiuule81+DwOhJbbaYFcxS1FSiVZnMnW5fSCA6gAkMLA0pN3yv1e3KNBtySmfNMwFKCr0wk2UpmqIUcyGfi3V1GIws1KVAF5adQUsA/B3FydNTxhy5Q4FbSll4d0sncd5KTsZ0B1IBa1RIyGvhyvHmFwiAl1KIIcg2YkZC+RPF8x4wHIm7xqPS1n5CCMBNUCpioJIuoWIpuz6ZNmIFtYBsysKuOcMtMxATIAQsXuzly1O9mTumrk3VJjNpKrNY7xVnUoqJyyseEepQAFKupwRYeiTZz5+vwLPZuwZ5lhSEuFXJUqUHLs47wgkMB4gwCBUsnl99YYGrpEshSLHIfeD3duDjWJY0AhJSxUQXJ0bIZZ2JLPmBmIERmEkkAm5Ylg+bC8GKkoILKLuzHUNy4l+g9Vs0IuQMxJJSh0yqrVFyAWzKRdm0GuQdoJXjiQGQkWZ0hjxu2Vjr/GFypZye0TlqZuDjL3v4xDIG3kzb9nUfXUkhKUrQwUkIWosclODqx8QYefyVUM2/upnxhd9FOJZU9SjYhAfo5bwBj6DP2igtvBwX8GMYXEEpkKjlN7A7sgJExiuyRP/AOa/jA+K7PdympRAA4oWA5Ng/M2jaq2kj8QjP9tcXXg5gQoFW6cw7BYfXg8AjsWAuObYFqnzpeKMxdaHSSMhcBho/I8PvGGmAmVliCoA1Xy5gNY6F3dgWB1T4fDdzORc3pIIyuBY6MAS+jPDLBzGWtFjcl2Oi9B+Egm7NbnF/PjtfZmF7RYk940nTlUELRUmygm7tSHtyBa3LK0KsJhyQQtCipFbhRIszvawIHLwg+XikTWWGT+ja4FxfNyTlwbr7jMIRNC0KJSo74sHBzSzZMEnlFHGStpyP3tConlFO2E95LSEpWSDvWO6rJlONX/5gGRgGZw6rZbyRU9yoFyyWLCwcek5jQ4kUoUhmGpS7JqbUJLlgTxyszkAKwSZiCUlSSXKZgSLAFtEilNIF6gW1ZwdLA+lKMgpvvIybgk5P6LKVvKO7L7tnCqQ9IILlT2aNR2T7M4lE9Zm4ef3ZkTUpMyWXqVJUCNWJuktnbNxGBnLCFd0CKZahQSHSSUsokXuVGoWLZZXGj7O4pc3EqQlfeEScRUXWCV/VJqSoBVmKzdrvSTxi4Fg3KpnZvEy0A4qVMlhSiHWj7NOVOZYGxCbEABiGML8XhndKt8hn9JSwXINwwS4ZTZE1G4aKpmNrQXW9IdYCFKBewWms6FwMkiqwYmKZRM11/eEzJNyZa6lFLMXpKSWYuFKtZogXdzr6SnEbMCXYk52tVbkMwxFx1YPAUyZe2WkPEzAVhJBSqxKU2SM0l92pLpoO9kQlyGEVYvZwJJKSlQzZKmdwFPUz51PYs5NTQYbfeAydonloeOUhhofnmIum4ZaXs7FiRcA5MeB6sYjgJHeKIdt0nJyW0AcXOnNoZfWLo8p4hQPX2efzeIDFqlzUKYKCRug+ixF353MWSw0ezEPY5Z9L8/m8dV++SrFTYn0nZ/ZZM+WiahQKVpCg0o3B8fCCD2LA1t/ZH4w37ITwMDhwSHEsajnDc4tOTx5nIzBiAes9Krki6mOPYsG4Jb+yPxjKdoZSZalSUMo2C3QUlJBdg584+tSsSAGcFo+VdsUAY2cOKqrEHMDXTppFngyWffpKXH5WXHQFWYiwGFd6swLPkL2JGvhwMGoBSUkisZHloQbcteEUoVSyhnqBzBv88Ynhtosad1KCXLgtbieAv8AtGL+QMdxMUEGXbRkqmTpciSmss6wkKNwbA8QEseVWfBjjMMlCykzKyNU+iLZAosevtzhRsyuYmYymVMN6lAFTF6SLk+kDe1uUXJUpzWlbvy+MJdDQXt8Y2wJnphILxOWos4Yng+l/OIlBN9OMQdufzzjU5iouWy9XsdAGD+5vcYgApiL56ZcNLa+yJS5BU7NbrBC8IrJmAF94ML3zNr5wJYDaEBNt9GAUlU5g9kjS11ak84+gT8UpCSooLJDliklhmWe9o+c/R/iEy582WFhalpSQlLMLl7gkWDZcg0CduO2gmJlykGY4mOCTSFJAIuEnOr1aB4xsmFs2c1y+k2MWRceAEz6jMnEsyrZuNbj2wk7XrUcKtiHdOdg1YJzLZPGH7PdrlTMcqdOBFSKAlJVQD92xORII5Eu0a3tmojAzDmQUnIfjGnDlCTgOLKqnyljxBkwsw7GZSdimJFSWFFQ7xNyqWli1QAFiSC5VodRUidvpAWGrIYLTdQuqzlwSUslnBuTxnslEoT5hnU0tLpCrJrEtLOTYbtTPZ6Xs8Q2yJH1lHctS5dKSCK6S7EWyodgzlTWaNUIAPdMgtvCJU5pYSN0kB3UDd7jd1JsCAGfKwCfEY5YUlg7a1JCQQMwA5bIaHW5hrs5WAXhlInS5aZlawqZ3wTM/wCokgqpKiPQmKZw32V7EtQZuGRiECUZIlGW6KzLpU2IReYa1CsYas75SXJ3QSAe8BageJAJm8gpoBIIpLmkejkRdIcBstco8OFBUtLnfFN6gkIcbqQLpDD+BjQIwGDKkkrw4CcQt6pqHXhwkiVUCsMtZUSpmIIDgO0WJGCRhwhM3DqWlYFayhQSQV12ExNggBrpDXBUQwA46NLODDmZhcbsRalM6UkAJJURStkgV7rlLt6JHi7gNOzcxeFn96t5qu6mocKdqpSwAK2JdRS9gwfN4ntdOH+sSkyDKUgSphkupKUqmf1XekrqDig/aFJdgoAEwRtXBYJWLlJwyZZkywST3gIU+HQpCioqSbTa91ag53SpL7trkBZg2L5TO/kiYQyV0pzoUpRY/qgg5m9jxEE4fZBRSGG6Sp1OynAHop0AChSTeol9I2GG2XgiGmDClQmKSpQWEoUk98xSKgQKe6F1E7gP3q1Idt4nAdwhKZMtKzMl95MlrqVdKFzCE1FkhKlIZvSSY4HVyM7YdInl7LIJKAgJN6F1FgC4umygG1bgQc4IThyEtSlQSmkBblRNASCM0pdi4yZvSMaqQcCE/bS8KpQUyQJiKSkz5aEKJCnNIXMUXVk7+ju0IGz1rTMQiTLmUopl95LVL/pT3hUmYsB2yud2qz0A9zkggTOplklJUaVC7qNRfimmwChY7ue9o0SEogG9ghbmtQbdsCtSTUanNTCxAY6aTFycAKilOGtMZRMxLt9ZShQAEzISCWVqN43vCjtFJkhxh6e77qZTSUkkb9NRStRKu7odyD+aIgiTqqIMcs94TXVkQSSqxDgbz5AjrA01SaVCkFxwyu9r+EN5GIkCWywkqpDuDUQwIKTSSCQSAxSyrl0syQu3zx+MWNNKJWJtp9o7ETWwGH/Q/wBRh2Zh0MY7srtuWnAykhTqQkBQ1BMwgODoHcnIOIy21e2U1E/FSx3gM0gB5ih3YpuyWccsmGcYB4Z8mRq7n4zf1oqgmfWFTCNTHx7tmP8A+hiLj+k9TDWNb2M7TmegSVVd4kABySCkZlzd7jjbo0ZTtfgV/Xp24o1EKcB90pF7Pax8odwi+HkZW7Srxy6sYK77xYqYQ6EsR0c2G8ze0HSBsTLsfG7H389I9SVlgA3A5c849Cyygdc7vlfN7xpAb3Mi6kpW0ylCEg5EkpcsVEs7dLQdL21NQkJCUJbNwgkkklzuHQgM9mHSFPehL2F/m0Wy5KyHAJfhAnGsPWeklg0klqsn6lvujiTlpEk7MWuphZL8LN6zfRtYaYqQAinuQzvUTmQrJwcr3D6+XklChKIFS1lBAUKSX0zNsm1bqzVTnP6l719Y0ARJQRTukOMzk4LlnsWYp6iI48mYlKr1uQxFi7agWawY8dGgmTjQ1CkFSXtYuC+YJbWxFtYgqfMSkuCzO7l2Gj+tuUWgTd1vI6QHs9swzEz1hYQJKKyTrcgAHiTbxhv2o2ZOTLw68RMqmL9FDB0IBJLkakqBNs/GF/ZXGy5aMSZlyZYEtOhWSQ5GtIJI4dWhv222p3lCmBm1BS2cUVpeXKD5gJu4zJJOdodn8UDp9Pv4S1jCeET1+v38Yw7ObLloxMxFKDTh06AisKQCoO7HO44njGw7aFsEuwJBRY5f0g0jMdlNoLxmOmrpRKUqWKkubBK0PZsyePONX9IQpwMws/oZWv3iffGTl1eOobnt8poqyjA2nzmA2hjDXMdCPTk5pzeWovnnz5wTs6ZLUUqIQFCasJAAqKgzsHcOAL6W5CFWPmFS1k3aZIH/ANaoZ9mcOpUxw1KZsyolnFkUga3VfwjScVjvl/yZaEs9ffOD7cxy0TFBKRQlshZ1JSS98348IDk7VmL9EB2J1FgL3qyYGJdo9or7+Ygq3QcrXBQgM+bCmw0ctmYSo8objU6BcruTqMdSdsEXUcm3b3vpdrC/hFZ20o6f4tc23vOFzGwjxTgZ5cXhgURdnvGczbKqhkycmKn5XqeG0jbcklREmYFJDkGZdnGTqLtw4RljoWF/nKL8NiVIUCjyYFw/Pj74W6WNoYyMI/8AysiYQiUhdRIzmKpt48Hy4RRhNokrpnJCUEsSAtwc/wAXH4ZRVKnE1r3RMS5oSm17qUU+jqxZyLO2cUYehaaCQhQIYsSFKfiPRAHXpm6a5/ZEnWTD5mPSis0qctSSp7feKr20IID2zinBbRUssQkva3eX5WW9/fA+EKV3UpKSGtSCFAHROrFnF3g/FopRKWgWN3/PqfIAEClhd384AsV9nqZwYwkYWaWZiSHZl2LEgMFbxJYc34Qoxk9TkF3I0OgB0BZgAfKHuF26pKUoClAPdWqQ5IsgPx4MDYcM1ipwmTVqyqCi3BkK+ETwzZC51TnNygzH8hnoAzX5RPFS2SN0hw4N75XHzrFQIPl8IJ2kN2X+iD+6PhGidiBAUWCY72Hs6uXLVLWoTjNoAtSlLOpZ1sC3UgQHidgpVjZ4VMUvuyVKUTdZBDueYqHF2hpsfHIlYWXRUJhmVTZlJZCQSgN+JqwphrnmITYzaBTisR3ct0lMxJAeyaaSu4e3pX4lzrFAnIXavP4/dTXUYwi6h91N12IwkoIkrloSC01y29lKF1Z5k+cU9oNsfVcWZtNRJpYkiwlpa/Vz4xb9HklXcBRCQHXTe5dSXcMwahs4A7ZYIze/T95BTMRzTQEqA6Z+UZoo56blLrahiJTnUyGKnhSio2CiVWdnJ0D5R7g0oUkkqpUMsm83z5cIXLSfm9njxCSWBOunzyjb0mqueYIhGMAQ3GK5OMUkWsOnxju6Cs3j0JIDOn1wdbSBH2JxzpYoBBsUqJ9JnvkbFnfV2OZiH1OamT32SbMSbgGyWHBr39kD/l9a09zSgJJ+6gBQ4sXzYC5vbmXabTxA7mVLAUpKQACoB2GQd7+MZhU46UjmfXaaOHGr2fu4oVh5qhLcEpLlJcHddiz83PjHbb2TMGHrUbIyS26xLO+qr55DnDLYeN7pLUlV9Ug+8Q2x8uZipC0UkBSeCRcXGvFojxirjsDLC8MuknrUQ/RVs/vZuIS4poS6SElKhUcwoH3Rtp30cSZgQFKUQj0LgFId6Qycjq4JsLxlvogllOJxIOYQkHqFkR9UBPGEcblZc50nt8JY4RA2EWO8U4HsvIw80zgD3yxSVFalPxJB1NuXACBvpAXXs+aAC+5w0mJeNFSFZ6RnPpBIGBm63R/mJipiYtlUk72I/KoGJvQz5njDvL5TJP8AlrjQ9kgyJxOQnKPqEZ7FTHUv+0lepCoZ7GxgTJnjjMV7B/GNzMhZKHl8pi4WAe/WI+0B/nU2/wB72JHvELwLwZtU1TVq4nXoIHIu7RZXYASqxtiZFuMTUbdeufz7Y7uiztb2R6QW4GOuDPZaATox4sPfHKQxKWcuyaTYvl1H/EclF73PGLp0oClLAtqlTgvxfIwBO8mS2ctCFHvATZm6eyCZeC79KlISEpQXO8kGkiw3mqVl4nSC9m7HWwV3bOWqLEhJDkgOHNiPdeAcXLXLUQUlAAsm7GzVDUg3vz0iv4gZzpO8nlO7xKJhTLUe7yqLOklruBoRY9eMeFb1B1La4LHe3uj3cnS8Fz5MgSQQHWCCQVj7wLABLHR3Bs4eFylJQbEu2aSA2Woz8IlablOMIxe0t2lAYF3sMuF4BkpJV4HyCST6gYkpYU1iz684Iwi98gXFK2LX/o1Q5AEFASAICfcIO2mNyV+j8IAJ9ggjF4ipCBd0uD4m3qi04sgwlOxn0zsls5EzAS0qdlBTixD1qDhwaTYZNxzvF38iJFU0kzT3wIW6zdy+YDm4BuTlF/YUfzCT+v8A5io0DDzjzGbI4yMAep+M9JjrQu3T5QDZmzEyZaZctwlPEuSSXJJ4kkmAcdsyua4LEXB4WAvyOo97Q+KWEKsTi1pm0pSouHBCUn1qMJBN3Hobnz7tD2ZNRMsUqu8vIG/pSycxy9mUJJeAK1ypJUlKipjU6SCbmriOHlH0/aNak70tZu4fu7HiGU4PMRg9p1CaXclx6TPaNTDxDFaMzs/BJq1D3iCbX2McKuhRChTUFZP4F+EL+9B19UN+1H2yUzmUFsEqJ9GwtTz5WjNy1EaeqNDA2tATzmTxOEY8hA5dIThB9qjO60h+pA8LPH0baGwUAgMotpUtvbHzqUppqL/fSQS34hcx9WmTxMAV3qTvHVHHg0UuOJBWvOX+BHssDA9l9m5SkEkEXyqUNBzgvHbGCJKykrBCFH016JLawfg0gJO/xIumKdrYh5MxpgO4rKj8JjNDEtNLSAsw/wBEo/nE+9zLTmTfej6xKRxYx8r+h8fzme5/qk8PxR9VVNY5w3+of3z7vhEcGfyR7/jJz7B7Zj1kRl/pEI+oTf8A13/9qI0K1hQ+cwfiIzP0hL/mE3qj/NTCMH91fUR2YflN6GfL1zd467wd+hgjDzbEaFZ45fGBpNLrf8Sff6v4QTKKdMqlfPTOPU1PNSieGWq3PLTp85QJBmLIqXvEEZWdxa2dvKIJlKCCGcEjQVCzv0Z7wgmjIlCSNcosqDtmeJ4gxdP2apGTKSQ4IIVa9jaxDEno8CgMHY/Pz64iw3KdUKmS33nAYXz5BrDibdYI2bIWpYSkJIU4ukKDkH4fu8ojIWopUpCCQkbxzZNnfg5s7Ne0T2bj6SFKSSlJsHa+YZ3ANvFm5hD6tJqTU0oxgSQFkFYTSQkMAQb7oy3RwyOtoG2lhkqBUu1NSnzPO5Yi4y+N2gxkt3KkqUlAKlNmBYKG67UqB1HWxhXtvDpXLIKinNSb7tkgJAZ7M1ufK2Ri2cDlJMyyp91feuW9d390eFNRDZHL/mOXIIS5Zv455+o84uRLShiagoAM+Y4EM1+XW8bdgDaCJ7gsF3kwIS2bbxIAvqdA7m8EnZ6pU1SFAOEKydg6DoQ4va7ZxIYi/wBgkvSQp+JsSPG7RKVtJSiqs1LUFJJKbgBJL1ADX3nqoM5by7dYyt4kf2e+PFGJBm8PfHEZ/OhjVblFCfZPo9/6CV+v/mqh6q3zzjK9gsW2Cli9iv8AzCffGg+vDUx5XOh8RvUz0uJfYB8hDAbRD8nSlELKAVcdYFO0UjWPBtTdz4+2EHG0ZpboZDG7HlkZZc1fGMLtrAJM4hIs9s/fGwxe1Qxckc2jHbQxyTMstw9zYdYsY0YQmI00xgfaTY3dSEl81Mc/wnw0jJJ5Rsu0ePBlITVUBNHDLuz7zGUWgsmm1i7EZ1qb91h4RscKD4e8wuOrxjXlHcrZYBCZgTLUlSjvq3jSksAl29JhnmNdNLgEJKQ+YOsJtqTUicqbLaqYo1XcspLEENYOM40UjAgXBN+Y+EUMwNAk3f8AEtcNVsB3/wCR1hPRHSAsePs1AapWf3DBKZoQh9WtflCPbW01BCnpBKCMvzesU1UlhNIsAu8TfRAf5zP/ALJP+MR9UXNHGPi30c48y504u32QH7wjQYztWuqxi9xXDtlzkjymfw+ZceEXN6cUlIudT7TGW7ebQQrBzEhQclHqmJjJ4ztBMU7EufjCrFTVrG8rPytHYuBZXDE9ZOXjQyMoHSCgb5vapPv+fCCUS2Dcz6gIGV6R/ST7/nxgmSXA5FfsHxjamKBL8dL3k2ptn+J+RLHS4v5RHCTgkLC0uJiaeYY2IuACLH3Q02xhEBMk5KMlJsLKUVqdSlE55AADTlARkWBqRVWnduT6QDFhS3Fve0UCddiE2zASQlplLUhJrQ7FVILpaxAfmQ3xgRchNwoqSXFNWZF89DmD/wAxr+2kpCMSkS0plgyw5QkB6lLe3o2ZsreAhEjZ0mYQkTBq6ai6Xc2caN7M4UCQAx6iEwAJEU/UFFbJSXVkAbsTd+I+EXSdnLUDcBNg7s7kMRZyA6X4P5lTMGuUmalKvRXSp2dku13JAJUSegi4bQCEJld4CKDvBFwpiGKSCNc3uHeDdnq13g+sLwkpclLTEukguQSwcNvDMMLsRcCzxLHqkKAqAdrBKrZapTYEW6DPKB8ZtrvkS0UNSQ5UTTUAkOAOHo5m0KpKGX5Xyvw84qrhJ9ptj5SCYyxkpUwS0oRUCoA0+nutTcZ2cfLwFiCtqHShK3UCGKlJctUUks/AnPpGjk4EqAAdJJJCpbMo3Zl5cA3MWDER06SsIWUpQokhISopIpNyCoZE2enMl7ZQtM+k6ahVMlLxndpFI3gpyc2FmHhfzi/CFy5UreCn1fcLAnPhnElYGib9skpCgVpCTmxyc5Xs/wAI8RhiiYAQpNyaTwZg+T+HCNAaTuOsgHeKwLeHvj1OvT3R7p4RYmX6XIH2RoudosTQ7B2stEkJSSwf1qhhO25Mb54xndmqNA8YLrJs8U3xgsZfXIwFXDVbamEZxKXtqZSz8YWkkR7JS4gPDHaF4rd4ynbWWQzxn8TONZ6wwxCmTCmdMJUYYqCLLsessmqJAvrHSk2FifD+MRXp5xfJQCBdKeRCT64ZylXId5cvHzGIqU3DMQbgttr/ABFnygObtyYQQaDnnLR8IBl40AfPCKelmFMP5v5R/DELe80OL7SkBnMJNq7UUsAE6GKHUs2EWYrZ5CLw1MaLHu7tFeyVlK1Mcx74ZrmQr2f6av0ffBSpgi2RvKl7SYmkG0Xzl7rMA/zrAspQgmZPBDQB5wh+kyru946spPv95j3BLcHjUr2D4R5LU6lcCoepyIjgjb9Y+wQwbkxNzTbZRUJG6VfzdIz5qcXhYrAZMhaWILgPkesaHaXZubPw+GmS01fZMRuuMiDvXuSqEGO7Pz5ABmyVJByJTbzyijjyY2OkMLs7X9Y51Ute/SHYmdWmW6F1ITQXSpiASag2RJUXHSBkppLh0njkfcYXAcotSeUNPD31inRWN7xkgOhSWUqq5Nzdxm2eQhfNwgrAytdhzDAnTL1RyDwt0t7IuTNUPvK839rxBwOORg03ee4XAorlJUGR3iQaXKiFLSDcXPC3GBFbKKCoVKcEi4yY9c4NViFFnKTcH0WNi4unVwIsTiruuXVxZRc88wX84UUzKO/35wabTXnL9m7S7hFIrLi4Pokg6AMQPPUawOjtBiKzUpLHiNHezCz8uMFy52HXamYk/h7xNXglaEk+DxeMFh9VzknnLQW8lv6opswUkum57i4OphFO3MYibMQUO1KrEMxJBbgbvDQ7QkrQATvpSQAUnMpzHOrU+yAdo4OWlcsy5veDefcUmn0Wdwxe/lFi9isgzAuSQBUR3iaxypJd+UN/LKY+m+37w9Z2MQYOTWQkXKhYcd0xds9IUuYCaGQsl+SPRvqSGiOElAKSpT0gXpN2pe3nBMjZqpipykJJAUvUOyUg38CHjSyuApswh3leA9AQQVQLs9e4IuWqBbnLK8paJnjHkufnFQMQJvAyYbTUk8oVzpbGGmGmhKSDrAWKW5sIkQTB1/CCcLLUU7oJHQ25RSZbj1+UFJLDdDdS9/KOLVsJXci94NiJAD5QtyhpiAGJJfpb3QqmL+fkwxEIHtSFsRjg8SQzesXgnFzlKSdLcoSSMc2Xu+MU4vaJV0ER4VtcseLtUv2dJKlKLFmZ+fCCZshjFGExNKQA17+Ji9U0nSCINwLFTgwiJV7D7IpmKPCKwsxNCRZMYiWxN9fjHV72evuEdKJIctHoTf8Aa/wxKc4mbzY+3MQiVLCSyQlIT9kF2bWnf8kmNKntanuVIxMoArRu0BUxK0lRSSQxKWKVWVfkI+e4ftRMkgolgAM1SnJBcvQXsC7NlqzgQvxG2FqzA6sX6kk3POMI/wBLL5CzCt7+cu4SiCyd+0c47H4ardkjr3ZH+JolI2vISP6FJ6iUPaYzf1g8o9+smNP8LtV/zHHi97+U0kzbck5SE+cn4xZJ29KH9QjzkiMqrEK+QI8E8/IEF+FFV8zB/Fm/oJrztyT/ANuj9qTEPy3K/wC3R5yvhGV788vIR53v5qf2REjhgPsyfxZ+wP8AU1U7aeGWmlWGR4Llg+YEC4Has/DqP1de5/8AGtYUG5EKqSeaSOkZ8T/zUfsiLUYxvuI/ZEQcG1VY894DZVf9XwH+pspf0iIUyZ2GlA694CUn9cJt+zHm2do4JeHmBMlCJhQaFIWopqbTdAPsjG4meFhqEJPFNj0zaK8PipksKQhZCJgZafukcWycaHSK3/nJqDJ7JB7ys9QRauYy98G7O2oqWhbKN6nZiN5AGuphfMHz4mIJvbmPZGnlxq4oiKENwS9wC8WKXFEwFNo4LMJIBNyxcIE3rHA3gZSjxjwKVEFZOqHCaYoWqODxRMXeIAnExzsKQFrUlVx3azmcwBwhxjdmy0qAAOT5mMthMQRlq/s5QVOxqrXOX4j8IoZ8Dtk1BqFRbsAdxLV03dID6FLe2PEJToE+AAjSjbEnVXqJ90Ur2th9Q/6nxEXm4W/8pX8Nj0MRdwPwjyHviJwiSPRT5JhwvaOFNzKKj+iPa8RTjcMb90kdav8ASDAfhW7whhftE6MGgfdT5D3RysOn8I9kaKRh5Ky6FYZJ/OUQf35cEHZmI/q0Slj/AMcyWfVaC/Cv3k+E3eZFOyErsArwv7okrsytNwM9FMk+D+9od41OKTZcuYn9UkW53GcKJqyqylEto+vSGrhYczHLifvAJM2moUl3YEMwGvre4MXSpLuS7knrfVoICRFqJkNCVyjvAvnOTgwou4D/AJrn2iJ/kkfiH7J/3xNOI6R79Z5RIx+ccEXtKFYBI1P7A/3x31NH4j+wn/dF5nCIGYOEM8MSCi9p4jBI/Ef7tHxi8bMlfiX/AHcv4xR3oj0YiBOLzkhVHSezNmI/Ef7tPuVFCtnjj+4P90XfWY4z4IJIKIYP9R/R/Z/jHDAc0+Ri0zo876JKCCEWQOzz+Z+98YrmYO10p8Cr3mLu/MeHEQs45JRDFUzZ6uXz4RQMOpJu7OMvnhDuuIqAMRRi/BHSTw+yjNS4Unpd4vT2VX+JPrgJKFJ9FR6QTK2jNSM3+ecIfEx/S1esQ+PKOUsV2QmfiTEf5JzgNPP+EXS+0qwbsetoYSu1aGDpIfhduuUVWx8UOVGIPjCJ19mZ40HnFEzs1OOg841Ku0iLb6b8lfBvXrEpO3AqwpPG4hRfi1/wgHJl7TMyezk3Ip9f8Is/kvM4xpjtbRj1iwbSHE+cJbNxF7ivdFnJkPMRcrsevNPdrH5sxP8AqaB19mZov3MxuTkfuvHR0emKCWfGe6g0zZVPpJUnqCPaIh+ThxPqjo6AoRoyMes5OzhxPz4RIbNGhMdHR1QvEaGSJ85Hoz5g8XHrMGo2zNNpglTh/wCSUk+sMY6OiZ2qeGZh1enhUDnLXMR6iSIHmbNwxy79P92v3J9sdHR0KyOsqVsWV92e36cpQ/wKVEv5N/hxEg9VTE/40AeuOjo6FrbvOPZKefR7tf6M2WfVU8UTuzWITnKX1CSR5gNHR0TUUc7XA1bOmDNLdbe2IfU18PZ8Y6OiIwZCZ4cIvgfnxiP1VXA+UdHR0LXImQr8J8jEaFcD5GOjo6dqkhh1cIrUg846OiBCBnARzR7HR1QhOiQXHR0CRJlqVcQPKPVSknNI8HHsjo6BqCZD6onSr2+0R4cGdFEeHPkY6OgYugZA4Rabgv4n2GIpXN1K/A/Ax7HRNmd4Yn//2Q=="/>
          <p:cNvSpPr>
            <a:spLocks noChangeAspect="1" noChangeArrowheads="1"/>
          </p:cNvSpPr>
          <p:nvPr/>
        </p:nvSpPr>
        <p:spPr bwMode="auto">
          <a:xfrm>
            <a:off x="63500" y="-673100"/>
            <a:ext cx="1743075" cy="1381125"/>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26642" name="Picture 18" descr="http://t0.gstatic.com/images?q=tbn:ANd9GcSbjt2BbdB23fTVAeFqNtpx2ZSRM7IO0hmR4TEeiPrM31g_smveow"/>
          <p:cNvPicPr>
            <a:picLocks noChangeAspect="1" noChangeArrowheads="1"/>
          </p:cNvPicPr>
          <p:nvPr/>
        </p:nvPicPr>
        <p:blipFill>
          <a:blip r:embed="rId8" cstate="print"/>
          <a:srcRect l="30000"/>
          <a:stretch>
            <a:fillRect/>
          </a:stretch>
        </p:blipFill>
        <p:spPr bwMode="auto">
          <a:xfrm>
            <a:off x="5486400" y="4572000"/>
            <a:ext cx="1066800" cy="1018278"/>
          </a:xfrm>
          <a:prstGeom prst="rect">
            <a:avLst/>
          </a:prstGeom>
          <a:noFill/>
        </p:spPr>
      </p:pic>
      <p:pic>
        <p:nvPicPr>
          <p:cNvPr id="26644" name="Picture 20" descr="http://t1.gstatic.com/images?q=tbn:ANd9GcTAWArLl7TQ7i3frlAJ9qB3t6B0vtb0hAbciPpiAvUQfGWbZeFb5Q"/>
          <p:cNvPicPr>
            <a:picLocks noChangeAspect="1" noChangeArrowheads="1"/>
          </p:cNvPicPr>
          <p:nvPr/>
        </p:nvPicPr>
        <p:blipFill>
          <a:blip r:embed="rId9" cstate="print"/>
          <a:srcRect l="8696" b="10666"/>
          <a:stretch>
            <a:fillRect/>
          </a:stretch>
        </p:blipFill>
        <p:spPr bwMode="auto">
          <a:xfrm>
            <a:off x="7239000" y="5715000"/>
            <a:ext cx="1600200" cy="1143000"/>
          </a:xfrm>
          <a:prstGeom prst="rect">
            <a:avLst/>
          </a:prstGeom>
          <a:noFill/>
        </p:spPr>
      </p:pic>
      <p:pic>
        <p:nvPicPr>
          <p:cNvPr id="26646" name="Picture 22" descr="http://www.womenofgrace.com/blog/wp-content/uploads/2012/03/photo_SKD-XUkids-300x199.jpg">
            <a:hlinkClick r:id="rId10"/>
          </p:cNvPr>
          <p:cNvPicPr>
            <a:picLocks noChangeAspect="1" noChangeArrowheads="1"/>
          </p:cNvPicPr>
          <p:nvPr/>
        </p:nvPicPr>
        <p:blipFill>
          <a:blip r:embed="rId11" cstate="print"/>
          <a:srcRect l="34666" t="12060" r="17334" b="15578"/>
          <a:stretch>
            <a:fillRect/>
          </a:stretch>
        </p:blipFill>
        <p:spPr bwMode="auto">
          <a:xfrm>
            <a:off x="1905000" y="4800600"/>
            <a:ext cx="1371600" cy="1371600"/>
          </a:xfrm>
          <a:prstGeom prst="rect">
            <a:avLst/>
          </a:prstGeom>
          <a:noFill/>
        </p:spPr>
      </p:pic>
      <p:sp>
        <p:nvSpPr>
          <p:cNvPr id="19" name="TextBox 18"/>
          <p:cNvSpPr txBox="1"/>
          <p:nvPr/>
        </p:nvSpPr>
        <p:spPr>
          <a:xfrm>
            <a:off x="2438400" y="6488668"/>
            <a:ext cx="2133600" cy="369332"/>
          </a:xfrm>
          <a:prstGeom prst="rect">
            <a:avLst/>
          </a:prstGeom>
          <a:noFill/>
        </p:spPr>
        <p:txBody>
          <a:bodyPr wrap="square" rtlCol="0">
            <a:spAutoFit/>
          </a:bodyPr>
          <a:lstStyle/>
          <a:p>
            <a:r>
              <a:rPr lang="en-US" b="1" dirty="0" smtClean="0"/>
              <a:t>St. Katherine Drexel</a:t>
            </a:r>
            <a:endParaRPr lang="en-US" b="1" dirty="0"/>
          </a:p>
        </p:txBody>
      </p:sp>
      <p:sp>
        <p:nvSpPr>
          <p:cNvPr id="20" name="TextBox 19"/>
          <p:cNvSpPr txBox="1"/>
          <p:nvPr/>
        </p:nvSpPr>
        <p:spPr>
          <a:xfrm>
            <a:off x="609600" y="5181600"/>
            <a:ext cx="914400" cy="646331"/>
          </a:xfrm>
          <a:prstGeom prst="rect">
            <a:avLst/>
          </a:prstGeom>
          <a:noFill/>
        </p:spPr>
        <p:txBody>
          <a:bodyPr wrap="square" rtlCol="0">
            <a:spAutoFit/>
          </a:bodyPr>
          <a:lstStyle/>
          <a:p>
            <a:r>
              <a:rPr lang="en-US" b="1" dirty="0" smtClean="0"/>
              <a:t>Mother Cabrini</a:t>
            </a:r>
            <a:endParaRPr lang="en-US" b="1" dirty="0"/>
          </a:p>
        </p:txBody>
      </p:sp>
      <p:pic>
        <p:nvPicPr>
          <p:cNvPr id="26652" name="Picture 28"/>
          <p:cNvPicPr>
            <a:picLocks noChangeAspect="1" noChangeArrowheads="1"/>
          </p:cNvPicPr>
          <p:nvPr/>
        </p:nvPicPr>
        <p:blipFill>
          <a:blip r:embed="rId12" cstate="print"/>
          <a:srcRect l="38170" t="61111" r="36903" b="29825"/>
          <a:stretch>
            <a:fillRect/>
          </a:stretch>
        </p:blipFill>
        <p:spPr bwMode="auto">
          <a:xfrm>
            <a:off x="7315200" y="4343400"/>
            <a:ext cx="1489589" cy="721520"/>
          </a:xfrm>
          <a:prstGeom prst="rect">
            <a:avLst/>
          </a:prstGeom>
          <a:noFill/>
          <a:ln w="9525">
            <a:noFill/>
            <a:miter lim="800000"/>
            <a:headEnd/>
            <a:tailEnd/>
          </a:ln>
        </p:spPr>
      </p:pic>
      <p:pic>
        <p:nvPicPr>
          <p:cNvPr id="26653" name="Picture 29"/>
          <p:cNvPicPr>
            <a:picLocks noChangeAspect="1" noChangeArrowheads="1"/>
          </p:cNvPicPr>
          <p:nvPr/>
        </p:nvPicPr>
        <p:blipFill>
          <a:blip r:embed="rId13" cstate="print"/>
          <a:srcRect l="18518" r="24243"/>
          <a:stretch>
            <a:fillRect/>
          </a:stretch>
        </p:blipFill>
        <p:spPr bwMode="auto">
          <a:xfrm>
            <a:off x="7467600" y="2133600"/>
            <a:ext cx="1524000" cy="1614767"/>
          </a:xfrm>
          <a:prstGeom prst="rect">
            <a:avLst/>
          </a:prstGeom>
          <a:noFill/>
          <a:ln w="9525">
            <a:noFill/>
            <a:miter lim="800000"/>
            <a:headEnd/>
            <a:tailEnd/>
          </a:ln>
        </p:spPr>
      </p:pic>
      <p:sp>
        <p:nvSpPr>
          <p:cNvPr id="24" name="TextBox 23"/>
          <p:cNvSpPr txBox="1"/>
          <p:nvPr/>
        </p:nvSpPr>
        <p:spPr>
          <a:xfrm>
            <a:off x="5638800" y="4038600"/>
            <a:ext cx="3505200" cy="369332"/>
          </a:xfrm>
          <a:prstGeom prst="rect">
            <a:avLst/>
          </a:prstGeom>
          <a:noFill/>
        </p:spPr>
        <p:txBody>
          <a:bodyPr wrap="square" rtlCol="0">
            <a:spAutoFit/>
          </a:bodyPr>
          <a:lstStyle/>
          <a:p>
            <a:r>
              <a:rPr lang="en-US" b="1" dirty="0" smtClean="0"/>
              <a:t>Sisters of St. Joseph of Carondelet</a:t>
            </a:r>
            <a:endParaRPr lang="en-US" b="1" dirty="0"/>
          </a:p>
        </p:txBody>
      </p:sp>
      <p:sp>
        <p:nvSpPr>
          <p:cNvPr id="25" name="TextBox 24"/>
          <p:cNvSpPr txBox="1"/>
          <p:nvPr/>
        </p:nvSpPr>
        <p:spPr>
          <a:xfrm>
            <a:off x="0" y="0"/>
            <a:ext cx="2667000" cy="369332"/>
          </a:xfrm>
          <a:prstGeom prst="rect">
            <a:avLst/>
          </a:prstGeom>
          <a:noFill/>
        </p:spPr>
        <p:txBody>
          <a:bodyPr wrap="square" rtlCol="0">
            <a:spAutoFit/>
          </a:bodyPr>
          <a:lstStyle/>
          <a:p>
            <a:r>
              <a:rPr lang="en-US" sz="1600" i="1" dirty="0" smtClean="0"/>
              <a:t>R. Mary Lemmons, Ph.D</a:t>
            </a:r>
            <a:r>
              <a:rPr lang="en-US"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686800" cy="914400"/>
          </a:xfrm>
        </p:spPr>
        <p:txBody>
          <a:bodyPr>
            <a:noAutofit/>
          </a:bodyPr>
          <a:lstStyle/>
          <a:p>
            <a:r>
              <a:rPr lang="en-US" sz="2800" b="1" dirty="0" smtClean="0"/>
              <a:t>Throwing the </a:t>
            </a:r>
            <a:r>
              <a:rPr lang="en-US" sz="2800" b="1" i="1" dirty="0" smtClean="0"/>
              <a:t>Declaration of Independence </a:t>
            </a:r>
            <a:br>
              <a:rPr lang="en-US" sz="2800" b="1" i="1" dirty="0" smtClean="0"/>
            </a:br>
            <a:r>
              <a:rPr lang="en-US" sz="2800" b="1" dirty="0" smtClean="0"/>
              <a:t>into History’s Dustpan Would Be a Mistake.</a:t>
            </a:r>
            <a:endParaRPr lang="en-US" sz="2800" dirty="0"/>
          </a:p>
        </p:txBody>
      </p:sp>
      <p:sp>
        <p:nvSpPr>
          <p:cNvPr id="3" name="Content Placeholder 2"/>
          <p:cNvSpPr>
            <a:spLocks noGrp="1"/>
          </p:cNvSpPr>
          <p:nvPr>
            <p:ph idx="1"/>
          </p:nvPr>
        </p:nvSpPr>
        <p:spPr>
          <a:xfrm>
            <a:off x="0" y="990600"/>
            <a:ext cx="9144000" cy="2362200"/>
          </a:xfrm>
        </p:spPr>
        <p:txBody>
          <a:bodyPr>
            <a:normAutofit fontScale="62500" lnSpcReduction="20000"/>
          </a:bodyPr>
          <a:lstStyle/>
          <a:p>
            <a:pPr>
              <a:buNone/>
            </a:pPr>
            <a:r>
              <a:rPr lang="en-US" sz="3600" b="1" dirty="0" smtClean="0"/>
              <a:t>The legacy of the </a:t>
            </a:r>
            <a:r>
              <a:rPr lang="en-US" sz="3600" b="1" i="1" dirty="0" smtClean="0"/>
              <a:t>Declaration of Independence</a:t>
            </a:r>
            <a:r>
              <a:rPr lang="en-US" sz="3600" b="1" dirty="0" smtClean="0"/>
              <a:t> lives on in the sea change of worldwide expectation that governments should honor the truth about human beings and secure objective rights rather than annihilate them. </a:t>
            </a:r>
          </a:p>
          <a:p>
            <a:pPr>
              <a:buNone/>
            </a:pPr>
            <a:r>
              <a:rPr lang="en-US" sz="3600" b="1" dirty="0" smtClean="0"/>
              <a:t>This expectation has led to key documents: the Universal Declaration of Human Rights, the Geneva Conventions, the Genocide Conventions, and the International Covenants of Human Rights. </a:t>
            </a:r>
          </a:p>
          <a:p>
            <a:pPr>
              <a:buNone/>
            </a:pPr>
            <a:endParaRPr lang="en-US" sz="3600" b="1" dirty="0" smtClean="0"/>
          </a:p>
          <a:p>
            <a:pPr>
              <a:buNone/>
            </a:pPr>
            <a:endParaRPr lang="en-US" b="1" dirty="0"/>
          </a:p>
          <a:p>
            <a:endParaRPr lang="en-US" dirty="0"/>
          </a:p>
        </p:txBody>
      </p:sp>
      <p:pic>
        <p:nvPicPr>
          <p:cNvPr id="8" name="Picture 7" descr="Lincoln.jpg"/>
          <p:cNvPicPr>
            <a:picLocks noChangeAspect="1"/>
          </p:cNvPicPr>
          <p:nvPr/>
        </p:nvPicPr>
        <p:blipFill>
          <a:blip r:embed="rId2" cstate="print"/>
          <a:stretch>
            <a:fillRect/>
          </a:stretch>
        </p:blipFill>
        <p:spPr>
          <a:xfrm>
            <a:off x="1447800" y="3200400"/>
            <a:ext cx="1804183" cy="1828800"/>
          </a:xfrm>
          <a:prstGeom prst="rect">
            <a:avLst/>
          </a:prstGeom>
        </p:spPr>
      </p:pic>
      <p:pic>
        <p:nvPicPr>
          <p:cNvPr id="9" name="Picture 8" descr="214-Martin_Luther_King_Jr_NYWTS.jpg"/>
          <p:cNvPicPr>
            <a:picLocks noChangeAspect="1"/>
          </p:cNvPicPr>
          <p:nvPr/>
        </p:nvPicPr>
        <p:blipFill>
          <a:blip r:embed="rId3" cstate="print"/>
          <a:stretch>
            <a:fillRect/>
          </a:stretch>
        </p:blipFill>
        <p:spPr>
          <a:xfrm>
            <a:off x="3733800" y="3200400"/>
            <a:ext cx="1524000" cy="1847926"/>
          </a:xfrm>
          <a:prstGeom prst="rect">
            <a:avLst/>
          </a:prstGeom>
        </p:spPr>
      </p:pic>
      <p:pic>
        <p:nvPicPr>
          <p:cNvPr id="10" name="Picture 9" descr="tinanamen statue of liberty.jpg"/>
          <p:cNvPicPr>
            <a:picLocks noChangeAspect="1"/>
          </p:cNvPicPr>
          <p:nvPr/>
        </p:nvPicPr>
        <p:blipFill>
          <a:blip r:embed="rId4" cstate="print"/>
          <a:stretch>
            <a:fillRect/>
          </a:stretch>
        </p:blipFill>
        <p:spPr>
          <a:xfrm>
            <a:off x="5867400" y="3200400"/>
            <a:ext cx="1380475" cy="1804114"/>
          </a:xfrm>
          <a:prstGeom prst="rect">
            <a:avLst/>
          </a:prstGeom>
        </p:spPr>
      </p:pic>
      <p:sp>
        <p:nvSpPr>
          <p:cNvPr id="11" name="TextBox 10"/>
          <p:cNvSpPr txBox="1"/>
          <p:nvPr/>
        </p:nvSpPr>
        <p:spPr>
          <a:xfrm>
            <a:off x="0" y="4953000"/>
            <a:ext cx="9144000" cy="1785104"/>
          </a:xfrm>
          <a:prstGeom prst="rect">
            <a:avLst/>
          </a:prstGeom>
          <a:noFill/>
        </p:spPr>
        <p:txBody>
          <a:bodyPr wrap="square" rtlCol="0">
            <a:spAutoFit/>
          </a:bodyPr>
          <a:lstStyle/>
          <a:p>
            <a:pPr defTabSz="509588"/>
            <a:r>
              <a:rPr lang="en-US" sz="2200" b="1" dirty="0" smtClean="0"/>
              <a:t>Discarding the </a:t>
            </a:r>
            <a:r>
              <a:rPr lang="en-US" sz="2200" b="1" i="1" dirty="0" smtClean="0"/>
              <a:t>Declaration’s </a:t>
            </a:r>
            <a:r>
              <a:rPr lang="en-US" sz="2200" b="1" dirty="0" smtClean="0"/>
              <a:t>natural law would eliminate the objectivity of 	human nature as the basis for identifying rights. </a:t>
            </a:r>
          </a:p>
          <a:p>
            <a:pPr>
              <a:buNone/>
              <a:tabLst>
                <a:tab pos="574675" algn="l"/>
              </a:tabLst>
            </a:pPr>
            <a:r>
              <a:rPr lang="en-US" sz="2200" b="1" dirty="0" smtClean="0"/>
              <a:t>It would thereby leave us with only one alternative for avoiding 	conflicting rights, namely, the dictates of a tyrannical government--- as 	argued by Thomas Hobbes and as exemplified by King </a:t>
            </a:r>
            <a:r>
              <a:rPr lang="en-US" sz="2200" b="1" dirty="0" smtClean="0"/>
              <a:t>George III. </a:t>
            </a:r>
            <a:endParaRPr lang="en-US" sz="2200" b="1"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billyspostcards.com/media/ccp0/prodlg/122810/image201012280343.jpg"/>
          <p:cNvPicPr>
            <a:picLocks noChangeAspect="1" noChangeArrowheads="1"/>
          </p:cNvPicPr>
          <p:nvPr/>
        </p:nvPicPr>
        <p:blipFill>
          <a:blip r:embed="rId3" cstate="print"/>
          <a:srcRect/>
          <a:stretch>
            <a:fillRect/>
          </a:stretch>
        </p:blipFill>
        <p:spPr bwMode="auto">
          <a:xfrm>
            <a:off x="956667" y="2590800"/>
            <a:ext cx="7217569" cy="4267200"/>
          </a:xfrm>
          <a:prstGeom prst="rect">
            <a:avLst/>
          </a:prstGeom>
          <a:noFill/>
        </p:spPr>
      </p:pic>
      <p:sp>
        <p:nvSpPr>
          <p:cNvPr id="2" name="Title 1"/>
          <p:cNvSpPr>
            <a:spLocks noGrp="1"/>
          </p:cNvSpPr>
          <p:nvPr>
            <p:ph type="title"/>
          </p:nvPr>
        </p:nvSpPr>
        <p:spPr>
          <a:xfrm>
            <a:off x="304800" y="152400"/>
            <a:ext cx="8458200" cy="2895600"/>
          </a:xfrm>
        </p:spPr>
        <p:txBody>
          <a:bodyPr>
            <a:noAutofit/>
          </a:bodyPr>
          <a:lstStyle/>
          <a:p>
            <a:r>
              <a:rPr lang="en-US" sz="2400" b="1" dirty="0" smtClean="0"/>
              <a:t>Rights based on the nature of the person opposes coercive totalitarianism while promoting a community of pluralistic liberties whereby all can be all that they can be.  </a:t>
            </a:r>
            <a:br>
              <a:rPr lang="en-US" sz="2400" b="1" dirty="0" smtClean="0"/>
            </a:br>
            <a:r>
              <a:rPr lang="en-US" sz="2400" b="1" i="1" dirty="0" smtClean="0"/>
              <a:t>Without morality, no freedom.</a:t>
            </a:r>
            <a:endParaRPr lang="en-US" sz="2400" b="1" i="1" dirty="0"/>
          </a:p>
        </p:txBody>
      </p:sp>
      <p:sp>
        <p:nvSpPr>
          <p:cNvPr id="3" name="Content Placeholder 2"/>
          <p:cNvSpPr>
            <a:spLocks noGrp="1"/>
          </p:cNvSpPr>
          <p:nvPr>
            <p:ph idx="1"/>
          </p:nvPr>
        </p:nvSpPr>
        <p:spPr>
          <a:xfrm>
            <a:off x="0" y="3048000"/>
            <a:ext cx="9144000" cy="3810000"/>
          </a:xfrm>
        </p:spPr>
        <p:txBody>
          <a:bodyPr>
            <a:normAutofit/>
          </a:bodyPr>
          <a:lstStyle/>
          <a:p>
            <a:pPr>
              <a:buNone/>
            </a:pPr>
            <a:endParaRPr lang="en-US" b="1" dirty="0"/>
          </a:p>
          <a:p>
            <a:endParaRPr lang="en-US" dirty="0"/>
          </a:p>
        </p:txBody>
      </p:sp>
      <p:pic>
        <p:nvPicPr>
          <p:cNvPr id="6" name="Picture 5" descr="jp II smile old.jpg"/>
          <p:cNvPicPr>
            <a:picLocks noChangeAspect="1"/>
          </p:cNvPicPr>
          <p:nvPr/>
        </p:nvPicPr>
        <p:blipFill>
          <a:blip r:embed="rId4" cstate="print"/>
          <a:stretch>
            <a:fillRect/>
          </a:stretch>
        </p:blipFill>
        <p:spPr>
          <a:xfrm flipH="1">
            <a:off x="152400" y="3733799"/>
            <a:ext cx="1179576" cy="169282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down)">
                                      <p:cBhvr>
                                        <p:cTn id="7" dur="5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ppt_x</p:attrName>
                                        </p:attrNameLst>
                                      </p:cBhvr>
                                      <p:tavLst>
                                        <p:tav tm="0">
                                          <p:val>
                                            <p:strVal val="#ppt_x-.2"/>
                                          </p:val>
                                        </p:tav>
                                        <p:tav tm="100000">
                                          <p:val>
                                            <p:strVal val="#ppt_x"/>
                                          </p:val>
                                        </p:tav>
                                      </p:tavLst>
                                    </p:anim>
                                    <p:anim calcmode="lin" valueType="num">
                                      <p:cBhvr>
                                        <p:cTn id="13"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1905000" cy="5029200"/>
          </a:xfrm>
        </p:spPr>
        <p:txBody>
          <a:bodyPr>
            <a:noAutofit/>
          </a:bodyPr>
          <a:lstStyle/>
          <a:p>
            <a:pPr algn="l"/>
            <a:r>
              <a:rPr lang="en-US" sz="2400" b="1" dirty="0" smtClean="0"/>
              <a:t>W</a:t>
            </a:r>
            <a:r>
              <a:rPr lang="en-US" sz="2400" b="1" dirty="0" smtClean="0"/>
              <a:t>ithout religion, the nation perishes. </a:t>
            </a:r>
            <a:r>
              <a:rPr lang="en-US" sz="2400" b="1" dirty="0" smtClean="0"/>
              <a:t/>
            </a:r>
            <a:br>
              <a:rPr lang="en-US" sz="2400" b="1" dirty="0" smtClean="0"/>
            </a:br>
            <a:r>
              <a:rPr lang="en-US" sz="2400" b="1" dirty="0" smtClean="0"/>
              <a:t>America’s founders knew this. </a:t>
            </a:r>
            <a:br>
              <a:rPr lang="en-US" sz="2400" b="1" dirty="0" smtClean="0"/>
            </a:br>
            <a:r>
              <a:rPr lang="en-US" sz="2400" b="1" dirty="0" smtClean="0"/>
              <a:t/>
            </a:r>
            <a:br>
              <a:rPr lang="en-US" sz="2400" b="1" dirty="0" smtClean="0"/>
            </a:br>
            <a:r>
              <a:rPr lang="en-US" sz="2400" b="1" dirty="0" smtClean="0"/>
              <a:t>So, starting in 1774, each session of Congress began with a prayer. </a:t>
            </a:r>
            <a:br>
              <a:rPr lang="en-US" sz="2400" b="1" dirty="0" smtClean="0"/>
            </a:br>
            <a:r>
              <a:rPr lang="en-US" sz="2400" b="1" dirty="0" smtClean="0"/>
              <a:t/>
            </a:r>
            <a:br>
              <a:rPr lang="en-US" sz="2400" b="1" dirty="0" smtClean="0"/>
            </a:br>
            <a:endParaRPr lang="en-US" sz="2400" b="1" dirty="0"/>
          </a:p>
        </p:txBody>
      </p:sp>
      <p:pic>
        <p:nvPicPr>
          <p:cNvPr id="44034" name="Picture 2"/>
          <p:cNvPicPr>
            <a:picLocks noChangeAspect="1" noChangeArrowheads="1"/>
          </p:cNvPicPr>
          <p:nvPr/>
        </p:nvPicPr>
        <p:blipFill>
          <a:blip r:embed="rId3" cstate="print"/>
          <a:srcRect/>
          <a:stretch>
            <a:fillRect/>
          </a:stretch>
        </p:blipFill>
        <p:spPr bwMode="auto">
          <a:xfrm>
            <a:off x="1888946" y="0"/>
            <a:ext cx="4530904" cy="3200400"/>
          </a:xfrm>
          <a:prstGeom prst="rect">
            <a:avLst/>
          </a:prstGeom>
          <a:noFill/>
          <a:ln w="9525">
            <a:noFill/>
            <a:miter lim="800000"/>
            <a:headEnd/>
            <a:tailEnd/>
          </a:ln>
        </p:spPr>
      </p:pic>
      <p:pic>
        <p:nvPicPr>
          <p:cNvPr id="44036" name="Picture 4"/>
          <p:cNvPicPr>
            <a:picLocks noChangeAspect="1" noChangeArrowheads="1"/>
          </p:cNvPicPr>
          <p:nvPr/>
        </p:nvPicPr>
        <p:blipFill>
          <a:blip r:embed="rId4" cstate="print"/>
          <a:srcRect l="15881" t="5242" r="16625" b="1442"/>
          <a:stretch>
            <a:fillRect/>
          </a:stretch>
        </p:blipFill>
        <p:spPr bwMode="auto">
          <a:xfrm>
            <a:off x="6553200" y="0"/>
            <a:ext cx="2590800" cy="6858000"/>
          </a:xfrm>
          <a:prstGeom prst="rect">
            <a:avLst/>
          </a:prstGeom>
          <a:noFill/>
          <a:ln w="9525">
            <a:noFill/>
            <a:miter lim="800000"/>
            <a:headEnd/>
            <a:tailEnd/>
          </a:ln>
        </p:spPr>
      </p:pic>
      <p:pic>
        <p:nvPicPr>
          <p:cNvPr id="44038" name="Picture 6" descr="http://upload.wikimedia.org/wikipedia/commons/thumb/c/cc/BenFranklinDuplessis.jpg/220px-BenFranklinDuplessis.jpg"/>
          <p:cNvPicPr>
            <a:picLocks noChangeAspect="1" noChangeArrowheads="1"/>
          </p:cNvPicPr>
          <p:nvPr/>
        </p:nvPicPr>
        <p:blipFill>
          <a:blip r:embed="rId5" cstate="print"/>
          <a:srcRect b="22575"/>
          <a:stretch>
            <a:fillRect/>
          </a:stretch>
        </p:blipFill>
        <p:spPr bwMode="auto">
          <a:xfrm>
            <a:off x="2590800" y="3352799"/>
            <a:ext cx="3276600" cy="3386525"/>
          </a:xfrm>
          <a:prstGeom prst="rect">
            <a:avLst/>
          </a:prstGeom>
          <a:noFill/>
        </p:spPr>
      </p:pic>
      <p:pic>
        <p:nvPicPr>
          <p:cNvPr id="44035" name="Picture 3"/>
          <p:cNvPicPr>
            <a:picLocks noChangeAspect="1" noChangeArrowheads="1"/>
          </p:cNvPicPr>
          <p:nvPr/>
        </p:nvPicPr>
        <p:blipFill>
          <a:blip r:embed="rId6" cstate="print"/>
          <a:srcRect l="16190"/>
          <a:stretch>
            <a:fillRect/>
          </a:stretch>
        </p:blipFill>
        <p:spPr bwMode="auto">
          <a:xfrm>
            <a:off x="6629400" y="1752600"/>
            <a:ext cx="2514600" cy="3432528"/>
          </a:xfrm>
          <a:prstGeom prst="rect">
            <a:avLst/>
          </a:prstGeom>
          <a:noFill/>
          <a:ln w="9525">
            <a:noFill/>
            <a:miter lim="800000"/>
            <a:headEnd/>
            <a:tailEnd/>
          </a:ln>
        </p:spPr>
      </p:pic>
      <p:sp>
        <p:nvSpPr>
          <p:cNvPr id="12" name="TextBox 11"/>
          <p:cNvSpPr txBox="1"/>
          <p:nvPr/>
        </p:nvSpPr>
        <p:spPr>
          <a:xfrm>
            <a:off x="228600" y="5410200"/>
            <a:ext cx="2133600" cy="1200329"/>
          </a:xfrm>
          <a:prstGeom prst="rect">
            <a:avLst/>
          </a:prstGeom>
          <a:noFill/>
        </p:spPr>
        <p:txBody>
          <a:bodyPr wrap="square" rtlCol="0">
            <a:spAutoFit/>
          </a:bodyPr>
          <a:lstStyle/>
          <a:p>
            <a:r>
              <a:rPr lang="en-US" sz="2400" b="1" dirty="0" smtClean="0"/>
              <a:t>This tradition continues today.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nodeType="withEffect">
                                  <p:stCondLst>
                                    <p:cond delay="0"/>
                                  </p:stCondLst>
                                  <p:childTnLst>
                                    <p:set>
                                      <p:cBhvr>
                                        <p:cTn id="6" dur="1" fill="hold">
                                          <p:stCondLst>
                                            <p:cond delay="0"/>
                                          </p:stCondLst>
                                        </p:cTn>
                                        <p:tgtEl>
                                          <p:spTgt spid="44038"/>
                                        </p:tgtEl>
                                        <p:attrNameLst>
                                          <p:attrName>style.visibility</p:attrName>
                                        </p:attrNameLst>
                                      </p:cBhvr>
                                      <p:to>
                                        <p:strVal val="visible"/>
                                      </p:to>
                                    </p:set>
                                    <p:animEffect transition="in" filter="checkerboard(down)">
                                      <p:cBhvr>
                                        <p:cTn id="7" dur="5000"/>
                                        <p:tgtEl>
                                          <p:spTgt spid="44038"/>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ppt_x</p:attrName>
                                        </p:attrNameLst>
                                      </p:cBhvr>
                                      <p:tavLst>
                                        <p:tav tm="0">
                                          <p:val>
                                            <p:strVal val="#ppt_x-.2"/>
                                          </p:val>
                                        </p:tav>
                                        <p:tav tm="100000">
                                          <p:val>
                                            <p:strVal val="#ppt_x"/>
                                          </p:val>
                                        </p:tav>
                                      </p:tavLst>
                                    </p:anim>
                                    <p:anim calcmode="lin" valueType="num">
                                      <p:cBhvr>
                                        <p:cTn id="13"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2"/>
                                        </p:tgtEl>
                                      </p:cBhvr>
                                    </p:animEffect>
                                  </p:childTnLst>
                                </p:cTn>
                              </p:par>
                            </p:childTnLst>
                          </p:cTn>
                        </p:par>
                        <p:par>
                          <p:cTn id="15" fill="hold">
                            <p:stCondLst>
                              <p:cond delay="1000"/>
                            </p:stCondLst>
                            <p:childTnLst>
                              <p:par>
                                <p:cTn id="16" presetID="2" presetClass="entr" presetSubtype="8" fill="hold" nodeType="afterEffect">
                                  <p:stCondLst>
                                    <p:cond delay="1000"/>
                                  </p:stCondLst>
                                  <p:childTnLst>
                                    <p:set>
                                      <p:cBhvr>
                                        <p:cTn id="17" dur="1" fill="hold">
                                          <p:stCondLst>
                                            <p:cond delay="0"/>
                                          </p:stCondLst>
                                        </p:cTn>
                                        <p:tgtEl>
                                          <p:spTgt spid="44035"/>
                                        </p:tgtEl>
                                        <p:attrNameLst>
                                          <p:attrName>style.visibility</p:attrName>
                                        </p:attrNameLst>
                                      </p:cBhvr>
                                      <p:to>
                                        <p:strVal val="visible"/>
                                      </p:to>
                                    </p:set>
                                    <p:anim calcmode="lin" valueType="num">
                                      <p:cBhvr additive="base">
                                        <p:cTn id="18" dur="500" fill="hold"/>
                                        <p:tgtEl>
                                          <p:spTgt spid="44035"/>
                                        </p:tgtEl>
                                        <p:attrNameLst>
                                          <p:attrName>ppt_x</p:attrName>
                                        </p:attrNameLst>
                                      </p:cBhvr>
                                      <p:tavLst>
                                        <p:tav tm="0">
                                          <p:val>
                                            <p:strVal val="0-#ppt_w/2"/>
                                          </p:val>
                                        </p:tav>
                                        <p:tav tm="100000">
                                          <p:val>
                                            <p:strVal val="#ppt_x"/>
                                          </p:val>
                                        </p:tav>
                                      </p:tavLst>
                                    </p:anim>
                                    <p:anim calcmode="lin" valueType="num">
                                      <p:cBhvr additive="base">
                                        <p:cTn id="19" dur="500" fill="hold"/>
                                        <p:tgtEl>
                                          <p:spTgt spid="440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7924800" cy="6553199"/>
          </a:xfrm>
        </p:spPr>
        <p:txBody>
          <a:bodyPr>
            <a:normAutofit/>
          </a:bodyPr>
          <a:lstStyle/>
          <a:p>
            <a:pPr>
              <a:buNone/>
            </a:pPr>
            <a:r>
              <a:rPr lang="en-US" sz="2600" b="1" dirty="0" smtClean="0"/>
              <a:t>Our country needs more prayers because God’s natural moral law is no longer treasured. </a:t>
            </a:r>
          </a:p>
          <a:p>
            <a:pPr>
              <a:buNone/>
            </a:pPr>
            <a:r>
              <a:rPr lang="en-US" sz="2600" b="1" smtClean="0"/>
              <a:t>Nevertheless</a:t>
            </a:r>
            <a:r>
              <a:rPr lang="en-US" sz="2600" b="1" dirty="0" smtClean="0"/>
              <a:t>, its sanctions exact their punishments: broken hearts, failed marriages, children living apart from their mother or their father, child abuse, poverty, desperate inner cities, and so forth. </a:t>
            </a:r>
          </a:p>
          <a:p>
            <a:pPr>
              <a:buNone/>
            </a:pPr>
            <a:r>
              <a:rPr lang="en-US" sz="2600" b="1" dirty="0" smtClean="0"/>
              <a:t>The reproductive engine of society is broken and cannot be fixed by retreating further into the egotistical illusion that human flourishing lacks objective requirements. </a:t>
            </a:r>
            <a:endParaRPr lang="en-US" sz="2600" b="1" dirty="0" smtClean="0"/>
          </a:p>
          <a:p>
            <a:pPr>
              <a:buNone/>
            </a:pPr>
            <a:r>
              <a:rPr lang="en-US" sz="2600" b="1" dirty="0" smtClean="0"/>
              <a:t>The </a:t>
            </a:r>
            <a:r>
              <a:rPr lang="en-US" sz="2600" b="1" dirty="0" smtClean="0"/>
              <a:t>signers of the </a:t>
            </a:r>
            <a:r>
              <a:rPr lang="en-US" sz="2600" b="1" i="1" dirty="0" smtClean="0"/>
              <a:t>Declaration of Independence</a:t>
            </a:r>
            <a:r>
              <a:rPr lang="en-US" sz="2600" b="1" dirty="0" smtClean="0"/>
              <a:t> were under no such illusion. </a:t>
            </a:r>
          </a:p>
          <a:p>
            <a:pPr>
              <a:buNone/>
            </a:pPr>
            <a:r>
              <a:rPr lang="en-US" sz="2600" b="1" dirty="0" smtClean="0"/>
              <a:t>They knew the value of the natural law---and religion as shown by their custom of praying before their sessions. </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www.billyspostcards.com/media/ccp0/prodlg/122810/image201012280343.jpg"/>
          <p:cNvPicPr>
            <a:picLocks noGrp="1" noChangeAspect="1" noChangeArrowheads="1"/>
          </p:cNvPicPr>
          <p:nvPr>
            <p:ph idx="1"/>
          </p:nvPr>
        </p:nvPicPr>
        <p:blipFill>
          <a:blip r:embed="rId3" cstate="print"/>
          <a:srcRect/>
          <a:stretch>
            <a:fillRect/>
          </a:stretch>
        </p:blipFill>
        <p:spPr bwMode="auto">
          <a:xfrm>
            <a:off x="578735" y="1219200"/>
            <a:ext cx="7523544" cy="4953000"/>
          </a:xfrm>
          <a:prstGeom prst="rect">
            <a:avLst/>
          </a:prstGeom>
          <a:noFill/>
        </p:spPr>
      </p:pic>
      <p:sp>
        <p:nvSpPr>
          <p:cNvPr id="2" name="Title 1"/>
          <p:cNvSpPr>
            <a:spLocks noGrp="1"/>
          </p:cNvSpPr>
          <p:nvPr>
            <p:ph type="title"/>
          </p:nvPr>
        </p:nvSpPr>
        <p:spPr>
          <a:xfrm>
            <a:off x="1981200" y="228600"/>
            <a:ext cx="6248400" cy="914400"/>
          </a:xfrm>
        </p:spPr>
        <p:txBody>
          <a:bodyPr>
            <a:noAutofit/>
          </a:bodyPr>
          <a:lstStyle/>
          <a:p>
            <a:r>
              <a:rPr lang="en-US" sz="2800" b="1" dirty="0" smtClean="0"/>
              <a:t>Catholics Likewise Know Liberty’s Truth </a:t>
            </a:r>
            <a:br>
              <a:rPr lang="en-US" sz="2800" b="1" dirty="0" smtClean="0"/>
            </a:br>
            <a:r>
              <a:rPr lang="en-US" sz="2800" b="1" dirty="0" smtClean="0"/>
              <a:t>and the Value of Natural Law</a:t>
            </a:r>
            <a:endParaRPr lang="en-US" sz="2800" b="1" dirty="0"/>
          </a:p>
        </p:txBody>
      </p:sp>
      <p:pic>
        <p:nvPicPr>
          <p:cNvPr id="6" name="Picture 5" descr="jp II smile old.jpg"/>
          <p:cNvPicPr>
            <a:picLocks noChangeAspect="1"/>
          </p:cNvPicPr>
          <p:nvPr/>
        </p:nvPicPr>
        <p:blipFill>
          <a:blip r:embed="rId4" cstate="print"/>
          <a:stretch>
            <a:fillRect/>
          </a:stretch>
        </p:blipFill>
        <p:spPr>
          <a:xfrm rot="550102" flipH="1">
            <a:off x="84073" y="2459230"/>
            <a:ext cx="1355697" cy="1718241"/>
          </a:xfrm>
          <a:prstGeom prst="rect">
            <a:avLst/>
          </a:prstGeom>
        </p:spPr>
      </p:pic>
      <p:sp>
        <p:nvSpPr>
          <p:cNvPr id="5" name="TextBox 4"/>
          <p:cNvSpPr txBox="1"/>
          <p:nvPr/>
        </p:nvSpPr>
        <p:spPr>
          <a:xfrm>
            <a:off x="457200" y="6172200"/>
            <a:ext cx="8382000" cy="523220"/>
          </a:xfrm>
          <a:prstGeom prst="rect">
            <a:avLst/>
          </a:prstGeom>
          <a:noFill/>
        </p:spPr>
        <p:txBody>
          <a:bodyPr wrap="square" rtlCol="0">
            <a:spAutoFit/>
          </a:bodyPr>
          <a:lstStyle/>
          <a:p>
            <a:r>
              <a:rPr lang="en-US" sz="2800" b="1" i="1" dirty="0" smtClean="0"/>
              <a:t>Without morality, no freedom. </a:t>
            </a:r>
            <a:endParaRPr lang="en-US" sz="2800" b="1"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down)">
                                      <p:cBhvr>
                                        <p:cTn id="7" dur="5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15400" cy="1143000"/>
          </a:xfrm>
        </p:spPr>
        <p:txBody>
          <a:bodyPr>
            <a:normAutofit fontScale="90000"/>
          </a:bodyPr>
          <a:lstStyle/>
          <a:p>
            <a:r>
              <a:rPr lang="en-US" sz="2800" b="1" dirty="0" smtClean="0"/>
              <a:t>Women know that true liberty is fulfilled in lovingly caring for the physical and spiritual needs of others---even when outlawed. </a:t>
            </a:r>
            <a:endParaRPr lang="en-US" sz="2800" b="1" dirty="0"/>
          </a:p>
        </p:txBody>
      </p:sp>
      <p:pic>
        <p:nvPicPr>
          <p:cNvPr id="4" name="Content Placeholder 3" descr="Sophocles.bmp"/>
          <p:cNvPicPr>
            <a:picLocks noGrp="1" noChangeAspect="1"/>
          </p:cNvPicPr>
          <p:nvPr>
            <p:ph idx="1"/>
          </p:nvPr>
        </p:nvPicPr>
        <p:blipFill>
          <a:blip r:embed="rId3" cstate="print"/>
          <a:srcRect b="12319"/>
          <a:stretch>
            <a:fillRect/>
          </a:stretch>
        </p:blipFill>
        <p:spPr>
          <a:xfrm>
            <a:off x="228600" y="1295400"/>
            <a:ext cx="1371600" cy="1600200"/>
          </a:xfrm>
        </p:spPr>
      </p:pic>
      <p:pic>
        <p:nvPicPr>
          <p:cNvPr id="40962" name="Picture 2" descr="http://www.rootsweb.ancestry.com/~nwa/dyer3.gif"/>
          <p:cNvPicPr>
            <a:picLocks noChangeAspect="1" noChangeArrowheads="1"/>
          </p:cNvPicPr>
          <p:nvPr/>
        </p:nvPicPr>
        <p:blipFill>
          <a:blip r:embed="rId4" cstate="print"/>
          <a:srcRect l="36571" b="33333"/>
          <a:stretch>
            <a:fillRect/>
          </a:stretch>
        </p:blipFill>
        <p:spPr bwMode="auto">
          <a:xfrm>
            <a:off x="1905000" y="1981200"/>
            <a:ext cx="2189748" cy="1600200"/>
          </a:xfrm>
          <a:prstGeom prst="rect">
            <a:avLst/>
          </a:prstGeom>
          <a:noFill/>
        </p:spPr>
      </p:pic>
      <p:pic>
        <p:nvPicPr>
          <p:cNvPr id="40964" name="Picture 4" descr="Warde"/>
          <p:cNvPicPr>
            <a:picLocks noChangeAspect="1" noChangeArrowheads="1"/>
          </p:cNvPicPr>
          <p:nvPr/>
        </p:nvPicPr>
        <p:blipFill>
          <a:blip r:embed="rId5" cstate="print"/>
          <a:srcRect l="12000" r="16000"/>
          <a:stretch>
            <a:fillRect/>
          </a:stretch>
        </p:blipFill>
        <p:spPr bwMode="auto">
          <a:xfrm>
            <a:off x="6934200" y="3259555"/>
            <a:ext cx="1828800" cy="3007895"/>
          </a:xfrm>
          <a:prstGeom prst="rect">
            <a:avLst/>
          </a:prstGeom>
          <a:noFill/>
        </p:spPr>
      </p:pic>
      <p:sp>
        <p:nvSpPr>
          <p:cNvPr id="9" name="TextBox 8"/>
          <p:cNvSpPr txBox="1"/>
          <p:nvPr/>
        </p:nvSpPr>
        <p:spPr>
          <a:xfrm>
            <a:off x="6705600" y="6211669"/>
            <a:ext cx="2438400" cy="646331"/>
          </a:xfrm>
          <a:prstGeom prst="rect">
            <a:avLst/>
          </a:prstGeom>
          <a:noFill/>
        </p:spPr>
        <p:txBody>
          <a:bodyPr wrap="square" rtlCol="0">
            <a:spAutoFit/>
          </a:bodyPr>
          <a:lstStyle/>
          <a:p>
            <a:r>
              <a:rPr lang="en-US" b="1" dirty="0" smtClean="0"/>
              <a:t>Mother Mary Frances Xavier </a:t>
            </a:r>
            <a:r>
              <a:rPr lang="en-US" b="1" dirty="0" err="1" smtClean="0"/>
              <a:t>Warde</a:t>
            </a:r>
            <a:r>
              <a:rPr lang="en-US" b="1" dirty="0" smtClean="0"/>
              <a:t> (1810-84)</a:t>
            </a:r>
            <a:endParaRPr lang="en-US" b="1" dirty="0"/>
          </a:p>
        </p:txBody>
      </p:sp>
      <p:sp>
        <p:nvSpPr>
          <p:cNvPr id="16" name="TextBox 15"/>
          <p:cNvSpPr txBox="1"/>
          <p:nvPr/>
        </p:nvSpPr>
        <p:spPr>
          <a:xfrm>
            <a:off x="4495800" y="4953000"/>
            <a:ext cx="2133600" cy="646331"/>
          </a:xfrm>
          <a:prstGeom prst="rect">
            <a:avLst/>
          </a:prstGeom>
          <a:noFill/>
        </p:spPr>
        <p:txBody>
          <a:bodyPr wrap="square" rtlCol="0">
            <a:spAutoFit/>
          </a:bodyPr>
          <a:lstStyle/>
          <a:p>
            <a:r>
              <a:rPr lang="en-US" b="1" dirty="0" smtClean="0"/>
              <a:t>Mother Mary Lange</a:t>
            </a:r>
          </a:p>
          <a:p>
            <a:pPr algn="ctr"/>
            <a:r>
              <a:rPr lang="en-US" b="1" dirty="0" smtClean="0"/>
              <a:t>(1784-1882)</a:t>
            </a:r>
            <a:endParaRPr lang="en-US" b="1" dirty="0"/>
          </a:p>
        </p:txBody>
      </p:sp>
      <p:pic>
        <p:nvPicPr>
          <p:cNvPr id="40973" name="Picture 13"/>
          <p:cNvPicPr>
            <a:picLocks noChangeAspect="1" noChangeArrowheads="1"/>
          </p:cNvPicPr>
          <p:nvPr/>
        </p:nvPicPr>
        <p:blipFill>
          <a:blip r:embed="rId6" cstate="print"/>
          <a:srcRect/>
          <a:stretch>
            <a:fillRect/>
          </a:stretch>
        </p:blipFill>
        <p:spPr bwMode="auto">
          <a:xfrm>
            <a:off x="4648200" y="2362200"/>
            <a:ext cx="1885950" cy="2577465"/>
          </a:xfrm>
          <a:prstGeom prst="rect">
            <a:avLst/>
          </a:prstGeom>
          <a:noFill/>
          <a:ln w="9525">
            <a:noFill/>
            <a:miter lim="800000"/>
            <a:headEnd/>
            <a:tailEnd/>
          </a:ln>
        </p:spPr>
      </p:pic>
      <p:sp>
        <p:nvSpPr>
          <p:cNvPr id="18" name="TextBox 17"/>
          <p:cNvSpPr txBox="1"/>
          <p:nvPr/>
        </p:nvSpPr>
        <p:spPr>
          <a:xfrm>
            <a:off x="1981200" y="3581400"/>
            <a:ext cx="2057400" cy="646331"/>
          </a:xfrm>
          <a:prstGeom prst="rect">
            <a:avLst/>
          </a:prstGeom>
          <a:noFill/>
        </p:spPr>
        <p:txBody>
          <a:bodyPr wrap="square" rtlCol="0">
            <a:spAutoFit/>
          </a:bodyPr>
          <a:lstStyle/>
          <a:p>
            <a:r>
              <a:rPr lang="en-US" b="1" dirty="0" smtClean="0"/>
              <a:t>Mary Barrett Dyer</a:t>
            </a:r>
          </a:p>
          <a:p>
            <a:pPr algn="ctr"/>
            <a:r>
              <a:rPr lang="en-US" b="1" dirty="0" smtClean="0"/>
              <a:t>(c1611-1660)</a:t>
            </a:r>
            <a:endParaRPr lang="en-US" b="1" dirty="0"/>
          </a:p>
        </p:txBody>
      </p:sp>
      <p:sp>
        <p:nvSpPr>
          <p:cNvPr id="19" name="TextBox 18"/>
          <p:cNvSpPr txBox="1"/>
          <p:nvPr/>
        </p:nvSpPr>
        <p:spPr>
          <a:xfrm>
            <a:off x="152400" y="3048000"/>
            <a:ext cx="1676400" cy="861774"/>
          </a:xfrm>
          <a:prstGeom prst="rect">
            <a:avLst/>
          </a:prstGeom>
          <a:noFill/>
        </p:spPr>
        <p:txBody>
          <a:bodyPr wrap="square" rtlCol="0">
            <a:spAutoFit/>
          </a:bodyPr>
          <a:lstStyle/>
          <a:p>
            <a:r>
              <a:rPr lang="en-US" dirty="0" smtClean="0"/>
              <a:t>Sophocles</a:t>
            </a:r>
          </a:p>
          <a:p>
            <a:r>
              <a:rPr lang="en-US" sz="1400" b="1" dirty="0" smtClean="0"/>
              <a:t>c497/6-406/5 B.C</a:t>
            </a:r>
          </a:p>
          <a:p>
            <a:endParaRPr lang="en-US" dirty="0"/>
          </a:p>
        </p:txBody>
      </p:sp>
      <p:pic>
        <p:nvPicPr>
          <p:cNvPr id="40975" name="Picture 15" descr="C:\Users\rmlemmons\AppData\Local\Microsoft\Windows\Temporary Internet Files\Content.IE5\HVTC30BY\MC900276868[1].wmf"/>
          <p:cNvPicPr>
            <a:picLocks noChangeAspect="1" noChangeArrowheads="1"/>
          </p:cNvPicPr>
          <p:nvPr/>
        </p:nvPicPr>
        <p:blipFill>
          <a:blip r:embed="rId7" cstate="print"/>
          <a:srcRect/>
          <a:stretch>
            <a:fillRect/>
          </a:stretch>
        </p:blipFill>
        <p:spPr bwMode="auto">
          <a:xfrm rot="1923474">
            <a:off x="417150" y="4921140"/>
            <a:ext cx="913486" cy="1834286"/>
          </a:xfrm>
          <a:prstGeom prst="rect">
            <a:avLst/>
          </a:prstGeom>
          <a:noFill/>
        </p:spPr>
      </p:pic>
      <p:sp>
        <p:nvSpPr>
          <p:cNvPr id="22" name="TextBox 21"/>
          <p:cNvSpPr txBox="1"/>
          <p:nvPr/>
        </p:nvSpPr>
        <p:spPr>
          <a:xfrm>
            <a:off x="1066800" y="6019800"/>
            <a:ext cx="1600200" cy="646331"/>
          </a:xfrm>
          <a:prstGeom prst="rect">
            <a:avLst/>
          </a:prstGeom>
          <a:noFill/>
        </p:spPr>
        <p:txBody>
          <a:bodyPr wrap="square" rtlCol="0">
            <a:spAutoFit/>
          </a:bodyPr>
          <a:lstStyle/>
          <a:p>
            <a:r>
              <a:rPr lang="en-US" b="1" i="1" dirty="0" smtClean="0"/>
              <a:t>Love counts not the cost.</a:t>
            </a:r>
            <a:endParaRPr lang="en-US" b="1" i="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58962"/>
          </a:xfrm>
        </p:spPr>
        <p:txBody>
          <a:bodyPr>
            <a:normAutofit fontScale="90000"/>
          </a:bodyPr>
          <a:lstStyle/>
          <a:p>
            <a:r>
              <a:rPr lang="en-US" sz="3600" b="1" dirty="0" smtClean="0"/>
              <a:t>Catholic Religious Conscience promotes the dignity of the person, natural rights and liberties---especially of women, thereby enriching the secular state. </a:t>
            </a:r>
            <a:endParaRPr lang="en-US" sz="3600" b="1" dirty="0"/>
          </a:p>
        </p:txBody>
      </p:sp>
      <p:pic>
        <p:nvPicPr>
          <p:cNvPr id="4" name="Content Placeholder 3" descr="JP II open doors to Christ.jpg"/>
          <p:cNvPicPr>
            <a:picLocks noGrp="1" noChangeAspect="1"/>
          </p:cNvPicPr>
          <p:nvPr>
            <p:ph idx="1"/>
          </p:nvPr>
        </p:nvPicPr>
        <p:blipFill>
          <a:blip r:embed="rId3" cstate="print"/>
          <a:stretch>
            <a:fillRect/>
          </a:stretch>
        </p:blipFill>
        <p:spPr>
          <a:xfrm>
            <a:off x="2509308" y="2743200"/>
            <a:ext cx="4198258" cy="2971800"/>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Women do not exist for the sake of men nor for the sake of the state. Religion sets them free.</a:t>
            </a:r>
            <a:endParaRPr lang="en-US" sz="3200" b="1" dirty="0"/>
          </a:p>
        </p:txBody>
      </p:sp>
      <p:pic>
        <p:nvPicPr>
          <p:cNvPr id="4" name="Content Placeholder 3" descr="siean St Kateri Tekakwitha with rosary.jpg"/>
          <p:cNvPicPr>
            <a:picLocks noGrp="1" noChangeAspect="1"/>
          </p:cNvPicPr>
          <p:nvPr>
            <p:ph idx="1"/>
          </p:nvPr>
        </p:nvPicPr>
        <p:blipFill>
          <a:blip r:embed="rId3" cstate="print"/>
          <a:srcRect t="14584"/>
          <a:stretch>
            <a:fillRect/>
          </a:stretch>
        </p:blipFill>
        <p:spPr>
          <a:xfrm>
            <a:off x="3052145" y="2301092"/>
            <a:ext cx="2967655" cy="3764632"/>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Conclusion</a:t>
            </a:r>
            <a:endParaRPr lang="en-US" b="1" dirty="0"/>
          </a:p>
        </p:txBody>
      </p:sp>
      <p:sp>
        <p:nvSpPr>
          <p:cNvPr id="3" name="Content Placeholder 2"/>
          <p:cNvSpPr>
            <a:spLocks noGrp="1"/>
          </p:cNvSpPr>
          <p:nvPr>
            <p:ph idx="1"/>
          </p:nvPr>
        </p:nvSpPr>
        <p:spPr>
          <a:xfrm>
            <a:off x="304800" y="1143000"/>
            <a:ext cx="6248400" cy="5562600"/>
          </a:xfrm>
        </p:spPr>
        <p:txBody>
          <a:bodyPr>
            <a:normAutofit fontScale="77500" lnSpcReduction="20000"/>
          </a:bodyPr>
          <a:lstStyle/>
          <a:p>
            <a:pPr>
              <a:buNone/>
            </a:pPr>
            <a:r>
              <a:rPr lang="en-US" b="1" dirty="0" smtClean="0"/>
              <a:t>It is time </a:t>
            </a:r>
            <a:r>
              <a:rPr lang="en-US" b="1" dirty="0" smtClean="0"/>
              <a:t>to </a:t>
            </a:r>
            <a:r>
              <a:rPr lang="en-US" b="1" dirty="0" smtClean="0"/>
              <a:t>reaffirm </a:t>
            </a:r>
            <a:r>
              <a:rPr lang="en-US" b="1" dirty="0" smtClean="0"/>
              <a:t>the wisdom of the  </a:t>
            </a:r>
            <a:r>
              <a:rPr lang="en-US" b="1" i="1" dirty="0" smtClean="0"/>
              <a:t>Declaration of Independence </a:t>
            </a:r>
            <a:r>
              <a:rPr lang="en-US" b="1" dirty="0" smtClean="0"/>
              <a:t>and renew our appreciation of its</a:t>
            </a:r>
            <a:r>
              <a:rPr lang="en-US" b="1" i="1" dirty="0" smtClean="0"/>
              <a:t> </a:t>
            </a:r>
            <a:r>
              <a:rPr lang="en-US" b="1" dirty="0" smtClean="0"/>
              <a:t>natural law </a:t>
            </a:r>
            <a:r>
              <a:rPr lang="en-US" b="1" dirty="0" smtClean="0"/>
              <a:t>tradition, </a:t>
            </a:r>
            <a:r>
              <a:rPr lang="en-US" b="1" dirty="0" smtClean="0"/>
              <a:t>reject the shallowness of Casey’s egotism, and stop </a:t>
            </a:r>
            <a:r>
              <a:rPr lang="en-US" b="1" dirty="0" smtClean="0"/>
              <a:t>burdening </a:t>
            </a:r>
            <a:r>
              <a:rPr lang="en-US" b="1" dirty="0" smtClean="0"/>
              <a:t>the free exercise of religion by requiring religious service institutions to do what their faith forbids.  </a:t>
            </a:r>
          </a:p>
          <a:p>
            <a:pPr>
              <a:buNone/>
            </a:pPr>
            <a:r>
              <a:rPr lang="en-US" b="1" dirty="0" smtClean="0"/>
              <a:t>Lady Liberty calls Americans to light the </a:t>
            </a:r>
            <a:r>
              <a:rPr lang="en-US" b="1" dirty="0" smtClean="0"/>
              <a:t>golden lamp of truth </a:t>
            </a:r>
            <a:r>
              <a:rPr lang="en-US" b="1" dirty="0" smtClean="0"/>
              <a:t>and to care for others.</a:t>
            </a:r>
          </a:p>
          <a:p>
            <a:pPr>
              <a:buNone/>
            </a:pPr>
            <a:r>
              <a:rPr lang="en-US" b="1" dirty="0" smtClean="0"/>
              <a:t>Let us then free women and their institutions to care for others according to their conscience and their God.  </a:t>
            </a:r>
          </a:p>
          <a:p>
            <a:pPr>
              <a:buNone/>
            </a:pPr>
            <a:r>
              <a:rPr lang="en-US" b="1" dirty="0" smtClean="0"/>
              <a:t>Let liberty’s flame of truth be the flame of undying charity.</a:t>
            </a:r>
          </a:p>
          <a:p>
            <a:pPr>
              <a:buNone/>
            </a:pPr>
            <a:r>
              <a:rPr lang="en-US" b="1" dirty="0" smtClean="0"/>
              <a:t>So help us </a:t>
            </a:r>
            <a:r>
              <a:rPr lang="en-US" b="1" dirty="0" smtClean="0"/>
              <a:t>God in whom we place our trust.</a:t>
            </a:r>
            <a:endParaRPr lang="en-US" b="1" dirty="0"/>
          </a:p>
        </p:txBody>
      </p:sp>
      <p:pic>
        <p:nvPicPr>
          <p:cNvPr id="32770" name="Picture 2" descr="http://upload.wikimedia.org/wikipedia/commons/thumb/a/a1/Statue_of_Liberty_7.jpg/250px-Statue_of_Liberty_7.jpg">
            <a:hlinkClick r:id="rId3"/>
          </p:cNvPr>
          <p:cNvPicPr>
            <a:picLocks noChangeAspect="1" noChangeArrowheads="1"/>
          </p:cNvPicPr>
          <p:nvPr/>
        </p:nvPicPr>
        <p:blipFill>
          <a:blip r:embed="rId4" cstate="print"/>
          <a:srcRect l="33963" r="32172" b="43909"/>
          <a:stretch>
            <a:fillRect/>
          </a:stretch>
        </p:blipFill>
        <p:spPr bwMode="auto">
          <a:xfrm>
            <a:off x="6629400" y="1143000"/>
            <a:ext cx="2266950" cy="5181600"/>
          </a:xfrm>
          <a:prstGeom prst="rect">
            <a:avLst/>
          </a:prstGeom>
          <a:noFill/>
        </p:spPr>
      </p:pic>
      <p:pic>
        <p:nvPicPr>
          <p:cNvPr id="6146" name="Picture 2" descr="C:\Users\rmlemmons\AppData\Local\Microsoft\Windows\Temporary Internet Files\Content.IE5\0KC0D3Z4\MC900441256[1].jpg"/>
          <p:cNvPicPr>
            <a:picLocks noChangeAspect="1" noChangeArrowheads="1"/>
          </p:cNvPicPr>
          <p:nvPr/>
        </p:nvPicPr>
        <p:blipFill>
          <a:blip r:embed="rId5" cstate="print"/>
          <a:srcRect l="32665" t="36000" r="33810" b="20667"/>
          <a:stretch>
            <a:fillRect/>
          </a:stretch>
        </p:blipFill>
        <p:spPr bwMode="auto">
          <a:xfrm>
            <a:off x="6781800" y="1066800"/>
            <a:ext cx="381000" cy="381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ppt_y"/>
                                          </p:val>
                                        </p:tav>
                                        <p:tav tm="100000">
                                          <p:val>
                                            <p:strVal val="#ppt_y"/>
                                          </p:val>
                                        </p:tav>
                                      </p:tavLst>
                                    </p:anim>
                                  </p:childTnLst>
                                </p:cTn>
                              </p:par>
                              <p:par>
                                <p:cTn id="17" presetID="8" presetClass="entr" presetSubtype="16" fill="hold" nodeType="withEffect">
                                  <p:stCondLst>
                                    <p:cond delay="0"/>
                                  </p:stCondLst>
                                  <p:childTnLst>
                                    <p:set>
                                      <p:cBhvr>
                                        <p:cTn id="18" dur="1" fill="hold">
                                          <p:stCondLst>
                                            <p:cond delay="0"/>
                                          </p:stCondLst>
                                        </p:cTn>
                                        <p:tgtEl>
                                          <p:spTgt spid="6146"/>
                                        </p:tgtEl>
                                        <p:attrNameLst>
                                          <p:attrName>style.visibility</p:attrName>
                                        </p:attrNameLst>
                                      </p:cBhvr>
                                      <p:to>
                                        <p:strVal val="visible"/>
                                      </p:to>
                                    </p:set>
                                    <p:animEffect transition="in" filter="diamond(in)">
                                      <p:cBhvr>
                                        <p:cTn id="19" dur="2000"/>
                                        <p:tgtEl>
                                          <p:spTgt spid="6146"/>
                                        </p:tgtEl>
                                      </p:cBhvr>
                                    </p:animEffect>
                                  </p:childTnLst>
                                </p:cTn>
                              </p:par>
                            </p:childTnLst>
                          </p:cTn>
                        </p:par>
                        <p:par>
                          <p:cTn id="20" fill="hold">
                            <p:stCondLst>
                              <p:cond delay="2000"/>
                            </p:stCondLst>
                            <p:childTnLst>
                              <p:par>
                                <p:cTn id="21" presetID="6" presetClass="emph" presetSubtype="0" fill="hold" nodeType="afterEffect">
                                  <p:stCondLst>
                                    <p:cond delay="10000"/>
                                  </p:stCondLst>
                                  <p:childTnLst>
                                    <p:animScale>
                                      <p:cBhvr>
                                        <p:cTn id="22" dur="2000" fill="hold"/>
                                        <p:tgtEl>
                                          <p:spTgt spid="614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914400"/>
          </a:xfrm>
        </p:spPr>
        <p:txBody>
          <a:bodyPr/>
          <a:lstStyle/>
          <a:p>
            <a:r>
              <a:rPr lang="en-US" b="1" dirty="0" smtClean="0"/>
              <a:t>Free To Be Of Service</a:t>
            </a:r>
            <a:endParaRPr lang="en-US" b="1" dirty="0"/>
          </a:p>
        </p:txBody>
      </p:sp>
      <p:sp>
        <p:nvSpPr>
          <p:cNvPr id="3" name="Content Placeholder 2"/>
          <p:cNvSpPr>
            <a:spLocks noGrp="1"/>
          </p:cNvSpPr>
          <p:nvPr>
            <p:ph idx="1"/>
          </p:nvPr>
        </p:nvSpPr>
        <p:spPr>
          <a:xfrm>
            <a:off x="2971800" y="1905000"/>
            <a:ext cx="4953000" cy="3048000"/>
          </a:xfrm>
        </p:spPr>
        <p:txBody>
          <a:bodyPr>
            <a:noAutofit/>
          </a:bodyPr>
          <a:lstStyle/>
          <a:p>
            <a:pPr>
              <a:buNone/>
            </a:pPr>
            <a:r>
              <a:rPr lang="en-US" sz="2400" b="1" dirty="0" smtClean="0"/>
              <a:t>Catholics were free to build and administer their hospitals, schools, and other social services because the Constitution’s First Amendment guarantees the free exercise of religion:</a:t>
            </a:r>
            <a:endParaRPr lang="en-US" sz="2400" b="1" dirty="0"/>
          </a:p>
        </p:txBody>
      </p:sp>
      <p:sp>
        <p:nvSpPr>
          <p:cNvPr id="6" name="Rectangle 5"/>
          <p:cNvSpPr/>
          <p:nvPr/>
        </p:nvSpPr>
        <p:spPr>
          <a:xfrm>
            <a:off x="2590800" y="4495800"/>
            <a:ext cx="3429000" cy="1938992"/>
          </a:xfrm>
          <a:prstGeom prst="rect">
            <a:avLst/>
          </a:prstGeom>
        </p:spPr>
        <p:txBody>
          <a:bodyPr wrap="square">
            <a:spAutoFit/>
          </a:bodyPr>
          <a:lstStyle/>
          <a:p>
            <a:pPr>
              <a:buNone/>
            </a:pPr>
            <a:r>
              <a:rPr lang="en-US" sz="2400" b="1" dirty="0" smtClean="0">
                <a:solidFill>
                  <a:schemeClr val="tx1"/>
                </a:solidFill>
              </a:rPr>
              <a:t>“</a:t>
            </a:r>
            <a:r>
              <a:rPr lang="en-US" sz="2400" b="1" dirty="0" smtClean="0"/>
              <a:t>Congress shall make no law respecting an establishment of religion, or prohibiting the free exercise </a:t>
            </a:r>
            <a:r>
              <a:rPr lang="en-US" sz="2400" b="1" dirty="0" smtClean="0"/>
              <a:t>thereof</a:t>
            </a:r>
            <a:r>
              <a:rPr lang="en-US" sz="2400" b="1" dirty="0" smtClean="0"/>
              <a:t>.</a:t>
            </a:r>
            <a:r>
              <a:rPr lang="en-US" sz="2400" b="1" dirty="0" smtClean="0"/>
              <a:t>”</a:t>
            </a:r>
            <a:endParaRPr lang="en-US" sz="2400" b="1" dirty="0"/>
          </a:p>
        </p:txBody>
      </p:sp>
      <p:pic>
        <p:nvPicPr>
          <p:cNvPr id="27650" name="Picture 2" descr="http://thecapitalpost.com/images/US-Capitoll.png"/>
          <p:cNvPicPr>
            <a:picLocks noChangeAspect="1" noChangeArrowheads="1"/>
          </p:cNvPicPr>
          <p:nvPr/>
        </p:nvPicPr>
        <p:blipFill>
          <a:blip r:embed="rId3" cstate="print"/>
          <a:srcRect t="-8985" r="-3571" b="-3324"/>
          <a:stretch>
            <a:fillRect/>
          </a:stretch>
        </p:blipFill>
        <p:spPr bwMode="auto">
          <a:xfrm>
            <a:off x="6019800" y="4191000"/>
            <a:ext cx="2691384" cy="2320159"/>
          </a:xfrm>
          <a:prstGeom prst="rect">
            <a:avLst/>
          </a:prstGeom>
          <a:noFill/>
        </p:spPr>
      </p:pic>
      <p:pic>
        <p:nvPicPr>
          <p:cNvPr id="27652" name="Picture 4" descr="http://upload.wikimedia.org/wikipedia/commons/thumb/1/10/CathedralofStPaul.jpg/250px-CathedralofStPaul.jpg">
            <a:hlinkClick r:id="rId4"/>
          </p:cNvPr>
          <p:cNvPicPr>
            <a:picLocks noChangeAspect="1" noChangeArrowheads="1"/>
          </p:cNvPicPr>
          <p:nvPr/>
        </p:nvPicPr>
        <p:blipFill>
          <a:blip r:embed="rId5" cstate="print"/>
          <a:srcRect l="6400" t="9412" b="24706"/>
          <a:stretch>
            <a:fillRect/>
          </a:stretch>
        </p:blipFill>
        <p:spPr bwMode="auto">
          <a:xfrm>
            <a:off x="609600" y="1981200"/>
            <a:ext cx="2228850" cy="21336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6200" y="228600"/>
            <a:ext cx="5029200" cy="3200400"/>
          </a:xfrm>
        </p:spPr>
        <p:txBody>
          <a:bodyPr>
            <a:noAutofit/>
          </a:bodyPr>
          <a:lstStyle/>
          <a:p>
            <a:pPr>
              <a:buNone/>
            </a:pPr>
            <a:r>
              <a:rPr lang="en-US" sz="2400" b="1" dirty="0" smtClean="0"/>
              <a:t>In his first encyclical, </a:t>
            </a:r>
            <a:r>
              <a:rPr lang="en-US" sz="2400" b="1" i="1" dirty="0" smtClean="0"/>
              <a:t>Deus Caritas </a:t>
            </a:r>
            <a:r>
              <a:rPr lang="en-US" sz="2400" b="1" i="1" dirty="0" err="1" smtClean="0"/>
              <a:t>Est</a:t>
            </a:r>
            <a:r>
              <a:rPr lang="en-US" sz="2400" b="1" i="1" dirty="0" smtClean="0"/>
              <a:t>, </a:t>
            </a:r>
            <a:r>
              <a:rPr lang="en-US" sz="2400" b="1" dirty="0" smtClean="0"/>
              <a:t>Pope Benedict 16</a:t>
            </a:r>
            <a:r>
              <a:rPr lang="en-US" sz="2400" b="1" baseline="30000" dirty="0" smtClean="0"/>
              <a:t>th</a:t>
            </a:r>
            <a:r>
              <a:rPr lang="en-US" sz="2400" b="1" dirty="0" smtClean="0"/>
              <a:t> argued that Catholicism obligates social services because we are to love all others as Christ has loved us. </a:t>
            </a:r>
            <a:endParaRPr lang="en-US" sz="2400" b="1" dirty="0" smtClean="0"/>
          </a:p>
          <a:p>
            <a:pPr>
              <a:buNone/>
            </a:pPr>
            <a:r>
              <a:rPr lang="en-US" sz="2400" b="1" dirty="0" smtClean="0"/>
              <a:t>To </a:t>
            </a:r>
            <a:r>
              <a:rPr lang="en-US" sz="2400" b="1" dirty="0" smtClean="0"/>
              <a:t>so love forbids making church membership a condition for receiving care.</a:t>
            </a:r>
          </a:p>
          <a:p>
            <a:pPr>
              <a:buNone/>
            </a:pPr>
            <a:r>
              <a:rPr lang="en-US" sz="1100" dirty="0" smtClean="0"/>
              <a:t> </a:t>
            </a:r>
          </a:p>
        </p:txBody>
      </p:sp>
      <p:pic>
        <p:nvPicPr>
          <p:cNvPr id="1026" name="Picture 2" descr="http://www.inquisitr.com/wp-content/2012/03/pope-benedict-xvi.jpg"/>
          <p:cNvPicPr>
            <a:picLocks noChangeAspect="1" noChangeArrowheads="1"/>
          </p:cNvPicPr>
          <p:nvPr/>
        </p:nvPicPr>
        <p:blipFill>
          <a:blip r:embed="rId2" cstate="print"/>
          <a:srcRect l="10989" t="18947" r="23077" b="5267"/>
          <a:stretch>
            <a:fillRect/>
          </a:stretch>
        </p:blipFill>
        <p:spPr bwMode="auto">
          <a:xfrm>
            <a:off x="762000" y="381000"/>
            <a:ext cx="3124200" cy="2499360"/>
          </a:xfrm>
          <a:prstGeom prst="rect">
            <a:avLst/>
          </a:prstGeom>
          <a:noFill/>
        </p:spPr>
      </p:pic>
      <p:sp>
        <p:nvSpPr>
          <p:cNvPr id="7" name="TextBox 6"/>
          <p:cNvSpPr txBox="1"/>
          <p:nvPr/>
        </p:nvSpPr>
        <p:spPr>
          <a:xfrm>
            <a:off x="152400" y="3072348"/>
            <a:ext cx="4038600" cy="3046988"/>
          </a:xfrm>
          <a:prstGeom prst="rect">
            <a:avLst/>
          </a:prstGeom>
          <a:noFill/>
        </p:spPr>
        <p:txBody>
          <a:bodyPr wrap="square" rtlCol="0">
            <a:spAutoFit/>
          </a:bodyPr>
          <a:lstStyle/>
          <a:p>
            <a:r>
              <a:rPr lang="en-US" sz="2400" b="1" dirty="0" smtClean="0"/>
              <a:t>But </a:t>
            </a:r>
            <a:r>
              <a:rPr lang="en-US" sz="2400" b="1" dirty="0" smtClean="0"/>
              <a:t>this year, the </a:t>
            </a:r>
            <a:r>
              <a:rPr lang="en-US" sz="2400" b="1" dirty="0" smtClean="0"/>
              <a:t>federal government began requiring Catholic service organizations to act contrary to the faith and provide sterilizations, and contraceptives---even those that can induce abortions, e.g., </a:t>
            </a:r>
            <a:r>
              <a:rPr lang="en-US" sz="2400" b="1" dirty="0" err="1" smtClean="0"/>
              <a:t>Ulipristal</a:t>
            </a:r>
            <a:r>
              <a:rPr lang="en-US" sz="2400" b="1" dirty="0" smtClean="0"/>
              <a:t>. </a:t>
            </a:r>
            <a:endParaRPr lang="en-US" sz="2400" b="1" dirty="0"/>
          </a:p>
        </p:txBody>
      </p:sp>
      <p:pic>
        <p:nvPicPr>
          <p:cNvPr id="1028" name="Picture 4" descr="http://ianweir.files.wordpress.com/2009/11/uncle-sam-is-angry.jpg?w=450&amp;h=589"/>
          <p:cNvPicPr>
            <a:picLocks noChangeAspect="1" noChangeArrowheads="1"/>
          </p:cNvPicPr>
          <p:nvPr/>
        </p:nvPicPr>
        <p:blipFill>
          <a:blip r:embed="rId3" cstate="print"/>
          <a:srcRect l="30290" t="6791" r="32294" b="51103"/>
          <a:stretch>
            <a:fillRect/>
          </a:stretch>
        </p:blipFill>
        <p:spPr bwMode="auto">
          <a:xfrm>
            <a:off x="4042554" y="4191000"/>
            <a:ext cx="1461052" cy="2362200"/>
          </a:xfrm>
          <a:prstGeom prst="rect">
            <a:avLst/>
          </a:prstGeom>
          <a:noFill/>
        </p:spPr>
      </p:pic>
      <p:sp>
        <p:nvSpPr>
          <p:cNvPr id="9" name="TextBox 8"/>
          <p:cNvSpPr txBox="1"/>
          <p:nvPr/>
        </p:nvSpPr>
        <p:spPr>
          <a:xfrm>
            <a:off x="6096000" y="4495800"/>
            <a:ext cx="2362200" cy="769441"/>
          </a:xfrm>
          <a:prstGeom prst="rect">
            <a:avLst/>
          </a:prstGeom>
          <a:noFill/>
        </p:spPr>
        <p:txBody>
          <a:bodyPr wrap="square" rtlCol="0">
            <a:spAutoFit/>
          </a:bodyPr>
          <a:lstStyle/>
          <a:p>
            <a:r>
              <a:rPr lang="en-US" sz="4400" b="1" dirty="0" smtClean="0"/>
              <a:t>Why?</a:t>
            </a:r>
            <a:endParaRPr lang="en-US" sz="4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1000" fill="hold"/>
                                        <p:tgtEl>
                                          <p:spTgt spid="1028"/>
                                        </p:tgtEl>
                                        <p:attrNameLst>
                                          <p:attrName>ppt_x</p:attrName>
                                        </p:attrNameLst>
                                      </p:cBhvr>
                                      <p:tavLst>
                                        <p:tav tm="0">
                                          <p:val>
                                            <p:strVal val="#ppt_x"/>
                                          </p:val>
                                        </p:tav>
                                        <p:tav tm="100000">
                                          <p:val>
                                            <p:strVal val="#ppt_x"/>
                                          </p:val>
                                        </p:tav>
                                      </p:tavLst>
                                    </p:anim>
                                    <p:anim calcmode="lin" valueType="num">
                                      <p:cBhvr additive="base">
                                        <p:cTn id="8" dur="1000" fill="hold"/>
                                        <p:tgtEl>
                                          <p:spTgt spid="10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8" fill="hold" grpId="1" nodeType="afterEffect">
                                  <p:stCondLst>
                                    <p:cond delay="1500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0" fill="hold"/>
                                        <p:tgtEl>
                                          <p:spTgt spid="9"/>
                                        </p:tgtEl>
                                        <p:attrNameLst>
                                          <p:attrName>ppt_x</p:attrName>
                                        </p:attrNameLst>
                                      </p:cBhvr>
                                      <p:tavLst>
                                        <p:tav tm="0">
                                          <p:val>
                                            <p:strVal val="0-#ppt_w/2"/>
                                          </p:val>
                                        </p:tav>
                                        <p:tav tm="100000">
                                          <p:val>
                                            <p:strVal val="#ppt_x"/>
                                          </p:val>
                                        </p:tav>
                                      </p:tavLst>
                                    </p:anim>
                                    <p:anim calcmode="lin" valueType="num">
                                      <p:cBhvr additive="base">
                                        <p:cTn id="17" dur="5000" fill="hold"/>
                                        <p:tgtEl>
                                          <p:spTgt spid="9"/>
                                        </p:tgtEl>
                                        <p:attrNameLst>
                                          <p:attrName>ppt_y</p:attrName>
                                        </p:attrNameLst>
                                      </p:cBhvr>
                                      <p:tavLst>
                                        <p:tav tm="0">
                                          <p:val>
                                            <p:strVal val="#ppt_y"/>
                                          </p:val>
                                        </p:tav>
                                        <p:tav tm="100000">
                                          <p:val>
                                            <p:strVal val="#ppt_y"/>
                                          </p:val>
                                        </p:tav>
                                      </p:tavLst>
                                    </p:anim>
                                  </p:childTnLst>
                                </p:cTn>
                              </p:par>
                            </p:childTnLst>
                          </p:cTn>
                        </p:par>
                        <p:par>
                          <p:cTn id="18" fill="hold">
                            <p:stCondLst>
                              <p:cond delay="21000"/>
                            </p:stCondLst>
                            <p:childTnLst>
                              <p:par>
                                <p:cTn id="19" presetID="6" presetClass="emph" presetSubtype="0" fill="hold" grpId="0" nodeType="afterEffect">
                                  <p:stCondLst>
                                    <p:cond delay="0"/>
                                  </p:stCondLst>
                                  <p:childTnLst>
                                    <p:animScale>
                                      <p:cBhvr>
                                        <p:cTn id="20" dur="5000" fill="hold"/>
                                        <p:tgtEl>
                                          <p:spTgt spid="9"/>
                                        </p:tgtEl>
                                      </p:cBhvr>
                                      <p:by x="400000" y="4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9"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74638"/>
            <a:ext cx="6553200" cy="2239962"/>
          </a:xfrm>
        </p:spPr>
        <p:txBody>
          <a:bodyPr>
            <a:normAutofit/>
          </a:bodyPr>
          <a:lstStyle/>
          <a:p>
            <a:r>
              <a:rPr lang="en-US" sz="3100" b="1" dirty="0" smtClean="0"/>
              <a:t>Uncle Sam Is Trying Out </a:t>
            </a:r>
            <a:r>
              <a:rPr lang="en-US" sz="3100" b="1" dirty="0" smtClean="0"/>
              <a:t/>
            </a:r>
            <a:br>
              <a:rPr lang="en-US" sz="3100" b="1" dirty="0" smtClean="0"/>
            </a:br>
            <a:r>
              <a:rPr lang="en-US" sz="3100" b="1" dirty="0" smtClean="0"/>
              <a:t>An </a:t>
            </a:r>
            <a:r>
              <a:rPr lang="en-US" sz="3100" b="1" dirty="0" smtClean="0"/>
              <a:t>Egotistic Philosophy</a:t>
            </a:r>
            <a:r>
              <a:rPr lang="en-US" sz="3200" dirty="0" smtClean="0"/>
              <a:t/>
            </a:r>
            <a:br>
              <a:rPr lang="en-US" sz="3200" dirty="0" smtClean="0"/>
            </a:br>
            <a:r>
              <a:rPr lang="en-US" sz="2700" b="1" dirty="0" smtClean="0"/>
              <a:t>Consider the following </a:t>
            </a:r>
            <a:r>
              <a:rPr lang="en-US" sz="2700" b="1" dirty="0" smtClean="0"/>
              <a:t> definition of liberty </a:t>
            </a:r>
            <a:r>
              <a:rPr lang="en-US" sz="2700" b="1" dirty="0" smtClean="0"/>
              <a:t/>
            </a:r>
            <a:br>
              <a:rPr lang="en-US" sz="2700" b="1" dirty="0" smtClean="0"/>
            </a:br>
            <a:r>
              <a:rPr lang="en-US" sz="2700" b="1" dirty="0" smtClean="0"/>
              <a:t>found in Planned Parenthood v Casey</a:t>
            </a:r>
            <a:endParaRPr lang="en-US" sz="2700" b="1" dirty="0"/>
          </a:p>
        </p:txBody>
      </p:sp>
      <p:sp>
        <p:nvSpPr>
          <p:cNvPr id="3" name="Content Placeholder 2"/>
          <p:cNvSpPr>
            <a:spLocks noGrp="1"/>
          </p:cNvSpPr>
          <p:nvPr>
            <p:ph idx="1"/>
          </p:nvPr>
        </p:nvSpPr>
        <p:spPr>
          <a:xfrm>
            <a:off x="0" y="2590800"/>
            <a:ext cx="8686800" cy="4267200"/>
          </a:xfrm>
        </p:spPr>
        <p:txBody>
          <a:bodyPr>
            <a:normAutofit fontScale="92500" lnSpcReduction="20000"/>
          </a:bodyPr>
          <a:lstStyle/>
          <a:p>
            <a:pPr lvl="1">
              <a:buNone/>
            </a:pPr>
            <a:r>
              <a:rPr lang="en-US" sz="3200" b="1" dirty="0" smtClean="0">
                <a:solidFill>
                  <a:schemeClr val="accent6">
                    <a:lumMod val="50000"/>
                  </a:schemeClr>
                </a:solidFill>
              </a:rPr>
              <a:t>At </a:t>
            </a:r>
            <a:r>
              <a:rPr lang="en-US" sz="3200" b="1" dirty="0" smtClean="0">
                <a:solidFill>
                  <a:schemeClr val="accent6">
                    <a:lumMod val="50000"/>
                  </a:schemeClr>
                </a:solidFill>
              </a:rPr>
              <a:t>the </a:t>
            </a:r>
            <a:r>
              <a:rPr lang="en-US" sz="3200" b="1" i="1" dirty="0" smtClean="0">
                <a:solidFill>
                  <a:srgbClr val="C00000"/>
                </a:solidFill>
              </a:rPr>
              <a:t>heart of liberty </a:t>
            </a:r>
            <a:r>
              <a:rPr lang="en-US" sz="3200" b="1" dirty="0" smtClean="0">
                <a:solidFill>
                  <a:schemeClr val="accent6">
                    <a:lumMod val="50000"/>
                  </a:schemeClr>
                </a:solidFill>
              </a:rPr>
              <a:t>is the right to define one's own concept of existence, of meaning, of the universe, and of the mystery of human life. </a:t>
            </a:r>
            <a:endParaRPr lang="en-US" sz="3200" b="1" dirty="0" smtClean="0">
              <a:solidFill>
                <a:schemeClr val="accent6">
                  <a:lumMod val="50000"/>
                </a:schemeClr>
              </a:solidFill>
            </a:endParaRPr>
          </a:p>
          <a:p>
            <a:pPr lvl="1">
              <a:buNone/>
            </a:pPr>
            <a:endParaRPr lang="en-US" sz="3200" b="1" dirty="0" smtClean="0">
              <a:solidFill>
                <a:schemeClr val="accent6">
                  <a:lumMod val="50000"/>
                </a:schemeClr>
              </a:solidFill>
            </a:endParaRPr>
          </a:p>
          <a:p>
            <a:pPr lvl="1">
              <a:buNone/>
            </a:pPr>
            <a:r>
              <a:rPr lang="en-US" sz="3200" b="1" dirty="0" smtClean="0"/>
              <a:t>If </a:t>
            </a:r>
            <a:r>
              <a:rPr lang="en-US" sz="3200" b="1" i="1" dirty="0" smtClean="0"/>
              <a:t>Casey </a:t>
            </a:r>
            <a:r>
              <a:rPr lang="en-US" sz="3200" b="1" dirty="0" smtClean="0"/>
              <a:t>is right, </a:t>
            </a:r>
            <a:r>
              <a:rPr lang="en-US" sz="3200" b="1" dirty="0" smtClean="0"/>
              <a:t>meaning originates with self-preferences-</a:t>
            </a:r>
            <a:r>
              <a:rPr lang="en-US" sz="3200" b="1" dirty="0" smtClean="0"/>
              <a:t>--and there </a:t>
            </a:r>
            <a:r>
              <a:rPr lang="en-US" sz="3200" b="1" dirty="0" smtClean="0">
                <a:solidFill>
                  <a:schemeClr val="accent6">
                    <a:lumMod val="50000"/>
                  </a:schemeClr>
                </a:solidFill>
              </a:rPr>
              <a:t>are no objective </a:t>
            </a:r>
            <a:r>
              <a:rPr lang="en-US" sz="3200" b="1" dirty="0" smtClean="0"/>
              <a:t>criteria for differentiating between  those liberties that deserve legal protection and those that are so capriciously vicious as to deserve being outlawed.  </a:t>
            </a:r>
          </a:p>
          <a:p>
            <a:pPr lvl="1">
              <a:buNone/>
            </a:pPr>
            <a:endParaRPr lang="en-US" sz="3200" b="1" dirty="0" smtClean="0">
              <a:solidFill>
                <a:schemeClr val="accent6">
                  <a:lumMod val="50000"/>
                </a:schemeClr>
              </a:solidFill>
            </a:endParaRPr>
          </a:p>
          <a:p>
            <a:endParaRPr lang="en-US" dirty="0"/>
          </a:p>
        </p:txBody>
      </p:sp>
      <p:pic>
        <p:nvPicPr>
          <p:cNvPr id="4" name="Picture 4" descr="http://ianweir.files.wordpress.com/2009/11/uncle-sam-is-angry.jpg?w=450&amp;h=589"/>
          <p:cNvPicPr>
            <a:picLocks noChangeAspect="1" noChangeArrowheads="1"/>
          </p:cNvPicPr>
          <p:nvPr/>
        </p:nvPicPr>
        <p:blipFill>
          <a:blip r:embed="rId3" cstate="print"/>
          <a:srcRect l="30290" t="6791" r="32294" b="61799"/>
          <a:stretch>
            <a:fillRect/>
          </a:stretch>
        </p:blipFill>
        <p:spPr bwMode="auto">
          <a:xfrm>
            <a:off x="380999" y="333829"/>
            <a:ext cx="1703585" cy="1875971"/>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629400"/>
          </a:xfrm>
        </p:spPr>
        <p:txBody>
          <a:bodyPr>
            <a:normAutofit fontScale="92500" lnSpcReduction="20000"/>
          </a:bodyPr>
          <a:lstStyle/>
          <a:p>
            <a:pPr>
              <a:buNone/>
            </a:pPr>
            <a:r>
              <a:rPr lang="en-US" sz="4200" b="1" dirty="0" smtClean="0"/>
              <a:t>Whence these </a:t>
            </a:r>
            <a:r>
              <a:rPr lang="en-US" sz="4200" b="1" dirty="0" smtClean="0"/>
              <a:t>objective </a:t>
            </a:r>
            <a:r>
              <a:rPr lang="en-US" sz="4200" b="1" dirty="0" smtClean="0"/>
              <a:t>criteria?</a:t>
            </a:r>
          </a:p>
          <a:p>
            <a:pPr>
              <a:buNone/>
            </a:pPr>
            <a:endParaRPr lang="en-US" sz="4200" b="1" dirty="0" smtClean="0"/>
          </a:p>
          <a:p>
            <a:pPr>
              <a:buNone/>
            </a:pPr>
            <a:r>
              <a:rPr lang="en-US" sz="4200" b="1" dirty="0" smtClean="0"/>
              <a:t>From Self-preferences?</a:t>
            </a:r>
          </a:p>
          <a:p>
            <a:pPr>
              <a:buNone/>
            </a:pPr>
            <a:r>
              <a:rPr lang="en-US" sz="4200" b="1" dirty="0" smtClean="0"/>
              <a:t>	</a:t>
            </a:r>
            <a:r>
              <a:rPr lang="en-US" sz="4200" b="1" dirty="0" smtClean="0"/>
              <a:t>	</a:t>
            </a:r>
          </a:p>
          <a:p>
            <a:pPr>
              <a:buNone/>
            </a:pPr>
            <a:r>
              <a:rPr lang="en-US" sz="4200" b="1" dirty="0" smtClean="0"/>
              <a:t>	</a:t>
            </a:r>
            <a:r>
              <a:rPr lang="en-US" sz="4200" b="1" dirty="0" smtClean="0"/>
              <a:t>		From the State?</a:t>
            </a:r>
          </a:p>
          <a:p>
            <a:pPr>
              <a:buNone/>
            </a:pPr>
            <a:r>
              <a:rPr lang="en-US" sz="4200" b="1" dirty="0" smtClean="0"/>
              <a:t>	</a:t>
            </a:r>
            <a:r>
              <a:rPr lang="en-US" sz="4200" b="1" dirty="0" smtClean="0"/>
              <a:t>		</a:t>
            </a:r>
          </a:p>
          <a:p>
            <a:pPr>
              <a:buNone/>
            </a:pPr>
            <a:r>
              <a:rPr lang="en-US" sz="4200" b="1" dirty="0" smtClean="0"/>
              <a:t>	</a:t>
            </a:r>
            <a:r>
              <a:rPr lang="en-US" sz="4200" b="1" dirty="0" smtClean="0"/>
              <a:t>			From Nature? </a:t>
            </a:r>
          </a:p>
          <a:p>
            <a:pPr>
              <a:buNone/>
            </a:pPr>
            <a:endParaRPr lang="en-US" sz="4200" b="1" dirty="0" smtClean="0"/>
          </a:p>
          <a:p>
            <a:pPr>
              <a:buNone/>
            </a:pPr>
            <a:r>
              <a:rPr lang="en-US" sz="5800" b="1" dirty="0" smtClean="0"/>
              <a:t>What is the American Option?</a:t>
            </a:r>
            <a:endParaRPr lang="en-US" sz="5800" b="1" dirty="0"/>
          </a:p>
        </p:txBody>
      </p:sp>
      <p:pic>
        <p:nvPicPr>
          <p:cNvPr id="4" name="Picture 2" descr="http://upload.wikimedia.org/wikipedia/en/thumb/f/fe/Spirit_of_%2776.jpg/220px-Spirit_of_%2776.jpg">
            <a:hlinkClick r:id="rId2"/>
          </p:cNvPr>
          <p:cNvPicPr>
            <a:picLocks noChangeAspect="1" noChangeArrowheads="1"/>
          </p:cNvPicPr>
          <p:nvPr/>
        </p:nvPicPr>
        <p:blipFill>
          <a:blip r:embed="rId3" cstate="print"/>
          <a:srcRect t="6667" b="6667"/>
          <a:stretch>
            <a:fillRect/>
          </a:stretch>
        </p:blipFill>
        <p:spPr bwMode="auto">
          <a:xfrm>
            <a:off x="7162800" y="4766331"/>
            <a:ext cx="1981200" cy="2091669"/>
          </a:xfrm>
          <a:prstGeom prst="rect">
            <a:avLst/>
          </a:prstGeom>
          <a:noFill/>
        </p:spPr>
      </p:pic>
      <p:pic>
        <p:nvPicPr>
          <p:cNvPr id="43011" name="Picture 3" descr="C:\Users\rmlemmons\AppData\Local\Microsoft\Windows\Temporary Internet Files\Content.IE5\HVTC30BY\MC900437557[1].wmf"/>
          <p:cNvPicPr>
            <a:picLocks noChangeAspect="1" noChangeArrowheads="1"/>
          </p:cNvPicPr>
          <p:nvPr/>
        </p:nvPicPr>
        <p:blipFill>
          <a:blip r:embed="rId4" cstate="print"/>
          <a:srcRect/>
          <a:stretch>
            <a:fillRect/>
          </a:stretch>
        </p:blipFill>
        <p:spPr bwMode="auto">
          <a:xfrm>
            <a:off x="5029200" y="1066800"/>
            <a:ext cx="939801" cy="858838"/>
          </a:xfrm>
          <a:prstGeom prst="rect">
            <a:avLst/>
          </a:prstGeom>
          <a:noFill/>
        </p:spPr>
      </p:pic>
      <p:pic>
        <p:nvPicPr>
          <p:cNvPr id="43014" name="Picture 6" descr="C:\Users\rmlemmons\AppData\Local\Microsoft\Windows\Temporary Internet Files\Content.IE5\HVTC30BY\MC900437805[1].wmf"/>
          <p:cNvPicPr>
            <a:picLocks noChangeAspect="1" noChangeArrowheads="1"/>
          </p:cNvPicPr>
          <p:nvPr/>
        </p:nvPicPr>
        <p:blipFill>
          <a:blip r:embed="rId5" cstate="print"/>
          <a:srcRect/>
          <a:stretch>
            <a:fillRect/>
          </a:stretch>
        </p:blipFill>
        <p:spPr bwMode="auto">
          <a:xfrm>
            <a:off x="5867400" y="3429000"/>
            <a:ext cx="1318276" cy="991886"/>
          </a:xfrm>
          <a:prstGeom prst="rect">
            <a:avLst/>
          </a:prstGeom>
          <a:noFill/>
        </p:spPr>
      </p:pic>
      <p:pic>
        <p:nvPicPr>
          <p:cNvPr id="43016" name="Picture 8" descr="C:\Users\rmlemmons\AppData\Local\Microsoft\Windows\Temporary Internet Files\Content.IE5\HVTC30BY\MC900432445[1].wmf"/>
          <p:cNvPicPr>
            <a:picLocks noChangeAspect="1" noChangeArrowheads="1"/>
          </p:cNvPicPr>
          <p:nvPr/>
        </p:nvPicPr>
        <p:blipFill>
          <a:blip r:embed="rId6" cstate="print"/>
          <a:srcRect/>
          <a:stretch>
            <a:fillRect/>
          </a:stretch>
        </p:blipFill>
        <p:spPr bwMode="auto">
          <a:xfrm>
            <a:off x="5562600" y="2209800"/>
            <a:ext cx="886621" cy="1084263"/>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3886200" cy="1096962"/>
          </a:xfrm>
        </p:spPr>
        <p:txBody>
          <a:bodyPr>
            <a:noAutofit/>
          </a:bodyPr>
          <a:lstStyle/>
          <a:p>
            <a:r>
              <a:rPr lang="en-US" sz="2400" b="1" dirty="0" smtClean="0"/>
              <a:t>America’s</a:t>
            </a:r>
            <a:r>
              <a:rPr lang="en-US" sz="2400" b="1" dirty="0" smtClean="0"/>
              <a:t> </a:t>
            </a:r>
            <a:r>
              <a:rPr lang="en-US" sz="2400" b="1" dirty="0" smtClean="0"/>
              <a:t>Definition </a:t>
            </a:r>
            <a:r>
              <a:rPr lang="en-US" sz="2400" b="1" dirty="0" smtClean="0"/>
              <a:t/>
            </a:r>
            <a:br>
              <a:rPr lang="en-US" sz="2400" b="1" dirty="0" smtClean="0"/>
            </a:br>
            <a:r>
              <a:rPr lang="en-US" sz="2400" b="1" dirty="0" smtClean="0"/>
              <a:t>of </a:t>
            </a:r>
            <a:r>
              <a:rPr lang="en-US" sz="2400" b="1" dirty="0" smtClean="0"/>
              <a:t>Existence, the Universe and Human Life</a:t>
            </a:r>
            <a:endParaRPr lang="en-US" sz="2400" b="1" dirty="0"/>
          </a:p>
        </p:txBody>
      </p:sp>
      <p:sp>
        <p:nvSpPr>
          <p:cNvPr id="3" name="Content Placeholder 2"/>
          <p:cNvSpPr>
            <a:spLocks noGrp="1"/>
          </p:cNvSpPr>
          <p:nvPr>
            <p:ph idx="1"/>
          </p:nvPr>
        </p:nvSpPr>
        <p:spPr>
          <a:xfrm>
            <a:off x="0" y="1295400"/>
            <a:ext cx="8839200" cy="5562600"/>
          </a:xfrm>
        </p:spPr>
        <p:txBody>
          <a:bodyPr>
            <a:normAutofit fontScale="62500" lnSpcReduction="20000"/>
          </a:bodyPr>
          <a:lstStyle/>
          <a:p>
            <a:pPr>
              <a:buNone/>
            </a:pPr>
            <a:endParaRPr lang="en-US" sz="2900" b="1" dirty="0" smtClean="0"/>
          </a:p>
          <a:p>
            <a:pPr>
              <a:buNone/>
            </a:pPr>
            <a:r>
              <a:rPr lang="en-US" b="1" dirty="0" smtClean="0"/>
              <a:t>When </a:t>
            </a:r>
            <a:r>
              <a:rPr lang="en-US" b="1" dirty="0"/>
              <a:t>in the Course of human events, it becomes necessary for one people to dissolve the political bands which have connected them with another, and to assume among the powers of the earth, the separate and equal station to which </a:t>
            </a:r>
            <a:r>
              <a:rPr lang="en-US" b="1" i="1" dirty="0"/>
              <a:t>the Laws of Nature and of Nature's God </a:t>
            </a:r>
            <a:r>
              <a:rPr lang="en-US" b="1" dirty="0"/>
              <a:t>entitle them, a decent respect to the opinions of mankind requires that they should declare the causes which impel them to the separation.</a:t>
            </a:r>
          </a:p>
          <a:p>
            <a:pPr>
              <a:buNone/>
            </a:pPr>
            <a:endParaRPr lang="en-US" b="1" dirty="0" smtClean="0"/>
          </a:p>
          <a:p>
            <a:pPr>
              <a:buNone/>
            </a:pPr>
            <a:r>
              <a:rPr lang="en-US" b="1" dirty="0" smtClean="0"/>
              <a:t>We </a:t>
            </a:r>
            <a:r>
              <a:rPr lang="en-US" b="1" dirty="0"/>
              <a:t>hold </a:t>
            </a:r>
            <a:r>
              <a:rPr lang="en-US" b="1" i="1" dirty="0"/>
              <a:t>these truths to be self-evident</a:t>
            </a:r>
            <a:r>
              <a:rPr lang="en-US" b="1" dirty="0"/>
              <a:t>, </a:t>
            </a:r>
            <a:endParaRPr lang="en-US" b="1" dirty="0" smtClean="0"/>
          </a:p>
          <a:p>
            <a:pPr>
              <a:buNone/>
            </a:pPr>
            <a:r>
              <a:rPr lang="en-US" b="1" dirty="0" smtClean="0"/>
              <a:t>	[1]</a:t>
            </a:r>
            <a:r>
              <a:rPr lang="en-US" b="1" i="1" dirty="0" smtClean="0"/>
              <a:t>that</a:t>
            </a:r>
            <a:r>
              <a:rPr lang="en-US" b="1" dirty="0" smtClean="0"/>
              <a:t> </a:t>
            </a:r>
            <a:r>
              <a:rPr lang="en-US" b="1" dirty="0"/>
              <a:t>all men are created equal, </a:t>
            </a:r>
            <a:endParaRPr lang="en-US" b="1" dirty="0" smtClean="0"/>
          </a:p>
          <a:p>
            <a:pPr>
              <a:buNone/>
            </a:pPr>
            <a:r>
              <a:rPr lang="en-US" b="1" i="1" dirty="0" smtClean="0"/>
              <a:t>	[2] </a:t>
            </a:r>
            <a:r>
              <a:rPr lang="en-US" b="1" i="1" dirty="0" smtClean="0"/>
              <a:t>that</a:t>
            </a:r>
            <a:r>
              <a:rPr lang="en-US" b="1" dirty="0" smtClean="0"/>
              <a:t> </a:t>
            </a:r>
            <a:r>
              <a:rPr lang="en-US" b="1" dirty="0"/>
              <a:t>they are endowed by their Creator with certain unalienable Rights, </a:t>
            </a:r>
            <a:endParaRPr lang="en-US" b="1" dirty="0" smtClean="0"/>
          </a:p>
          <a:p>
            <a:pPr>
              <a:buNone/>
            </a:pPr>
            <a:r>
              <a:rPr lang="en-US" b="1" dirty="0" smtClean="0"/>
              <a:t>	[3]</a:t>
            </a:r>
            <a:r>
              <a:rPr lang="en-US" b="1" i="1" dirty="0" smtClean="0"/>
              <a:t>that </a:t>
            </a:r>
            <a:r>
              <a:rPr lang="en-US" b="1" i="1" dirty="0"/>
              <a:t>among these </a:t>
            </a:r>
            <a:r>
              <a:rPr lang="en-US" b="1" dirty="0"/>
              <a:t>are Life, Liberty and the pursuit of Happiness</a:t>
            </a:r>
            <a:r>
              <a:rPr lang="en-US" b="1" dirty="0" smtClean="0"/>
              <a:t>.—</a:t>
            </a:r>
          </a:p>
          <a:p>
            <a:pPr>
              <a:buNone/>
            </a:pPr>
            <a:r>
              <a:rPr lang="en-US" b="1" dirty="0" smtClean="0"/>
              <a:t>	[4]</a:t>
            </a:r>
            <a:r>
              <a:rPr lang="en-US" b="1" i="1" dirty="0" smtClean="0"/>
              <a:t>That</a:t>
            </a:r>
            <a:r>
              <a:rPr lang="en-US" b="1" dirty="0" smtClean="0"/>
              <a:t> </a:t>
            </a:r>
            <a:r>
              <a:rPr lang="en-US" b="1" dirty="0"/>
              <a:t>to secure these rights, Governments are instituted among Men, deriving their just powers from the consent of the governed, </a:t>
            </a:r>
            <a:r>
              <a:rPr lang="en-US" b="1" dirty="0" smtClean="0"/>
              <a:t>--</a:t>
            </a:r>
          </a:p>
          <a:p>
            <a:pPr>
              <a:buNone/>
            </a:pPr>
            <a:r>
              <a:rPr lang="en-US" b="1" i="1" dirty="0" smtClean="0"/>
              <a:t>	</a:t>
            </a:r>
            <a:r>
              <a:rPr lang="en-US" b="1" dirty="0" smtClean="0"/>
              <a:t>[5] </a:t>
            </a:r>
            <a:r>
              <a:rPr lang="en-US" b="1" i="1" dirty="0" smtClean="0"/>
              <a:t>That</a:t>
            </a:r>
            <a:r>
              <a:rPr lang="en-US" b="1" dirty="0" smtClean="0"/>
              <a:t> </a:t>
            </a:r>
            <a:r>
              <a:rPr lang="en-US" b="1" dirty="0"/>
              <a:t>whenever any Form of Government becomes destructive of these ends, it is the Right of the People to alter or to abolish it, and to institute new Government, laying its foundation on such principles and organizing its powers in such form, as to them shall seem most likely to effect their Safety </a:t>
            </a:r>
            <a:r>
              <a:rPr lang="en-US" b="1" dirty="0" smtClean="0"/>
              <a:t>and </a:t>
            </a:r>
            <a:r>
              <a:rPr lang="en-US" b="1" dirty="0"/>
              <a:t>Happiness</a:t>
            </a:r>
            <a:r>
              <a:rPr lang="en-US" b="1" dirty="0" smtClean="0"/>
              <a:t>.”  (emphasis mine</a:t>
            </a:r>
            <a:r>
              <a:rPr lang="en-US" b="1" dirty="0" smtClean="0"/>
              <a:t>) </a:t>
            </a:r>
            <a:endParaRPr lang="en-US" b="1" dirty="0" smtClean="0"/>
          </a:p>
          <a:p>
            <a:pPr>
              <a:buNone/>
            </a:pPr>
            <a:r>
              <a:rPr lang="en-US" b="1" dirty="0" smtClean="0"/>
              <a:t>July </a:t>
            </a:r>
            <a:r>
              <a:rPr lang="en-US" b="1" dirty="0" smtClean="0"/>
              <a:t>4, </a:t>
            </a:r>
            <a:r>
              <a:rPr lang="en-US" b="1" dirty="0" smtClean="0"/>
              <a:t>1776; Congress’s unanimous declaration. </a:t>
            </a:r>
            <a:endParaRPr lang="en-US" sz="3600" b="1" dirty="0" smtClean="0"/>
          </a:p>
          <a:p>
            <a:pPr>
              <a:buNone/>
            </a:pPr>
            <a:endParaRPr lang="en-US" b="1" dirty="0"/>
          </a:p>
        </p:txBody>
      </p:sp>
      <p:pic>
        <p:nvPicPr>
          <p:cNvPr id="5" name="Picture 4" descr="http://upload.wikimedia.org/wikipedia/commons/thumb/1/15/Declaration_independence.jpg/300px-Declaration_independence.jpg"/>
          <p:cNvPicPr>
            <a:picLocks noChangeAspect="1" noChangeArrowheads="1"/>
          </p:cNvPicPr>
          <p:nvPr/>
        </p:nvPicPr>
        <p:blipFill>
          <a:blip r:embed="rId3" cstate="print"/>
          <a:srcRect t="35760" b="18782"/>
          <a:stretch>
            <a:fillRect/>
          </a:stretch>
        </p:blipFill>
        <p:spPr bwMode="auto">
          <a:xfrm>
            <a:off x="4038593" y="0"/>
            <a:ext cx="5105407" cy="15240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057400"/>
            <a:ext cx="8839200" cy="4800600"/>
          </a:xfrm>
        </p:spPr>
        <p:txBody>
          <a:bodyPr>
            <a:normAutofit lnSpcReduction="10000"/>
          </a:bodyPr>
          <a:lstStyle/>
          <a:p>
            <a:pPr>
              <a:buNone/>
            </a:pPr>
            <a:endParaRPr lang="en-US" sz="4200" b="1" i="1" dirty="0"/>
          </a:p>
          <a:p>
            <a:pPr>
              <a:buNone/>
            </a:pPr>
            <a:endParaRPr lang="en-US" sz="4200" b="1" i="1" dirty="0" smtClean="0"/>
          </a:p>
          <a:p>
            <a:pPr>
              <a:buNone/>
            </a:pPr>
            <a:r>
              <a:rPr lang="en-US" sz="4200" b="1" i="1" dirty="0" smtClean="0"/>
              <a:t>The Declaration of Independence, thus, identifies the Creator’s natural moral law as the basis of American freedom and government---not the self-preferences as put in </a:t>
            </a:r>
            <a:r>
              <a:rPr lang="en-US" sz="4200" b="1" dirty="0" smtClean="0"/>
              <a:t>Casey.</a:t>
            </a:r>
            <a:r>
              <a:rPr lang="en-US" sz="4200" b="1" i="1" dirty="0" smtClean="0"/>
              <a:t>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258762"/>
          </a:xfrm>
        </p:spPr>
        <p:txBody>
          <a:bodyPr>
            <a:noAutofit/>
          </a:bodyPr>
          <a:lstStyle/>
          <a:p>
            <a:r>
              <a:rPr lang="en-US" sz="2400" b="1" dirty="0" smtClean="0"/>
              <a:t>Two Objections</a:t>
            </a:r>
            <a:r>
              <a:rPr lang="en-US" sz="2400" dirty="0" smtClean="0"/>
              <a:t>: </a:t>
            </a:r>
            <a:endParaRPr lang="en-US" sz="2400" dirty="0"/>
          </a:p>
        </p:txBody>
      </p:sp>
      <p:sp>
        <p:nvSpPr>
          <p:cNvPr id="3" name="Content Placeholder 2"/>
          <p:cNvSpPr>
            <a:spLocks noGrp="1"/>
          </p:cNvSpPr>
          <p:nvPr>
            <p:ph idx="1"/>
          </p:nvPr>
        </p:nvSpPr>
        <p:spPr>
          <a:xfrm>
            <a:off x="0" y="609600"/>
            <a:ext cx="8915400" cy="6248400"/>
          </a:xfrm>
        </p:spPr>
        <p:txBody>
          <a:bodyPr>
            <a:normAutofit fontScale="55000" lnSpcReduction="20000"/>
          </a:bodyPr>
          <a:lstStyle/>
          <a:p>
            <a:pPr>
              <a:buNone/>
            </a:pPr>
            <a:r>
              <a:rPr lang="en-US" sz="4300" b="1" dirty="0" smtClean="0">
                <a:solidFill>
                  <a:srgbClr val="FF0000"/>
                </a:solidFill>
              </a:rPr>
              <a:t>First Objection: </a:t>
            </a:r>
          </a:p>
          <a:p>
            <a:pPr>
              <a:buNone/>
            </a:pPr>
            <a:r>
              <a:rPr lang="en-US" sz="4300" b="1" dirty="0" smtClean="0">
                <a:solidFill>
                  <a:srgbClr val="FF0000"/>
                </a:solidFill>
              </a:rPr>
              <a:t>The </a:t>
            </a:r>
            <a:r>
              <a:rPr lang="en-US" sz="4300" b="1" i="1" dirty="0" smtClean="0">
                <a:solidFill>
                  <a:srgbClr val="FF0000"/>
                </a:solidFill>
              </a:rPr>
              <a:t>Declaration of Independence </a:t>
            </a:r>
            <a:r>
              <a:rPr lang="en-US" sz="4300" b="1" dirty="0" smtClean="0">
                <a:solidFill>
                  <a:srgbClr val="FF0000"/>
                </a:solidFill>
              </a:rPr>
              <a:t>was mistaken: </a:t>
            </a:r>
            <a:r>
              <a:rPr lang="en-US" sz="4300" b="1" dirty="0" smtClean="0"/>
              <a:t>there </a:t>
            </a:r>
            <a:r>
              <a:rPr lang="en-US" sz="4300" b="1" dirty="0"/>
              <a:t>are no objective standards to rights of life, liberty, and happiness; the natural law is indeterminate; it says whatever one wants it to say</a:t>
            </a:r>
            <a:r>
              <a:rPr lang="en-US" sz="4300" b="1" dirty="0" smtClean="0"/>
              <a:t>.</a:t>
            </a:r>
          </a:p>
          <a:p>
            <a:pPr>
              <a:buNone/>
            </a:pPr>
            <a:endParaRPr lang="en-US" sz="4300" b="1" dirty="0"/>
          </a:p>
          <a:p>
            <a:pPr>
              <a:buNone/>
            </a:pPr>
            <a:r>
              <a:rPr lang="en-US" sz="4300" b="1" dirty="0" smtClean="0">
                <a:solidFill>
                  <a:srgbClr val="FF0000"/>
                </a:solidFill>
              </a:rPr>
              <a:t>Response: If the </a:t>
            </a:r>
            <a:r>
              <a:rPr lang="en-US" sz="4300" b="1" dirty="0" smtClean="0">
                <a:solidFill>
                  <a:srgbClr val="FF0000"/>
                </a:solidFill>
              </a:rPr>
              <a:t>Declaration was mistaken, </a:t>
            </a:r>
            <a:r>
              <a:rPr lang="en-US" sz="4300" b="1" dirty="0" smtClean="0">
                <a:solidFill>
                  <a:srgbClr val="FF0000"/>
                </a:solidFill>
              </a:rPr>
              <a:t>human </a:t>
            </a:r>
            <a:r>
              <a:rPr lang="en-US" sz="4300" b="1" dirty="0" smtClean="0">
                <a:solidFill>
                  <a:srgbClr val="FF0000"/>
                </a:solidFill>
              </a:rPr>
              <a:t>happiness can be attained in any way that one desires. </a:t>
            </a:r>
          </a:p>
          <a:p>
            <a:pPr>
              <a:buNone/>
            </a:pPr>
            <a:r>
              <a:rPr lang="en-US" sz="4300" b="1" dirty="0" smtClean="0">
                <a:solidFill>
                  <a:srgbClr val="FF0000"/>
                </a:solidFill>
              </a:rPr>
              <a:t>But such is not the case. </a:t>
            </a:r>
            <a:r>
              <a:rPr lang="en-US" sz="4300" b="1" dirty="0" smtClean="0"/>
              <a:t>Those who do not heed nature’s laws do not flourish but are miserable. </a:t>
            </a:r>
          </a:p>
          <a:p>
            <a:pPr>
              <a:buNone/>
            </a:pPr>
            <a:r>
              <a:rPr lang="en-US" sz="4300" b="1" dirty="0" smtClean="0"/>
              <a:t>For instance, natural law requires love to be self-giving and other-regarding; it forbids manipulating and using human beings for one’s own gratification. </a:t>
            </a:r>
          </a:p>
          <a:p>
            <a:pPr>
              <a:buNone/>
            </a:pPr>
            <a:r>
              <a:rPr lang="en-US" sz="4300" b="1" dirty="0" smtClean="0"/>
              <a:t>In particular, natural law argues that sexual pleasure does not suffice to bond human beings together in love. </a:t>
            </a:r>
          </a:p>
          <a:p>
            <a:pPr>
              <a:buNone/>
            </a:pPr>
            <a:r>
              <a:rPr lang="en-US" sz="4300" b="1" dirty="0" smtClean="0"/>
              <a:t>If this natural law of love were not true, then sex would cure loneliness, only the impotent would divorce, and none would suffer the pangs of betrayal and disillusionment on discovering that one’s lover cared not for oneself but only for one’s pleasuring abilities. </a:t>
            </a:r>
          </a:p>
          <a:p>
            <a:pPr>
              <a:buNone/>
            </a:pPr>
            <a:endParaRPr lang="en-US" sz="4300" b="1" dirty="0"/>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91600" cy="6858000"/>
          </a:xfrm>
        </p:spPr>
        <p:txBody>
          <a:bodyPr>
            <a:normAutofit fontScale="70000" lnSpcReduction="20000"/>
          </a:bodyPr>
          <a:lstStyle/>
          <a:p>
            <a:pPr>
              <a:buNone/>
            </a:pPr>
            <a:endParaRPr lang="en-US" sz="5100" b="1" dirty="0" smtClean="0"/>
          </a:p>
          <a:p>
            <a:pPr>
              <a:buNone/>
            </a:pPr>
            <a:r>
              <a:rPr lang="en-US" sz="5100" b="1" dirty="0" smtClean="0">
                <a:solidFill>
                  <a:srgbClr val="FF0000"/>
                </a:solidFill>
              </a:rPr>
              <a:t>Second Objection: Not all Americans believe in God</a:t>
            </a:r>
            <a:r>
              <a:rPr lang="en-US" sz="5100" b="1" i="1" dirty="0" smtClean="0"/>
              <a:t>;</a:t>
            </a:r>
            <a:r>
              <a:rPr lang="en-US" sz="5100" b="1" dirty="0" smtClean="0"/>
              <a:t> and so, the </a:t>
            </a:r>
            <a:r>
              <a:rPr lang="en-US" sz="5100" b="1" i="1" dirty="0" smtClean="0"/>
              <a:t>Declaration </a:t>
            </a:r>
            <a:r>
              <a:rPr lang="en-US" sz="5100" b="1" dirty="0" smtClean="0"/>
              <a:t>should be discarded as the basis for American rights.</a:t>
            </a:r>
          </a:p>
          <a:p>
            <a:pPr>
              <a:buNone/>
            </a:pPr>
            <a:endParaRPr lang="en-US" sz="5100" b="1" dirty="0" smtClean="0"/>
          </a:p>
          <a:p>
            <a:pPr>
              <a:buNone/>
            </a:pPr>
            <a:r>
              <a:rPr lang="en-US" sz="4400" b="1" dirty="0" smtClean="0">
                <a:solidFill>
                  <a:srgbClr val="FF0000"/>
                </a:solidFill>
              </a:rPr>
              <a:t>First </a:t>
            </a:r>
            <a:r>
              <a:rPr lang="en-US" sz="4400" b="1" dirty="0" smtClean="0">
                <a:solidFill>
                  <a:srgbClr val="FF0000"/>
                </a:solidFill>
              </a:rPr>
              <a:t>Response: All Americans know the Golden Rule and its obligation of respecting others. </a:t>
            </a:r>
            <a:endParaRPr lang="en-US" sz="4400" b="1" dirty="0" smtClean="0">
              <a:solidFill>
                <a:srgbClr val="FF0000"/>
              </a:solidFill>
            </a:endParaRPr>
          </a:p>
          <a:p>
            <a:pPr>
              <a:buNone/>
            </a:pPr>
            <a:endParaRPr lang="en-US" sz="4400" b="1" dirty="0" smtClean="0"/>
          </a:p>
          <a:p>
            <a:pPr>
              <a:buNone/>
            </a:pPr>
            <a:r>
              <a:rPr lang="en-US" sz="4400" b="1" dirty="0" smtClean="0">
                <a:solidFill>
                  <a:srgbClr val="FF0000"/>
                </a:solidFill>
              </a:rPr>
              <a:t>Second </a:t>
            </a:r>
            <a:r>
              <a:rPr lang="en-US" sz="4400" b="1" dirty="0" smtClean="0">
                <a:solidFill>
                  <a:srgbClr val="FF0000"/>
                </a:solidFill>
              </a:rPr>
              <a:t>Response: Even atheists and agnostics wants to be free and happy.</a:t>
            </a:r>
            <a:r>
              <a:rPr lang="en-US" sz="4400" b="1" dirty="0" smtClean="0"/>
              <a:t> They know that </a:t>
            </a:r>
            <a:r>
              <a:rPr lang="en-US" sz="4400" b="1" dirty="0" smtClean="0"/>
              <a:t>not all paths lead to happiness. </a:t>
            </a:r>
            <a:r>
              <a:rPr lang="en-US" sz="4400" b="1" dirty="0" smtClean="0"/>
              <a:t>Frustrating human nature leads to misery. Recognizing </a:t>
            </a:r>
            <a:r>
              <a:rPr lang="en-US" sz="4400" b="1" dirty="0" smtClean="0"/>
              <a:t>that fact suffices to make one an adherent of natural law---even if one does not also hold that nature is created </a:t>
            </a:r>
            <a:r>
              <a:rPr lang="en-US" sz="4400" b="1" dirty="0" smtClean="0"/>
              <a:t>by God.</a:t>
            </a:r>
            <a:r>
              <a:rPr lang="en-US" sz="3500" b="1" dirty="0" smtClean="0"/>
              <a:t> </a:t>
            </a:r>
            <a:endParaRPr lang="en-US" sz="3500" dirty="0"/>
          </a:p>
        </p:txBody>
      </p:sp>
      <p:pic>
        <p:nvPicPr>
          <p:cNvPr id="4" name="Picture 2" descr="http://upload.wikimedia.org/wikipedia/en/thumb/f/fe/Spirit_of_%2776.jpg/220px-Spirit_of_%2776.jpg">
            <a:hlinkClick r:id="rId3"/>
          </p:cNvPr>
          <p:cNvPicPr>
            <a:picLocks noChangeAspect="1" noChangeArrowheads="1"/>
          </p:cNvPicPr>
          <p:nvPr/>
        </p:nvPicPr>
        <p:blipFill>
          <a:blip r:embed="rId4" cstate="print"/>
          <a:srcRect t="6667" b="6667"/>
          <a:stretch>
            <a:fillRect/>
          </a:stretch>
        </p:blipFill>
        <p:spPr bwMode="auto">
          <a:xfrm>
            <a:off x="8205717" y="2895600"/>
            <a:ext cx="938283" cy="9906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16606</TotalTime>
  <Words>3141</Words>
  <Application>Microsoft Office PowerPoint</Application>
  <PresentationFormat>On-screen Show (4:3)</PresentationFormat>
  <Paragraphs>164</Paragraphs>
  <Slides>18</Slides>
  <Notes>14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Fortnight of Freedom:  Charity Under Fire</vt:lpstr>
      <vt:lpstr>Free To Be Of Service</vt:lpstr>
      <vt:lpstr>Slide 3</vt:lpstr>
      <vt:lpstr>Uncle Sam Is Trying Out  An Egotistic Philosophy Consider the following  definition of liberty  found in Planned Parenthood v Casey</vt:lpstr>
      <vt:lpstr>Slide 5</vt:lpstr>
      <vt:lpstr>America’s Definition  of Existence, the Universe and Human Life</vt:lpstr>
      <vt:lpstr>Slide 7</vt:lpstr>
      <vt:lpstr>Two Objections: </vt:lpstr>
      <vt:lpstr>Slide 9</vt:lpstr>
      <vt:lpstr>Throwing the Declaration of Independence  into History’s Dustpan Would Be a Mistake.</vt:lpstr>
      <vt:lpstr>Rights based on the nature of the person opposes coercive totalitarianism while promoting a community of pluralistic liberties whereby all can be all that they can be.   Without morality, no freedom.</vt:lpstr>
      <vt:lpstr>Without religion, the nation perishes.  America’s founders knew this.   So, starting in 1774, each session of Congress began with a prayer.   </vt:lpstr>
      <vt:lpstr>Slide 13</vt:lpstr>
      <vt:lpstr>Catholics Likewise Know Liberty’s Truth  and the Value of Natural Law</vt:lpstr>
      <vt:lpstr>Women know that true liberty is fulfilled in lovingly caring for the physical and spiritual needs of others---even when outlawed. </vt:lpstr>
      <vt:lpstr>Catholic Religious Conscience promotes the dignity of the person, natural rights and liberties---especially of women, thereby enriching the secular state. </vt:lpstr>
      <vt:lpstr>Women do not exist for the sake of men nor for the sake of the state. Religion sets them free.</vt:lpstr>
      <vt:lpstr>Conclusion</vt:lpstr>
    </vt:vector>
  </TitlesOfParts>
  <Company>UST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212</cp:revision>
  <dcterms:created xsi:type="dcterms:W3CDTF">2012-06-04T14:31:14Z</dcterms:created>
  <dcterms:modified xsi:type="dcterms:W3CDTF">2012-06-20T03:56:58Z</dcterms:modified>
</cp:coreProperties>
</file>