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98" r:id="rId2"/>
    <p:sldId id="294" r:id="rId3"/>
    <p:sldId id="266" r:id="rId4"/>
    <p:sldId id="268" r:id="rId5"/>
    <p:sldId id="265" r:id="rId6"/>
    <p:sldId id="286" r:id="rId7"/>
    <p:sldId id="291" r:id="rId8"/>
    <p:sldId id="272" r:id="rId9"/>
    <p:sldId id="273" r:id="rId10"/>
    <p:sldId id="274" r:id="rId11"/>
    <p:sldId id="285" r:id="rId12"/>
    <p:sldId id="292" r:id="rId13"/>
    <p:sldId id="284" r:id="rId14"/>
    <p:sldId id="295" r:id="rId15"/>
    <p:sldId id="287" r:id="rId16"/>
    <p:sldId id="289" r:id="rId17"/>
    <p:sldId id="293" r:id="rId18"/>
    <p:sldId id="278" r:id="rId19"/>
    <p:sldId id="297" r:id="rId20"/>
  </p:sldIdLst>
  <p:sldSz cx="9144000" cy="6858000" type="screen4x3"/>
  <p:notesSz cx="6858000" cy="9382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480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6486" autoAdjust="0"/>
  </p:normalViewPr>
  <p:slideViewPr>
    <p:cSldViewPr>
      <p:cViewPr>
        <p:scale>
          <a:sx n="46" d="100"/>
          <a:sy n="46" d="100"/>
        </p:scale>
        <p:origin x="-1218" y="-1272"/>
      </p:cViewPr>
      <p:guideLst>
        <p:guide orient="horz" pos="2160"/>
        <p:guide pos="2880"/>
      </p:guideLst>
    </p:cSldViewPr>
  </p:slideViewPr>
  <p:notesTextViewPr>
    <p:cViewPr>
      <p:scale>
        <a:sx n="100" d="100"/>
        <a:sy n="100" d="100"/>
      </p:scale>
      <p:origin x="0" y="0"/>
    </p:cViewPr>
  </p:notesTextViewPr>
  <p:notesViewPr>
    <p:cSldViewPr>
      <p:cViewPr>
        <p:scale>
          <a:sx n="160" d="100"/>
          <a:sy n="160" d="100"/>
        </p:scale>
        <p:origin x="-234" y="4086"/>
      </p:cViewPr>
      <p:guideLst>
        <p:guide orient="horz" pos="2955"/>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9900"/>
          </a:xfrm>
          <a:prstGeom prst="rect">
            <a:avLst/>
          </a:prstGeom>
        </p:spPr>
        <p:txBody>
          <a:bodyPr vert="horz" lIns="91440" tIns="45720" rIns="91440" bIns="45720" rtlCol="0"/>
          <a:lstStyle>
            <a:lvl1pPr algn="r">
              <a:defRPr sz="1200"/>
            </a:lvl1pPr>
          </a:lstStyle>
          <a:p>
            <a:fld id="{49D10629-66F3-4645-8649-68BC6AF1DE8C}" type="datetimeFigureOut">
              <a:rPr lang="en-US" smtClean="0"/>
              <a:pPr/>
              <a:t>6/14/2012</a:t>
            </a:fld>
            <a:endParaRPr lang="en-US"/>
          </a:p>
        </p:txBody>
      </p:sp>
      <p:sp>
        <p:nvSpPr>
          <p:cNvPr id="4" name="Footer Placeholder 3"/>
          <p:cNvSpPr>
            <a:spLocks noGrp="1"/>
          </p:cNvSpPr>
          <p:nvPr>
            <p:ph type="ftr" sz="quarter" idx="2"/>
          </p:nvPr>
        </p:nvSpPr>
        <p:spPr>
          <a:xfrm>
            <a:off x="0" y="8910638"/>
            <a:ext cx="297180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910638"/>
            <a:ext cx="2971800" cy="469900"/>
          </a:xfrm>
          <a:prstGeom prst="rect">
            <a:avLst/>
          </a:prstGeom>
        </p:spPr>
        <p:txBody>
          <a:bodyPr vert="horz" lIns="91440" tIns="45720" rIns="91440" bIns="45720" rtlCol="0" anchor="b"/>
          <a:lstStyle>
            <a:lvl1pPr algn="r">
              <a:defRPr sz="1200"/>
            </a:lvl1pPr>
          </a:lstStyle>
          <a:p>
            <a:fld id="{F3DC07E8-2969-4D19-A03C-741D62D9DFB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85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8586"/>
          </a:xfrm>
          <a:prstGeom prst="rect">
            <a:avLst/>
          </a:prstGeom>
        </p:spPr>
        <p:txBody>
          <a:bodyPr vert="horz" lIns="91440" tIns="45720" rIns="91440" bIns="45720" rtlCol="0"/>
          <a:lstStyle>
            <a:lvl1pPr algn="r">
              <a:defRPr sz="1200"/>
            </a:lvl1pPr>
          </a:lstStyle>
          <a:p>
            <a:fld id="{ACCA7BF6-60F9-4050-AEC1-E255C98C88C3}" type="datetimeFigureOut">
              <a:rPr lang="en-US" smtClean="0"/>
              <a:pPr/>
              <a:t>6/14/2012</a:t>
            </a:fld>
            <a:endParaRPr lang="en-US"/>
          </a:p>
        </p:txBody>
      </p:sp>
      <p:sp>
        <p:nvSpPr>
          <p:cNvPr id="4" name="Slide Image Placeholder 3"/>
          <p:cNvSpPr>
            <a:spLocks noGrp="1" noRot="1" noChangeAspect="1"/>
          </p:cNvSpPr>
          <p:nvPr>
            <p:ph type="sldImg" idx="2"/>
          </p:nvPr>
        </p:nvSpPr>
        <p:spPr>
          <a:xfrm>
            <a:off x="1084263" y="703263"/>
            <a:ext cx="4689475" cy="3517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56770"/>
            <a:ext cx="5486400" cy="422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2052"/>
            <a:ext cx="2971800" cy="468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12052"/>
            <a:ext cx="2971800" cy="468585"/>
          </a:xfrm>
          <a:prstGeom prst="rect">
            <a:avLst/>
          </a:prstGeom>
        </p:spPr>
        <p:txBody>
          <a:bodyPr vert="horz" lIns="91440" tIns="45720" rIns="91440" bIns="45720" rtlCol="0" anchor="b"/>
          <a:lstStyle>
            <a:lvl1pPr algn="r">
              <a:defRPr sz="1200"/>
            </a:lvl1pPr>
          </a:lstStyle>
          <a:p>
            <a:fld id="{802C081D-54B1-4622-A37C-0AF8C2269F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_note-4"/><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newadvent.org/cathen/11164a.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Colossus_of_Rhod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omenofgrace.com/blog/?p=12906"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Lincoln 1809-1865 pres at 1861</a:t>
            </a: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Perhaps, you are surprised by Benjamin Franklin showing up on this slide. He is well-known as not being very religious. </a:t>
            </a:r>
            <a:r>
              <a:rPr lang="en-US" baseline="0" dirty="0" err="1" smtClean="0"/>
              <a:t>Nevetheless</a:t>
            </a:r>
            <a:r>
              <a:rPr lang="en-US" baseline="0" dirty="0" smtClean="0"/>
              <a:t>, here is what he said on June 28, 1787 (two hundred and twenty-five years ago tomorrow): “I have lived, Sir, a long time, and the longer I live, the more convincing proofs I see of this truth: that God Governs in the affairs of men. And if a sparrow cannot fall to the ground without his notice, is it probable that an empire can rise without his aid? We have been assured, Sir, ion the sacred writings, that ’except the Lord build the House they </a:t>
            </a:r>
            <a:r>
              <a:rPr lang="en-US" baseline="0" dirty="0" err="1" smtClean="0"/>
              <a:t>labour</a:t>
            </a:r>
            <a:r>
              <a:rPr lang="en-US" baseline="0" dirty="0" smtClean="0"/>
              <a:t> in vain that build it. I firmly believe this; and I also believe that without his concurring aid we shall succeed in the political building no better, than the Builders of Babel . . . I therefore beg leave to move---that henceforth prayers imploring the assistance of Heaven, and its blessings on our deliberations, be held in this Assembly every morning before we proceed to business, and that one or more of the Clergy of this City be requested to officiate in that Service.”  Benjamin Franklin, June 28, 1787  (225 years ago tomorrow)</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Thomas Jefferson is likewise not known as being very religious, but he asked: </a:t>
            </a:r>
            <a:r>
              <a:rPr lang="en-US" dirty="0" smtClean="0"/>
              <a:t>. “And </a:t>
            </a:r>
            <a:r>
              <a:rPr lang="en-US" b="1" dirty="0" smtClean="0"/>
              <a:t>can the liberties of a nation be thought secure when we have removed</a:t>
            </a:r>
            <a:r>
              <a:rPr lang="en-US" dirty="0" smtClean="0"/>
              <a:t> </a:t>
            </a:r>
            <a:r>
              <a:rPr lang="en-US" b="1" dirty="0" smtClean="0"/>
              <a:t>their only firm basis, a conviction in the minds of the people that these liberties are the gift of God? </a:t>
            </a:r>
            <a:r>
              <a:rPr lang="en-US" dirty="0" smtClean="0"/>
              <a:t>That they are not to be violated but with his wrath</a:t>
            </a:r>
            <a:r>
              <a:rPr lang="en-US" b="0" dirty="0" smtClean="0"/>
              <a:t>? Indeed I tremble for my country when I reflect that God is just: that his justice cannot sleep for ever: that </a:t>
            </a:r>
            <a:r>
              <a:rPr lang="en-US" dirty="0" smtClean="0"/>
              <a:t>considering numbers, nature and natural means only, a revolution of the wheel of fortune, an exchange of situation, is among possible events: that it may become probable by supernatural interference!  The Almighty has no attribute which can take side with us in such a contest.  -- But it is impossible to be temperate and to pursue this subject through the various considerations of policy, of morals, of history natural and civil.  We must be contented to hope they will force their way into every one's mind.  I think a change already perceptible, since the origin of the present revolution.  The spirit of the master is abating, that of the slave rising from the dust, his condition mollifying, the way I hope preparing, under the auspices of heaven, for a total emancipation, and that this is disposed, in the order of events, to be with the consent of the masters, rather than by their extirpation</a:t>
            </a:r>
            <a:r>
              <a:rPr lang="en-US" b="1" dirty="0" smtClean="0"/>
              <a:t> . . . ."</a:t>
            </a:r>
            <a:r>
              <a:rPr lang="en-US" dirty="0" smtClean="0"/>
              <a:t> - </a:t>
            </a:r>
            <a:r>
              <a:rPr lang="en-US" i="1" dirty="0" smtClean="0"/>
              <a:t>Notes on the State of Virginia</a:t>
            </a:r>
            <a:r>
              <a:rPr lang="en-US" dirty="0" smtClean="0"/>
              <a:t>, Query XVIII</a:t>
            </a:r>
            <a:r>
              <a:rPr lang="en-US" baseline="30000" dirty="0" smtClean="0">
                <a:hlinkClick r:id="rId3" action="ppaction://hlinkfile"/>
              </a:rPr>
              <a:t>[5]</a:t>
            </a:r>
            <a:r>
              <a:rPr lang="en-US" baseline="30000" dirty="0" smtClean="0"/>
              <a:t>   from Monticello Website http://www.monticello.org/site/research-and-collections/virginia-statute-religious-freedom also http://xroads.virginia.edu/~hyper/jefferson/ch18.html</a:t>
            </a:r>
            <a:endParaRPr lang="en-US"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1774 Continental Congress</a:t>
            </a:r>
            <a:r>
              <a:rPr lang="en-US" baseline="0" dirty="0" smtClean="0"/>
              <a:t> began each day with a prayer offered by Episcopal Rector Jacob </a:t>
            </a:r>
            <a:r>
              <a:rPr lang="en-US" baseline="0" dirty="0" err="1" smtClean="0"/>
              <a:t>Duche</a:t>
            </a:r>
            <a:r>
              <a:rPr lang="en-US" baseline="0" dirty="0" smtClean="0"/>
              <a:t>. This tradition continues today in both the House of Representatives and the Senate. Each appoints their chaplains from various </a:t>
            </a:r>
            <a:r>
              <a:rPr lang="en-US" dirty="0" smtClean="0"/>
              <a:t>religious denominations. The House has had two Catholics serve as chaplains, while the Senate has had one Catholic chaplain. </a:t>
            </a:r>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10061"/>
            <a:ext cx="6858000" cy="5072063"/>
          </a:xfrm>
        </p:spPr>
        <p:txBody>
          <a:bodyPr>
            <a:normAutofit fontScale="47500" lnSpcReduction="20000"/>
          </a:bodyPr>
          <a:lstStyle/>
          <a:p>
            <a:pPr>
              <a:buNone/>
            </a:pPr>
            <a:r>
              <a:rPr lang="en-US" sz="2000" b="1" baseline="0" dirty="0" smtClean="0"/>
              <a:t>Abraham Lincoln knew it. He argued that the Declaration of Independence was not a dead, irrelevant document but one that will always be relevant as</a:t>
            </a:r>
            <a:r>
              <a:rPr lang="en-US" sz="2000" b="1" dirty="0" smtClean="0"/>
              <a:t> a “stumbling block to all those who in after times might seek to turn a free people back into the hateful paths of despotism.”  After Lincoln became President, he declared (</a:t>
            </a:r>
            <a:r>
              <a:rPr lang="en-US" sz="2000" b="1" baseline="0" dirty="0" smtClean="0"/>
              <a:t>p. 234-5): “I have never had a feeling, politically, that did not spring from the sentiments embodied in the Declaration of Independence . . . . which gave liberty, not alone to the people of this country, but hope to all the world for all future time.” 1861 Feb 22 at Independence Hall Philadelphia (became</a:t>
            </a:r>
            <a:r>
              <a:rPr lang="en-US" sz="2000" b="1" dirty="0" smtClean="0"/>
              <a:t> president in 1861)</a:t>
            </a:r>
            <a:endParaRPr lang="en-US" sz="2000" b="1" baseline="0" dirty="0" smtClean="0"/>
          </a:p>
          <a:p>
            <a:pPr defTabSz="-284163">
              <a:buNone/>
            </a:pPr>
            <a:endParaRPr lang="en-US" sz="2000" b="1" dirty="0" smtClean="0"/>
          </a:p>
          <a:p>
            <a:pPr marL="0" marR="0" indent="0" algn="l" defTabSz="-284163" rtl="0" eaLnBrk="1" fontAlgn="auto" latinLnBrk="0" hangingPunct="1">
              <a:lnSpc>
                <a:spcPct val="100000"/>
              </a:lnSpc>
              <a:spcBef>
                <a:spcPts val="0"/>
              </a:spcBef>
              <a:spcAft>
                <a:spcPts val="0"/>
              </a:spcAft>
              <a:buClrTx/>
              <a:buSzTx/>
              <a:buFontTx/>
              <a:buNone/>
              <a:tabLst/>
              <a:defRPr/>
            </a:pPr>
            <a:r>
              <a:rPr lang="en-US" sz="2000" b="1" baseline="0" dirty="0" smtClean="0"/>
              <a:t>CLICK  Martin Luther King Jr.</a:t>
            </a:r>
            <a:r>
              <a:rPr lang="en-US" sz="2000" b="1" dirty="0" smtClean="0"/>
              <a:t> knew it. He shared Lincoln’s vision and relied on the Declaration of Independence in his arguments that it was time to end the Jim Crow laws that had persisted into the 20</a:t>
            </a:r>
            <a:r>
              <a:rPr lang="en-US" sz="2000" b="1" baseline="30000" dirty="0" smtClean="0"/>
              <a:t>th</a:t>
            </a:r>
            <a:r>
              <a:rPr lang="en-US" sz="2000" b="1" dirty="0" smtClean="0"/>
              <a:t> century. Here is what he wrote in his Letter from Birmingham Jail: “</a:t>
            </a:r>
            <a:r>
              <a:rPr lang="en-US" sz="2000" b="1" dirty="0" smtClean="0"/>
              <a:t>One day the South will know that when these disinherited children of God sat down at lunch counters, they were in reality standing up for what is best in the American dream and for the most sacred values in our </a:t>
            </a:r>
            <a:r>
              <a:rPr lang="en-US" sz="2000" b="1" dirty="0" err="1" smtClean="0"/>
              <a:t>Judaeo</a:t>
            </a:r>
            <a:r>
              <a:rPr lang="en-US" sz="2000" b="1" dirty="0" smtClean="0"/>
              <a:t> Christian heritage, thereby bringing our nation back to those great wells of democracy which were dug deep by the founding fathers in their formulation of the Constitution and the Declaration of Independence.”</a:t>
            </a:r>
          </a:p>
          <a:p>
            <a:pPr defTabSz="-284163">
              <a:buNone/>
            </a:pPr>
            <a:endParaRPr lang="en-US" sz="2000" b="1" dirty="0" smtClean="0"/>
          </a:p>
          <a:p>
            <a:pPr defTabSz="-284163">
              <a:buNone/>
            </a:pPr>
            <a:endParaRPr lang="en-US" sz="2000" b="1" dirty="0" smtClean="0"/>
          </a:p>
          <a:p>
            <a:pPr defTabSz="-284163">
              <a:buNone/>
            </a:pPr>
            <a:r>
              <a:rPr lang="en-US" sz="2000" b="1" dirty="0" smtClean="0"/>
              <a:t>CLICK The protestors slaughtered </a:t>
            </a:r>
            <a:r>
              <a:rPr lang="en-US" sz="2000" b="1" dirty="0" smtClean="0"/>
              <a:t>in </a:t>
            </a:r>
            <a:r>
              <a:rPr lang="en-US" sz="2000" b="1" dirty="0" err="1" smtClean="0"/>
              <a:t>T</a:t>
            </a:r>
            <a:r>
              <a:rPr lang="en-US" sz="2000" b="1" dirty="0" err="1" smtClean="0"/>
              <a:t>inanamen</a:t>
            </a:r>
            <a:r>
              <a:rPr lang="en-US" sz="2000" b="1" baseline="0" dirty="0" smtClean="0"/>
              <a:t> Square in 1989 knew it.</a:t>
            </a:r>
            <a:endParaRPr lang="en-US" sz="2000" b="1" dirty="0" smtClean="0"/>
          </a:p>
          <a:p>
            <a:pPr>
              <a:buNone/>
            </a:pPr>
            <a:r>
              <a:rPr lang="en-US" sz="2000" b="1" baseline="0" dirty="0" smtClean="0"/>
              <a:t>	</a:t>
            </a: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CLICK</a:t>
            </a:r>
            <a:r>
              <a:rPr lang="en-US" sz="2000" b="1" baseline="0" dirty="0" smtClean="0"/>
              <a:t>  </a:t>
            </a:r>
            <a:r>
              <a:rPr lang="en-US" sz="2000" b="1" dirty="0" smtClean="0"/>
              <a:t>JOHN PAUL II knew it. As he explained to the United Nations in 1995.</a:t>
            </a:r>
          </a:p>
          <a:p>
            <a:pPr>
              <a:buNone/>
            </a:pPr>
            <a:r>
              <a:rPr lang="en-US" sz="2000" b="1" dirty="0" smtClean="0"/>
              <a:t>“Freedom is not simply the absence of tyranny or oppression. Nor is freedom a license to do whatever we like.  Freedom has an inner ‘logic’ which distinguishes it and ennobles it: freedom is ordered to the truth and is fulfilled in man’s quest for truth and in man’s living in the truth. Detached from the truth about the human person, freedom deteriorates into license in the lives of individuals, and in the political life, it becomes the caprice of the most powerful and arrogance of power. Far from being a limitation upon freedom or a threat to it, reference to the truth about the human person---a truth universally knowable through the moral law written on the hearts of all---is, in fact, the guarantor of freedom’s future.” </a:t>
            </a:r>
          </a:p>
          <a:p>
            <a:pPr>
              <a:buNone/>
            </a:pPr>
            <a:r>
              <a:rPr lang="en-US" sz="2000" b="1" dirty="0" smtClean="0"/>
              <a:t>. . . . “There are indeed universal human rights, rooted in the nature of the person, rights which reflect the objective and inviolable demands of a universal moral law. ...”</a:t>
            </a:r>
            <a:r>
              <a:rPr lang="en-US" sz="2000" b="1" baseline="0" dirty="0" smtClean="0"/>
              <a:t> </a:t>
            </a:r>
            <a:r>
              <a:rPr lang="en-US" sz="2000" b="1" dirty="0" smtClean="0"/>
              <a:t>(</a:t>
            </a:r>
            <a:r>
              <a:rPr lang="en-US" sz="2000" b="1" i="1" dirty="0" smtClean="0"/>
              <a:t>UN Address</a:t>
            </a:r>
            <a:r>
              <a:rPr lang="en-US" sz="2000" b="1" dirty="0" smtClean="0"/>
              <a:t> 1995 #3, </a:t>
            </a:r>
            <a:r>
              <a:rPr lang="en-US" sz="2000" b="1" i="1" dirty="0" smtClean="0"/>
              <a:t>Pope in America, </a:t>
            </a:r>
            <a:r>
              <a:rPr lang="en-US" sz="2000" b="1" dirty="0" smtClean="0"/>
              <a:t>18-19).</a:t>
            </a:r>
          </a:p>
          <a:p>
            <a:pPr>
              <a:buNone/>
            </a:pPr>
            <a:endParaRPr lang="en-US" sz="2000" b="1" dirty="0" smtClean="0"/>
          </a:p>
          <a:p>
            <a:r>
              <a:rPr lang="en-US" sz="1400" dirty="0" smtClean="0"/>
              <a:t>EXTRAS</a:t>
            </a:r>
          </a:p>
          <a:p>
            <a:r>
              <a:rPr lang="en-US" sz="1400" b="1" dirty="0" smtClean="0"/>
              <a:t>Two years later in Cincinnati, Ohio on 1859 Sept 17</a:t>
            </a:r>
            <a:r>
              <a:rPr lang="en-US" sz="1400" b="1" baseline="30000" dirty="0" smtClean="0"/>
              <a:t>th</a:t>
            </a:r>
            <a:r>
              <a:rPr lang="en-US" sz="1400" b="1" dirty="0" smtClean="0"/>
              <a:t>  Lincoln said (p. 192): “I am what they call, as I understand it, </a:t>
            </a:r>
            <a:r>
              <a:rPr lang="en-US" sz="2100" b="1" dirty="0" smtClean="0"/>
              <a:t>a ‘Black Republican.’ </a:t>
            </a:r>
            <a:r>
              <a:rPr lang="en-US" sz="1400" b="1" dirty="0" smtClean="0"/>
              <a:t>I think slavery is wrong, morally and politically.” Three years earlier, Lincoln denied that he was a </a:t>
            </a:r>
            <a:r>
              <a:rPr lang="en-US" sz="1400" b="1" dirty="0" err="1" smtClean="0"/>
              <a:t>Knownothing</a:t>
            </a:r>
            <a:r>
              <a:rPr lang="en-US" sz="1400" b="1" dirty="0" smtClean="0"/>
              <a:t>: (p. 59</a:t>
            </a:r>
            <a:r>
              <a:rPr lang="en-US" sz="2100" b="1" dirty="0" smtClean="0"/>
              <a:t>): “I am not a Know-nothing; </a:t>
            </a:r>
            <a:r>
              <a:rPr lang="en-US" sz="1400" b="1" dirty="0" smtClean="0"/>
              <a:t>that is certain. How could I be? How can any one who abhors the oppression of negroes be in favor of degrading classes of white people? Our progress in degeneracy appears to me to be pretty rapid. As a nation, we began by declaring that </a:t>
            </a:r>
            <a:r>
              <a:rPr lang="en-US" sz="1400" b="1" i="1" dirty="0" smtClean="0"/>
              <a:t>all men are created equal</a:t>
            </a:r>
            <a:r>
              <a:rPr lang="en-US" sz="1400" b="1" dirty="0" smtClean="0"/>
              <a:t>. We now practically read it, </a:t>
            </a:r>
            <a:r>
              <a:rPr lang="en-US" sz="1400" b="1" i="1" dirty="0" smtClean="0"/>
              <a:t>all men are created equal except negroes.</a:t>
            </a:r>
            <a:r>
              <a:rPr lang="en-US" sz="1400" b="1" dirty="0" smtClean="0"/>
              <a:t> When the Know-nothings get control, it will read, </a:t>
            </a:r>
            <a:r>
              <a:rPr lang="en-US" sz="1400" b="1" i="1" dirty="0" smtClean="0"/>
              <a:t>all men are created equal except </a:t>
            </a:r>
            <a:r>
              <a:rPr lang="en-US" sz="1400" b="1" i="1" dirty="0" err="1" smtClean="0"/>
              <a:t>negores</a:t>
            </a:r>
            <a:r>
              <a:rPr lang="en-US" sz="1400" b="1" dirty="0" smtClean="0"/>
              <a:t> and foreigners and Catholics. When it comes to this, I shall prefer emigrating to some country where they make no pretence of loving liberty---to Russia, for instance, where despotism can be taken pure, and without the base alloy of hypocrisy.” Letter to Joshua Speed  1855 Aug 24</a:t>
            </a:r>
            <a:r>
              <a:rPr lang="en-US" sz="1400" b="1" baseline="30000" dirty="0" smtClean="0"/>
              <a:t>th</a:t>
            </a:r>
            <a:r>
              <a:rPr lang="en-US" sz="1400" b="1" dirty="0" smtClean="0"/>
              <a:t>  See </a:t>
            </a:r>
            <a:r>
              <a:rPr lang="en-US" sz="1400" b="1" i="1" dirty="0" smtClean="0"/>
              <a:t>Abraham Lincoln’s Speeches </a:t>
            </a:r>
            <a:r>
              <a:rPr lang="en-US" sz="1400" b="1" dirty="0" smtClean="0"/>
              <a:t>compiled by  L. E. Chittenden B.W. Dodge and Company </a:t>
            </a:r>
            <a:r>
              <a:rPr lang="en-US" sz="1400" b="1" dirty="0" smtClean="0"/>
              <a:t>1895</a:t>
            </a:r>
          </a:p>
          <a:p>
            <a:r>
              <a:rPr lang="en-US" sz="1400" b="1" dirty="0" smtClean="0"/>
              <a:t> </a:t>
            </a:r>
            <a:endParaRPr lang="en-US" sz="1400" b="1" dirty="0" smtClean="0"/>
          </a:p>
          <a:p>
            <a:r>
              <a:rPr lang="en-US" sz="1400" b="1" dirty="0" smtClean="0"/>
              <a:t>On June 26</a:t>
            </a:r>
            <a:r>
              <a:rPr lang="en-US" sz="1400" b="1" baseline="30000" dirty="0" smtClean="0"/>
              <a:t>th</a:t>
            </a:r>
            <a:r>
              <a:rPr lang="en-US" sz="1400" b="1" dirty="0" smtClean="0"/>
              <a:t>, 1857 (155 years ago) in Springfield Illinois (p. 67), Lincoln said: </a:t>
            </a:r>
            <a:r>
              <a:rPr lang="en-US" sz="2100" b="1" dirty="0" smtClean="0"/>
              <a:t>“I think the authors of that notable instrument [D of I] intended to include all men, but they did not intend to declare all men equal in all respects. They </a:t>
            </a:r>
            <a:r>
              <a:rPr lang="en-US" sz="1400" b="1" dirty="0" smtClean="0"/>
              <a:t>did not mean to say that all were equal in color, size, intellect, moral developments, or social capacity[---but equal in] certain inalienable rights . . . They did not mean to assert the obvious untruth that all were then actually enjoying that equality . . . They meant to set up a standard maxim for free society, which should be familiar to all and revered by all, ---constantly looked to, constantly </a:t>
            </a:r>
            <a:r>
              <a:rPr lang="en-US" sz="1400" b="1" dirty="0" err="1" smtClean="0"/>
              <a:t>laboured</a:t>
            </a:r>
            <a:r>
              <a:rPr lang="en-US" sz="1400" b="1" dirty="0" smtClean="0"/>
              <a:t> for, and, even though never perfectly attained, constantly approximated, and thereby constantly spreading and deepening its influence, and augmenting the happiness and value of life to all people of all </a:t>
            </a:r>
            <a:r>
              <a:rPr lang="en-US" sz="1400" b="1" dirty="0" err="1" smtClean="0"/>
              <a:t>colours</a:t>
            </a:r>
            <a:r>
              <a:rPr lang="en-US" sz="1400" b="1" dirty="0" smtClean="0"/>
              <a:t> everywhere. The assertion that ‘all men are created equal,; was of no practical use in effecting our separation from Great Britain; and it was placed in the Declaration, not for that, but for future use. Its authors meant it to be as , thank God, it is now proving itself, a stumbling-block to all those who in after times might seek to turn a free people back into the hateful paths of despotism. They knew the proneness of prosperity to breed tyrants …”</a:t>
            </a:r>
            <a:endParaRPr lang="en-US" sz="1400"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This is St. Kateri Tekawitha (1656-1680) Lily of the Mohawks. </a:t>
            </a:r>
            <a:r>
              <a:rPr lang="en-US" dirty="0" smtClean="0"/>
              <a:t>She is a convert named Kateri after St. Catherine of Siena, while her </a:t>
            </a:r>
            <a:r>
              <a:rPr lang="en-US" dirty="0" smtClean="0"/>
              <a:t>last name Tekawitha means “one who puts things in order.”  S</a:t>
            </a:r>
            <a:r>
              <a:rPr lang="en-US" sz="1200" kern="1200" dirty="0" smtClean="0">
                <a:solidFill>
                  <a:schemeClr val="tx1"/>
                </a:solidFill>
                <a:latin typeface="+mn-lt"/>
                <a:ea typeface="+mn-ea"/>
                <a:cs typeface="+mn-cs"/>
              </a:rPr>
              <a:t>he was born of a Christian mother near </a:t>
            </a:r>
            <a:r>
              <a:rPr lang="en-US" sz="1200" kern="1200" dirty="0" err="1" smtClean="0">
                <a:solidFill>
                  <a:schemeClr val="tx1"/>
                </a:solidFill>
                <a:latin typeface="+mn-lt"/>
                <a:ea typeface="+mn-ea"/>
                <a:cs typeface="+mn-cs"/>
              </a:rPr>
              <a:t>Auriesville</a:t>
            </a:r>
            <a:r>
              <a:rPr lang="en-US" sz="1200" kern="1200" dirty="0" smtClean="0">
                <a:solidFill>
                  <a:schemeClr val="tx1"/>
                </a:solidFill>
                <a:latin typeface="+mn-lt"/>
                <a:ea typeface="+mn-ea"/>
                <a:cs typeface="+mn-cs"/>
              </a:rPr>
              <a:t>, New York where ten years before the Mohawks had cruelly killed Fr. </a:t>
            </a:r>
            <a:r>
              <a:rPr lang="en-US" sz="1200" kern="1200" dirty="0" err="1" smtClean="0">
                <a:solidFill>
                  <a:schemeClr val="tx1"/>
                </a:solidFill>
                <a:latin typeface="+mn-lt"/>
                <a:ea typeface="+mn-ea"/>
                <a:cs typeface="+mn-cs"/>
              </a:rPr>
              <a:t>Issac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Jogues</a:t>
            </a:r>
            <a:r>
              <a:rPr lang="en-US" sz="1200" kern="1200" dirty="0" smtClean="0">
                <a:solidFill>
                  <a:schemeClr val="tx1"/>
                </a:solidFill>
                <a:latin typeface="+mn-lt"/>
                <a:ea typeface="+mn-ea"/>
                <a:cs typeface="+mn-cs"/>
              </a:rPr>
              <a:t> and other Jesuit </a:t>
            </a:r>
            <a:r>
              <a:rPr lang="en-US" sz="1200" kern="1200" dirty="0" err="1" smtClean="0">
                <a:solidFill>
                  <a:schemeClr val="tx1"/>
                </a:solidFill>
                <a:latin typeface="+mn-lt"/>
                <a:ea typeface="+mn-ea"/>
                <a:cs typeface="+mn-cs"/>
              </a:rPr>
              <a:t>Missionnaries</a:t>
            </a:r>
            <a:r>
              <a:rPr lang="en-US" sz="1200" kern="1200" dirty="0" smtClean="0">
                <a:solidFill>
                  <a:schemeClr val="tx1"/>
                </a:solidFill>
                <a:latin typeface="+mn-lt"/>
                <a:ea typeface="+mn-ea"/>
                <a:cs typeface="+mn-cs"/>
              </a:rPr>
              <a:t> in 1646. Kateri was the very important “daughter of a Mohawk war chief of the Turtle Clan” and was expected to marry well and have children---even though she had become an orphan at 4 years old due to the small pox epidemic of 1660. Kateri was a kind-hearted and gentle mystic who declined marriage and was reviled after her baptism---even receiving a death threat from a Mohawk warrior. This caused her to flee to a Christian enclave in Quebec, Canada.  In Canada she took a vow of chastity and devoted her life to prayer and penance. She </a:t>
            </a:r>
            <a:r>
              <a:rPr lang="en-US" dirty="0" smtClean="0"/>
              <a:t>died at age 24, </a:t>
            </a:r>
            <a:r>
              <a:rPr lang="en-US" dirty="0" smtClean="0"/>
              <a:t>uttering the last words “Jesus, I love you” in her native language. Her smallpox scars are said to have miraculously disappeared a few moments after her death. </a:t>
            </a:r>
            <a:r>
              <a:rPr lang="en-US" sz="1200" kern="1200" dirty="0" smtClean="0">
                <a:solidFill>
                  <a:schemeClr val="tx1"/>
                </a:solidFill>
                <a:latin typeface="+mn-lt"/>
                <a:ea typeface="+mn-ea"/>
                <a:cs typeface="+mn-cs"/>
              </a:rPr>
              <a:t>http://www.blackandindianmission.org/kateri-tekakwitha/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She devoted her brief adult life to helping the old and infirm and teaching the Gospel to American Indian children. She was forced to flee to an American Indian Christian community in Quebec, where she took a vow of chastity and devoted her life to prayer and penance. She died in Canada in 1680 at the age of 24, Her first name is an adaptation of Catherine, in </a:t>
            </a:r>
            <a:r>
              <a:rPr lang="en-US" sz="1200" kern="1200" dirty="0" err="1" smtClean="0">
                <a:solidFill>
                  <a:schemeClr val="tx1"/>
                </a:solidFill>
                <a:latin typeface="+mn-lt"/>
                <a:ea typeface="+mn-ea"/>
                <a:cs typeface="+mn-cs"/>
              </a:rPr>
              <a:t>honour</a:t>
            </a:r>
            <a:r>
              <a:rPr lang="en-US" sz="1200" kern="1200" dirty="0" smtClean="0">
                <a:solidFill>
                  <a:schemeClr val="tx1"/>
                </a:solidFill>
                <a:latin typeface="+mn-lt"/>
                <a:ea typeface="+mn-ea"/>
                <a:cs typeface="+mn-cs"/>
              </a:rPr>
              <a:t> of St Catherine of Siena, while her surname means “the one who puts things in order”. http://www.telegraph.co.uk/news/worldnews/europe/vaticancityandholysee/8968432/Pocahontas-of-the-Catholic-Church-to-become-first-American-Indian-saint.html</a:t>
            </a:r>
          </a:p>
        </p:txBody>
      </p:sp>
      <p:sp>
        <p:nvSpPr>
          <p:cNvPr id="4" name="Slide Number Placeholder 3"/>
          <p:cNvSpPr>
            <a:spLocks noGrp="1"/>
          </p:cNvSpPr>
          <p:nvPr>
            <p:ph type="sldNum" sz="quarter" idx="10"/>
          </p:nvPr>
        </p:nvSpPr>
        <p:spPr/>
        <p:txBody>
          <a:bodyPr/>
          <a:lstStyle/>
          <a:p>
            <a:fld id="{802C081D-54B1-4622-A37C-0AF8C2269F5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smtClean="0"/>
              <a:t>After all,</a:t>
            </a:r>
            <a:r>
              <a:rPr lang="en-US" b="1" baseline="0" dirty="0" smtClean="0"/>
              <a:t> as Pope John Paul II explained to the United Nations: “If we want a century of violent coercion to be succeeded by a century of persuasion, [we must use the universal moral law written on the human heart]. “ </a:t>
            </a:r>
          </a:p>
          <a:p>
            <a:pPr>
              <a:buNone/>
            </a:pPr>
            <a:endParaRPr lang="en-US" b="1" dirty="0" smtClean="0"/>
          </a:p>
          <a:p>
            <a:pPr>
              <a:buNone/>
            </a:pPr>
            <a:r>
              <a:rPr lang="en-US" b="1" baseline="0" dirty="0" smtClean="0"/>
              <a:t>That law, after all, sets us free to love and care for others so that they flourish. </a:t>
            </a:r>
          </a:p>
          <a:p>
            <a:pPr>
              <a:buNone/>
            </a:pPr>
            <a:endParaRPr lang="en-US" b="1" dirty="0" smtClean="0"/>
          </a:p>
          <a:p>
            <a:pPr>
              <a:buNone/>
            </a:pPr>
            <a:r>
              <a:rPr lang="en-US" b="1" baseline="0" dirty="0" smtClean="0"/>
              <a:t>This is especially important for women.</a:t>
            </a:r>
          </a:p>
          <a:p>
            <a:pPr>
              <a:buNone/>
            </a:pPr>
            <a:endParaRPr lang="en-US" b="1" baseline="0" dirty="0" smtClean="0"/>
          </a:p>
          <a:p>
            <a:pPr>
              <a:buNone/>
            </a:pPr>
            <a:endParaRPr lang="en-US" b="1" dirty="0" smtClean="0"/>
          </a:p>
          <a:p>
            <a:pPr>
              <a:buNone/>
            </a:pPr>
            <a:r>
              <a:rPr lang="en-US" b="1" baseline="0" dirty="0" smtClean="0"/>
              <a:t>EXTRAS</a:t>
            </a:r>
          </a:p>
          <a:p>
            <a:pPr>
              <a:buNone/>
            </a:pPr>
            <a:r>
              <a:rPr lang="en-US" b="1" dirty="0" smtClean="0"/>
              <a:t>“If we want a century of violent coercion to be succeeded by a century of persuasion, we must find a way to discuss the human future intelligibly. The universal moral law written on the human heart is precisely that kind of ‘grammar’ which is needed [for ]... this discussion …</a:t>
            </a:r>
          </a:p>
          <a:p>
            <a:pPr>
              <a:buNone/>
            </a:pPr>
            <a:r>
              <a:rPr lang="en-US" b="1" dirty="0" smtClean="0"/>
              <a:t> [I]t is one thing to affirm a legitimate pluralism of ‘forms of freedom,’ and another to deny any universality or intelligibility to the nature of man or to the human experience. </a:t>
            </a:r>
          </a:p>
          <a:p>
            <a:pPr>
              <a:buNone/>
            </a:pPr>
            <a:r>
              <a:rPr lang="en-US" b="1" dirty="0" smtClean="0"/>
              <a:t>The latter makes the international politics of persuasion extremely difficult, if not impossible” (</a:t>
            </a:r>
            <a:r>
              <a:rPr lang="en-US" b="1" i="1" dirty="0" smtClean="0"/>
              <a:t>UN Address</a:t>
            </a:r>
            <a:r>
              <a:rPr lang="en-US" b="1" dirty="0" smtClean="0"/>
              <a:t> 1995 #3, </a:t>
            </a:r>
            <a:r>
              <a:rPr lang="en-US" b="1" i="1" dirty="0" smtClean="0"/>
              <a:t>Pope in America, </a:t>
            </a:r>
            <a:r>
              <a:rPr lang="en-US" b="1" dirty="0" smtClean="0"/>
              <a:t>11).</a:t>
            </a:r>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52400" y="4456770"/>
            <a:ext cx="6477000" cy="4221733"/>
          </a:xfrm>
        </p:spPr>
        <p:txBody>
          <a:bodyPr>
            <a:normAutofit lnSpcReduction="10000"/>
          </a:bodyPr>
          <a:lstStyle/>
          <a:p>
            <a:endParaRPr lang="en-US" i="0" baseline="0" dirty="0" smtClean="0"/>
          </a:p>
          <a:p>
            <a:r>
              <a:rPr lang="en-US" dirty="0" smtClean="0"/>
              <a:t/>
            </a:r>
            <a:br>
              <a:rPr lang="en-US" dirty="0" smtClean="0"/>
            </a:br>
            <a:r>
              <a:rPr lang="en-US" dirty="0" smtClean="0"/>
              <a:t>W</a:t>
            </a:r>
            <a:r>
              <a:rPr lang="en-US" b="1" dirty="0" smtClean="0"/>
              <a:t>omen, John Paul II explains in </a:t>
            </a:r>
            <a:r>
              <a:rPr lang="en-US" b="1" dirty="0" smtClean="0"/>
              <a:t>his </a:t>
            </a:r>
            <a:r>
              <a:rPr lang="en-US" b="1" i="1" dirty="0" smtClean="0"/>
              <a:t>Letter to Women</a:t>
            </a:r>
            <a:r>
              <a:rPr lang="en-US" b="1" dirty="0" smtClean="0"/>
              <a:t>, </a:t>
            </a:r>
            <a:r>
              <a:rPr lang="en-US" b="1" dirty="0" smtClean="0"/>
              <a:t>are unique in </a:t>
            </a:r>
            <a:r>
              <a:rPr lang="en-US" b="1" dirty="0" smtClean="0"/>
              <a:t>their ability to be person-centered: “Perhaps more than men, women acknowledge the person, because they see persons with their hearts. They see them independently of various ideological or political systems. They see others in their greatness and limitations; they try to go out to them and help them. In this way, the basic plan of the Creator takes flesh in the history of humanity and there is constantly revealed, in the variety of vocations, that beauty---not merely physical, but above all spiritual---which God bestowed from the very beginning on all, and in a particular way on women.”</a:t>
            </a:r>
          </a:p>
          <a:p>
            <a:endParaRPr lang="en-US" b="1" i="0" dirty="0" smtClean="0"/>
          </a:p>
          <a:p>
            <a:r>
              <a:rPr lang="en-US" b="1" dirty="0" smtClean="0"/>
              <a:t>This gift to see others as persons gives women </a:t>
            </a:r>
            <a:r>
              <a:rPr lang="en-US" b="1" dirty="0" smtClean="0"/>
              <a:t>a special place </a:t>
            </a:r>
            <a:r>
              <a:rPr lang="en-US" b="1" i="1" dirty="0" smtClean="0"/>
              <a:t> “in thought and action, which is unique and decisive. It depends on them to promote a "new feminism" which rejects the temptation of imitating models of "male domination," in order to acknowledge and affirm the true genius of women in every aspect of the life of society, and overcome all discrimination, violence and exploitation.</a:t>
            </a:r>
            <a:endParaRPr lang="en-US" dirty="0" smtClean="0"/>
          </a:p>
          <a:p>
            <a:r>
              <a:rPr lang="en-US" b="1" dirty="0" smtClean="0"/>
              <a:t>... Pope John Paul II. </a:t>
            </a:r>
            <a:r>
              <a:rPr lang="en-US" b="1" i="1" dirty="0" smtClean="0"/>
              <a:t>The Gospel of Life</a:t>
            </a:r>
            <a:r>
              <a:rPr lang="en-US" b="1" dirty="0" smtClean="0"/>
              <a:t>, 1995</a:t>
            </a:r>
            <a:endParaRPr lang="en-US" dirty="0" smtClean="0"/>
          </a:p>
          <a:p>
            <a:endParaRPr lang="en-US" b="1" dirty="0" smtClean="0"/>
          </a:p>
          <a:p>
            <a:r>
              <a:rPr lang="en-US" b="1" i="0" dirty="0" smtClean="0"/>
              <a:t>It is then the special job of women to protect the</a:t>
            </a:r>
            <a:r>
              <a:rPr lang="en-US" b="1" i="0" baseline="0" dirty="0" smtClean="0"/>
              <a:t> vulnerable and to establish communities of truth, peace, and  freedom</a:t>
            </a:r>
            <a:r>
              <a:rPr lang="en-US" b="1" i="0" dirty="0" smtClean="0"/>
              <a:t> that care for persons.</a:t>
            </a:r>
            <a:endParaRPr lang="en-US" b="1" i="0" baseline="0" dirty="0" smtClean="0"/>
          </a:p>
          <a:p>
            <a:endParaRPr lang="en-US" b="1" i="0" baseline="0" dirty="0" smtClean="0"/>
          </a:p>
          <a:p>
            <a:endParaRPr lang="en-US" b="1" i="0" baseline="0" dirty="0" smtClean="0"/>
          </a:p>
          <a:p>
            <a:r>
              <a:rPr lang="en-US" b="1" dirty="0" smtClean="0"/>
              <a:t>EXTRAS</a:t>
            </a:r>
            <a:endParaRPr lang="en-US" b="1" i="0" baseline="0" dirty="0" smtClean="0"/>
          </a:p>
          <a:p>
            <a:r>
              <a:rPr lang="en-US" b="1" i="0" baseline="0" dirty="0" smtClean="0"/>
              <a:t>In his Gospel of Life, he said that women have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JP II: </a:t>
            </a:r>
            <a:r>
              <a:rPr lang="en-US" dirty="0" err="1" smtClean="0"/>
              <a:t>Mulieris</a:t>
            </a:r>
            <a:r>
              <a:rPr lang="en-US" dirty="0" smtClean="0"/>
              <a:t> Dignitatem Jesus</a:t>
            </a:r>
            <a:r>
              <a:rPr lang="en-US" baseline="0" dirty="0" smtClean="0"/>
              <a:t> Christ himself revealed the equality of women and protested offenses against her dignity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For this reason, the </a:t>
            </a:r>
            <a:r>
              <a:rPr lang="en-US" sz="1400" b="1" dirty="0" smtClean="0"/>
              <a:t>ancient Greek playwright Sophocles </a:t>
            </a:r>
            <a:r>
              <a:rPr lang="en-US" sz="1400" b="1" dirty="0" smtClean="0"/>
              <a:t>(c497/6-406/5 BC has a woman, </a:t>
            </a:r>
            <a:r>
              <a:rPr lang="en-US" sz="1400" b="1" dirty="0" err="1" smtClean="0"/>
              <a:t>Antigone</a:t>
            </a:r>
            <a:r>
              <a:rPr lang="en-US" sz="1400" b="1" dirty="0" smtClean="0"/>
              <a:t>, be</a:t>
            </a:r>
            <a:r>
              <a:rPr lang="en-US" sz="1400" b="1" baseline="0" dirty="0" smtClean="0"/>
              <a:t> the one who defies </a:t>
            </a:r>
            <a:r>
              <a:rPr lang="en-US" sz="1400" b="1" dirty="0" smtClean="0"/>
              <a:t>her </a:t>
            </a:r>
            <a:r>
              <a:rPr lang="en-US" sz="1400" b="1" dirty="0" smtClean="0"/>
              <a:t>king’s order to leave her brother unburied: “[I did not deem] thy decrees were of such force . . . [as to] override the unwritten and unfailing statues of heaven.”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Mary Barrett Dyer, a Quaker, defied banishment by the Congregationalists and was hanged on 06-01-1660 in Boston. Her last words: “ I came to keep </a:t>
            </a:r>
            <a:r>
              <a:rPr lang="en-US" sz="1400" b="1" dirty="0" smtClean="0"/>
              <a:t>blood guiltiness </a:t>
            </a:r>
            <a:r>
              <a:rPr lang="en-US" sz="1400" b="1" dirty="0" smtClean="0"/>
              <a:t>from you</a:t>
            </a:r>
            <a:r>
              <a:rPr lang="en-US" sz="1400" b="1" dirty="0" smtClean="0"/>
              <a:t>, and </a:t>
            </a:r>
            <a:r>
              <a:rPr lang="en-US" sz="1400" b="1" dirty="0" smtClean="0"/>
              <a:t>desire you to repeal the unrighteous and unjust</a:t>
            </a:r>
            <a:r>
              <a:rPr lang="en-US" sz="1400" b="1" baseline="0" dirty="0" smtClean="0"/>
              <a:t> law made against the innocent servants of the Lord”   http://www.mayflowerfamilies.com/enquirer/mary_dyer.htm</a:t>
            </a:r>
            <a:endParaRPr lang="en-US" sz="14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r>
              <a:rPr lang="en-US" sz="1400" b="1" kern="1200" dirty="0" smtClean="0">
                <a:solidFill>
                  <a:schemeClr val="tx1"/>
                </a:solidFill>
                <a:latin typeface="+mn-lt"/>
                <a:ea typeface="+mn-ea"/>
                <a:cs typeface="+mn-cs"/>
              </a:rPr>
              <a:t>Mother Mary Elizabeth Lange (</a:t>
            </a:r>
            <a:r>
              <a:rPr lang="en-US" sz="1400" b="1" kern="1200" dirty="0" smtClean="0">
                <a:solidFill>
                  <a:schemeClr val="tx1"/>
                </a:solidFill>
                <a:latin typeface="+mn-lt"/>
                <a:ea typeface="+mn-ea"/>
                <a:cs typeface="+mn-cs"/>
              </a:rPr>
              <a:t>1784-1882) In 1813</a:t>
            </a:r>
            <a:r>
              <a:rPr lang="en-US" sz="1400" b="1" kern="1200" baseline="0" dirty="0" smtClean="0">
                <a:solidFill>
                  <a:schemeClr val="tx1"/>
                </a:solidFill>
                <a:latin typeface="+mn-lt"/>
                <a:ea typeface="+mn-ea"/>
                <a:cs typeface="+mn-cs"/>
              </a:rPr>
              <a:t>, she began using her own money to start and run an illegal school for slave children, especially for French-speaking Catholics from the </a:t>
            </a:r>
            <a:r>
              <a:rPr lang="en-US" sz="1400" b="1" kern="1200" baseline="0" dirty="0" err="1" smtClean="0">
                <a:solidFill>
                  <a:schemeClr val="tx1"/>
                </a:solidFill>
                <a:latin typeface="+mn-lt"/>
                <a:ea typeface="+mn-ea"/>
                <a:cs typeface="+mn-cs"/>
              </a:rPr>
              <a:t>Carribean</a:t>
            </a:r>
            <a:r>
              <a:rPr lang="en-US" sz="1400" b="1" kern="1200" baseline="0" dirty="0" smtClean="0">
                <a:solidFill>
                  <a:schemeClr val="tx1"/>
                </a:solidFill>
                <a:latin typeface="+mn-lt"/>
                <a:ea typeface="+mn-ea"/>
                <a:cs typeface="+mn-cs"/>
              </a:rPr>
              <a:t> in Baltimore.  Then,</a:t>
            </a:r>
            <a:r>
              <a:rPr lang="en-US" sz="1400" b="1" kern="1200" dirty="0" smtClean="0">
                <a:solidFill>
                  <a:schemeClr val="tx1"/>
                </a:solidFill>
                <a:latin typeface="+mn-lt"/>
                <a:ea typeface="+mn-ea"/>
                <a:cs typeface="+mn-cs"/>
              </a:rPr>
              <a:t> i</a:t>
            </a:r>
            <a:r>
              <a:rPr lang="en-US" sz="1400" b="1" kern="1200" baseline="0" dirty="0" smtClean="0">
                <a:solidFill>
                  <a:schemeClr val="tx1"/>
                </a:solidFill>
                <a:latin typeface="+mn-lt"/>
                <a:ea typeface="+mn-ea"/>
                <a:cs typeface="+mn-cs"/>
              </a:rPr>
              <a:t>n 1829, she f</a:t>
            </a:r>
            <a:r>
              <a:rPr lang="en-US" sz="1400" b="1" kern="1200" dirty="0" smtClean="0">
                <a:solidFill>
                  <a:schemeClr val="tx1"/>
                </a:solidFill>
                <a:latin typeface="+mn-lt"/>
                <a:ea typeface="+mn-ea"/>
                <a:cs typeface="+mn-cs"/>
              </a:rPr>
              <a:t>ounded </a:t>
            </a:r>
            <a:r>
              <a:rPr lang="en-US" sz="1400" b="1" kern="1200" dirty="0" smtClean="0">
                <a:solidFill>
                  <a:srgbClr val="C00000"/>
                </a:solidFill>
                <a:latin typeface="+mn-lt"/>
                <a:ea typeface="+mn-ea"/>
                <a:cs typeface="+mn-cs"/>
              </a:rPr>
              <a:t>the Oblate Sisters of Providence </a:t>
            </a:r>
            <a:r>
              <a:rPr lang="en-US" sz="1400" b="1" kern="1200" dirty="0" smtClean="0">
                <a:solidFill>
                  <a:schemeClr val="tx1"/>
                </a:solidFill>
                <a:latin typeface="+mn-lt"/>
                <a:ea typeface="+mn-ea"/>
                <a:cs typeface="+mn-cs"/>
              </a:rPr>
              <a:t>and took the name of </a:t>
            </a:r>
            <a:r>
              <a:rPr lang="en-US" sz="1400" b="1" kern="1200" dirty="0" smtClean="0">
                <a:solidFill>
                  <a:schemeClr val="tx1"/>
                </a:solidFill>
                <a:latin typeface="+mn-lt"/>
                <a:ea typeface="+mn-ea"/>
                <a:cs typeface="+mn-cs"/>
              </a:rPr>
              <a:t>Mary. </a:t>
            </a:r>
            <a:r>
              <a:rPr lang="en-US" sz="1400" b="1" kern="1200" dirty="0" smtClean="0">
                <a:solidFill>
                  <a:schemeClr val="tx1"/>
                </a:solidFill>
                <a:latin typeface="+mn-lt"/>
                <a:ea typeface="+mn-ea"/>
                <a:cs typeface="+mn-cs"/>
              </a:rPr>
              <a:t>The Oblate sisters </a:t>
            </a:r>
            <a:r>
              <a:rPr lang="en-US" sz="1400" b="1" kern="1200" dirty="0" smtClean="0">
                <a:solidFill>
                  <a:schemeClr val="tx1"/>
                </a:solidFill>
                <a:latin typeface="+mn-lt"/>
                <a:ea typeface="+mn-ea"/>
                <a:cs typeface="+mn-cs"/>
              </a:rPr>
              <a:t>are still educating children</a:t>
            </a:r>
            <a:r>
              <a:rPr lang="en-US" sz="1400" b="1" kern="1200" baseline="0" dirty="0" smtClean="0">
                <a:solidFill>
                  <a:schemeClr val="tx1"/>
                </a:solidFill>
                <a:latin typeface="+mn-lt"/>
                <a:ea typeface="+mn-ea"/>
                <a:cs typeface="+mn-cs"/>
              </a:rPr>
              <a:t> and caring for the disadvantaged. </a:t>
            </a:r>
            <a:r>
              <a:rPr lang="en-US" sz="1400" b="1" kern="1200" dirty="0" smtClean="0">
                <a:solidFill>
                  <a:schemeClr val="tx1"/>
                </a:solidFill>
                <a:latin typeface="+mn-lt"/>
                <a:ea typeface="+mn-ea"/>
                <a:cs typeface="+mn-cs"/>
              </a:rPr>
              <a:t>http</a:t>
            </a:r>
            <a:r>
              <a:rPr lang="en-US" sz="1400" b="1" kern="1200" dirty="0" smtClean="0">
                <a:solidFill>
                  <a:schemeClr val="tx1"/>
                </a:solidFill>
                <a:latin typeface="+mn-lt"/>
                <a:ea typeface="+mn-ea"/>
                <a:cs typeface="+mn-cs"/>
              </a:rPr>
              <a:t>://www.baltimoresun.com/features/bal-blackhistory-lange,0,2431999.story</a:t>
            </a:r>
          </a:p>
          <a:p>
            <a:r>
              <a:rPr lang="en-US" sz="1400" b="1" kern="1200" dirty="0" smtClean="0">
                <a:solidFill>
                  <a:schemeClr val="tx1"/>
                </a:solidFill>
                <a:latin typeface="+mn-lt"/>
                <a:ea typeface="+mn-ea"/>
                <a:cs typeface="+mn-cs"/>
              </a:rPr>
              <a:t> </a:t>
            </a:r>
          </a:p>
          <a:p>
            <a:r>
              <a:rPr lang="en-US" sz="1400" b="1" kern="1200" dirty="0" smtClean="0">
                <a:solidFill>
                  <a:schemeClr val="tx1"/>
                </a:solidFill>
                <a:latin typeface="+mn-lt"/>
                <a:ea typeface="+mn-ea"/>
                <a:cs typeface="+mn-cs"/>
              </a:rPr>
              <a:t>Mother Mary Frances Xavier </a:t>
            </a:r>
            <a:r>
              <a:rPr lang="en-US" sz="1400" b="1" kern="1200" dirty="0" err="1" smtClean="0">
                <a:solidFill>
                  <a:schemeClr val="tx1"/>
                </a:solidFill>
                <a:latin typeface="+mn-lt"/>
                <a:ea typeface="+mn-ea"/>
                <a:cs typeface="+mn-cs"/>
              </a:rPr>
              <a:t>Warde</a:t>
            </a:r>
            <a:r>
              <a:rPr lang="en-US" sz="1400" b="1" kern="1200" dirty="0" smtClean="0">
                <a:solidFill>
                  <a:schemeClr val="tx1"/>
                </a:solidFill>
                <a:latin typeface="+mn-lt"/>
                <a:ea typeface="+mn-ea"/>
                <a:cs typeface="+mn-cs"/>
              </a:rPr>
              <a:t> (</a:t>
            </a:r>
            <a:r>
              <a:rPr lang="en-US" sz="1400" b="1" kern="1200" dirty="0" smtClean="0">
                <a:solidFill>
                  <a:schemeClr val="tx1"/>
                </a:solidFill>
                <a:latin typeface="+mn-lt"/>
                <a:ea typeface="+mn-ea"/>
                <a:cs typeface="+mn-cs"/>
              </a:rPr>
              <a:t>1810-1884). In 1855, the “Know-Nothings” attempted to force Mother </a:t>
            </a:r>
            <a:r>
              <a:rPr lang="en-US" sz="1400" b="1" dirty="0" err="1" smtClean="0"/>
              <a:t>Warde</a:t>
            </a:r>
            <a:r>
              <a:rPr lang="en-US" sz="1400" b="1" dirty="0" smtClean="0"/>
              <a:t> and her Sisters of Mercy from their convent in Providence by threatening them with death. Although the Know-Nothings had already burned down a convent of </a:t>
            </a:r>
            <a:r>
              <a:rPr lang="en-US" sz="1400" b="1" dirty="0" err="1" smtClean="0"/>
              <a:t>Ursulines</a:t>
            </a:r>
            <a:r>
              <a:rPr lang="en-US" sz="1400" b="1" dirty="0" smtClean="0"/>
              <a:t> near Boston, this time they met their match. Sister organized defenders and made them promise not to shoot except in self-defense. The Know-Nothings backed off;  </a:t>
            </a:r>
            <a:r>
              <a:rPr lang="en-US" sz="1400" b="1" dirty="0" smtClean="0"/>
              <a:t>One of the rioters had remarked to his companions: </a:t>
            </a:r>
            <a:endParaRPr lang="en-US" sz="1400" b="1" dirty="0" smtClean="0"/>
          </a:p>
          <a:p>
            <a:endParaRPr lang="en-US" sz="1400" b="1" dirty="0" smtClean="0"/>
          </a:p>
          <a:p>
            <a:r>
              <a:rPr lang="en-US" sz="1400" b="1" dirty="0" smtClean="0"/>
              <a:t>We made our plans without reckoning the odds we shall have to contend with in the strong controlling force the presence of that </a:t>
            </a:r>
            <a:r>
              <a:rPr lang="en-US" sz="1400" b="1" u="sng" dirty="0" smtClean="0">
                <a:hlinkClick r:id="rId3"/>
              </a:rPr>
              <a:t>nun</a:t>
            </a:r>
            <a:r>
              <a:rPr lang="en-US" sz="1400" b="1" dirty="0" smtClean="0"/>
              <a:t> commands. The only </a:t>
            </a:r>
            <a:r>
              <a:rPr lang="en-US" sz="1400" b="1" dirty="0" err="1" smtClean="0"/>
              <a:t>honourable</a:t>
            </a:r>
            <a:r>
              <a:rPr lang="en-US" sz="1400" b="1" dirty="0" smtClean="0"/>
              <a:t> course for us is to retreat from this ill-conceived fray. I, for one, shall not lift a hand to harm these ladies</a:t>
            </a:r>
            <a:r>
              <a:rPr lang="en-US" sz="1400" b="1" dirty="0" smtClean="0"/>
              <a:t>.</a:t>
            </a:r>
          </a:p>
          <a:p>
            <a:r>
              <a:rPr lang="en-US" sz="1400" b="1" dirty="0" smtClean="0"/>
              <a:t> </a:t>
            </a:r>
            <a:endParaRPr lang="en-US" sz="1400" b="1" dirty="0" smtClean="0"/>
          </a:p>
          <a:p>
            <a:r>
              <a:rPr lang="en-US" sz="1400" b="1" dirty="0" smtClean="0"/>
              <a:t>Among the many hospitals and schools opened by Mother </a:t>
            </a:r>
            <a:r>
              <a:rPr lang="en-US" sz="1400" b="1" dirty="0" err="1" smtClean="0"/>
              <a:t>Warde</a:t>
            </a:r>
            <a:r>
              <a:rPr lang="en-US" sz="1400" b="1" dirty="0" smtClean="0"/>
              <a:t> is the </a:t>
            </a:r>
            <a:r>
              <a:rPr lang="en-US" sz="1400" b="1" kern="1200" baseline="0" dirty="0" smtClean="0">
                <a:solidFill>
                  <a:schemeClr val="tx1"/>
                </a:solidFill>
                <a:latin typeface="+mn-lt"/>
                <a:ea typeface="+mn-ea"/>
                <a:cs typeface="+mn-cs"/>
              </a:rPr>
              <a:t>school that became in 1915 St. Xavier University in Chicago. (Recently, </a:t>
            </a:r>
            <a:r>
              <a:rPr lang="en-US" sz="1400" b="1" dirty="0" smtClean="0"/>
              <a:t>this university made the news when </a:t>
            </a:r>
            <a:r>
              <a:rPr lang="en-US" sz="1400" b="1" kern="1200" baseline="0" dirty="0" smtClean="0">
                <a:solidFill>
                  <a:schemeClr val="tx1"/>
                </a:solidFill>
                <a:latin typeface="+mn-lt"/>
                <a:ea typeface="+mn-ea"/>
                <a:cs typeface="+mn-cs"/>
              </a:rPr>
              <a:t>the government said that it does not deserve exemption from the Wagner Act governing unionization). C</a:t>
            </a:r>
            <a:r>
              <a:rPr lang="en-US" sz="1400" b="1" kern="1200" dirty="0" smtClean="0">
                <a:solidFill>
                  <a:schemeClr val="tx1"/>
                </a:solidFill>
                <a:latin typeface="+mn-lt"/>
                <a:ea typeface="+mn-ea"/>
                <a:cs typeface="+mn-cs"/>
              </a:rPr>
              <a:t>urrently, </a:t>
            </a:r>
            <a:r>
              <a:rPr lang="en-US" sz="1600" b="1" kern="1200" dirty="0" smtClean="0">
                <a:solidFill>
                  <a:schemeClr val="tx1"/>
                </a:solidFill>
                <a:latin typeface="+mn-lt"/>
                <a:ea typeface="+mn-ea"/>
                <a:cs typeface="+mn-cs"/>
              </a:rPr>
              <a:t>t</a:t>
            </a:r>
            <a:r>
              <a:rPr lang="en-US" sz="1300" b="1" kern="1200" dirty="0" smtClean="0">
                <a:solidFill>
                  <a:schemeClr val="tx1"/>
                </a:solidFill>
                <a:latin typeface="+mn-lt"/>
                <a:ea typeface="+mn-ea"/>
                <a:cs typeface="+mn-cs"/>
              </a:rPr>
              <a:t>he Sisters of Mercy of the Americas has 4,600 Sisters and owns one of the largest hospital systems in the United States---includi</a:t>
            </a:r>
            <a:r>
              <a:rPr lang="en-US" sz="1300" b="1" dirty="0" smtClean="0"/>
              <a:t>ng </a:t>
            </a:r>
            <a:r>
              <a:rPr lang="en-US" sz="1300" b="1" kern="1200" dirty="0" smtClean="0">
                <a:solidFill>
                  <a:schemeClr val="tx1"/>
                </a:solidFill>
                <a:latin typeface="+mn-lt"/>
                <a:ea typeface="+mn-ea"/>
                <a:cs typeface="+mn-cs"/>
              </a:rPr>
              <a:t>Saint John's Mercy Hospital in Saint Louis County, Missouri </a:t>
            </a:r>
            <a:r>
              <a:rPr lang="en-US" sz="1200" b="1" kern="1200" dirty="0" smtClean="0">
                <a:solidFill>
                  <a:schemeClr val="tx1"/>
                </a:solidFill>
                <a:latin typeface="+mn-lt"/>
                <a:ea typeface="+mn-ea"/>
                <a:cs typeface="+mn-cs"/>
              </a:rPr>
              <a:t>(</a:t>
            </a:r>
            <a:r>
              <a:rPr lang="en-US" sz="1400" b="1" kern="1200" dirty="0" smtClean="0">
                <a:solidFill>
                  <a:schemeClr val="tx1"/>
                </a:solidFill>
                <a:latin typeface="+mn-lt"/>
                <a:ea typeface="+mn-ea"/>
                <a:cs typeface="+mn-cs"/>
              </a:rPr>
              <a:t>Catholic </a:t>
            </a:r>
            <a:r>
              <a:rPr lang="en-US" sz="1400" b="1" kern="1200" dirty="0" smtClean="0">
                <a:solidFill>
                  <a:schemeClr val="tx1"/>
                </a:solidFill>
                <a:latin typeface="+mn-lt"/>
                <a:ea typeface="+mn-ea"/>
                <a:cs typeface="+mn-cs"/>
              </a:rPr>
              <a:t>Encyclopedia </a:t>
            </a:r>
            <a:r>
              <a:rPr lang="en-US" sz="1400" b="1" kern="1200" dirty="0" smtClean="0">
                <a:solidFill>
                  <a:schemeClr val="tx1"/>
                </a:solidFill>
                <a:latin typeface="+mn-lt"/>
                <a:ea typeface="+mn-ea"/>
                <a:cs typeface="+mn-cs"/>
              </a:rPr>
              <a:t>on-line and Rome of the West) </a:t>
            </a:r>
            <a:endParaRPr lang="en-US" sz="14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2C081D-54B1-4622-A37C-0AF8C2269F5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Inscription on the Statue of Liberty </a:t>
            </a:r>
          </a:p>
          <a:p>
            <a:r>
              <a:rPr lang="en-US" i="1" dirty="0" smtClean="0"/>
              <a:t>Author: Emma Lazarus</a:t>
            </a:r>
            <a:r>
              <a:rPr lang="en-US" dirty="0" smtClean="0"/>
              <a:t> </a:t>
            </a:r>
          </a:p>
          <a:p>
            <a:pPr rtl="0"/>
            <a:r>
              <a:rPr lang="en-US" b="1" dirty="0" smtClean="0"/>
              <a:t>The New Colossus</a:t>
            </a:r>
            <a:r>
              <a:rPr lang="en-US" dirty="0" smtClean="0"/>
              <a:t> </a:t>
            </a:r>
            <a:r>
              <a:rPr lang="en-US" b="1" dirty="0" smtClean="0"/>
              <a:t/>
            </a:r>
            <a:br>
              <a:rPr lang="en-US" b="1" dirty="0" smtClean="0"/>
            </a:br>
            <a:endParaRPr lang="en-US" dirty="0" smtClean="0"/>
          </a:p>
          <a:p>
            <a:pPr rtl="0"/>
            <a:r>
              <a:rPr lang="en-US" dirty="0" smtClean="0"/>
              <a:t>Not like </a:t>
            </a:r>
            <a:r>
              <a:rPr lang="en-US" dirty="0" smtClean="0">
                <a:hlinkClick r:id="rId3" action="ppaction://hlinkfile" tooltip="Colossus of Rhodes"/>
              </a:rPr>
              <a:t>the brazen giant of Greek fame</a:t>
            </a:r>
            <a:r>
              <a:rPr lang="en-US" dirty="0" smtClean="0"/>
              <a:t>,</a:t>
            </a:r>
            <a:br>
              <a:rPr lang="en-US" dirty="0" smtClean="0"/>
            </a:br>
            <a:r>
              <a:rPr lang="en-US" dirty="0" smtClean="0"/>
              <a:t>With conquering limbs astride from land to land;</a:t>
            </a:r>
            <a:br>
              <a:rPr lang="en-US" dirty="0" smtClean="0"/>
            </a:br>
            <a:r>
              <a:rPr lang="en-US" dirty="0" smtClean="0"/>
              <a:t>Here at our sea-washed, sunset gates shall stand</a:t>
            </a:r>
            <a:br>
              <a:rPr lang="en-US" dirty="0" smtClean="0"/>
            </a:br>
            <a:r>
              <a:rPr lang="en-US" dirty="0" smtClean="0"/>
              <a:t>A mighty woman with a torch, whose flame</a:t>
            </a:r>
            <a:br>
              <a:rPr lang="en-US" dirty="0" smtClean="0"/>
            </a:br>
            <a:r>
              <a:rPr lang="en-US" dirty="0" smtClean="0"/>
              <a:t>Is the imprisoned lightning, and her name</a:t>
            </a:r>
            <a:br>
              <a:rPr lang="en-US" dirty="0" smtClean="0"/>
            </a:br>
            <a:r>
              <a:rPr lang="en-US" dirty="0" smtClean="0"/>
              <a:t>Mother of Exiles. From her beacon-hand</a:t>
            </a:r>
            <a:br>
              <a:rPr lang="en-US" dirty="0" smtClean="0"/>
            </a:br>
            <a:r>
              <a:rPr lang="en-US" dirty="0" smtClean="0"/>
              <a:t>Glows world-wide welcome; her mild eyes command</a:t>
            </a:r>
            <a:br>
              <a:rPr lang="en-US" dirty="0" smtClean="0"/>
            </a:br>
            <a:r>
              <a:rPr lang="en-US" dirty="0" smtClean="0"/>
              <a:t>The air-bridged harbor that twin cities frame.</a:t>
            </a:r>
            <a:br>
              <a:rPr lang="en-US" dirty="0" smtClean="0"/>
            </a:br>
            <a:r>
              <a:rPr lang="en-US" dirty="0" smtClean="0"/>
              <a:t>"Keep, ancient lands, your storied pomp!" cries she</a:t>
            </a:r>
            <a:br>
              <a:rPr lang="en-US" dirty="0" smtClean="0"/>
            </a:br>
            <a:r>
              <a:rPr lang="en-US" dirty="0" smtClean="0"/>
              <a:t>With silent lips. "Give me your tired, your poor,</a:t>
            </a:r>
            <a:br>
              <a:rPr lang="en-US" dirty="0" smtClean="0"/>
            </a:br>
            <a:r>
              <a:rPr lang="en-US" dirty="0" smtClean="0"/>
              <a:t>Your huddled masses yearning to breathe free,</a:t>
            </a:r>
            <a:br>
              <a:rPr lang="en-US" dirty="0" smtClean="0"/>
            </a:br>
            <a:r>
              <a:rPr lang="en-US" dirty="0" smtClean="0"/>
              <a:t>The wretched refuse of your teeming shore.</a:t>
            </a:r>
            <a:br>
              <a:rPr lang="en-US" dirty="0" smtClean="0"/>
            </a:br>
            <a:r>
              <a:rPr lang="en-US" dirty="0" smtClean="0"/>
              <a:t>Send these, the homeless, tempest-</a:t>
            </a:r>
            <a:r>
              <a:rPr lang="en-US" dirty="0" err="1" smtClean="0"/>
              <a:t>tost</a:t>
            </a:r>
            <a:r>
              <a:rPr lang="en-US" dirty="0" smtClean="0"/>
              <a:t> to me,</a:t>
            </a:r>
            <a:br>
              <a:rPr lang="en-US" dirty="0" smtClean="0"/>
            </a:br>
            <a:r>
              <a:rPr lang="en-US" dirty="0" smtClean="0"/>
              <a:t>I lift my lamp beside the golden door!"</a:t>
            </a:r>
          </a:p>
          <a:p>
            <a:pPr rtl="0"/>
            <a:r>
              <a:rPr lang="en-US" dirty="0" smtClean="0"/>
              <a:t>Emma Lazarus, 1883</a:t>
            </a:r>
            <a:br>
              <a:rPr lang="en-US" dirty="0" smtClean="0"/>
            </a:b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423863"/>
            <a:ext cx="4689475" cy="3517900"/>
          </a:xfrm>
        </p:spPr>
      </p:sp>
      <p:sp>
        <p:nvSpPr>
          <p:cNvPr id="3" name="Notes Placeholder 2"/>
          <p:cNvSpPr>
            <a:spLocks noGrp="1"/>
          </p:cNvSpPr>
          <p:nvPr>
            <p:ph type="body" idx="1"/>
          </p:nvPr>
        </p:nvSpPr>
        <p:spPr>
          <a:xfrm>
            <a:off x="152400" y="4005262"/>
            <a:ext cx="6705600" cy="5376863"/>
          </a:xfrm>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Let’s look at just a few of these legacies. First up, is that of St. Elizabeth Ann Seton (1774-1821). She founded </a:t>
            </a:r>
            <a:r>
              <a:rPr lang="en-US" sz="1300" b="1" dirty="0" smtClean="0"/>
              <a:t>the Sisters of Charity of St. Joseph</a:t>
            </a:r>
            <a:r>
              <a:rPr lang="en-US" b="1" dirty="0" smtClean="0"/>
              <a:t>.  She also established the first free Catholic school in the country o</a:t>
            </a:r>
            <a:r>
              <a:rPr lang="en-US" b="1" baseline="0" dirty="0" smtClean="0"/>
              <a:t>n July 31, 1809 in </a:t>
            </a:r>
            <a:r>
              <a:rPr lang="en-US" b="1" baseline="0" dirty="0" err="1" smtClean="0"/>
              <a:t>Emmitsburg</a:t>
            </a:r>
            <a:r>
              <a:rPr lang="en-US" b="1" baseline="0" dirty="0" smtClean="0"/>
              <a:t> Maryland. Around fifty years later, </a:t>
            </a:r>
            <a:r>
              <a:rPr lang="en-US" b="1" dirty="0" smtClean="0"/>
              <a:t>Seton’s order </a:t>
            </a:r>
            <a:r>
              <a:rPr lang="en-US" b="1" baseline="0" dirty="0" smtClean="0"/>
              <a:t>joined the Daughters of Charity, which was established by St. Vincent De Paul and St. Louise de </a:t>
            </a:r>
            <a:r>
              <a:rPr lang="en-US" b="1" baseline="0" dirty="0" err="1" smtClean="0"/>
              <a:t>Marillac</a:t>
            </a:r>
            <a:r>
              <a:rPr lang="en-US" b="1" baseline="0" dirty="0" smtClean="0"/>
              <a:t> in 1633. Their Paris motherhouse is where St. Catherine </a:t>
            </a:r>
            <a:r>
              <a:rPr lang="en-US" b="1" baseline="0" dirty="0" err="1" smtClean="0"/>
              <a:t>Laboure</a:t>
            </a:r>
            <a:r>
              <a:rPr lang="en-US" b="1" dirty="0" smtClean="0"/>
              <a:t>—who is </a:t>
            </a:r>
            <a:r>
              <a:rPr lang="en-US" b="1" baseline="0" dirty="0" smtClean="0"/>
              <a:t>the one who had the 1830 Miraculous Medal made in 1830---is buried. In 1999, the five hospitals built by the Daughters of Charity joined the over thirty hospitals built by various other religious orders and formed Ascension Health Ministries. Just last week, the New York hospital that the Daughters of Charity built in 1888, St. Joseph’s, was sued by a same sex couple for not providing spousal benefits, even though St. Joe’s is privately insured. http://www.ascensionhealth.org/index.php?option=com_content&amp;view=article&amp;id=39&amp;Itemid=145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St. Rose (1769-1852) established the American chapter of the </a:t>
            </a:r>
            <a:r>
              <a:rPr lang="en-US" sz="1300" b="1" baseline="0" dirty="0" smtClean="0"/>
              <a:t>Society of the Sacred Heart </a:t>
            </a:r>
            <a:r>
              <a:rPr lang="en-US" b="1" baseline="0" dirty="0" smtClean="0"/>
              <a:t>in St. Charles Missouri in 1818. This chapter went on to establish 21 schools and many convents dedicated to education and social justice. </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 Theodora Guerin (1798-1856) establish the Indiana chapter of the </a:t>
            </a:r>
            <a:r>
              <a:rPr lang="en-US" sz="1300" b="1" dirty="0" smtClean="0"/>
              <a:t>Sisters</a:t>
            </a:r>
            <a:r>
              <a:rPr lang="en-US" sz="1300" b="1" baseline="0" dirty="0" smtClean="0"/>
              <a:t> of Providence</a:t>
            </a:r>
            <a:r>
              <a:rPr lang="en-US" b="1" baseline="0" dirty="0" smtClean="0"/>
              <a:t>. They built two orphanages and many schools including St. Mary of the Woods College. She won a teaching award and her brain was perfectly preserved 50 years after her death.</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a:defRPr/>
            </a:pPr>
            <a:r>
              <a:rPr lang="en-US" b="1" dirty="0" smtClean="0"/>
              <a:t>St. Katherine Drexel (1858-1955) used her vast fortune of $20 million dollars and founded </a:t>
            </a:r>
            <a:r>
              <a:rPr lang="en-US" sz="1400" b="1" dirty="0" smtClean="0"/>
              <a:t>the Sisters of the Blessed Sacrament for Black and Native American </a:t>
            </a:r>
            <a:r>
              <a:rPr lang="en-US" sz="1400" b="1" dirty="0" smtClean="0"/>
              <a:t>peoples</a:t>
            </a:r>
            <a:r>
              <a:rPr lang="en-US" b="1" dirty="0" smtClean="0"/>
              <a:t>. She began opening mission schools for Indians in 1894 and </a:t>
            </a:r>
            <a:r>
              <a:rPr lang="en-US" b="1" dirty="0" err="1" smtClean="0"/>
              <a:t>and</a:t>
            </a:r>
            <a:r>
              <a:rPr lang="en-US" b="1" dirty="0" smtClean="0"/>
              <a:t> twenty-one years later she founded </a:t>
            </a:r>
            <a:r>
              <a:rPr lang="en-US" b="1" dirty="0" smtClean="0"/>
              <a:t>Xavier University in New Orleans for African Americans. Needless to say, the Ku Klux Klan and other racists were not happy with her. At the time of her death, there were more than 500 Sisters teaching in 63 schools throughout the country. </a:t>
            </a:r>
            <a:r>
              <a:rPr lang="en-US" dirty="0" smtClean="0">
                <a:hlinkClick r:id="rId3"/>
              </a:rPr>
              <a:t>http://www.womenofgrace.com/blog/?p=12906</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Born  just 8 years before St. </a:t>
            </a:r>
            <a:r>
              <a:rPr lang="en-US" b="1" dirty="0" err="1" smtClean="0"/>
              <a:t>Katerine</a:t>
            </a:r>
            <a:r>
              <a:rPr lang="en-US" b="1" dirty="0" smtClean="0"/>
              <a:t>, St. Frances Xavier Cabrini </a:t>
            </a:r>
            <a:r>
              <a:rPr lang="en-US" b="1" dirty="0" smtClean="0"/>
              <a:t>(1850-1917) founded the </a:t>
            </a:r>
            <a:r>
              <a:rPr lang="en-US" sz="1600" b="1" dirty="0" smtClean="0"/>
              <a:t>Missionary Sisters of the Sacred Heart </a:t>
            </a:r>
            <a:r>
              <a:rPr lang="en-US" b="1" dirty="0" smtClean="0"/>
              <a:t>and established 67 orphanages, schools, and hospitals in New York, Chicago, Des Plaines, Seattle, New Orleans, Denver, Los Angeles, Philadelphia, and throughout South America and Europe.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a:defRPr/>
            </a:pPr>
            <a:r>
              <a:rPr lang="en-US" b="1" dirty="0" smtClean="0"/>
              <a:t>And finally closer to home Mother </a:t>
            </a:r>
            <a:r>
              <a:rPr lang="en-US" b="1" dirty="0" smtClean="0"/>
              <a:t>St. John Fournier, (1814-1875</a:t>
            </a:r>
            <a:r>
              <a:rPr lang="en-US" b="1" dirty="0" smtClean="0"/>
              <a:t>) arrived here</a:t>
            </a:r>
            <a:r>
              <a:rPr lang="en-US" b="1" baseline="0" dirty="0" smtClean="0"/>
              <a:t> in 1851 </a:t>
            </a:r>
            <a:r>
              <a:rPr lang="en-US" b="1" dirty="0" smtClean="0"/>
              <a:t>with three other sisters  (Francis</a:t>
            </a:r>
            <a:r>
              <a:rPr lang="en-US" b="1" baseline="0" dirty="0" smtClean="0"/>
              <a:t> Joseph, </a:t>
            </a:r>
            <a:r>
              <a:rPr lang="en-US" b="1" baseline="0" dirty="0" err="1" smtClean="0"/>
              <a:t>Scholastica</a:t>
            </a:r>
            <a:r>
              <a:rPr lang="en-US" b="1" baseline="0" dirty="0" smtClean="0"/>
              <a:t> </a:t>
            </a:r>
            <a:r>
              <a:rPr lang="en-US" b="1" baseline="0" dirty="0" err="1" smtClean="0"/>
              <a:t>Vasques</a:t>
            </a:r>
            <a:r>
              <a:rPr lang="en-US" b="1" baseline="0" dirty="0" smtClean="0"/>
              <a:t>, </a:t>
            </a:r>
            <a:r>
              <a:rPr lang="en-US" b="1" baseline="0" dirty="0" err="1" smtClean="0"/>
              <a:t>Philomene</a:t>
            </a:r>
            <a:r>
              <a:rPr lang="en-US" b="1" baseline="0" dirty="0" smtClean="0"/>
              <a:t> </a:t>
            </a:r>
            <a:r>
              <a:rPr lang="en-US" b="1" baseline="0" dirty="0" err="1" smtClean="0"/>
              <a:t>Vilaine</a:t>
            </a:r>
            <a:r>
              <a:rPr lang="en-US" b="1" baseline="0" dirty="0" smtClean="0"/>
              <a:t>)</a:t>
            </a:r>
            <a:r>
              <a:rPr lang="en-US" b="1" dirty="0" smtClean="0"/>
              <a:t>. </a:t>
            </a:r>
            <a:r>
              <a:rPr lang="en-US" b="1" dirty="0" smtClean="0"/>
              <a:t>That was one year after the Diocese of St. Paul was </a:t>
            </a:r>
            <a:r>
              <a:rPr lang="en-US" b="1" dirty="0" smtClean="0"/>
              <a:t>formed---and shortly after a midnight attack on their St. Louis convent forced them to  close their school for African Americans in St. Louis. No such drama in St. Paul as they successfully </a:t>
            </a:r>
            <a:r>
              <a:rPr lang="en-US" b="1" baseline="0" dirty="0" smtClean="0"/>
              <a:t>started a school and cared for victims of the 1853 cholera </a:t>
            </a:r>
            <a:r>
              <a:rPr lang="en-US" b="1" baseline="0" dirty="0" smtClean="0"/>
              <a:t>outbreak </a:t>
            </a:r>
            <a:r>
              <a:rPr lang="en-US" b="1" baseline="0" dirty="0" smtClean="0"/>
              <a:t>in the log cabin that served as the </a:t>
            </a:r>
            <a:r>
              <a:rPr lang="en-US" b="1" baseline="0" dirty="0" smtClean="0"/>
              <a:t>first location of St. Joseph’s </a:t>
            </a:r>
            <a:r>
              <a:rPr lang="en-US" b="1" baseline="0" dirty="0" smtClean="0"/>
              <a:t>Hospital. Eventually Sister</a:t>
            </a:r>
            <a:r>
              <a:rPr lang="en-US" b="1" dirty="0" smtClean="0"/>
              <a:t> Fournier’s </a:t>
            </a:r>
            <a:r>
              <a:rPr lang="en-US" b="1" baseline="0" dirty="0" smtClean="0"/>
              <a:t>order, the </a:t>
            </a:r>
            <a:r>
              <a:rPr lang="en-US" sz="1400" b="1" dirty="0" smtClean="0"/>
              <a:t>Sisters of St. Joseph of Carondelet </a:t>
            </a:r>
            <a:r>
              <a:rPr lang="en-US" b="1" baseline="0" dirty="0" smtClean="0"/>
              <a:t>established around a 100 institutions of education and health care in Minnesota, North-South Dakota and Wisconsin.  (Wikipedia and Sisters of St Joseph websites) </a:t>
            </a:r>
            <a:r>
              <a:rPr lang="en-US" sz="1000" b="1" baseline="0" dirty="0" smtClean="0"/>
              <a:t>During the French Revolution, her boss, Mother St. John </a:t>
            </a:r>
            <a:r>
              <a:rPr lang="en-US" sz="1000" b="1" baseline="0" dirty="0" err="1" smtClean="0"/>
              <a:t>Fontbonne</a:t>
            </a:r>
            <a:r>
              <a:rPr lang="en-US" sz="1000" b="1" baseline="0" dirty="0" smtClean="0"/>
              <a:t>, along with Bishop De </a:t>
            </a:r>
            <a:r>
              <a:rPr lang="en-US" sz="1000" b="1" baseline="0" dirty="0" err="1" smtClean="0"/>
              <a:t>Gallard</a:t>
            </a:r>
            <a:r>
              <a:rPr lang="en-US" sz="1000" b="1" baseline="0" dirty="0" smtClean="0"/>
              <a:t> refused to sign the Oath of Civil Constitution of the Clergy. She was imprisoned during the French Revolution (that began in 1789) and was scheduled for execution on 28 July 1794; but the evening before Robespierre fell and the Reign of Terror ended. </a:t>
            </a:r>
            <a:endParaRPr lang="en-US" sz="1000" b="1"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Just a last quick comment before moving on---by</a:t>
            </a:r>
            <a:r>
              <a:rPr lang="en-US" b="1" baseline="0" dirty="0" smtClean="0"/>
              <a:t> selecting only women for this page, I do not mean to suggest that men did not establish service institutions: </a:t>
            </a:r>
            <a:r>
              <a:rPr lang="en-US" b="1" baseline="0" dirty="0" err="1" smtClean="0"/>
              <a:t>e.g</a:t>
            </a:r>
            <a:r>
              <a:rPr lang="en-US" b="1" baseline="0" dirty="0" smtClean="0"/>
              <a:t>, Archbishop Ireland founded our own UST.</a:t>
            </a:r>
            <a:endParaRPr lang="en-US" b="1"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EXTRAS</a:t>
            </a:r>
          </a:p>
          <a:p>
            <a:endParaRPr lang="en-US" dirty="0" smtClean="0"/>
          </a:p>
          <a:p>
            <a:r>
              <a:rPr lang="en-US" dirty="0" smtClean="0"/>
              <a:t>HHS Mandate  HHS Department of Health and Human Services January 20</a:t>
            </a:r>
            <a:r>
              <a:rPr lang="en-US" baseline="30000" dirty="0" smtClean="0"/>
              <a:t>th</a:t>
            </a:r>
            <a:r>
              <a:rPr lang="en-US" dirty="0" smtClean="0"/>
              <a:t> rule for contraceptives</a:t>
            </a:r>
          </a:p>
          <a:p>
            <a:endParaRPr lang="en-US" dirty="0" smtClean="0"/>
          </a:p>
          <a:p>
            <a:r>
              <a:rPr lang="en-US" dirty="0" smtClean="0"/>
              <a:t>HHs eliminated conscience protection from those who do not present abortion as a medical</a:t>
            </a:r>
            <a:r>
              <a:rPr lang="en-US" baseline="0" dirty="0" smtClean="0"/>
              <a:t> alternative</a:t>
            </a:r>
          </a:p>
          <a:p>
            <a:endParaRPr lang="en-US" baseline="0" dirty="0" smtClean="0"/>
          </a:p>
          <a:p>
            <a:r>
              <a:rPr lang="en-US" baseline="0" dirty="0" smtClean="0"/>
              <a:t>HHS  refuses to give grants to those interested in helping the 700,000 to 2 million individuals involves in sexual traffic </a:t>
            </a:r>
          </a:p>
          <a:p>
            <a:endParaRPr lang="en-US" baseline="0" dirty="0" smtClean="0"/>
          </a:p>
          <a:p>
            <a:r>
              <a:rPr lang="en-US" baseline="0" dirty="0" smtClean="0"/>
              <a:t>Washington DC required same sex marriage laws required Catholic Charities to place foster children with same sex couples</a:t>
            </a:r>
          </a:p>
          <a:p>
            <a:endParaRPr lang="en-US" baseline="0" dirty="0" smtClean="0"/>
          </a:p>
          <a:p>
            <a:r>
              <a:rPr lang="en-US" baseline="0" dirty="0" smtClean="0"/>
              <a:t>US Supreme Court traded </a:t>
            </a:r>
            <a:r>
              <a:rPr lang="en-US" baseline="0" dirty="0" err="1" smtClean="0"/>
              <a:t>Sherbert</a:t>
            </a:r>
            <a:r>
              <a:rPr lang="en-US" baseline="0" dirty="0" smtClean="0"/>
              <a:t> v </a:t>
            </a:r>
            <a:r>
              <a:rPr lang="en-US" baseline="0" dirty="0" err="1" smtClean="0"/>
              <a:t>Verner</a:t>
            </a:r>
            <a:r>
              <a:rPr lang="en-US" baseline="0" dirty="0" smtClean="0"/>
              <a:t> (government needed a compelling interest to override religious liberty) for Employment Division v Smith where government can burden as long as not discriminatory.</a:t>
            </a:r>
          </a:p>
          <a:p>
            <a:endParaRPr lang="en-US" baseline="0" dirty="0" smtClean="0"/>
          </a:p>
          <a:p>
            <a:r>
              <a:rPr lang="en-US" baseline="0" dirty="0" smtClean="0"/>
              <a:t>St. Joseph’s Hospital in New York sued over not providing spousal benefits to a same sex couple---even though it is privately insured.</a:t>
            </a: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 y="4456770"/>
            <a:ext cx="6705600" cy="4221733"/>
          </a:xfrm>
        </p:spPr>
        <p:txBody>
          <a:bodyPr>
            <a:normAutofit fontScale="32500" lnSpcReduction="20000"/>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3200" b="1" dirty="0" smtClean="0"/>
              <a:t>This philosophy reared its ugly head in the 19</a:t>
            </a:r>
            <a:r>
              <a:rPr lang="en-US" sz="3200" b="1" baseline="30000" dirty="0" smtClean="0"/>
              <a:t>th</a:t>
            </a:r>
            <a:r>
              <a:rPr lang="en-US" sz="3200" b="1" dirty="0" smtClean="0"/>
              <a:t> century in 1857 U.S. Supreme Court decision</a:t>
            </a:r>
            <a:r>
              <a:rPr lang="en-US" sz="3200" b="1" baseline="0" dirty="0" smtClean="0"/>
              <a:t> </a:t>
            </a:r>
            <a:r>
              <a:rPr lang="en-US" sz="3200" b="1" baseline="0" dirty="0" err="1" smtClean="0"/>
              <a:t>Dred</a:t>
            </a:r>
            <a:r>
              <a:rPr lang="en-US" sz="3200" b="1" baseline="0" dirty="0" smtClean="0"/>
              <a:t> Scott versus Stanford. This notorious decision declared that African-American slaves were no better than property. It took the Civil War to correct this notion.</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3200" b="1"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3200" b="1" baseline="0" dirty="0" smtClean="0"/>
              <a:t>The </a:t>
            </a:r>
            <a:r>
              <a:rPr lang="en-US" sz="3200" b="1" baseline="0" dirty="0" err="1" smtClean="0"/>
              <a:t>philosopy</a:t>
            </a:r>
            <a:r>
              <a:rPr lang="en-US" sz="3200" b="1" baseline="0" dirty="0" smtClean="0"/>
              <a:t> of subjectivism reared up again in 1973 in the U.S. Supreme Court decision that humanity of unborn babies does not suffice for giving them rights.  Concern for abortion rights has now lead the U.S. Supreme Court to a subjective definition of liberty. Here is the passage from Planned Parenthood v Casey. </a:t>
            </a:r>
            <a:endParaRPr lang="en-US" sz="3200" b="1"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3200" b="1"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3200" b="1" dirty="0" smtClean="0"/>
              <a:t>But there are objective criteria. For instance, we do not tolerate parents who define the meaning of their own existence so selfishly that they neglect their own children. Child abuse is both immoral and illegal.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3200" b="1"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3200" b="1" dirty="0" smtClean="0"/>
              <a:t>EXTRAS: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3200" b="1" dirty="0" smtClean="0"/>
              <a:t>Roe v Wade</a:t>
            </a:r>
            <a:r>
              <a:rPr lang="en-US" sz="3200" b="1" baseline="0" dirty="0" smtClean="0"/>
              <a:t> 1973 and Casey 1992</a:t>
            </a:r>
            <a:endParaRPr lang="en-US" sz="3200" b="1" dirty="0" smtClean="0"/>
          </a:p>
          <a:p>
            <a:pPr lvl="1">
              <a:buNone/>
            </a:pPr>
            <a:endParaRPr lang="en-US" sz="3200" b="1" dirty="0" smtClean="0"/>
          </a:p>
          <a:p>
            <a:pPr lvl="1">
              <a:buNone/>
            </a:pPr>
            <a:r>
              <a:rPr lang="en-US" sz="3200" b="1" i="1" dirty="0" smtClean="0"/>
              <a:t>Casey</a:t>
            </a:r>
            <a:r>
              <a:rPr lang="en-US" sz="3200" b="1" i="0" dirty="0" smtClean="0"/>
              <a:t>: “It</a:t>
            </a:r>
            <a:r>
              <a:rPr lang="en-US" sz="3200" b="1" dirty="0" smtClean="0"/>
              <a:t> is conventional constitutional doctrine that where reasonable people disagree the government can adopt one position or the other.  That theorem, however, assumes a state of affairs in which the choice does not intrude upon a </a:t>
            </a:r>
            <a:r>
              <a:rPr lang="en-US" sz="3200" b="1" i="1" dirty="0" smtClean="0"/>
              <a:t>protected liberty</a:t>
            </a:r>
            <a:r>
              <a:rPr lang="en-US" sz="3200" b="1" dirty="0" smtClean="0"/>
              <a:t>. </a:t>
            </a:r>
            <a:r>
              <a:rPr lang="en-US" sz="2900" b="1" dirty="0" smtClean="0"/>
              <a:t>Thus, while some people might disagree about whether or not the flag should be saluted, or disagree about the proposition that it may not be defiled, </a:t>
            </a:r>
            <a:r>
              <a:rPr lang="en-US" sz="2900" b="1" i="1" dirty="0" smtClean="0"/>
              <a:t>we</a:t>
            </a:r>
            <a:r>
              <a:rPr lang="en-US" sz="2900" b="1" dirty="0" smtClean="0"/>
              <a:t> have ruled that a State may not compel or enforce one view or the other.  . . . .</a:t>
            </a:r>
          </a:p>
          <a:p>
            <a:pPr lvl="1">
              <a:buNone/>
            </a:pPr>
            <a:r>
              <a:rPr lang="en-US" sz="3200" b="1" i="1" dirty="0" smtClean="0"/>
              <a:t>Our</a:t>
            </a:r>
            <a:r>
              <a:rPr lang="en-US" sz="3200" b="1" dirty="0" smtClean="0"/>
              <a:t> cases recognize "the right of the </a:t>
            </a:r>
            <a:r>
              <a:rPr lang="en-US" sz="3200" b="1" i="1" dirty="0" smtClean="0"/>
              <a:t>individual</a:t>
            </a:r>
            <a:r>
              <a:rPr lang="en-US" sz="3200" b="1" dirty="0" smtClean="0"/>
              <a:t>, married or single, to be free from unwarranted governmental intrusion into matters so fundamentally affecting a person as the decision whether to bear or beget a child." </a:t>
            </a:r>
          </a:p>
          <a:p>
            <a:pPr lvl="1">
              <a:buNone/>
            </a:pPr>
            <a:endParaRPr lang="en-US" sz="3200" b="1" dirty="0" smtClean="0"/>
          </a:p>
          <a:p>
            <a:pPr lvl="1">
              <a:buNone/>
            </a:pPr>
            <a:r>
              <a:rPr lang="en-US" sz="3200" b="1" dirty="0" smtClean="0"/>
              <a:t>These matters, involving the most intimate and </a:t>
            </a:r>
            <a:r>
              <a:rPr lang="en-US" sz="3200" b="1" i="1" dirty="0" smtClean="0"/>
              <a:t>personal</a:t>
            </a:r>
            <a:r>
              <a:rPr lang="en-US" sz="3200" b="1" dirty="0" smtClean="0"/>
              <a:t> choices a person may make in a lifetime, choices central to personal dignity and autonomy, are central to the liberty protected by the Fourteenth Amendment. </a:t>
            </a:r>
          </a:p>
          <a:p>
            <a:pPr lvl="1">
              <a:buNone/>
            </a:pPr>
            <a:endParaRPr lang="en-US" sz="3200" b="1" dirty="0" smtClean="0">
              <a:solidFill>
                <a:schemeClr val="accent6">
                  <a:lumMod val="50000"/>
                </a:schemeClr>
              </a:solidFill>
            </a:endParaRPr>
          </a:p>
          <a:p>
            <a:pPr lvl="1">
              <a:buNone/>
            </a:pPr>
            <a:r>
              <a:rPr lang="en-US" sz="3200" b="1" dirty="0" smtClean="0">
                <a:solidFill>
                  <a:schemeClr val="accent6">
                    <a:lumMod val="50000"/>
                  </a:schemeClr>
                </a:solidFill>
              </a:rPr>
              <a:t>At the </a:t>
            </a:r>
            <a:r>
              <a:rPr lang="en-US" sz="3200" b="1" i="1" dirty="0" smtClean="0">
                <a:solidFill>
                  <a:srgbClr val="C00000"/>
                </a:solidFill>
              </a:rPr>
              <a:t>heart of liberty </a:t>
            </a:r>
            <a:r>
              <a:rPr lang="en-US" sz="3200" b="1" dirty="0" smtClean="0">
                <a:solidFill>
                  <a:schemeClr val="accent6">
                    <a:lumMod val="50000"/>
                  </a:schemeClr>
                </a:solidFill>
              </a:rPr>
              <a:t>is the right to define one's own concept of existence, of meaning, of the universe, and of the mystery of human life. </a:t>
            </a:r>
          </a:p>
          <a:p>
            <a:pPr lvl="1">
              <a:buNone/>
            </a:pPr>
            <a:endParaRPr lang="en-US" sz="3200" b="1" dirty="0" smtClean="0"/>
          </a:p>
          <a:p>
            <a:pPr lvl="1">
              <a:buNone/>
            </a:pPr>
            <a:r>
              <a:rPr lang="en-US" sz="3200" b="1" dirty="0" smtClean="0"/>
              <a:t>Beliefs about these matters could not define the attributes of </a:t>
            </a:r>
            <a:r>
              <a:rPr lang="en-US" sz="3200" b="1" i="1" dirty="0" smtClean="0"/>
              <a:t>personhood </a:t>
            </a:r>
            <a:r>
              <a:rPr lang="en-US" sz="3200" b="1" dirty="0" smtClean="0"/>
              <a:t>were they formed under compulsion of the State.” (emphasis mine)</a:t>
            </a:r>
          </a:p>
          <a:p>
            <a:pPr lvl="1">
              <a:buNone/>
            </a:pPr>
            <a:endParaRPr lang="en-US" sz="3200" b="1" dirty="0" smtClean="0"/>
          </a:p>
          <a:p>
            <a:pPr lvl="1">
              <a:buNone/>
            </a:pPr>
            <a:endParaRPr lang="en-US" sz="3200" b="1"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4800" y="4456770"/>
            <a:ext cx="5867400" cy="4221733"/>
          </a:xfrm>
        </p:spPr>
        <p:txBody>
          <a:bodyPr>
            <a:normAutofit/>
          </a:bodyPr>
          <a:lstStyle/>
          <a:p>
            <a:pPr>
              <a:buNone/>
            </a:pPr>
            <a:r>
              <a:rPr lang="en-US" sz="1200" b="1" dirty="0" smtClean="0"/>
              <a:t>ANALYSIS:</a:t>
            </a:r>
          </a:p>
          <a:p>
            <a:pPr>
              <a:buNone/>
            </a:pPr>
            <a:endParaRPr lang="en-US" sz="1200" b="1" dirty="0" smtClean="0"/>
          </a:p>
          <a:p>
            <a:pPr marL="228600" indent="-228600">
              <a:buAutoNum type="arabicParenR"/>
            </a:pPr>
            <a:r>
              <a:rPr lang="en-US" sz="1200" b="1" dirty="0" smtClean="0"/>
              <a:t>The</a:t>
            </a:r>
            <a:r>
              <a:rPr lang="en-US" sz="1200" b="1" baseline="0" dirty="0" smtClean="0"/>
              <a:t> basis of American government, rights, and liberty are self-evident truths. Truths are self-evident only when objective. </a:t>
            </a:r>
          </a:p>
          <a:p>
            <a:pPr marL="228600" indent="-228600">
              <a:buAutoNum type="arabicParenR"/>
            </a:pPr>
            <a:endParaRPr lang="en-US" sz="1200" b="1" baseline="0" dirty="0" smtClean="0"/>
          </a:p>
          <a:p>
            <a:pPr marL="228600" indent="-228600">
              <a:buAutoNum type="arabicParenR"/>
            </a:pPr>
            <a:r>
              <a:rPr lang="en-US" sz="1200" b="1" baseline="0" dirty="0" smtClean="0"/>
              <a:t>The Declaration also </a:t>
            </a:r>
            <a:r>
              <a:rPr lang="en-US" sz="1200" b="1" dirty="0" smtClean="0"/>
              <a:t>adopts the natural moral law in order to argue that “</a:t>
            </a:r>
            <a:r>
              <a:rPr lang="en-US" sz="1200" b="1" i="1" dirty="0" smtClean="0"/>
              <a:t>the Laws of Nature and of Nature's God” </a:t>
            </a:r>
            <a:r>
              <a:rPr lang="en-US" sz="1200" b="1" dirty="0" smtClean="0"/>
              <a:t>entitle Americans to be independent of England, because there are natural rights and because governments are instituted to secure those God-given rights.</a:t>
            </a:r>
          </a:p>
          <a:p>
            <a:endParaRPr lang="en-US" sz="1200" b="1" dirty="0" smtClean="0"/>
          </a:p>
          <a:p>
            <a:pPr>
              <a:buNone/>
            </a:pPr>
            <a:r>
              <a:rPr lang="en-US" b="1" dirty="0" smtClean="0"/>
              <a:t>3</a:t>
            </a:r>
            <a:r>
              <a:rPr lang="en-US" sz="1200" b="1" dirty="0" smtClean="0"/>
              <a:t>) This means that America was founded on the agreement that the Creator’s natural law is the basis of government and that respect for each other’s equality and natural rights are the basis of civil society. </a:t>
            </a:r>
            <a:endParaRPr lang="en-US" sz="1200" b="1" i="1"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b="1" baseline="0" dirty="0" smtClean="0">
                <a:solidFill>
                  <a:srgbClr val="FF0000"/>
                </a:solidFill>
              </a:rPr>
              <a:t>Third Response: </a:t>
            </a:r>
            <a:r>
              <a:rPr lang="en-US" sz="1200" b="1" dirty="0" smtClean="0"/>
              <a:t>As George Washington put it in his Farewell Address: “[Though it may be otherwise for a few individuals] reason and experience both forbid us to expect that national morality can prevail in exclusion of religious principle.”  </a:t>
            </a:r>
          </a:p>
          <a:p>
            <a:pPr>
              <a:buNone/>
            </a:pPr>
            <a:r>
              <a:rPr lang="en-US" sz="1200" b="1" dirty="0" smtClean="0"/>
              <a:t>      Aquinas explains in</a:t>
            </a:r>
            <a:r>
              <a:rPr lang="en-US" sz="1200" b="1" baseline="0" dirty="0" smtClean="0"/>
              <a:t> his </a:t>
            </a:r>
            <a:r>
              <a:rPr lang="en-US" sz="1200" b="1" i="1" baseline="0" dirty="0" smtClean="0"/>
              <a:t>Summa </a:t>
            </a:r>
            <a:r>
              <a:rPr lang="en-US" sz="1200" b="1" i="1" baseline="0" dirty="0" err="1" smtClean="0"/>
              <a:t>Theologica</a:t>
            </a:r>
            <a:r>
              <a:rPr lang="en-US" sz="1200" b="1" i="1" baseline="0" dirty="0" smtClean="0"/>
              <a:t> </a:t>
            </a:r>
            <a:r>
              <a:rPr lang="en-US" sz="1200" b="1" baseline="0" dirty="0" smtClean="0"/>
              <a:t>that without Revelation, the human mind is typically too weak to come to know God and His ways without a lot of errors. </a:t>
            </a:r>
          </a:p>
          <a:p>
            <a:pPr>
              <a:buNone/>
            </a:pPr>
            <a:endParaRPr lang="en-US" sz="1200" b="1" baseline="0" dirty="0" smtClean="0"/>
          </a:p>
          <a:p>
            <a:r>
              <a:rPr lang="en-US" dirty="0" smtClean="0"/>
              <a:t>George Washington’s Farewell Address:</a:t>
            </a:r>
          </a:p>
          <a:p>
            <a:r>
              <a:rPr lang="en-US" dirty="0" smtClean="0"/>
              <a:t>Of all the dispositions and habits which lead to political prosperity, religion and morality are indispensable supports. In vain would that man claim the tribute of patriotism, who should labor to subvert these great pillars of human happiness, these firmest props of the duties of men and citizens. The mere politician, equally with the pious man, ought to respect and to cherish them. A volume could not trace all their connections with private and public felicity. Let it simply be asked: Where is the security for property, for reputation, for life, if the sense of religious obligation desert the oaths which are the instruments of investigation in courts of justice ? And let us with caution indulge the supposition that morality can be maintained without religion. Whatever may be conceded to the influence of refined education on minds of peculiar structure, reason and experience both forbid us to expect that national morality can prevail in exclusion of religious principle. </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55E5B-FB06-4785-9AFB-980AF385D4A1}" type="datetimeFigureOut">
              <a:rPr lang="en-US" smtClean="0"/>
              <a:pPr/>
              <a:t>6/14/2012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55E5B-FB06-4785-9AFB-980AF385D4A1}" type="datetimeFigureOut">
              <a:rPr lang="en-US" smtClean="0"/>
              <a:pPr/>
              <a:t>6/14/2012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55E5B-FB06-4785-9AFB-980AF385D4A1}" type="datetimeFigureOut">
              <a:rPr lang="en-US" smtClean="0"/>
              <a:pPr/>
              <a:t>6/14/2012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55E5B-FB06-4785-9AFB-980AF385D4A1}" type="datetimeFigureOut">
              <a:rPr lang="en-US" smtClean="0"/>
              <a:pPr/>
              <a:t>6/14/2012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5441F-FC3B-4B49-A47C-39154381ED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0.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upload.wikimedia.org/wikipedia/commons/1/1e/Thomas_Jefferson_by_Rembrandt_Peale%2C_1800.jpg" TargetMode="External"/><Relationship Id="rId5" Type="http://schemas.openxmlformats.org/officeDocument/2006/relationships/image" Target="../media/image24.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image" Target="../media/image10.png"/><Relationship Id="rId4" Type="http://schemas.openxmlformats.org/officeDocument/2006/relationships/image" Target="../media/image6.gif"/></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ile:Statue_of_Liberty_7.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hyperlink" Target="http://en.wikipedia.org/wiki/File:Spirit_of_'76.jpg" TargetMode="External"/><Relationship Id="rId7" Type="http://schemas.openxmlformats.org/officeDocument/2006/relationships/image" Target="../media/image4.jpeg"/><Relationship Id="rId12" Type="http://schemas.openxmlformats.org/officeDocument/2006/relationships/image" Target="../media/image9.jpeg"/><Relationship Id="rId2" Type="http://schemas.openxmlformats.org/officeDocument/2006/relationships/notesSlide" Target="../notesSlides/notesSlide1.xml"/><Relationship Id="rId16"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hyperlink" Target="http://en.wikipedia.org/wiki/File:Statue_of_Liberty_7.jpg" TargetMode="External"/><Relationship Id="rId11" Type="http://schemas.openxmlformats.org/officeDocument/2006/relationships/image" Target="../media/image8.png"/><Relationship Id="rId5" Type="http://schemas.openxmlformats.org/officeDocument/2006/relationships/image" Target="../media/image3.jpeg"/><Relationship Id="rId15" Type="http://schemas.openxmlformats.org/officeDocument/2006/relationships/image" Target="../media/image12.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6.gif"/><Relationship Id="rId14" Type="http://schemas.openxmlformats.org/officeDocument/2006/relationships/image" Target="../media/image11.jpe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8.png"/><Relationship Id="rId3" Type="http://schemas.openxmlformats.org/officeDocument/2006/relationships/image" Target="../media/image14.jpeg"/><Relationship Id="rId7" Type="http://schemas.openxmlformats.org/officeDocument/2006/relationships/hyperlink" Target="http://www.stkate.edu/pages/giving/ways_to_give.php" TargetMode="External"/><Relationship Id="rId12" Type="http://schemas.openxmlformats.org/officeDocument/2006/relationships/image" Target="../media/image21.png"/><Relationship Id="rId17" Type="http://schemas.openxmlformats.org/officeDocument/2006/relationships/image" Target="../media/image23.jpeg"/><Relationship Id="rId2" Type="http://schemas.openxmlformats.org/officeDocument/2006/relationships/notesSlide" Target="../notesSlides/notesSlide2.xml"/><Relationship Id="rId16" Type="http://schemas.openxmlformats.org/officeDocument/2006/relationships/hyperlink" Target="http://en.wikipedia.org/wiki/File:SaintMotherTheodoreGuerinPressPhoto.jpg" TargetMode="External"/><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0.jpeg"/><Relationship Id="rId5" Type="http://schemas.openxmlformats.org/officeDocument/2006/relationships/image" Target="../media/image16.jpeg"/><Relationship Id="rId15" Type="http://schemas.openxmlformats.org/officeDocument/2006/relationships/image" Target="../media/image22.jpeg"/><Relationship Id="rId10" Type="http://schemas.openxmlformats.org/officeDocument/2006/relationships/hyperlink" Target="http://www.womenofgrace.com/blog/wp-content/uploads/2012/03/photo_SKD-XUkids.jpg" TargetMode="External"/><Relationship Id="rId4" Type="http://schemas.openxmlformats.org/officeDocument/2006/relationships/image" Target="../media/image15.jpeg"/><Relationship Id="rId9" Type="http://schemas.openxmlformats.org/officeDocument/2006/relationships/image" Target="../media/image19.jpeg"/><Relationship Id="rId1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http://en.wikipedia.org/wiki/File:CathedralofStPaul.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hyperlink" Target="http://en.wikipedia.org/wiki/File:Spirit_of_'76.jpg" TargetMode="External"/><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slides/_rels/slide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en.wikipedia.org/wiki/File:Spirit_of_'76.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48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143000"/>
          </a:xfrm>
        </p:spPr>
        <p:txBody>
          <a:bodyPr>
            <a:noAutofit/>
          </a:bodyPr>
          <a:lstStyle/>
          <a:p>
            <a:r>
              <a:rPr lang="en-US" sz="2000" b="1" dirty="0" smtClean="0">
                <a:solidFill>
                  <a:schemeClr val="bg1"/>
                </a:solidFill>
              </a:rPr>
              <a:t>Deceits and Conceits: The False Conflict of </a:t>
            </a:r>
            <a:r>
              <a:rPr lang="en-US" sz="2000" b="1" dirty="0" smtClean="0">
                <a:solidFill>
                  <a:schemeClr val="bg1"/>
                </a:solidFill>
              </a:rPr>
              <a:t>R</a:t>
            </a:r>
            <a:r>
              <a:rPr lang="en-US" sz="2000" b="1" dirty="0" smtClean="0">
                <a:solidFill>
                  <a:schemeClr val="bg1"/>
                </a:solidFill>
              </a:rPr>
              <a:t>eligious Freedom with Women’s Liberty</a:t>
            </a:r>
            <a:endParaRPr lang="en-US" sz="2000" b="1" dirty="0">
              <a:solidFill>
                <a:schemeClr val="bg1"/>
              </a:solidFill>
            </a:endParaRPr>
          </a:p>
        </p:txBody>
      </p:sp>
      <p:pic>
        <p:nvPicPr>
          <p:cNvPr id="4" name="Content Placeholder 3" descr="Siena Fortnight 2012.jpg"/>
          <p:cNvPicPr>
            <a:picLocks noGrp="1" noChangeAspect="1"/>
          </p:cNvPicPr>
          <p:nvPr>
            <p:ph idx="1"/>
          </p:nvPr>
        </p:nvPicPr>
        <p:blipFill>
          <a:blip r:embed="rId2" cstate="print"/>
          <a:stretch>
            <a:fillRect/>
          </a:stretch>
        </p:blipFill>
        <p:spPr>
          <a:xfrm>
            <a:off x="2411160" y="1066800"/>
            <a:ext cx="4523040" cy="5853345"/>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58762"/>
          </a:xfrm>
        </p:spPr>
        <p:txBody>
          <a:bodyPr>
            <a:noAutofit/>
          </a:bodyPr>
          <a:lstStyle/>
          <a:p>
            <a:r>
              <a:rPr lang="en-US" sz="2400" b="1" dirty="0" smtClean="0"/>
              <a:t>Two Objections</a:t>
            </a:r>
            <a:r>
              <a:rPr lang="en-US" sz="2400" dirty="0" smtClean="0"/>
              <a:t>: </a:t>
            </a:r>
            <a:endParaRPr lang="en-US" sz="2400" dirty="0"/>
          </a:p>
        </p:txBody>
      </p:sp>
      <p:sp>
        <p:nvSpPr>
          <p:cNvPr id="3" name="Content Placeholder 2"/>
          <p:cNvSpPr>
            <a:spLocks noGrp="1"/>
          </p:cNvSpPr>
          <p:nvPr>
            <p:ph idx="1"/>
          </p:nvPr>
        </p:nvSpPr>
        <p:spPr>
          <a:xfrm>
            <a:off x="0" y="609600"/>
            <a:ext cx="8915400" cy="6248400"/>
          </a:xfrm>
        </p:spPr>
        <p:txBody>
          <a:bodyPr>
            <a:normAutofit fontScale="55000" lnSpcReduction="20000"/>
          </a:bodyPr>
          <a:lstStyle/>
          <a:p>
            <a:pPr>
              <a:buNone/>
            </a:pPr>
            <a:r>
              <a:rPr lang="en-US" sz="4300" b="1" dirty="0" smtClean="0">
                <a:solidFill>
                  <a:srgbClr val="FF0000"/>
                </a:solidFill>
              </a:rPr>
              <a:t>First Objection: </a:t>
            </a:r>
          </a:p>
          <a:p>
            <a:pPr>
              <a:buNone/>
            </a:pPr>
            <a:r>
              <a:rPr lang="en-US" sz="4300" b="1" dirty="0" smtClean="0">
                <a:solidFill>
                  <a:srgbClr val="FF0000"/>
                </a:solidFill>
              </a:rPr>
              <a:t>The </a:t>
            </a:r>
            <a:r>
              <a:rPr lang="en-US" sz="4300" b="1" i="1" dirty="0" smtClean="0">
                <a:solidFill>
                  <a:srgbClr val="FF0000"/>
                </a:solidFill>
              </a:rPr>
              <a:t>Declaration of Independence </a:t>
            </a:r>
            <a:r>
              <a:rPr lang="en-US" sz="4300" b="1" dirty="0" smtClean="0">
                <a:solidFill>
                  <a:srgbClr val="FF0000"/>
                </a:solidFill>
              </a:rPr>
              <a:t>was mistaken: </a:t>
            </a:r>
            <a:r>
              <a:rPr lang="en-US" sz="4300" b="1" dirty="0" smtClean="0"/>
              <a:t>there </a:t>
            </a:r>
            <a:r>
              <a:rPr lang="en-US" sz="4300" b="1" dirty="0"/>
              <a:t>are no objective standards to rights of life, liberty, and happiness; the natural law is indeterminate; it says whatever one wants it to say</a:t>
            </a:r>
            <a:r>
              <a:rPr lang="en-US" sz="4300" b="1" dirty="0" smtClean="0"/>
              <a:t>.</a:t>
            </a:r>
          </a:p>
          <a:p>
            <a:pPr>
              <a:buNone/>
            </a:pPr>
            <a:endParaRPr lang="en-US" sz="4300" b="1" dirty="0"/>
          </a:p>
          <a:p>
            <a:pPr>
              <a:buNone/>
            </a:pPr>
            <a:r>
              <a:rPr lang="en-US" sz="4300" b="1" dirty="0" smtClean="0">
                <a:solidFill>
                  <a:srgbClr val="FF0000"/>
                </a:solidFill>
              </a:rPr>
              <a:t>Response: If the </a:t>
            </a:r>
            <a:r>
              <a:rPr lang="en-US" sz="4300" b="1" dirty="0" smtClean="0">
                <a:solidFill>
                  <a:srgbClr val="FF0000"/>
                </a:solidFill>
              </a:rPr>
              <a:t>Declaration was mistaken, </a:t>
            </a:r>
            <a:r>
              <a:rPr lang="en-US" sz="4300" b="1" dirty="0" smtClean="0">
                <a:solidFill>
                  <a:srgbClr val="FF0000"/>
                </a:solidFill>
              </a:rPr>
              <a:t>human </a:t>
            </a:r>
            <a:r>
              <a:rPr lang="en-US" sz="4300" b="1" dirty="0" smtClean="0">
                <a:solidFill>
                  <a:srgbClr val="FF0000"/>
                </a:solidFill>
              </a:rPr>
              <a:t>happiness can be attained in any way that one desires. </a:t>
            </a:r>
          </a:p>
          <a:p>
            <a:pPr>
              <a:buNone/>
            </a:pPr>
            <a:r>
              <a:rPr lang="en-US" sz="4300" b="1" dirty="0" smtClean="0">
                <a:solidFill>
                  <a:srgbClr val="FF0000"/>
                </a:solidFill>
              </a:rPr>
              <a:t>But such is not the case. </a:t>
            </a:r>
            <a:r>
              <a:rPr lang="en-US" sz="4300" b="1" dirty="0" smtClean="0"/>
              <a:t>Those who do not heed nature’s laws do not flourish but are miserable. </a:t>
            </a:r>
          </a:p>
          <a:p>
            <a:pPr>
              <a:buNone/>
            </a:pPr>
            <a:r>
              <a:rPr lang="en-US" sz="4300" b="1" dirty="0" smtClean="0"/>
              <a:t>For instance, natural law requires love to be self-giving and other-regarding; it forbids manipulating and using human beings for one’s own gratification. </a:t>
            </a:r>
          </a:p>
          <a:p>
            <a:pPr>
              <a:buNone/>
            </a:pPr>
            <a:r>
              <a:rPr lang="en-US" sz="4300" b="1" dirty="0" smtClean="0"/>
              <a:t>In particular, natural law argues that sexual pleasure does not suffice to bond human beings together in love. </a:t>
            </a:r>
          </a:p>
          <a:p>
            <a:pPr>
              <a:buNone/>
            </a:pPr>
            <a:r>
              <a:rPr lang="en-US" sz="4300" b="1" dirty="0" smtClean="0"/>
              <a:t>If this natural law of love were not true, then sex would cure loneliness, only the impotent would divorce, and none would suffer the pangs of betrayal and disillusionment on discovering that one’s lover cared not for oneself but only for one’s pleasuring abilities. </a:t>
            </a:r>
          </a:p>
          <a:p>
            <a:pPr>
              <a:buNone/>
            </a:pPr>
            <a:endParaRPr lang="en-US" sz="4300" b="1"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amond(in)">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Autofit/>
          </a:bodyPr>
          <a:lstStyle/>
          <a:p>
            <a:pPr>
              <a:buNone/>
            </a:pPr>
            <a:r>
              <a:rPr lang="en-US" sz="2400" b="1" dirty="0" smtClean="0">
                <a:solidFill>
                  <a:srgbClr val="FF0000"/>
                </a:solidFill>
              </a:rPr>
              <a:t>Second </a:t>
            </a:r>
            <a:r>
              <a:rPr lang="en-US" sz="2400" b="1" dirty="0" smtClean="0">
                <a:solidFill>
                  <a:srgbClr val="FF0000"/>
                </a:solidFill>
              </a:rPr>
              <a:t>Objection: Not all Americans believe in God</a:t>
            </a:r>
            <a:r>
              <a:rPr lang="en-US" sz="2400" b="1" i="1" dirty="0" smtClean="0"/>
              <a:t>;</a:t>
            </a:r>
            <a:r>
              <a:rPr lang="en-US" sz="2400" b="1" dirty="0" smtClean="0"/>
              <a:t> </a:t>
            </a:r>
            <a:r>
              <a:rPr lang="en-US" sz="2000" b="1" dirty="0" smtClean="0"/>
              <a:t>and so, the </a:t>
            </a:r>
            <a:r>
              <a:rPr lang="en-US" sz="2000" b="1" i="1" dirty="0" smtClean="0"/>
              <a:t>Declaration </a:t>
            </a:r>
            <a:r>
              <a:rPr lang="en-US" sz="2000" b="1" dirty="0" smtClean="0"/>
              <a:t>and </a:t>
            </a:r>
            <a:r>
              <a:rPr lang="en-US" sz="2000" b="1" dirty="0" smtClean="0"/>
              <a:t>the </a:t>
            </a:r>
            <a:r>
              <a:rPr lang="en-US" sz="2000" b="1" dirty="0" smtClean="0"/>
              <a:t>natural moral law should </a:t>
            </a:r>
            <a:r>
              <a:rPr lang="en-US" sz="2000" b="1" dirty="0" smtClean="0"/>
              <a:t>be discarded as the basis for American rights</a:t>
            </a:r>
            <a:r>
              <a:rPr lang="en-US" sz="2000" b="1" dirty="0" smtClean="0"/>
              <a:t>.</a:t>
            </a:r>
          </a:p>
          <a:p>
            <a:pPr>
              <a:buNone/>
            </a:pPr>
            <a:endParaRPr lang="en-US" sz="2000" b="1" dirty="0" smtClean="0"/>
          </a:p>
          <a:p>
            <a:pPr>
              <a:buNone/>
            </a:pPr>
            <a:r>
              <a:rPr lang="en-US" sz="2200" b="1" dirty="0" smtClean="0">
                <a:solidFill>
                  <a:srgbClr val="FF0000"/>
                </a:solidFill>
              </a:rPr>
              <a:t>First </a:t>
            </a:r>
            <a:r>
              <a:rPr lang="en-US" sz="2200" b="1" dirty="0" smtClean="0">
                <a:solidFill>
                  <a:srgbClr val="FF0000"/>
                </a:solidFill>
              </a:rPr>
              <a:t>Response: Even atheists and agnostics want to be free and happy.</a:t>
            </a:r>
            <a:r>
              <a:rPr lang="en-US" sz="2200" b="1" dirty="0" smtClean="0"/>
              <a:t> </a:t>
            </a:r>
            <a:r>
              <a:rPr lang="en-US" sz="2000" b="1" dirty="0" smtClean="0"/>
              <a:t>They know that not all paths lead to happiness. Frustrating human nature leads to misery. Recognizing that objective fact suffices to make one an adherent of </a:t>
            </a:r>
            <a:r>
              <a:rPr lang="en-US" sz="2000" b="1" dirty="0" smtClean="0"/>
              <a:t>the natural moral law and the Declaration ---</a:t>
            </a:r>
            <a:r>
              <a:rPr lang="en-US" sz="2000" b="1" dirty="0" smtClean="0"/>
              <a:t>even if one does not also hold that nature is created by God. </a:t>
            </a:r>
          </a:p>
          <a:p>
            <a:pPr>
              <a:buNone/>
            </a:pPr>
            <a:endParaRPr lang="en-US" sz="2000" b="1" dirty="0" smtClean="0"/>
          </a:p>
          <a:p>
            <a:pPr>
              <a:buNone/>
            </a:pPr>
            <a:r>
              <a:rPr lang="en-US" sz="2200" b="1" dirty="0" smtClean="0">
                <a:solidFill>
                  <a:srgbClr val="FF0000"/>
                </a:solidFill>
              </a:rPr>
              <a:t>Second </a:t>
            </a:r>
            <a:r>
              <a:rPr lang="en-US" sz="2200" b="1" dirty="0" smtClean="0">
                <a:solidFill>
                  <a:srgbClr val="FF0000"/>
                </a:solidFill>
              </a:rPr>
              <a:t>Response: The </a:t>
            </a:r>
            <a:r>
              <a:rPr lang="en-US" sz="2200" b="1" i="1" dirty="0" smtClean="0">
                <a:solidFill>
                  <a:srgbClr val="FF0000"/>
                </a:solidFill>
              </a:rPr>
              <a:t>Declaration </a:t>
            </a:r>
            <a:r>
              <a:rPr lang="en-US" sz="2200" b="1" dirty="0" smtClean="0">
                <a:solidFill>
                  <a:srgbClr val="FF0000"/>
                </a:solidFill>
              </a:rPr>
              <a:t>says all men are created equal. </a:t>
            </a:r>
            <a:r>
              <a:rPr lang="en-US" sz="2000" b="1" dirty="0" smtClean="0"/>
              <a:t>Creation makes us equal; and equality </a:t>
            </a:r>
            <a:r>
              <a:rPr lang="en-US" sz="2000" b="1" dirty="0" smtClean="0"/>
              <a:t>requires us to respect each other. </a:t>
            </a:r>
            <a:r>
              <a:rPr lang="en-US" sz="2000" b="1" dirty="0" smtClean="0"/>
              <a:t>We are to treat each other as we would be treated---just </a:t>
            </a:r>
            <a:r>
              <a:rPr lang="en-US" sz="2000" b="1" dirty="0" smtClean="0"/>
              <a:t>like </a:t>
            </a:r>
            <a:r>
              <a:rPr lang="en-US" sz="2000" b="1" dirty="0" smtClean="0"/>
              <a:t>the Golden Rule says.  And since the Golden Rule is ubiquitous, adherents need not be theists. So the Declaration’s core morality is compatible with the pluralistic  value systems found in free society.</a:t>
            </a:r>
          </a:p>
          <a:p>
            <a:pPr>
              <a:buNone/>
            </a:pPr>
            <a:endParaRPr lang="en-US" sz="2000" b="1" dirty="0" smtClean="0"/>
          </a:p>
          <a:p>
            <a:pPr>
              <a:buNone/>
            </a:pPr>
            <a:r>
              <a:rPr lang="en-US" sz="2200" b="1" dirty="0" smtClean="0">
                <a:solidFill>
                  <a:srgbClr val="FF0000"/>
                </a:solidFill>
              </a:rPr>
              <a:t>Third Response: The American people</a:t>
            </a:r>
          </a:p>
          <a:p>
            <a:pPr>
              <a:buNone/>
            </a:pPr>
            <a:r>
              <a:rPr lang="en-US" sz="2200" b="1" dirty="0" smtClean="0">
                <a:solidFill>
                  <a:srgbClr val="FF0000"/>
                </a:solidFill>
              </a:rPr>
              <a:t>                               need to believe in God.</a:t>
            </a:r>
            <a:endParaRPr lang="en-US" sz="2200" dirty="0"/>
          </a:p>
        </p:txBody>
      </p:sp>
      <p:pic>
        <p:nvPicPr>
          <p:cNvPr id="5" name="Picture 4" descr="george washington.jpg"/>
          <p:cNvPicPr>
            <a:picLocks noChangeAspect="1"/>
          </p:cNvPicPr>
          <p:nvPr/>
        </p:nvPicPr>
        <p:blipFill>
          <a:blip r:embed="rId3" cstate="print"/>
          <a:srcRect l="15764" t="14516" r="21182" b="17742"/>
          <a:stretch>
            <a:fillRect/>
          </a:stretch>
        </p:blipFill>
        <p:spPr>
          <a:xfrm>
            <a:off x="5181600" y="5253035"/>
            <a:ext cx="1295400" cy="1700213"/>
          </a:xfrm>
          <a:prstGeom prst="rect">
            <a:avLst/>
          </a:prstGeom>
        </p:spPr>
      </p:pic>
      <p:pic>
        <p:nvPicPr>
          <p:cNvPr id="6" name="Picture 5" descr="Aqu young head.jpg"/>
          <p:cNvPicPr>
            <a:picLocks noChangeAspect="1"/>
          </p:cNvPicPr>
          <p:nvPr/>
        </p:nvPicPr>
        <p:blipFill>
          <a:blip r:embed="rId4" cstate="print"/>
          <a:srcRect t="20588"/>
          <a:stretch>
            <a:fillRect/>
          </a:stretch>
        </p:blipFill>
        <p:spPr>
          <a:xfrm>
            <a:off x="7162800" y="5257800"/>
            <a:ext cx="1511300"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0" presetID="4" presetClass="entr" presetSubtype="16"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ox(in)">
                                      <p:cBhvr>
                                        <p:cTn id="22" dur="500"/>
                                        <p:tgtEl>
                                          <p:spTgt spid="3">
                                            <p:txEl>
                                              <p:pRg st="7" end="7"/>
                                            </p:txEl>
                                          </p:spTgt>
                                        </p:tgtEl>
                                      </p:cBhvr>
                                    </p:animEffect>
                                  </p:childTnLst>
                                </p:cTn>
                              </p:par>
                              <p:par>
                                <p:cTn id="23" presetID="2" presetClass="entr" presetSubtype="8" fill="hold"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500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2514600"/>
          </a:xfrm>
        </p:spPr>
        <p:txBody>
          <a:bodyPr>
            <a:noAutofit/>
          </a:bodyPr>
          <a:lstStyle/>
          <a:p>
            <a:pPr algn="l"/>
            <a:r>
              <a:rPr lang="en-US" sz="2800" b="1" dirty="0" smtClean="0"/>
              <a:t>Our founders likewise knew the value of believing in God and the importance of religious liberty. They not only identified it as our first liberty but they also established the tradition of beginning each session of Congress with a prayer offered by an official chaplain. </a:t>
            </a:r>
            <a:r>
              <a:rPr lang="en-US" sz="2400" b="1" dirty="0" smtClean="0"/>
              <a:t/>
            </a:r>
            <a:br>
              <a:rPr lang="en-US" sz="2400" b="1" dirty="0" smtClean="0"/>
            </a:br>
            <a:endParaRPr lang="en-US" sz="2400" b="1" dirty="0"/>
          </a:p>
        </p:txBody>
      </p:sp>
      <p:pic>
        <p:nvPicPr>
          <p:cNvPr id="44034" name="Picture 2"/>
          <p:cNvPicPr>
            <a:picLocks noChangeAspect="1" noChangeArrowheads="1"/>
          </p:cNvPicPr>
          <p:nvPr/>
        </p:nvPicPr>
        <p:blipFill>
          <a:blip r:embed="rId3" cstate="print"/>
          <a:srcRect t="23809"/>
          <a:stretch>
            <a:fillRect/>
          </a:stretch>
        </p:blipFill>
        <p:spPr bwMode="auto">
          <a:xfrm>
            <a:off x="2286000" y="4419600"/>
            <a:ext cx="4362450" cy="2438400"/>
          </a:xfrm>
          <a:prstGeom prst="rect">
            <a:avLst/>
          </a:prstGeom>
          <a:noFill/>
          <a:ln w="9525">
            <a:noFill/>
            <a:miter lim="800000"/>
            <a:headEnd/>
            <a:tailEnd/>
          </a:ln>
        </p:spPr>
      </p:pic>
      <p:pic>
        <p:nvPicPr>
          <p:cNvPr id="44038" name="Picture 6" descr="http://upload.wikimedia.org/wikipedia/commons/thumb/c/cc/BenFranklinDuplessis.jpg/220px-BenFranklinDuplessis.jpg"/>
          <p:cNvPicPr>
            <a:picLocks noChangeAspect="1" noChangeArrowheads="1"/>
          </p:cNvPicPr>
          <p:nvPr/>
        </p:nvPicPr>
        <p:blipFill>
          <a:blip r:embed="rId4" cstate="print"/>
          <a:srcRect l="11041" t="12407" r="19950" b="33830"/>
          <a:stretch>
            <a:fillRect/>
          </a:stretch>
        </p:blipFill>
        <p:spPr bwMode="auto">
          <a:xfrm>
            <a:off x="-1" y="4419600"/>
            <a:ext cx="2344615" cy="2438400"/>
          </a:xfrm>
          <a:prstGeom prst="rect">
            <a:avLst/>
          </a:prstGeom>
          <a:noFill/>
        </p:spPr>
      </p:pic>
      <p:pic>
        <p:nvPicPr>
          <p:cNvPr id="8" name="Picture 2" descr="http://thecapitalpost.com/images/US-Capitoll.png"/>
          <p:cNvPicPr>
            <a:picLocks noChangeAspect="1" noChangeArrowheads="1"/>
          </p:cNvPicPr>
          <p:nvPr/>
        </p:nvPicPr>
        <p:blipFill>
          <a:blip r:embed="rId5" cstate="print"/>
          <a:srcRect l="17557" t="7059" r="9898" b="9511"/>
          <a:stretch>
            <a:fillRect/>
          </a:stretch>
        </p:blipFill>
        <p:spPr bwMode="auto">
          <a:xfrm>
            <a:off x="6477000" y="4419600"/>
            <a:ext cx="2667000" cy="2438400"/>
          </a:xfrm>
          <a:prstGeom prst="rect">
            <a:avLst/>
          </a:prstGeom>
          <a:noFill/>
        </p:spPr>
      </p:pic>
      <p:sp>
        <p:nvSpPr>
          <p:cNvPr id="9" name="TextBox 8"/>
          <p:cNvSpPr txBox="1"/>
          <p:nvPr/>
        </p:nvSpPr>
        <p:spPr>
          <a:xfrm>
            <a:off x="152400" y="3124200"/>
            <a:ext cx="8991600" cy="1384995"/>
          </a:xfrm>
          <a:prstGeom prst="rect">
            <a:avLst/>
          </a:prstGeom>
          <a:noFill/>
        </p:spPr>
        <p:txBody>
          <a:bodyPr wrap="square" rtlCol="0">
            <a:spAutoFit/>
          </a:bodyPr>
          <a:lstStyle/>
          <a:p>
            <a:r>
              <a:rPr lang="en-US" sz="2800" b="1" dirty="0" smtClean="0"/>
              <a:t>Religious free exercise, inclusivity, </a:t>
            </a:r>
            <a:r>
              <a:rPr lang="en-US" sz="2800" b="1" dirty="0" smtClean="0"/>
              <a:t>and trust in </a:t>
            </a:r>
            <a:r>
              <a:rPr lang="en-US" sz="2800" b="1" dirty="0" smtClean="0"/>
              <a:t>the self-evident truths of nature and nature’s God </a:t>
            </a:r>
            <a:r>
              <a:rPr lang="en-US" sz="2800" b="1" dirty="0" smtClean="0"/>
              <a:t>thus characterize </a:t>
            </a:r>
            <a:r>
              <a:rPr lang="en-US" sz="2800" b="1" dirty="0" smtClean="0"/>
              <a:t>the very foundation of American beliefs. </a:t>
            </a:r>
            <a:endParaRPr lang="en-US" dirty="0"/>
          </a:p>
        </p:txBody>
      </p:sp>
      <p:pic>
        <p:nvPicPr>
          <p:cNvPr id="61442" name="Picture 2" descr="File:Thomas Jefferson by Rembrandt Peale, 1800.jpg">
            <a:hlinkClick r:id="rId6"/>
          </p:cNvPr>
          <p:cNvPicPr>
            <a:picLocks noChangeAspect="1" noChangeArrowheads="1"/>
          </p:cNvPicPr>
          <p:nvPr/>
        </p:nvPicPr>
        <p:blipFill>
          <a:blip r:embed="rId7" cstate="print"/>
          <a:srcRect b="13889"/>
          <a:stretch>
            <a:fillRect/>
          </a:stretch>
        </p:blipFill>
        <p:spPr bwMode="auto">
          <a:xfrm>
            <a:off x="2286000" y="4495800"/>
            <a:ext cx="2299716" cy="2362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with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checkerboard(down)">
                                      <p:cBhvr>
                                        <p:cTn id="7" dur="3000"/>
                                        <p:tgtEl>
                                          <p:spTgt spid="4403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1442"/>
                                        </p:tgtEl>
                                        <p:attrNameLst>
                                          <p:attrName>style.visibility</p:attrName>
                                        </p:attrNameLst>
                                      </p:cBhvr>
                                      <p:to>
                                        <p:strVal val="visible"/>
                                      </p:to>
                                    </p:set>
                                    <p:animEffect transition="in" filter="diamond(in)">
                                      <p:cBhvr>
                                        <p:cTn id="12" dur="500"/>
                                        <p:tgtEl>
                                          <p:spTgt spid="6144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686800" cy="914400"/>
          </a:xfrm>
        </p:spPr>
        <p:txBody>
          <a:bodyPr>
            <a:noAutofit/>
          </a:bodyPr>
          <a:lstStyle/>
          <a:p>
            <a:r>
              <a:rPr lang="en-US" sz="2800" b="1" dirty="0" smtClean="0"/>
              <a:t>Throwing the </a:t>
            </a:r>
            <a:r>
              <a:rPr lang="en-US" sz="2800" b="1" i="1" dirty="0" smtClean="0"/>
              <a:t>Declaration’s </a:t>
            </a:r>
            <a:r>
              <a:rPr lang="en-US" sz="2800" b="1" dirty="0" smtClean="0"/>
              <a:t>Natural Law Philosophy into </a:t>
            </a:r>
            <a:r>
              <a:rPr lang="en-US" sz="2800" b="1" dirty="0" smtClean="0"/>
              <a:t>History’s Dustpan Would Be a </a:t>
            </a:r>
            <a:r>
              <a:rPr lang="en-US" sz="2800" b="1" dirty="0" smtClean="0"/>
              <a:t>Mistake:</a:t>
            </a:r>
            <a:br>
              <a:rPr lang="en-US" sz="2800" b="1" dirty="0" smtClean="0"/>
            </a:br>
            <a:r>
              <a:rPr lang="en-US" sz="2800" b="1" dirty="0" smtClean="0"/>
              <a:t>Without nature’s objective truths, freedom perishes.</a:t>
            </a:r>
            <a:r>
              <a:rPr lang="en-US" sz="2800" b="1" dirty="0" smtClean="0"/>
              <a:t/>
            </a:r>
            <a:br>
              <a:rPr lang="en-US" sz="2800" b="1" dirty="0" smtClean="0"/>
            </a:br>
            <a:endParaRPr lang="en-US" sz="2800" dirty="0"/>
          </a:p>
        </p:txBody>
      </p:sp>
      <p:pic>
        <p:nvPicPr>
          <p:cNvPr id="8" name="Picture 7" descr="Lincoln.jpg"/>
          <p:cNvPicPr>
            <a:picLocks noChangeAspect="1"/>
          </p:cNvPicPr>
          <p:nvPr/>
        </p:nvPicPr>
        <p:blipFill>
          <a:blip r:embed="rId3" cstate="print"/>
          <a:stretch>
            <a:fillRect/>
          </a:stretch>
        </p:blipFill>
        <p:spPr>
          <a:xfrm>
            <a:off x="533400" y="1447800"/>
            <a:ext cx="1828800" cy="1853753"/>
          </a:xfrm>
          <a:prstGeom prst="rect">
            <a:avLst/>
          </a:prstGeom>
        </p:spPr>
      </p:pic>
      <p:pic>
        <p:nvPicPr>
          <p:cNvPr id="9" name="Picture 8" descr="214-Martin_Luther_King_Jr_NYWTS.jpg"/>
          <p:cNvPicPr>
            <a:picLocks noChangeAspect="1"/>
          </p:cNvPicPr>
          <p:nvPr/>
        </p:nvPicPr>
        <p:blipFill>
          <a:blip r:embed="rId4" cstate="print"/>
          <a:srcRect r="5105" b="21739"/>
          <a:stretch>
            <a:fillRect/>
          </a:stretch>
        </p:blipFill>
        <p:spPr>
          <a:xfrm>
            <a:off x="2590800" y="1447800"/>
            <a:ext cx="1828800" cy="1828800"/>
          </a:xfrm>
          <a:prstGeom prst="rect">
            <a:avLst/>
          </a:prstGeom>
        </p:spPr>
      </p:pic>
      <p:pic>
        <p:nvPicPr>
          <p:cNvPr id="10" name="Picture 9" descr="tinanamen statue of liberty.jpg"/>
          <p:cNvPicPr>
            <a:picLocks noChangeAspect="1"/>
          </p:cNvPicPr>
          <p:nvPr/>
        </p:nvPicPr>
        <p:blipFill>
          <a:blip r:embed="rId5" cstate="print"/>
          <a:srcRect l="17527" b="34398"/>
          <a:stretch>
            <a:fillRect/>
          </a:stretch>
        </p:blipFill>
        <p:spPr>
          <a:xfrm>
            <a:off x="4572000" y="1447800"/>
            <a:ext cx="1771136" cy="1841149"/>
          </a:xfrm>
          <a:prstGeom prst="rect">
            <a:avLst/>
          </a:prstGeom>
        </p:spPr>
      </p:pic>
      <p:sp>
        <p:nvSpPr>
          <p:cNvPr id="11" name="TextBox 10"/>
          <p:cNvSpPr txBox="1"/>
          <p:nvPr/>
        </p:nvSpPr>
        <p:spPr>
          <a:xfrm>
            <a:off x="0" y="5411450"/>
            <a:ext cx="8991600" cy="1446550"/>
          </a:xfrm>
          <a:prstGeom prst="rect">
            <a:avLst/>
          </a:prstGeom>
          <a:noFill/>
        </p:spPr>
        <p:txBody>
          <a:bodyPr wrap="square" rtlCol="0">
            <a:spAutoFit/>
          </a:bodyPr>
          <a:lstStyle/>
          <a:p>
            <a:pPr defTabSz="509588"/>
            <a:r>
              <a:rPr lang="en-US" sz="2200" b="1" dirty="0" smtClean="0"/>
              <a:t>To discard the </a:t>
            </a:r>
            <a:r>
              <a:rPr lang="en-US" sz="2200" b="1" i="1" dirty="0" smtClean="0"/>
              <a:t>Declaration  </a:t>
            </a:r>
            <a:r>
              <a:rPr lang="en-US" sz="2200" b="1" dirty="0" smtClean="0"/>
              <a:t>is to discard the </a:t>
            </a:r>
            <a:r>
              <a:rPr lang="en-US" sz="2200" b="1" dirty="0" smtClean="0"/>
              <a:t>objectivity of </a:t>
            </a:r>
            <a:r>
              <a:rPr lang="en-US" sz="2200" b="1" dirty="0" smtClean="0"/>
              <a:t>human rights and 	the </a:t>
            </a:r>
            <a:r>
              <a:rPr lang="en-US" sz="2200" b="1" dirty="0" smtClean="0"/>
              <a:t>truth about liberty. </a:t>
            </a:r>
            <a:r>
              <a:rPr lang="en-US" sz="2200" b="1" dirty="0" smtClean="0"/>
              <a:t>Without these, only tyrannical government can 	prevent conflicting desires from making life “</a:t>
            </a:r>
            <a:r>
              <a:rPr lang="en-US" sz="2200" b="1" dirty="0" smtClean="0"/>
              <a:t>nasty, brutish, and short” 	</a:t>
            </a:r>
            <a:r>
              <a:rPr lang="en-US" sz="2200" b="1" dirty="0" smtClean="0"/>
              <a:t>as argued by Thomas Hobbes.  It’s either despotism or liberty’s truth.</a:t>
            </a:r>
          </a:p>
        </p:txBody>
      </p:sp>
      <p:pic>
        <p:nvPicPr>
          <p:cNvPr id="12" name="Picture 11" descr="jp II smile old.jpg"/>
          <p:cNvPicPr>
            <a:picLocks noChangeAspect="1"/>
          </p:cNvPicPr>
          <p:nvPr/>
        </p:nvPicPr>
        <p:blipFill>
          <a:blip r:embed="rId6" cstate="print"/>
          <a:stretch>
            <a:fillRect/>
          </a:stretch>
        </p:blipFill>
        <p:spPr>
          <a:xfrm>
            <a:off x="6553200" y="1447800"/>
            <a:ext cx="1442929" cy="1828800"/>
          </a:xfrm>
          <a:prstGeom prst="rect">
            <a:avLst/>
          </a:prstGeom>
        </p:spPr>
      </p:pic>
      <p:sp>
        <p:nvSpPr>
          <p:cNvPr id="14" name="Content Placeholder 2"/>
          <p:cNvSpPr>
            <a:spLocks noGrp="1"/>
          </p:cNvSpPr>
          <p:nvPr>
            <p:ph idx="1"/>
          </p:nvPr>
        </p:nvSpPr>
        <p:spPr>
          <a:xfrm>
            <a:off x="0" y="3352800"/>
            <a:ext cx="9144000" cy="2133600"/>
          </a:xfrm>
        </p:spPr>
        <p:txBody>
          <a:bodyPr>
            <a:normAutofit fontScale="55000" lnSpcReduction="20000"/>
          </a:bodyPr>
          <a:lstStyle/>
          <a:p>
            <a:pPr>
              <a:buNone/>
            </a:pPr>
            <a:r>
              <a:rPr lang="en-US" sz="4000" b="1" dirty="0" smtClean="0"/>
              <a:t>The legacy of the </a:t>
            </a:r>
            <a:r>
              <a:rPr lang="en-US" sz="4000" b="1" i="1" dirty="0" smtClean="0"/>
              <a:t>Declaration of Independence</a:t>
            </a:r>
            <a:r>
              <a:rPr lang="en-US" sz="4000" b="1" dirty="0" smtClean="0"/>
              <a:t> lives on in the sea change of worldwide expectation that governments should honor the truth about human beings and secure objective rights rather than annihilate them. </a:t>
            </a:r>
          </a:p>
          <a:p>
            <a:pPr>
              <a:buNone/>
            </a:pPr>
            <a:r>
              <a:rPr lang="en-US" sz="4000" b="1" dirty="0" smtClean="0"/>
              <a:t>This expectation has led to key documents: the Universal Declaration of Human Rights, the Geneva Conventions, the Genocide </a:t>
            </a:r>
            <a:r>
              <a:rPr lang="en-US" sz="4000" b="1" dirty="0" smtClean="0"/>
              <a:t>Convention, </a:t>
            </a:r>
            <a:r>
              <a:rPr lang="en-US" sz="4000" b="1" dirty="0" smtClean="0"/>
              <a:t>and the International Covenants of Human Rights. </a:t>
            </a:r>
            <a:endParaRPr lang="en-US" sz="4000" b="1" dirty="0" smtClean="0"/>
          </a:p>
          <a:p>
            <a:pPr>
              <a:buNone/>
            </a:pPr>
            <a:r>
              <a:rPr lang="en-US" sz="4000" b="1" dirty="0" smtClean="0"/>
              <a:t>Honoring </a:t>
            </a:r>
            <a:r>
              <a:rPr lang="en-US" sz="4000" b="1" dirty="0" smtClean="0"/>
              <a:t>these rights make true liberty possible</a:t>
            </a:r>
            <a:r>
              <a:rPr lang="en-US" sz="4000" b="1" dirty="0" smtClean="0"/>
              <a:t>.</a:t>
            </a:r>
            <a:endParaRPr lang="en-US" sz="4000" b="1" dirty="0" smtClean="0"/>
          </a:p>
          <a:p>
            <a:pPr>
              <a:buNone/>
            </a:pPr>
            <a:endParaRPr lang="en-US" b="1"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additive="base">
                                        <p:cTn id="1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4" presetID="8" presetClass="entr" presetSubtype="16"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amond(in)">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 calcmode="lin" valueType="num">
                                      <p:cBhvr additive="base">
                                        <p:cTn id="2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9" presetID="4" presetClass="entr" presetSubtype="16"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5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 calcmode="lin" valueType="num">
                                      <p:cBhvr additive="base">
                                        <p:cTn id="3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ean St Kateri Tekakwitha with rosary.jpg"/>
          <p:cNvPicPr>
            <a:picLocks noGrp="1" noChangeAspect="1"/>
          </p:cNvPicPr>
          <p:nvPr>
            <p:ph idx="1"/>
          </p:nvPr>
        </p:nvPicPr>
        <p:blipFill>
          <a:blip r:embed="rId3" cstate="print"/>
          <a:srcRect t="19428"/>
          <a:stretch>
            <a:fillRect/>
          </a:stretch>
        </p:blipFill>
        <p:spPr>
          <a:xfrm>
            <a:off x="4876800" y="685800"/>
            <a:ext cx="4267200" cy="5106170"/>
          </a:xfrm>
          <a:prstGeom prst="rect">
            <a:avLst/>
          </a:prstGeom>
        </p:spPr>
      </p:pic>
      <p:sp>
        <p:nvSpPr>
          <p:cNvPr id="5" name="TextBox 4"/>
          <p:cNvSpPr txBox="1"/>
          <p:nvPr/>
        </p:nvSpPr>
        <p:spPr>
          <a:xfrm>
            <a:off x="4800600" y="6019800"/>
            <a:ext cx="4343400" cy="461665"/>
          </a:xfrm>
          <a:prstGeom prst="rect">
            <a:avLst/>
          </a:prstGeom>
          <a:noFill/>
        </p:spPr>
        <p:txBody>
          <a:bodyPr wrap="square" rtlCol="0">
            <a:spAutoFit/>
          </a:bodyPr>
          <a:lstStyle/>
          <a:p>
            <a:r>
              <a:rPr lang="en-US" sz="2400" b="1" dirty="0" smtClean="0"/>
              <a:t>St. Kateri Tekawitha (1656-1680</a:t>
            </a:r>
            <a:r>
              <a:rPr lang="en-US" dirty="0" smtClean="0"/>
              <a:t>)</a:t>
            </a:r>
            <a:endParaRPr lang="en-US" dirty="0"/>
          </a:p>
        </p:txBody>
      </p:sp>
      <p:sp>
        <p:nvSpPr>
          <p:cNvPr id="7" name="Rectangle 6"/>
          <p:cNvSpPr/>
          <p:nvPr/>
        </p:nvSpPr>
        <p:spPr>
          <a:xfrm>
            <a:off x="381000" y="5903893"/>
            <a:ext cx="4343400" cy="954107"/>
          </a:xfrm>
          <a:prstGeom prst="rect">
            <a:avLst/>
          </a:prstGeom>
        </p:spPr>
        <p:txBody>
          <a:bodyPr wrap="square">
            <a:spAutoFit/>
          </a:bodyPr>
          <a:lstStyle/>
          <a:p>
            <a:r>
              <a:rPr lang="en-US" sz="2800" b="1" dirty="0" smtClean="0"/>
              <a:t>Religious liberty speaks truth to power. </a:t>
            </a:r>
            <a:endParaRPr lang="en-US" sz="1600" dirty="0"/>
          </a:p>
        </p:txBody>
      </p:sp>
      <p:sp>
        <p:nvSpPr>
          <p:cNvPr id="10" name="Title 1"/>
          <p:cNvSpPr>
            <a:spLocks noGrp="1"/>
          </p:cNvSpPr>
          <p:nvPr>
            <p:ph type="title"/>
          </p:nvPr>
        </p:nvSpPr>
        <p:spPr>
          <a:xfrm>
            <a:off x="381000" y="3048000"/>
            <a:ext cx="4114800" cy="1524000"/>
          </a:xfrm>
        </p:spPr>
        <p:txBody>
          <a:bodyPr>
            <a:noAutofit/>
          </a:bodyPr>
          <a:lstStyle/>
          <a:p>
            <a:pPr algn="l"/>
            <a:r>
              <a:rPr lang="en-US" sz="2800" b="1" dirty="0" smtClean="0"/>
              <a:t/>
            </a:r>
            <a:br>
              <a:rPr lang="en-US" sz="2800" b="1" dirty="0" smtClean="0"/>
            </a:br>
            <a:r>
              <a:rPr lang="en-US" sz="2800" b="1" dirty="0" smtClean="0"/>
              <a:t> Religious liberty proclaims that women </a:t>
            </a:r>
            <a:r>
              <a:rPr lang="en-US" sz="2800" b="1" dirty="0" smtClean="0"/>
              <a:t>do not exist for the sake of men  nor for the sake of the state</a:t>
            </a:r>
            <a:r>
              <a:rPr lang="en-US" sz="2800" b="1" dirty="0" smtClean="0"/>
              <a:t>. Their equality and dignity do not depend on their social roles.  </a:t>
            </a:r>
            <a:br>
              <a:rPr lang="en-US" sz="2800" b="1" dirty="0" smtClean="0"/>
            </a:br>
            <a:endParaRPr lang="en-US" sz="2800" b="1" dirty="0"/>
          </a:p>
        </p:txBody>
      </p:sp>
      <p:sp>
        <p:nvSpPr>
          <p:cNvPr id="12" name="TextBox 11"/>
          <p:cNvSpPr txBox="1"/>
          <p:nvPr/>
        </p:nvSpPr>
        <p:spPr>
          <a:xfrm>
            <a:off x="533400" y="685800"/>
            <a:ext cx="3429000" cy="1384995"/>
          </a:xfrm>
          <a:prstGeom prst="rect">
            <a:avLst/>
          </a:prstGeom>
          <a:noFill/>
        </p:spPr>
        <p:txBody>
          <a:bodyPr wrap="square" rtlCol="0">
            <a:spAutoFit/>
          </a:bodyPr>
          <a:lstStyle/>
          <a:p>
            <a:r>
              <a:rPr lang="en-US" sz="2800" b="1" dirty="0" smtClean="0"/>
              <a:t>Without truth, power tramples all but especially women.</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500"/>
                                        <p:tgtEl>
                                          <p:spTgt spid="4"/>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amond(i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amond(i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billyspostcards.com/media/ccp0/prodlg/122810/image201012280343.jpg"/>
          <p:cNvPicPr>
            <a:picLocks noChangeAspect="1" noChangeArrowheads="1"/>
          </p:cNvPicPr>
          <p:nvPr/>
        </p:nvPicPr>
        <p:blipFill>
          <a:blip r:embed="rId3" cstate="print"/>
          <a:srcRect/>
          <a:stretch>
            <a:fillRect/>
          </a:stretch>
        </p:blipFill>
        <p:spPr bwMode="auto">
          <a:xfrm>
            <a:off x="-1" y="3048000"/>
            <a:ext cx="9013489" cy="3810000"/>
          </a:xfrm>
          <a:prstGeom prst="rect">
            <a:avLst/>
          </a:prstGeom>
          <a:noFill/>
        </p:spPr>
      </p:pic>
      <p:sp>
        <p:nvSpPr>
          <p:cNvPr id="2" name="Title 1"/>
          <p:cNvSpPr>
            <a:spLocks noGrp="1"/>
          </p:cNvSpPr>
          <p:nvPr>
            <p:ph type="title"/>
          </p:nvPr>
        </p:nvSpPr>
        <p:spPr>
          <a:xfrm>
            <a:off x="304800" y="304800"/>
            <a:ext cx="8839200" cy="2667000"/>
          </a:xfrm>
        </p:spPr>
        <p:txBody>
          <a:bodyPr>
            <a:noAutofit/>
          </a:bodyPr>
          <a:lstStyle/>
          <a:p>
            <a:pPr algn="l"/>
            <a:r>
              <a:rPr lang="en-US" sz="2800" b="1" dirty="0" smtClean="0"/>
              <a:t>Religious liberty protects the law written on the human heart. Without this law, persuasion is difficult, if not impossible. And if impossible, then there’s no respect for human beings, no authentic peace, and no liberating pluralism. Caring cannot then be other than domination. </a:t>
            </a:r>
            <a:endParaRPr lang="en-US" sz="2800" b="1" dirty="0"/>
          </a:p>
        </p:txBody>
      </p:sp>
      <p:pic>
        <p:nvPicPr>
          <p:cNvPr id="6" name="Picture 5" descr="jp II smile old.jpg"/>
          <p:cNvPicPr>
            <a:picLocks noChangeAspect="1"/>
          </p:cNvPicPr>
          <p:nvPr/>
        </p:nvPicPr>
        <p:blipFill>
          <a:blip r:embed="rId4" cstate="print"/>
          <a:stretch>
            <a:fillRect/>
          </a:stretch>
        </p:blipFill>
        <p:spPr>
          <a:xfrm rot="843402" flipH="1">
            <a:off x="2273632" y="3974058"/>
            <a:ext cx="878988" cy="12614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childTnLst>
                          </p:cTn>
                        </p:par>
                        <p:par>
                          <p:cTn id="8" fill="hold">
                            <p:stCondLst>
                              <p:cond delay="500"/>
                            </p:stCondLst>
                            <p:childTnLst>
                              <p:par>
                                <p:cTn id="9" presetID="26" presetClass="emph" presetSubtype="0" repeatCount="indefinite" fill="hold" nodeType="afterEffect">
                                  <p:stCondLst>
                                    <p:cond delay="0"/>
                                  </p:stCondLst>
                                  <p:childTnLst>
                                    <p:animEffect transition="out" filter="fade">
                                      <p:cBhvr>
                                        <p:cTn id="10" dur="5000" tmFilter="0, 0; .2, .5; .8, .5; 1, 0"/>
                                        <p:tgtEl>
                                          <p:spTgt spid="6"/>
                                        </p:tgtEl>
                                      </p:cBhvr>
                                    </p:animEffect>
                                    <p:animScale>
                                      <p:cBhvr>
                                        <p:cTn id="11" dur="25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sz="3600" b="1" dirty="0" smtClean="0"/>
              <a:t>Catholic Religious Conscience promotes the dignity of the person, natural rights and liberties---especially of women, thereby enriching the secular state. </a:t>
            </a:r>
            <a:endParaRPr lang="en-US" sz="3600" b="1" dirty="0"/>
          </a:p>
        </p:txBody>
      </p:sp>
      <p:pic>
        <p:nvPicPr>
          <p:cNvPr id="4" name="Content Placeholder 3" descr="JP II open doors to Christ.jpg"/>
          <p:cNvPicPr>
            <a:picLocks noGrp="1" noChangeAspect="1"/>
          </p:cNvPicPr>
          <p:nvPr>
            <p:ph idx="1"/>
          </p:nvPr>
        </p:nvPicPr>
        <p:blipFill>
          <a:blip r:embed="rId3" cstate="print"/>
          <a:stretch>
            <a:fillRect/>
          </a:stretch>
        </p:blipFill>
        <p:spPr>
          <a:xfrm>
            <a:off x="2509308" y="2743200"/>
            <a:ext cx="4198258" cy="29718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143000"/>
          </a:xfrm>
        </p:spPr>
        <p:txBody>
          <a:bodyPr>
            <a:normAutofit fontScale="90000"/>
          </a:bodyPr>
          <a:lstStyle/>
          <a:p>
            <a:r>
              <a:rPr lang="en-US" sz="2800" b="1" dirty="0" smtClean="0"/>
              <a:t>Women know that true liberty is fulfilled in lovingly caring for the physical and spiritual needs of others---even </a:t>
            </a:r>
            <a:r>
              <a:rPr lang="en-US" sz="2800" b="1" dirty="0" smtClean="0"/>
              <a:t>under fire</a:t>
            </a:r>
            <a:r>
              <a:rPr lang="en-US" sz="2800" b="1" dirty="0" smtClean="0"/>
              <a:t>. </a:t>
            </a:r>
            <a:endParaRPr lang="en-US" sz="2800" b="1" dirty="0"/>
          </a:p>
        </p:txBody>
      </p:sp>
      <p:pic>
        <p:nvPicPr>
          <p:cNvPr id="4" name="Content Placeholder 3" descr="Sophocles.bmp"/>
          <p:cNvPicPr>
            <a:picLocks noGrp="1" noChangeAspect="1"/>
          </p:cNvPicPr>
          <p:nvPr>
            <p:ph idx="1"/>
          </p:nvPr>
        </p:nvPicPr>
        <p:blipFill>
          <a:blip r:embed="rId3" cstate="print"/>
          <a:srcRect b="12319"/>
          <a:stretch>
            <a:fillRect/>
          </a:stretch>
        </p:blipFill>
        <p:spPr>
          <a:xfrm>
            <a:off x="228600" y="1295400"/>
            <a:ext cx="1371600" cy="1600200"/>
          </a:xfrm>
        </p:spPr>
      </p:pic>
      <p:pic>
        <p:nvPicPr>
          <p:cNvPr id="40962" name="Picture 2" descr="http://www.rootsweb.ancestry.com/~nwa/dyer3.gif"/>
          <p:cNvPicPr>
            <a:picLocks noChangeAspect="1" noChangeArrowheads="1"/>
          </p:cNvPicPr>
          <p:nvPr/>
        </p:nvPicPr>
        <p:blipFill>
          <a:blip r:embed="rId4" cstate="print"/>
          <a:srcRect l="47607" b="33333"/>
          <a:stretch>
            <a:fillRect/>
          </a:stretch>
        </p:blipFill>
        <p:spPr bwMode="auto">
          <a:xfrm>
            <a:off x="2286000" y="1981200"/>
            <a:ext cx="1808748" cy="1600200"/>
          </a:xfrm>
          <a:prstGeom prst="rect">
            <a:avLst/>
          </a:prstGeom>
          <a:noFill/>
        </p:spPr>
      </p:pic>
      <p:sp>
        <p:nvSpPr>
          <p:cNvPr id="9" name="TextBox 8"/>
          <p:cNvSpPr txBox="1"/>
          <p:nvPr/>
        </p:nvSpPr>
        <p:spPr>
          <a:xfrm>
            <a:off x="6477000" y="6211669"/>
            <a:ext cx="2667000" cy="646331"/>
          </a:xfrm>
          <a:prstGeom prst="rect">
            <a:avLst/>
          </a:prstGeom>
          <a:noFill/>
        </p:spPr>
        <p:txBody>
          <a:bodyPr wrap="square" rtlCol="0">
            <a:spAutoFit/>
          </a:bodyPr>
          <a:lstStyle/>
          <a:p>
            <a:r>
              <a:rPr lang="en-US" b="1" dirty="0" smtClean="0"/>
              <a:t>Mother Mary Frances Xavier </a:t>
            </a:r>
            <a:r>
              <a:rPr lang="en-US" b="1" dirty="0" err="1" smtClean="0"/>
              <a:t>Warde</a:t>
            </a:r>
            <a:r>
              <a:rPr lang="en-US" b="1" dirty="0" smtClean="0"/>
              <a:t> </a:t>
            </a:r>
            <a:r>
              <a:rPr lang="en-US" b="1" dirty="0" smtClean="0"/>
              <a:t> RSM (1855)</a:t>
            </a:r>
            <a:endParaRPr lang="en-US" b="1" dirty="0"/>
          </a:p>
        </p:txBody>
      </p:sp>
      <p:sp>
        <p:nvSpPr>
          <p:cNvPr id="16" name="TextBox 15"/>
          <p:cNvSpPr txBox="1"/>
          <p:nvPr/>
        </p:nvSpPr>
        <p:spPr>
          <a:xfrm>
            <a:off x="4114800" y="4953000"/>
            <a:ext cx="2514600" cy="646331"/>
          </a:xfrm>
          <a:prstGeom prst="rect">
            <a:avLst/>
          </a:prstGeom>
          <a:noFill/>
        </p:spPr>
        <p:txBody>
          <a:bodyPr wrap="square" rtlCol="0">
            <a:spAutoFit/>
          </a:bodyPr>
          <a:lstStyle/>
          <a:p>
            <a:r>
              <a:rPr lang="en-US" b="1" dirty="0" smtClean="0"/>
              <a:t>Mother Mary </a:t>
            </a:r>
            <a:r>
              <a:rPr lang="en-US" b="1" dirty="0" smtClean="0"/>
              <a:t>Lange OSP</a:t>
            </a:r>
            <a:endParaRPr lang="en-US" b="1" dirty="0" smtClean="0"/>
          </a:p>
          <a:p>
            <a:pPr algn="ctr"/>
            <a:r>
              <a:rPr lang="en-US" b="1" dirty="0" smtClean="0"/>
              <a:t>(</a:t>
            </a:r>
            <a:r>
              <a:rPr lang="en-US" b="1" dirty="0" smtClean="0"/>
              <a:t>1813)</a:t>
            </a:r>
            <a:endParaRPr lang="en-US" b="1" dirty="0"/>
          </a:p>
        </p:txBody>
      </p:sp>
      <p:pic>
        <p:nvPicPr>
          <p:cNvPr id="40973" name="Picture 13"/>
          <p:cNvPicPr>
            <a:picLocks noChangeAspect="1" noChangeArrowheads="1"/>
          </p:cNvPicPr>
          <p:nvPr/>
        </p:nvPicPr>
        <p:blipFill>
          <a:blip r:embed="rId5" cstate="print"/>
          <a:srcRect/>
          <a:stretch>
            <a:fillRect/>
          </a:stretch>
        </p:blipFill>
        <p:spPr bwMode="auto">
          <a:xfrm>
            <a:off x="4648200" y="2362200"/>
            <a:ext cx="1885950" cy="2577465"/>
          </a:xfrm>
          <a:prstGeom prst="rect">
            <a:avLst/>
          </a:prstGeom>
          <a:noFill/>
          <a:ln w="9525">
            <a:noFill/>
            <a:miter lim="800000"/>
            <a:headEnd/>
            <a:tailEnd/>
          </a:ln>
        </p:spPr>
      </p:pic>
      <p:sp>
        <p:nvSpPr>
          <p:cNvPr id="18" name="TextBox 17"/>
          <p:cNvSpPr txBox="1"/>
          <p:nvPr/>
        </p:nvSpPr>
        <p:spPr>
          <a:xfrm>
            <a:off x="1981200" y="3581400"/>
            <a:ext cx="2057400" cy="646331"/>
          </a:xfrm>
          <a:prstGeom prst="rect">
            <a:avLst/>
          </a:prstGeom>
          <a:noFill/>
        </p:spPr>
        <p:txBody>
          <a:bodyPr wrap="square" rtlCol="0">
            <a:spAutoFit/>
          </a:bodyPr>
          <a:lstStyle/>
          <a:p>
            <a:r>
              <a:rPr lang="en-US" b="1" dirty="0" smtClean="0"/>
              <a:t>Mary Barrett Dyer</a:t>
            </a:r>
          </a:p>
          <a:p>
            <a:pPr algn="ctr"/>
            <a:r>
              <a:rPr lang="en-US" b="1" dirty="0" smtClean="0"/>
              <a:t>(</a:t>
            </a:r>
            <a:r>
              <a:rPr lang="en-US" b="1" dirty="0" smtClean="0"/>
              <a:t>June 1, 1660</a:t>
            </a:r>
            <a:r>
              <a:rPr lang="en-US" b="1" dirty="0" smtClean="0"/>
              <a:t>)</a:t>
            </a:r>
            <a:endParaRPr lang="en-US" b="1" dirty="0"/>
          </a:p>
        </p:txBody>
      </p:sp>
      <p:sp>
        <p:nvSpPr>
          <p:cNvPr id="19" name="TextBox 18"/>
          <p:cNvSpPr txBox="1"/>
          <p:nvPr/>
        </p:nvSpPr>
        <p:spPr>
          <a:xfrm>
            <a:off x="152400" y="3048000"/>
            <a:ext cx="1676400" cy="646331"/>
          </a:xfrm>
          <a:prstGeom prst="rect">
            <a:avLst/>
          </a:prstGeom>
          <a:noFill/>
        </p:spPr>
        <p:txBody>
          <a:bodyPr wrap="square" rtlCol="0">
            <a:spAutoFit/>
          </a:bodyPr>
          <a:lstStyle/>
          <a:p>
            <a:r>
              <a:rPr lang="en-US" b="1" dirty="0" smtClean="0"/>
              <a:t>Sophocles</a:t>
            </a:r>
          </a:p>
          <a:p>
            <a:r>
              <a:rPr lang="en-US" b="1" dirty="0" smtClean="0"/>
              <a:t>    </a:t>
            </a:r>
            <a:r>
              <a:rPr lang="en-US" b="1" i="1" dirty="0" err="1" smtClean="0"/>
              <a:t>Antigone</a:t>
            </a:r>
            <a:endParaRPr lang="en-US" b="1" i="1" dirty="0"/>
          </a:p>
        </p:txBody>
      </p:sp>
      <p:pic>
        <p:nvPicPr>
          <p:cNvPr id="40975" name="Picture 15" descr="C:\Users\rmlemmons\AppData\Local\Microsoft\Windows\Temporary Internet Files\Content.IE5\HVTC30BY\MC900276868[1].wmf"/>
          <p:cNvPicPr>
            <a:picLocks noChangeAspect="1" noChangeArrowheads="1"/>
          </p:cNvPicPr>
          <p:nvPr/>
        </p:nvPicPr>
        <p:blipFill>
          <a:blip r:embed="rId6" cstate="print"/>
          <a:srcRect/>
          <a:stretch>
            <a:fillRect/>
          </a:stretch>
        </p:blipFill>
        <p:spPr bwMode="auto">
          <a:xfrm rot="1923474">
            <a:off x="417150" y="4921140"/>
            <a:ext cx="913486" cy="1834286"/>
          </a:xfrm>
          <a:prstGeom prst="rect">
            <a:avLst/>
          </a:prstGeom>
          <a:noFill/>
        </p:spPr>
      </p:pic>
      <p:sp>
        <p:nvSpPr>
          <p:cNvPr id="22" name="TextBox 21"/>
          <p:cNvSpPr txBox="1"/>
          <p:nvPr/>
        </p:nvSpPr>
        <p:spPr>
          <a:xfrm>
            <a:off x="1066800" y="6019800"/>
            <a:ext cx="1600200" cy="646331"/>
          </a:xfrm>
          <a:prstGeom prst="rect">
            <a:avLst/>
          </a:prstGeom>
          <a:noFill/>
        </p:spPr>
        <p:txBody>
          <a:bodyPr wrap="square" rtlCol="0">
            <a:spAutoFit/>
          </a:bodyPr>
          <a:lstStyle/>
          <a:p>
            <a:r>
              <a:rPr lang="en-US" b="1" i="1" dirty="0" smtClean="0"/>
              <a:t>Love counts not the cost.</a:t>
            </a:r>
            <a:endParaRPr lang="en-US" b="1" i="1" dirty="0"/>
          </a:p>
        </p:txBody>
      </p:sp>
      <p:pic>
        <p:nvPicPr>
          <p:cNvPr id="13" name="Picture 4" descr="Warde"/>
          <p:cNvPicPr>
            <a:picLocks noChangeAspect="1" noChangeArrowheads="1"/>
          </p:cNvPicPr>
          <p:nvPr/>
        </p:nvPicPr>
        <p:blipFill>
          <a:blip r:embed="rId7" cstate="print"/>
          <a:srcRect l="12000" r="16000"/>
          <a:stretch>
            <a:fillRect/>
          </a:stretch>
        </p:blipFill>
        <p:spPr bwMode="auto">
          <a:xfrm>
            <a:off x="6934200" y="3048000"/>
            <a:ext cx="1905000" cy="313322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upload.wikimedia.org/wikipedia/commons/thumb/a/a1/Statue_of_Liberty_7.jpg/250px-Statue_of_Liberty_7.jpg">
            <a:hlinkClick r:id="rId3"/>
          </p:cNvPr>
          <p:cNvPicPr>
            <a:picLocks noChangeAspect="1" noChangeArrowheads="1"/>
          </p:cNvPicPr>
          <p:nvPr/>
        </p:nvPicPr>
        <p:blipFill>
          <a:blip r:embed="rId4" cstate="print"/>
          <a:srcRect l="33963" r="32172" b="43909"/>
          <a:stretch>
            <a:fillRect/>
          </a:stretch>
        </p:blipFill>
        <p:spPr bwMode="auto">
          <a:xfrm>
            <a:off x="6477000" y="0"/>
            <a:ext cx="2667000" cy="6858000"/>
          </a:xfrm>
          <a:prstGeom prst="rect">
            <a:avLst/>
          </a:prstGeom>
          <a:noFill/>
        </p:spPr>
      </p:pic>
      <p:sp>
        <p:nvSpPr>
          <p:cNvPr id="2" name="Title 1"/>
          <p:cNvSpPr>
            <a:spLocks noGrp="1"/>
          </p:cNvSpPr>
          <p:nvPr>
            <p:ph type="title"/>
          </p:nvPr>
        </p:nvSpPr>
        <p:spPr>
          <a:xfrm>
            <a:off x="457200" y="274638"/>
            <a:ext cx="8229600" cy="258762"/>
          </a:xfrm>
        </p:spPr>
        <p:txBody>
          <a:bodyPr>
            <a:noAutofit/>
          </a:bodyPr>
          <a:lstStyle/>
          <a:p>
            <a:r>
              <a:rPr lang="en-US" sz="3200" b="1" dirty="0" smtClean="0"/>
              <a:t>Conclusion</a:t>
            </a:r>
            <a:endParaRPr lang="en-US" sz="3200" b="1" dirty="0"/>
          </a:p>
        </p:txBody>
      </p:sp>
      <p:sp>
        <p:nvSpPr>
          <p:cNvPr id="3" name="Content Placeholder 2"/>
          <p:cNvSpPr>
            <a:spLocks noGrp="1"/>
          </p:cNvSpPr>
          <p:nvPr>
            <p:ph idx="1"/>
          </p:nvPr>
        </p:nvSpPr>
        <p:spPr>
          <a:xfrm>
            <a:off x="0" y="685800"/>
            <a:ext cx="6934200" cy="5943600"/>
          </a:xfrm>
        </p:spPr>
        <p:txBody>
          <a:bodyPr>
            <a:noAutofit/>
          </a:bodyPr>
          <a:lstStyle/>
          <a:p>
            <a:pPr>
              <a:buNone/>
            </a:pPr>
            <a:r>
              <a:rPr lang="en-US" sz="2400" b="1" dirty="0" smtClean="0"/>
              <a:t>It is time </a:t>
            </a:r>
            <a:r>
              <a:rPr lang="en-US" sz="2400" b="1" dirty="0" smtClean="0"/>
              <a:t>to </a:t>
            </a:r>
            <a:r>
              <a:rPr lang="en-US" sz="2400" b="1" dirty="0" smtClean="0"/>
              <a:t>reaffirm </a:t>
            </a:r>
            <a:r>
              <a:rPr lang="en-US" sz="2400" b="1" dirty="0" smtClean="0"/>
              <a:t>the wisdom of the  </a:t>
            </a:r>
            <a:r>
              <a:rPr lang="en-US" sz="2400" b="1" i="1" dirty="0" smtClean="0"/>
              <a:t>Declaration of Independence </a:t>
            </a:r>
            <a:r>
              <a:rPr lang="en-US" sz="2400" b="1" dirty="0" smtClean="0"/>
              <a:t>and renew our appreciation of its</a:t>
            </a:r>
            <a:r>
              <a:rPr lang="en-US" sz="2400" b="1" i="1" dirty="0" smtClean="0"/>
              <a:t> </a:t>
            </a:r>
            <a:r>
              <a:rPr lang="en-US" sz="2400" b="1" dirty="0" smtClean="0"/>
              <a:t>natural law </a:t>
            </a:r>
            <a:r>
              <a:rPr lang="en-US" sz="2400" b="1" dirty="0" smtClean="0"/>
              <a:t>tradition, </a:t>
            </a:r>
            <a:r>
              <a:rPr lang="en-US" sz="2400" b="1" dirty="0" smtClean="0"/>
              <a:t>reject the shallowness of</a:t>
            </a:r>
            <a:r>
              <a:rPr lang="en-US" sz="2400" b="1" i="1" dirty="0" smtClean="0"/>
              <a:t> Casey’s </a:t>
            </a:r>
            <a:r>
              <a:rPr lang="en-US" sz="2400" b="1" dirty="0" smtClean="0"/>
              <a:t>subjectivism, and stop </a:t>
            </a:r>
            <a:r>
              <a:rPr lang="en-US" sz="2400" b="1" dirty="0" smtClean="0"/>
              <a:t>burdening </a:t>
            </a:r>
            <a:r>
              <a:rPr lang="en-US" sz="2400" b="1" dirty="0" smtClean="0"/>
              <a:t>the free exercise of religion by requiring religious service institutions to do what their faith forbids.  </a:t>
            </a:r>
            <a:endParaRPr lang="en-US" sz="2400" b="1" dirty="0" smtClean="0"/>
          </a:p>
          <a:p>
            <a:pPr>
              <a:buNone/>
            </a:pPr>
            <a:r>
              <a:rPr lang="en-US" sz="2400" b="1" dirty="0" smtClean="0"/>
              <a:t>Let us not betray the heart of women who proclaim with Lady Liberty, the Mother of Exiles, “Give me your tired, your poor, your huddled masses yearning to breathe free.”</a:t>
            </a:r>
          </a:p>
          <a:p>
            <a:pPr>
              <a:buNone/>
            </a:pPr>
            <a:r>
              <a:rPr lang="en-US" sz="2400" b="1" dirty="0" smtClean="0"/>
              <a:t>Let us, then, free Catholics and every faith-based institution to care for others according to their conscience and their God.  </a:t>
            </a:r>
          </a:p>
          <a:p>
            <a:pPr>
              <a:buNone/>
            </a:pPr>
            <a:r>
              <a:rPr lang="en-US" sz="2400" b="1" dirty="0" smtClean="0"/>
              <a:t>Let liberty’s flame of truth be the flame of undying charity for all but especially for those in need.</a:t>
            </a:r>
          </a:p>
          <a:p>
            <a:pPr>
              <a:buNone/>
            </a:pPr>
            <a:r>
              <a:rPr lang="en-US" sz="2400" b="1" dirty="0" smtClean="0"/>
              <a:t>So help us </a:t>
            </a:r>
            <a:r>
              <a:rPr lang="en-US" sz="2400" b="1" dirty="0" smtClean="0"/>
              <a:t>God, in whom we place our trust.</a:t>
            </a:r>
            <a:endParaRPr lang="en-US" sz="2400" b="1" dirty="0"/>
          </a:p>
        </p:txBody>
      </p:sp>
      <p:pic>
        <p:nvPicPr>
          <p:cNvPr id="6146" name="Picture 2" descr="C:\Users\rmlemmons\AppData\Local\Microsoft\Windows\Temporary Internet Files\Content.IE5\0KC0D3Z4\MC900441256[1].jpg"/>
          <p:cNvPicPr>
            <a:picLocks noChangeAspect="1" noChangeArrowheads="1"/>
          </p:cNvPicPr>
          <p:nvPr/>
        </p:nvPicPr>
        <p:blipFill>
          <a:blip r:embed="rId5" cstate="print"/>
          <a:srcRect l="32665" t="36000" r="33810" b="20667"/>
          <a:stretch>
            <a:fillRect/>
          </a:stretch>
        </p:blipFill>
        <p:spPr bwMode="auto">
          <a:xfrm>
            <a:off x="6705600" y="0"/>
            <a:ext cx="381000" cy="381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amond(in)">
                                      <p:cBhvr>
                                        <p:cTn id="7" dur="2000"/>
                                        <p:tgtEl>
                                          <p:spTgt spid="6146"/>
                                        </p:tgtEl>
                                      </p:cBhvr>
                                    </p:animEffect>
                                  </p:childTnLst>
                                </p:cTn>
                              </p:par>
                            </p:childTnLst>
                          </p:cTn>
                        </p:par>
                        <p:par>
                          <p:cTn id="8" fill="hold">
                            <p:stCondLst>
                              <p:cond delay="2000"/>
                            </p:stCondLst>
                            <p:childTnLst>
                              <p:par>
                                <p:cTn id="9" presetID="26" presetClass="emph" presetSubtype="0" repeatCount="indefinite" fill="hold" nodeType="afterEffect">
                                  <p:stCondLst>
                                    <p:cond delay="1000"/>
                                  </p:stCondLst>
                                  <p:childTnLst>
                                    <p:animEffect transition="out" filter="fade">
                                      <p:cBhvr>
                                        <p:cTn id="10" dur="2000" tmFilter="0, 0; .2, .5; .8, .5; 1, 0"/>
                                        <p:tgtEl>
                                          <p:spTgt spid="6146"/>
                                        </p:tgtEl>
                                      </p:cBhvr>
                                    </p:animEffect>
                                    <p:animScale>
                                      <p:cBhvr>
                                        <p:cTn id="11" dur="1000" autoRev="1" fill="hold"/>
                                        <p:tgtEl>
                                          <p:spTgt spid="6146"/>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ox(in)">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ox(in)">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ox(in)">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ox(in)">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ox(in)">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25000" lnSpcReduction="20000"/>
          </a:bodyPr>
          <a:lstStyle/>
          <a:p>
            <a:pPr>
              <a:buNone/>
            </a:pPr>
            <a:r>
              <a:rPr lang="en-US" sz="4800" b="1" dirty="0" smtClean="0"/>
              <a:t>Lincoln 1809-1865 president in 1861; </a:t>
            </a:r>
            <a:r>
              <a:rPr lang="en-US" sz="4800" b="1" dirty="0" err="1" smtClean="0"/>
              <a:t>Dred</a:t>
            </a:r>
            <a:r>
              <a:rPr lang="en-US" sz="4800" b="1" dirty="0" smtClean="0"/>
              <a:t> Scott decision 1857. Lincoln p. 234-5: “I have never had a feeling, politically, that did not spring from the sentiments embodied in the Declaration of Independence . . . . which gave liberty, not alone to the people of this country, but hope to all the world for all future time.” 1861 Feb 22 at Independence Hall Philadelphia</a:t>
            </a:r>
          </a:p>
          <a:p>
            <a:pPr>
              <a:buNone/>
            </a:pPr>
            <a:r>
              <a:rPr lang="en-US" sz="4800" b="1" dirty="0" smtClean="0"/>
              <a:t>	Lincoln p. 192: “I am what they call, as I understand it, a ‘Black Republican.’ I think slavery is wrong, morally and politically.” Speech at Cincinnati, Ohio 1859 Sept. 17</a:t>
            </a:r>
            <a:r>
              <a:rPr lang="en-US" sz="4800" b="1" baseline="30000" dirty="0" smtClean="0"/>
              <a:t>th</a:t>
            </a:r>
            <a:endParaRPr lang="en-US" sz="4800" b="1" dirty="0" smtClean="0"/>
          </a:p>
          <a:p>
            <a:pPr>
              <a:buNone/>
            </a:pPr>
            <a:r>
              <a:rPr lang="en-US" sz="4800" b="1" dirty="0" smtClean="0"/>
              <a:t>	Lincoln p. 67: “I think the authors of that notable instrument [D of I] intended to include all men, but they did not intend to declare all men equal in all respects. They did not mean to say that all were equal in color, size, intellect, moral developments, or social capacity[---but equal in] certain inalienable rights . . . They did not mean to assert the obvious untruth that all were then actually enjoying that equality . . . They meant to set up a standard maxim for free society, which should be familiar to all and revered by all, ---constantly looked to, constantly </a:t>
            </a:r>
            <a:r>
              <a:rPr lang="en-US" sz="4800" b="1" dirty="0" err="1" smtClean="0"/>
              <a:t>laboured</a:t>
            </a:r>
            <a:r>
              <a:rPr lang="en-US" sz="4800" b="1" dirty="0" smtClean="0"/>
              <a:t> for, and, even though never perfectly attained, constantly approximated, and thereby constantly spreading and deepening its influence, and augmenting the happiness and value of life to all people of all </a:t>
            </a:r>
            <a:r>
              <a:rPr lang="en-US" sz="4800" b="1" dirty="0" err="1" smtClean="0"/>
              <a:t>colours</a:t>
            </a:r>
            <a:r>
              <a:rPr lang="en-US" sz="4800" b="1" dirty="0" smtClean="0"/>
              <a:t> everywhere. The assertion that ‘all men are created equal,; was of no practical use in effecting our separation from Great Britain; and it was placed in the Declaration, not for that, but for future use. Its authors meant it to be as , thank God, it is now proving itself, a stumbling-block to all those who in after times might seek to turn a free people back into the hateful paths of despotism. They knew the proneness of prosperity to breed tyrants . . .</a:t>
            </a:r>
          </a:p>
          <a:p>
            <a:pPr>
              <a:buNone/>
            </a:pPr>
            <a:r>
              <a:rPr lang="en-US" sz="4800" b="1" dirty="0" smtClean="0"/>
              <a:t>	p. 69: “The very </a:t>
            </a:r>
            <a:r>
              <a:rPr lang="en-US" sz="4800" b="1" dirty="0" err="1" smtClean="0"/>
              <a:t>Dred</a:t>
            </a:r>
            <a:r>
              <a:rPr lang="en-US" sz="4800" b="1" dirty="0" smtClean="0"/>
              <a:t> Scott case affords a strong test as to which party most </a:t>
            </a:r>
            <a:r>
              <a:rPr lang="en-US" sz="4800" b="1" dirty="0" err="1" smtClean="0"/>
              <a:t>favours</a:t>
            </a:r>
            <a:r>
              <a:rPr lang="en-US" sz="4800" b="1" dirty="0" smtClean="0"/>
              <a:t> </a:t>
            </a:r>
            <a:r>
              <a:rPr lang="en-US" sz="4800" b="1" dirty="0" err="1" smtClean="0"/>
              <a:t>amalgation</a:t>
            </a:r>
            <a:r>
              <a:rPr lang="en-US" sz="4800" b="1" dirty="0" smtClean="0"/>
              <a:t>, the Republicans, or the dear Union-saving Democracy.”  Speech in Springfield Illinois on June 26, 1857 about the </a:t>
            </a:r>
            <a:r>
              <a:rPr lang="en-US" sz="4800" b="1" dirty="0" err="1" smtClean="0"/>
              <a:t>Dred</a:t>
            </a:r>
            <a:r>
              <a:rPr lang="en-US" sz="4800" b="1" dirty="0" smtClean="0"/>
              <a:t> Scott Decision </a:t>
            </a:r>
          </a:p>
          <a:p>
            <a:pPr>
              <a:buNone/>
            </a:pPr>
            <a:r>
              <a:rPr lang="en-US" sz="4800" b="1" dirty="0" smtClean="0"/>
              <a:t>	Lincoln p. 52: “Little by little, but readily as man’s march to the grave, we have been giving up the old for the new faith. Near eighty years ago we began by declaring that all men are created equal; but now from that beginning we have run down to the other declaration, that for some men to enslave others is a sacred right of self-government. These principles cannot stand together. They are as opposite as God and Mammon; and whoever olds to the one must despise the other. . . . Let us re-adopt the Declaration of Independence, and with it the practices and policy which </a:t>
            </a:r>
            <a:r>
              <a:rPr lang="en-US" sz="4800" b="1" dirty="0" err="1" smtClean="0"/>
              <a:t>harmonise</a:t>
            </a:r>
            <a:r>
              <a:rPr lang="en-US" sz="4800" b="1" dirty="0" smtClean="0"/>
              <a:t> with it.”  Speech at Peoria Illinois 1854 Oct 16</a:t>
            </a:r>
          </a:p>
          <a:p>
            <a:pPr>
              <a:buNone/>
            </a:pPr>
            <a:r>
              <a:rPr lang="en-US" sz="4800" b="1" dirty="0" smtClean="0"/>
              <a:t>	Lincoln p. 59: “I am not a Know-nothing; that is certain. How could I be? How can any one who abhors the oppression of negroes be in favor of degrading classes of white people? Our progress in degeneracy appears to me to be pretty rapid. As a nation, we began by declaring that </a:t>
            </a:r>
            <a:r>
              <a:rPr lang="en-US" sz="4800" b="1" i="1" dirty="0" smtClean="0"/>
              <a:t>all men are created equal</a:t>
            </a:r>
            <a:r>
              <a:rPr lang="en-US" sz="4800" b="1" dirty="0" smtClean="0"/>
              <a:t>. We now practically read it, </a:t>
            </a:r>
            <a:r>
              <a:rPr lang="en-US" sz="4800" b="1" i="1" dirty="0" smtClean="0"/>
              <a:t>all men are created equal except negroes.</a:t>
            </a:r>
            <a:r>
              <a:rPr lang="en-US" sz="4800" b="1" dirty="0" smtClean="0"/>
              <a:t> When the Know-nothings get control, it will read, </a:t>
            </a:r>
            <a:r>
              <a:rPr lang="en-US" sz="4800" b="1" i="1" dirty="0" smtClean="0"/>
              <a:t>all men are created equal except </a:t>
            </a:r>
            <a:r>
              <a:rPr lang="en-US" sz="4800" b="1" i="1" dirty="0" err="1" smtClean="0"/>
              <a:t>negores</a:t>
            </a:r>
            <a:r>
              <a:rPr lang="en-US" sz="4800" b="1" dirty="0" smtClean="0"/>
              <a:t> and foreigners and Catholics. When it comes to this, I shall prefer emigrating to some country where they make no pretence of loving liberty---to Russia, for instance, where despotism can be taken pure, and </a:t>
            </a:r>
            <a:r>
              <a:rPr lang="en-US" sz="4800" b="1" dirty="0" err="1" smtClean="0"/>
              <a:t>witou</a:t>
            </a:r>
            <a:r>
              <a:rPr lang="en-US" sz="4800" b="1" dirty="0" smtClean="0"/>
              <a:t> the base alloy of hypocrisy.” Letter to Joshua Speed</a:t>
            </a:r>
          </a:p>
          <a:p>
            <a:pPr>
              <a:buNone/>
            </a:pPr>
            <a:r>
              <a:rPr lang="en-US" sz="4800" b="1" i="1" dirty="0" smtClean="0"/>
              <a:t>Abraham Lincoln’s Speeches </a:t>
            </a:r>
            <a:r>
              <a:rPr lang="en-US" sz="4800" b="1" dirty="0" smtClean="0"/>
              <a:t>compiled by  L. E. Chittenden B.W. Dodge and Company 1895</a:t>
            </a:r>
          </a:p>
          <a:p>
            <a:pPr>
              <a:buNone/>
            </a:pPr>
            <a:endParaRPr lang="en-US" sz="4800" b="1" dirty="0" smtClean="0"/>
          </a:p>
          <a:p>
            <a:pPr marL="0" indent="0">
              <a:spcBef>
                <a:spcPts val="0"/>
              </a:spcBef>
              <a:buNone/>
              <a:defRPr/>
            </a:pPr>
            <a:r>
              <a:rPr lang="en-US" sz="4800" b="1" dirty="0" smtClean="0"/>
              <a:t>JOHN PAUL II explained this truth about liberty when he addressed the United Nations in 1995.</a:t>
            </a:r>
          </a:p>
          <a:p>
            <a:pPr>
              <a:buNone/>
            </a:pPr>
            <a:r>
              <a:rPr lang="en-US" sz="4800" b="1" dirty="0" smtClean="0"/>
              <a:t>“Freedom is not simply the absence of tyranny or oppression. Nor is freedom a license to do whatever we like.  Freedom has an inner ‘logic’ which distinguishes it and ennobles it: freedom is ordered to the truth and is fulfilled in man’s quest for truth and in man’s living in the truth. Detached from the truth about the human person, freedom deteriorates into license in the lives of individuals, and in the political life, it becomes the caprice of the most powerful and arrogance of power. Far from being a limitation upon freedom or a threat to it, reference to the truth about the human person---a truth universally knowable through the moral law written on the hearts of all---is, in fact, the guarantor of freedom’s future.” </a:t>
            </a:r>
          </a:p>
          <a:p>
            <a:pPr>
              <a:buNone/>
            </a:pPr>
            <a:r>
              <a:rPr lang="en-US" sz="4800" b="1" dirty="0" smtClean="0"/>
              <a:t>. . . . “There are indeed universal human rights, rooted in the nature of the person, rights which reflect the objective and inviolable demands of a universal moral law. ...” (</a:t>
            </a:r>
            <a:r>
              <a:rPr lang="en-US" sz="4800" b="1" i="1" dirty="0" smtClean="0"/>
              <a:t>UN Address</a:t>
            </a:r>
            <a:r>
              <a:rPr lang="en-US" sz="4800" b="1" dirty="0" smtClean="0"/>
              <a:t> 1995 #3, </a:t>
            </a:r>
            <a:r>
              <a:rPr lang="en-US" sz="4800" b="1" i="1" dirty="0" smtClean="0"/>
              <a:t>Pope in America, </a:t>
            </a:r>
            <a:r>
              <a:rPr lang="en-US" sz="4800" b="1" dirty="0" smtClean="0"/>
              <a:t>18-19).</a:t>
            </a:r>
          </a:p>
          <a:p>
            <a:endParaRPr lang="en-US" dirty="0" smtClean="0"/>
          </a:p>
          <a:p>
            <a:endParaRPr lang="en-US" sz="3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b="1" dirty="0" smtClean="0"/>
              <a:t>Fortnight of Freedom:</a:t>
            </a:r>
            <a:br>
              <a:rPr lang="en-US" b="1" dirty="0" smtClean="0"/>
            </a:br>
            <a:r>
              <a:rPr lang="en-US" b="1" dirty="0" smtClean="0"/>
              <a:t>Charity Under Fire</a:t>
            </a:r>
            <a:endParaRPr lang="en-US" b="1" dirty="0"/>
          </a:p>
        </p:txBody>
      </p:sp>
      <p:sp>
        <p:nvSpPr>
          <p:cNvPr id="3" name="Subtitle 2"/>
          <p:cNvSpPr>
            <a:spLocks noGrp="1"/>
          </p:cNvSpPr>
          <p:nvPr>
            <p:ph type="subTitle" idx="1"/>
          </p:nvPr>
        </p:nvSpPr>
        <p:spPr>
          <a:xfrm>
            <a:off x="1524000" y="2209800"/>
            <a:ext cx="6400800" cy="685800"/>
          </a:xfrm>
        </p:spPr>
        <p:txBody>
          <a:bodyPr/>
          <a:lstStyle/>
          <a:p>
            <a:r>
              <a:rPr lang="en-US" b="1" i="1" dirty="0" smtClean="0">
                <a:solidFill>
                  <a:schemeClr val="tx1"/>
                </a:solidFill>
              </a:rPr>
              <a:t>R. Mary Hayden Lemmons, Ph.D</a:t>
            </a:r>
            <a:r>
              <a:rPr lang="en-US" b="1" i="1" dirty="0" smtClean="0"/>
              <a:t>.</a:t>
            </a:r>
            <a:endParaRPr lang="en-US" b="1" i="1" dirty="0"/>
          </a:p>
        </p:txBody>
      </p:sp>
      <p:pic>
        <p:nvPicPr>
          <p:cNvPr id="5" name="Picture 2" descr="http://upload.wikimedia.org/wikipedia/en/thumb/f/fe/Spirit_of_%2776.jpg/220px-Spirit_of_%2776.jpg">
            <a:hlinkClick r:id="rId3"/>
          </p:cNvPr>
          <p:cNvPicPr>
            <a:picLocks noChangeAspect="1" noChangeArrowheads="1"/>
          </p:cNvPicPr>
          <p:nvPr/>
        </p:nvPicPr>
        <p:blipFill>
          <a:blip r:embed="rId4" cstate="print"/>
          <a:srcRect t="6667" b="6667"/>
          <a:stretch>
            <a:fillRect/>
          </a:stretch>
        </p:blipFill>
        <p:spPr bwMode="auto">
          <a:xfrm>
            <a:off x="7238999" y="274780"/>
            <a:ext cx="1905001" cy="2011220"/>
          </a:xfrm>
          <a:prstGeom prst="rect">
            <a:avLst/>
          </a:prstGeom>
          <a:noFill/>
        </p:spPr>
      </p:pic>
      <p:pic>
        <p:nvPicPr>
          <p:cNvPr id="8" name="Content Placeholder 3" descr="JP II open doors to Christ.jpg"/>
          <p:cNvPicPr>
            <a:picLocks noChangeAspect="1"/>
          </p:cNvPicPr>
          <p:nvPr/>
        </p:nvPicPr>
        <p:blipFill>
          <a:blip r:embed="rId5" cstate="print"/>
          <a:stretch>
            <a:fillRect/>
          </a:stretch>
        </p:blipFill>
        <p:spPr>
          <a:xfrm>
            <a:off x="4953000" y="2895600"/>
            <a:ext cx="2475896" cy="1981200"/>
          </a:xfrm>
          <a:prstGeom prst="rect">
            <a:avLst/>
          </a:prstGeom>
        </p:spPr>
      </p:pic>
      <p:pic>
        <p:nvPicPr>
          <p:cNvPr id="10" name="Picture 2" descr="http://upload.wikimedia.org/wikipedia/commons/thumb/a/a1/Statue_of_Liberty_7.jpg/250px-Statue_of_Liberty_7.jpg">
            <a:hlinkClick r:id="rId6"/>
          </p:cNvPr>
          <p:cNvPicPr>
            <a:picLocks noChangeAspect="1" noChangeArrowheads="1"/>
          </p:cNvPicPr>
          <p:nvPr/>
        </p:nvPicPr>
        <p:blipFill>
          <a:blip r:embed="rId7" cstate="print"/>
          <a:srcRect l="33963" r="32172" b="43909"/>
          <a:stretch>
            <a:fillRect/>
          </a:stretch>
        </p:blipFill>
        <p:spPr bwMode="auto">
          <a:xfrm>
            <a:off x="7467601" y="3026229"/>
            <a:ext cx="1676400" cy="3831771"/>
          </a:xfrm>
          <a:prstGeom prst="rect">
            <a:avLst/>
          </a:prstGeom>
          <a:noFill/>
        </p:spPr>
      </p:pic>
      <p:pic>
        <p:nvPicPr>
          <p:cNvPr id="12" name="Content Placeholder 3" descr="siean St Kateri Tekakwitha with rosary.jpg"/>
          <p:cNvPicPr>
            <a:picLocks noChangeAspect="1"/>
          </p:cNvPicPr>
          <p:nvPr/>
        </p:nvPicPr>
        <p:blipFill>
          <a:blip r:embed="rId8" cstate="print"/>
          <a:srcRect t="14584"/>
          <a:stretch>
            <a:fillRect/>
          </a:stretch>
        </p:blipFill>
        <p:spPr>
          <a:xfrm>
            <a:off x="0" y="228600"/>
            <a:ext cx="1482301" cy="1880379"/>
          </a:xfrm>
          <a:prstGeom prst="rect">
            <a:avLst/>
          </a:prstGeom>
        </p:spPr>
      </p:pic>
      <p:pic>
        <p:nvPicPr>
          <p:cNvPr id="9" name="Picture 2" descr="http://www.rootsweb.ancestry.com/~nwa/dyer3.gif"/>
          <p:cNvPicPr>
            <a:picLocks noChangeAspect="1" noChangeArrowheads="1"/>
          </p:cNvPicPr>
          <p:nvPr/>
        </p:nvPicPr>
        <p:blipFill>
          <a:blip r:embed="rId9" cstate="print"/>
          <a:srcRect l="49257" b="33333"/>
          <a:stretch>
            <a:fillRect/>
          </a:stretch>
        </p:blipFill>
        <p:spPr bwMode="auto">
          <a:xfrm>
            <a:off x="327258" y="1981200"/>
            <a:ext cx="1501541" cy="1371600"/>
          </a:xfrm>
          <a:prstGeom prst="rect">
            <a:avLst/>
          </a:prstGeom>
          <a:noFill/>
        </p:spPr>
      </p:pic>
      <p:pic>
        <p:nvPicPr>
          <p:cNvPr id="11" name="Picture 6" descr="http://upload.wikimedia.org/wikipedia/commons/thumb/c/cc/BenFranklinDuplessis.jpg/220px-BenFranklinDuplessis.jpg"/>
          <p:cNvPicPr>
            <a:picLocks noChangeAspect="1" noChangeArrowheads="1"/>
          </p:cNvPicPr>
          <p:nvPr/>
        </p:nvPicPr>
        <p:blipFill>
          <a:blip r:embed="rId10" cstate="print"/>
          <a:srcRect l="11041" t="12407" r="19950" b="33830"/>
          <a:stretch>
            <a:fillRect/>
          </a:stretch>
        </p:blipFill>
        <p:spPr bwMode="auto">
          <a:xfrm>
            <a:off x="1128348" y="2895600"/>
            <a:ext cx="1538654" cy="1600200"/>
          </a:xfrm>
          <a:prstGeom prst="rect">
            <a:avLst/>
          </a:prstGeom>
          <a:noFill/>
        </p:spPr>
      </p:pic>
      <p:pic>
        <p:nvPicPr>
          <p:cNvPr id="4" name="Picture 29"/>
          <p:cNvPicPr>
            <a:picLocks noChangeAspect="1" noChangeArrowheads="1"/>
          </p:cNvPicPr>
          <p:nvPr/>
        </p:nvPicPr>
        <p:blipFill>
          <a:blip r:embed="rId11" cstate="print"/>
          <a:srcRect l="18518" r="24243"/>
          <a:stretch>
            <a:fillRect/>
          </a:stretch>
        </p:blipFill>
        <p:spPr bwMode="auto">
          <a:xfrm>
            <a:off x="152400" y="5562601"/>
            <a:ext cx="1222584" cy="1295399"/>
          </a:xfrm>
          <a:prstGeom prst="rect">
            <a:avLst/>
          </a:prstGeom>
          <a:noFill/>
          <a:ln w="9525">
            <a:noFill/>
            <a:miter lim="800000"/>
            <a:headEnd/>
            <a:tailEnd/>
          </a:ln>
        </p:spPr>
      </p:pic>
      <p:pic>
        <p:nvPicPr>
          <p:cNvPr id="6" name="Picture 5" descr="Lincoln.jpg"/>
          <p:cNvPicPr>
            <a:picLocks noChangeAspect="1"/>
          </p:cNvPicPr>
          <p:nvPr/>
        </p:nvPicPr>
        <p:blipFill>
          <a:blip r:embed="rId12" cstate="print"/>
          <a:stretch>
            <a:fillRect/>
          </a:stretch>
        </p:blipFill>
        <p:spPr>
          <a:xfrm>
            <a:off x="1295400" y="5415399"/>
            <a:ext cx="1423183" cy="1442601"/>
          </a:xfrm>
          <a:prstGeom prst="rect">
            <a:avLst/>
          </a:prstGeom>
        </p:spPr>
      </p:pic>
      <p:pic>
        <p:nvPicPr>
          <p:cNvPr id="13" name="Picture 13"/>
          <p:cNvPicPr>
            <a:picLocks noChangeAspect="1" noChangeArrowheads="1"/>
          </p:cNvPicPr>
          <p:nvPr/>
        </p:nvPicPr>
        <p:blipFill>
          <a:blip r:embed="rId13" cstate="print"/>
          <a:srcRect/>
          <a:stretch>
            <a:fillRect/>
          </a:stretch>
        </p:blipFill>
        <p:spPr bwMode="auto">
          <a:xfrm>
            <a:off x="2514600" y="3200400"/>
            <a:ext cx="1728439" cy="2362200"/>
          </a:xfrm>
          <a:prstGeom prst="rect">
            <a:avLst/>
          </a:prstGeom>
          <a:noFill/>
          <a:ln w="9525">
            <a:noFill/>
            <a:miter lim="800000"/>
            <a:headEnd/>
            <a:tailEnd/>
          </a:ln>
        </p:spPr>
      </p:pic>
      <p:pic>
        <p:nvPicPr>
          <p:cNvPr id="7" name="Picture 6" descr="214-Martin_Luther_King_Jr_NYWTS.jpg"/>
          <p:cNvPicPr>
            <a:picLocks noChangeAspect="1"/>
          </p:cNvPicPr>
          <p:nvPr/>
        </p:nvPicPr>
        <p:blipFill>
          <a:blip r:embed="rId14" cstate="print"/>
          <a:srcRect t="7133" r="15551" b="14403"/>
          <a:stretch>
            <a:fillRect/>
          </a:stretch>
        </p:blipFill>
        <p:spPr>
          <a:xfrm>
            <a:off x="6019800" y="5105399"/>
            <a:ext cx="1752600" cy="1752601"/>
          </a:xfrm>
          <a:prstGeom prst="rect">
            <a:avLst/>
          </a:prstGeom>
        </p:spPr>
      </p:pic>
      <p:pic>
        <p:nvPicPr>
          <p:cNvPr id="14" name="Picture 4" descr="Warde"/>
          <p:cNvPicPr>
            <a:picLocks noChangeAspect="1" noChangeArrowheads="1"/>
          </p:cNvPicPr>
          <p:nvPr/>
        </p:nvPicPr>
        <p:blipFill>
          <a:blip r:embed="rId15" cstate="print"/>
          <a:srcRect l="12000" r="16000"/>
          <a:stretch>
            <a:fillRect/>
          </a:stretch>
        </p:blipFill>
        <p:spPr bwMode="auto">
          <a:xfrm>
            <a:off x="3962400" y="4226092"/>
            <a:ext cx="1600200" cy="2631908"/>
          </a:xfrm>
          <a:prstGeom prst="rect">
            <a:avLst/>
          </a:prstGeom>
          <a:noFill/>
        </p:spPr>
      </p:pic>
      <p:pic>
        <p:nvPicPr>
          <p:cNvPr id="56322" name="Picture 2" descr="http://www.scsh.org/medialibrary/Image/Founders/St-Elizabeth-Seton.jpg"/>
          <p:cNvPicPr>
            <a:picLocks noChangeAspect="1" noChangeArrowheads="1"/>
          </p:cNvPicPr>
          <p:nvPr/>
        </p:nvPicPr>
        <p:blipFill>
          <a:blip r:embed="rId16" cstate="print"/>
          <a:srcRect l="11009" t="7921" r="26606" b="36634"/>
          <a:stretch>
            <a:fillRect/>
          </a:stretch>
        </p:blipFill>
        <p:spPr bwMode="auto">
          <a:xfrm>
            <a:off x="304800" y="3886200"/>
            <a:ext cx="1295400"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down)">
                                      <p:cBhvr>
                                        <p:cTn id="7" dur="5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50" name="Picture 26" descr="Katharine Drexel"/>
          <p:cNvPicPr>
            <a:picLocks noChangeAspect="1" noChangeArrowheads="1"/>
          </p:cNvPicPr>
          <p:nvPr/>
        </p:nvPicPr>
        <p:blipFill>
          <a:blip r:embed="rId3" cstate="print"/>
          <a:srcRect l="8000" b="23232"/>
          <a:stretch>
            <a:fillRect/>
          </a:stretch>
        </p:blipFill>
        <p:spPr bwMode="auto">
          <a:xfrm>
            <a:off x="3124200" y="4343400"/>
            <a:ext cx="1676400" cy="1384852"/>
          </a:xfrm>
          <a:prstGeom prst="rect">
            <a:avLst/>
          </a:prstGeom>
          <a:noFill/>
        </p:spPr>
      </p:pic>
      <p:pic>
        <p:nvPicPr>
          <p:cNvPr id="4" name="Picture 2" descr="http://4.bp.blogspot.com/_L2KriYeXbnw/TOVjpelcGZI/AAAAAAAAAH8/FTl7jOQRflg/s1600/rose-philippine-duchesne.jpg"/>
          <p:cNvPicPr>
            <a:picLocks noChangeAspect="1" noChangeArrowheads="1"/>
          </p:cNvPicPr>
          <p:nvPr/>
        </p:nvPicPr>
        <p:blipFill>
          <a:blip r:embed="rId4" cstate="print"/>
          <a:srcRect l="12659" t="8000" r="10838" b="15200"/>
          <a:stretch>
            <a:fillRect/>
          </a:stretch>
        </p:blipFill>
        <p:spPr bwMode="auto">
          <a:xfrm flipH="1">
            <a:off x="0" y="4558937"/>
            <a:ext cx="2057400" cy="2299063"/>
          </a:xfrm>
          <a:prstGeom prst="rect">
            <a:avLst/>
          </a:prstGeom>
          <a:noFill/>
        </p:spPr>
      </p:pic>
      <p:sp>
        <p:nvSpPr>
          <p:cNvPr id="2" name="Title 1"/>
          <p:cNvSpPr>
            <a:spLocks noGrp="1"/>
          </p:cNvSpPr>
          <p:nvPr>
            <p:ph type="title"/>
          </p:nvPr>
        </p:nvSpPr>
        <p:spPr>
          <a:xfrm>
            <a:off x="457200" y="274638"/>
            <a:ext cx="8229600" cy="487362"/>
          </a:xfrm>
        </p:spPr>
        <p:txBody>
          <a:bodyPr>
            <a:normAutofit fontScale="90000"/>
          </a:bodyPr>
          <a:lstStyle/>
          <a:p>
            <a:r>
              <a:rPr lang="en-US" sz="4000" b="1" dirty="0" smtClean="0"/>
              <a:t>Love Seeks Service With Joy</a:t>
            </a:r>
            <a:endParaRPr lang="en-US" sz="4000" b="1" dirty="0"/>
          </a:p>
        </p:txBody>
      </p:sp>
      <p:sp>
        <p:nvSpPr>
          <p:cNvPr id="3" name="Content Placeholder 2"/>
          <p:cNvSpPr>
            <a:spLocks noGrp="1"/>
          </p:cNvSpPr>
          <p:nvPr>
            <p:ph idx="1"/>
          </p:nvPr>
        </p:nvSpPr>
        <p:spPr>
          <a:xfrm>
            <a:off x="0" y="914400"/>
            <a:ext cx="9144000" cy="1600201"/>
          </a:xfrm>
        </p:spPr>
        <p:txBody>
          <a:bodyPr>
            <a:normAutofit fontScale="92500"/>
          </a:bodyPr>
          <a:lstStyle/>
          <a:p>
            <a:pPr>
              <a:buNone/>
            </a:pPr>
            <a:r>
              <a:rPr lang="en-US" sz="2800" b="1" dirty="0" smtClean="0"/>
              <a:t>From the beginning, Catholics have sought ways to serve their fellow human beings. </a:t>
            </a:r>
            <a:r>
              <a:rPr lang="en-US" sz="2800" b="1" dirty="0" smtClean="0"/>
              <a:t>In America, Catholics </a:t>
            </a:r>
            <a:r>
              <a:rPr lang="en-US" sz="2800" b="1" dirty="0" smtClean="0"/>
              <a:t>have founded </a:t>
            </a:r>
            <a:r>
              <a:rPr lang="en-US" sz="2800" b="1" dirty="0" smtClean="0"/>
              <a:t>hospitals</a:t>
            </a:r>
            <a:r>
              <a:rPr lang="en-US" sz="2800" b="1" dirty="0" smtClean="0"/>
              <a:t>, orphanages, and </a:t>
            </a:r>
            <a:r>
              <a:rPr lang="en-US" sz="2800" b="1" dirty="0" smtClean="0"/>
              <a:t>schools</a:t>
            </a:r>
            <a:r>
              <a:rPr lang="en-US" sz="2800" b="1" dirty="0" smtClean="0"/>
              <a:t> </a:t>
            </a:r>
            <a:r>
              <a:rPr lang="en-US" sz="2800" b="1" dirty="0" smtClean="0"/>
              <a:t>still functioning today.</a:t>
            </a:r>
            <a:endParaRPr lang="en-US" sz="2800" b="1" dirty="0"/>
          </a:p>
        </p:txBody>
      </p:sp>
      <p:pic>
        <p:nvPicPr>
          <p:cNvPr id="26626" name="Picture 2" descr="http://upload.wikimedia.org/wikipedia/commons/thumb/7/74/Francesca_Cabrini.JPG/225px-Francesca_Cabrini.JPG"/>
          <p:cNvPicPr>
            <a:picLocks noChangeAspect="1" noChangeArrowheads="1"/>
          </p:cNvPicPr>
          <p:nvPr/>
        </p:nvPicPr>
        <p:blipFill>
          <a:blip r:embed="rId5" cstate="print"/>
          <a:srcRect t="4278" r="23851"/>
          <a:stretch>
            <a:fillRect/>
          </a:stretch>
        </p:blipFill>
        <p:spPr bwMode="auto">
          <a:xfrm>
            <a:off x="5181600" y="2590800"/>
            <a:ext cx="1752599" cy="2194359"/>
          </a:xfrm>
          <a:prstGeom prst="rect">
            <a:avLst/>
          </a:prstGeom>
          <a:noFill/>
        </p:spPr>
      </p:pic>
      <p:pic>
        <p:nvPicPr>
          <p:cNvPr id="26630" name="Picture 6" descr="St. Joseph's Hospital"/>
          <p:cNvPicPr>
            <a:picLocks noChangeAspect="1" noChangeArrowheads="1"/>
          </p:cNvPicPr>
          <p:nvPr/>
        </p:nvPicPr>
        <p:blipFill>
          <a:blip r:embed="rId6" cstate="print"/>
          <a:srcRect l="63768" t="12000" r="5314" b="52000"/>
          <a:stretch>
            <a:fillRect/>
          </a:stretch>
        </p:blipFill>
        <p:spPr bwMode="auto">
          <a:xfrm>
            <a:off x="7924800" y="5105400"/>
            <a:ext cx="1219200" cy="685800"/>
          </a:xfrm>
          <a:prstGeom prst="rect">
            <a:avLst/>
          </a:prstGeom>
          <a:noFill/>
        </p:spPr>
      </p:pic>
      <p:pic>
        <p:nvPicPr>
          <p:cNvPr id="26634" name="Picture 10" descr="Support St. Kate's">
            <a:hlinkClick r:id="rId7"/>
          </p:cNvPr>
          <p:cNvPicPr>
            <a:picLocks noChangeAspect="1" noChangeArrowheads="1"/>
          </p:cNvPicPr>
          <p:nvPr/>
        </p:nvPicPr>
        <p:blipFill>
          <a:blip r:embed="rId8" cstate="print"/>
          <a:srcRect l="13825" r="50282" b="1887"/>
          <a:stretch>
            <a:fillRect/>
          </a:stretch>
        </p:blipFill>
        <p:spPr bwMode="auto">
          <a:xfrm>
            <a:off x="7010400" y="5791200"/>
            <a:ext cx="914400" cy="1066800"/>
          </a:xfrm>
          <a:prstGeom prst="rect">
            <a:avLst/>
          </a:prstGeom>
          <a:noFill/>
        </p:spPr>
      </p:pic>
      <p:sp>
        <p:nvSpPr>
          <p:cNvPr id="26636" name="AutoShape 12"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6638" name="AutoShape 14"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6644" name="Picture 20" descr="http://t1.gstatic.com/images?q=tbn:ANd9GcTAWArLl7TQ7i3frlAJ9qB3t6B0vtb0hAbciPpiAvUQfGWbZeFb5Q"/>
          <p:cNvPicPr>
            <a:picLocks noChangeAspect="1" noChangeArrowheads="1"/>
          </p:cNvPicPr>
          <p:nvPr/>
        </p:nvPicPr>
        <p:blipFill>
          <a:blip r:embed="rId9" cstate="print"/>
          <a:srcRect l="8696" b="10666"/>
          <a:stretch>
            <a:fillRect/>
          </a:stretch>
        </p:blipFill>
        <p:spPr bwMode="auto">
          <a:xfrm>
            <a:off x="7924800" y="5769428"/>
            <a:ext cx="1219200" cy="1088572"/>
          </a:xfrm>
          <a:prstGeom prst="rect">
            <a:avLst/>
          </a:prstGeom>
          <a:noFill/>
        </p:spPr>
      </p:pic>
      <p:pic>
        <p:nvPicPr>
          <p:cNvPr id="26646" name="Picture 22" descr="http://www.womenofgrace.com/blog/wp-content/uploads/2012/03/photo_SKD-XUkids-300x199.jpg">
            <a:hlinkClick r:id="rId10"/>
          </p:cNvPr>
          <p:cNvPicPr>
            <a:picLocks noChangeAspect="1" noChangeArrowheads="1"/>
          </p:cNvPicPr>
          <p:nvPr/>
        </p:nvPicPr>
        <p:blipFill>
          <a:blip r:embed="rId11" cstate="print"/>
          <a:srcRect l="39719" t="12060" r="17334" b="15578"/>
          <a:stretch>
            <a:fillRect/>
          </a:stretch>
        </p:blipFill>
        <p:spPr bwMode="auto">
          <a:xfrm>
            <a:off x="2209800" y="5410200"/>
            <a:ext cx="1295400" cy="1447800"/>
          </a:xfrm>
          <a:prstGeom prst="rect">
            <a:avLst/>
          </a:prstGeom>
          <a:noFill/>
        </p:spPr>
      </p:pic>
      <p:sp>
        <p:nvSpPr>
          <p:cNvPr id="20" name="TextBox 19"/>
          <p:cNvSpPr txBox="1"/>
          <p:nvPr/>
        </p:nvSpPr>
        <p:spPr>
          <a:xfrm>
            <a:off x="5257800" y="3124200"/>
            <a:ext cx="1143000" cy="1477328"/>
          </a:xfrm>
          <a:prstGeom prst="rect">
            <a:avLst/>
          </a:prstGeom>
          <a:noFill/>
        </p:spPr>
        <p:txBody>
          <a:bodyPr wrap="square" rtlCol="0">
            <a:spAutoFit/>
          </a:bodyPr>
          <a:lstStyle/>
          <a:p>
            <a:r>
              <a:rPr lang="en-US" b="1" dirty="0" smtClean="0">
                <a:solidFill>
                  <a:schemeClr val="bg1"/>
                </a:solidFill>
              </a:rPr>
              <a:t>St. Frances Xavier </a:t>
            </a:r>
            <a:r>
              <a:rPr lang="en-US" b="1" dirty="0" smtClean="0">
                <a:solidFill>
                  <a:schemeClr val="bg1"/>
                </a:solidFill>
              </a:rPr>
              <a:t> Cabrini, MSC</a:t>
            </a:r>
            <a:endParaRPr lang="en-US" b="1" dirty="0">
              <a:solidFill>
                <a:schemeClr val="bg1"/>
              </a:solidFill>
            </a:endParaRPr>
          </a:p>
        </p:txBody>
      </p:sp>
      <p:pic>
        <p:nvPicPr>
          <p:cNvPr id="26652" name="Picture 28"/>
          <p:cNvPicPr>
            <a:picLocks noChangeAspect="1" noChangeArrowheads="1"/>
          </p:cNvPicPr>
          <p:nvPr/>
        </p:nvPicPr>
        <p:blipFill>
          <a:blip r:embed="rId12" cstate="print"/>
          <a:srcRect l="38170" t="61111" r="41057" b="29825"/>
          <a:stretch>
            <a:fillRect/>
          </a:stretch>
        </p:blipFill>
        <p:spPr bwMode="auto">
          <a:xfrm>
            <a:off x="7010400" y="5105400"/>
            <a:ext cx="914400" cy="685800"/>
          </a:xfrm>
          <a:prstGeom prst="rect">
            <a:avLst/>
          </a:prstGeom>
          <a:noFill/>
          <a:ln w="9525">
            <a:noFill/>
            <a:miter lim="800000"/>
            <a:headEnd/>
            <a:tailEnd/>
          </a:ln>
        </p:spPr>
      </p:pic>
      <p:pic>
        <p:nvPicPr>
          <p:cNvPr id="26653" name="Picture 29"/>
          <p:cNvPicPr>
            <a:picLocks noChangeAspect="1" noChangeArrowheads="1"/>
          </p:cNvPicPr>
          <p:nvPr/>
        </p:nvPicPr>
        <p:blipFill>
          <a:blip r:embed="rId13" cstate="print"/>
          <a:srcRect l="18518" t="6741" r="24243"/>
          <a:stretch>
            <a:fillRect/>
          </a:stretch>
        </p:blipFill>
        <p:spPr bwMode="auto">
          <a:xfrm>
            <a:off x="7162800" y="2743200"/>
            <a:ext cx="1981200" cy="2411896"/>
          </a:xfrm>
          <a:prstGeom prst="rect">
            <a:avLst/>
          </a:prstGeom>
          <a:noFill/>
          <a:ln w="9525">
            <a:noFill/>
            <a:miter lim="800000"/>
            <a:headEnd/>
            <a:tailEnd/>
          </a:ln>
        </p:spPr>
      </p:pic>
      <p:pic>
        <p:nvPicPr>
          <p:cNvPr id="21" name="Picture 2" descr="http://www.scsh.org/medialibrary/Image/Founders/St-Elizabeth-Seton.jpg"/>
          <p:cNvPicPr>
            <a:picLocks noChangeAspect="1" noChangeArrowheads="1"/>
          </p:cNvPicPr>
          <p:nvPr/>
        </p:nvPicPr>
        <p:blipFill>
          <a:blip r:embed="rId14" cstate="print"/>
          <a:srcRect l="11009" t="16553" r="31405" b="36634"/>
          <a:stretch>
            <a:fillRect/>
          </a:stretch>
        </p:blipFill>
        <p:spPr bwMode="auto">
          <a:xfrm>
            <a:off x="0" y="2514600"/>
            <a:ext cx="1828800" cy="2066364"/>
          </a:xfrm>
          <a:prstGeom prst="rect">
            <a:avLst/>
          </a:prstGeom>
          <a:noFill/>
        </p:spPr>
      </p:pic>
      <p:sp>
        <p:nvSpPr>
          <p:cNvPr id="22" name="TextBox 21"/>
          <p:cNvSpPr txBox="1"/>
          <p:nvPr/>
        </p:nvSpPr>
        <p:spPr>
          <a:xfrm>
            <a:off x="0" y="3962400"/>
            <a:ext cx="1828800" cy="646331"/>
          </a:xfrm>
          <a:prstGeom prst="rect">
            <a:avLst/>
          </a:prstGeom>
          <a:noFill/>
        </p:spPr>
        <p:txBody>
          <a:bodyPr wrap="square" rtlCol="0">
            <a:spAutoFit/>
          </a:bodyPr>
          <a:lstStyle/>
          <a:p>
            <a:r>
              <a:rPr lang="en-US" b="1" dirty="0" smtClean="0">
                <a:solidFill>
                  <a:schemeClr val="bg1"/>
                </a:solidFill>
              </a:rPr>
              <a:t>St. Elizabeth Ann Seton,  SC</a:t>
            </a:r>
            <a:endParaRPr lang="en-US" b="1" dirty="0">
              <a:solidFill>
                <a:schemeClr val="bg1"/>
              </a:solidFill>
            </a:endParaRPr>
          </a:p>
        </p:txBody>
      </p:sp>
      <p:sp>
        <p:nvSpPr>
          <p:cNvPr id="8" name="Rectangle 7"/>
          <p:cNvSpPr/>
          <p:nvPr/>
        </p:nvSpPr>
        <p:spPr>
          <a:xfrm>
            <a:off x="7086600" y="4572000"/>
            <a:ext cx="2057400" cy="646331"/>
          </a:xfrm>
          <a:prstGeom prst="rect">
            <a:avLst/>
          </a:prstGeom>
        </p:spPr>
        <p:txBody>
          <a:bodyPr wrap="square">
            <a:spAutoFit/>
          </a:bodyPr>
          <a:lstStyle/>
          <a:p>
            <a:r>
              <a:rPr lang="en-US" b="1" dirty="0" smtClean="0"/>
              <a:t>Mother </a:t>
            </a:r>
            <a:r>
              <a:rPr lang="en-US" b="1" dirty="0" smtClean="0"/>
              <a:t>St</a:t>
            </a:r>
            <a:r>
              <a:rPr lang="en-US" b="1" dirty="0" smtClean="0"/>
              <a:t>. John </a:t>
            </a:r>
            <a:r>
              <a:rPr lang="en-US" b="1" dirty="0" smtClean="0"/>
              <a:t>Fournier CSJ </a:t>
            </a:r>
            <a:endParaRPr lang="en-US" b="1" dirty="0" smtClean="0"/>
          </a:p>
        </p:txBody>
      </p:sp>
      <p:sp>
        <p:nvSpPr>
          <p:cNvPr id="23" name="TextBox 22"/>
          <p:cNvSpPr txBox="1"/>
          <p:nvPr/>
        </p:nvSpPr>
        <p:spPr>
          <a:xfrm>
            <a:off x="8534400" y="6324600"/>
            <a:ext cx="685800" cy="369332"/>
          </a:xfrm>
          <a:prstGeom prst="rect">
            <a:avLst/>
          </a:prstGeom>
          <a:noFill/>
        </p:spPr>
        <p:txBody>
          <a:bodyPr wrap="square" rtlCol="0">
            <a:spAutoFit/>
          </a:bodyPr>
          <a:lstStyle/>
          <a:p>
            <a:r>
              <a:rPr lang="en-US" b="1" dirty="0" smtClean="0">
                <a:solidFill>
                  <a:schemeClr val="bg1"/>
                </a:solidFill>
              </a:rPr>
              <a:t>1877</a:t>
            </a:r>
            <a:endParaRPr lang="en-US" b="1" dirty="0">
              <a:solidFill>
                <a:schemeClr val="bg1"/>
              </a:solidFill>
            </a:endParaRPr>
          </a:p>
        </p:txBody>
      </p:sp>
      <p:sp>
        <p:nvSpPr>
          <p:cNvPr id="27" name="TextBox 26"/>
          <p:cNvSpPr txBox="1"/>
          <p:nvPr/>
        </p:nvSpPr>
        <p:spPr>
          <a:xfrm>
            <a:off x="7315200" y="5791200"/>
            <a:ext cx="990600" cy="369332"/>
          </a:xfrm>
          <a:prstGeom prst="rect">
            <a:avLst/>
          </a:prstGeom>
          <a:noFill/>
        </p:spPr>
        <p:txBody>
          <a:bodyPr wrap="square" rtlCol="0">
            <a:spAutoFit/>
          </a:bodyPr>
          <a:lstStyle/>
          <a:p>
            <a:r>
              <a:rPr lang="en-US" b="1" dirty="0" smtClean="0"/>
              <a:t>1905</a:t>
            </a:r>
            <a:endParaRPr lang="en-US" b="1" dirty="0"/>
          </a:p>
        </p:txBody>
      </p:sp>
      <p:sp>
        <p:nvSpPr>
          <p:cNvPr id="28" name="TextBox 27"/>
          <p:cNvSpPr txBox="1"/>
          <p:nvPr/>
        </p:nvSpPr>
        <p:spPr>
          <a:xfrm>
            <a:off x="7086600" y="5257800"/>
            <a:ext cx="762000" cy="369332"/>
          </a:xfrm>
          <a:prstGeom prst="rect">
            <a:avLst/>
          </a:prstGeom>
          <a:noFill/>
        </p:spPr>
        <p:txBody>
          <a:bodyPr wrap="square" rtlCol="0">
            <a:spAutoFit/>
          </a:bodyPr>
          <a:lstStyle/>
          <a:p>
            <a:r>
              <a:rPr lang="en-US" b="1" dirty="0" smtClean="0">
                <a:solidFill>
                  <a:schemeClr val="bg1"/>
                </a:solidFill>
              </a:rPr>
              <a:t>1853</a:t>
            </a:r>
            <a:endParaRPr lang="en-US" b="1" dirty="0">
              <a:solidFill>
                <a:schemeClr val="bg1"/>
              </a:solidFill>
            </a:endParaRPr>
          </a:p>
        </p:txBody>
      </p:sp>
      <p:pic>
        <p:nvPicPr>
          <p:cNvPr id="29" name="Picture 28" descr="Siena'Mother'Drexel'Indians.jpg"/>
          <p:cNvPicPr>
            <a:picLocks noChangeAspect="1"/>
          </p:cNvPicPr>
          <p:nvPr/>
        </p:nvPicPr>
        <p:blipFill>
          <a:blip r:embed="rId15" cstate="print"/>
          <a:srcRect t="9006" r="33944" b="35093"/>
          <a:stretch>
            <a:fillRect/>
          </a:stretch>
        </p:blipFill>
        <p:spPr>
          <a:xfrm>
            <a:off x="3505199" y="5334000"/>
            <a:ext cx="3352801" cy="1524000"/>
          </a:xfrm>
          <a:prstGeom prst="rect">
            <a:avLst/>
          </a:prstGeom>
        </p:spPr>
      </p:pic>
      <p:sp>
        <p:nvSpPr>
          <p:cNvPr id="19" name="TextBox 18"/>
          <p:cNvSpPr txBox="1"/>
          <p:nvPr/>
        </p:nvSpPr>
        <p:spPr>
          <a:xfrm>
            <a:off x="3048000" y="5334000"/>
            <a:ext cx="2590800" cy="381000"/>
          </a:xfrm>
          <a:prstGeom prst="rect">
            <a:avLst/>
          </a:prstGeom>
          <a:noFill/>
        </p:spPr>
        <p:txBody>
          <a:bodyPr wrap="square" rtlCol="0">
            <a:spAutoFit/>
          </a:bodyPr>
          <a:lstStyle/>
          <a:p>
            <a:r>
              <a:rPr lang="en-US" b="1" dirty="0" smtClean="0">
                <a:solidFill>
                  <a:schemeClr val="accent6">
                    <a:lumMod val="50000"/>
                  </a:schemeClr>
                </a:solidFill>
              </a:rPr>
              <a:t>St. Katherine </a:t>
            </a:r>
            <a:r>
              <a:rPr lang="en-US" b="1" dirty="0" smtClean="0">
                <a:solidFill>
                  <a:schemeClr val="accent6">
                    <a:lumMod val="50000"/>
                  </a:schemeClr>
                </a:solidFill>
              </a:rPr>
              <a:t>Drexel, SBS</a:t>
            </a:r>
            <a:endParaRPr lang="en-US" b="1" dirty="0">
              <a:solidFill>
                <a:schemeClr val="accent6">
                  <a:lumMod val="50000"/>
                </a:schemeClr>
              </a:solidFill>
            </a:endParaRPr>
          </a:p>
        </p:txBody>
      </p:sp>
      <p:sp>
        <p:nvSpPr>
          <p:cNvPr id="31" name="TextBox 30"/>
          <p:cNvSpPr txBox="1"/>
          <p:nvPr/>
        </p:nvSpPr>
        <p:spPr>
          <a:xfrm>
            <a:off x="0" y="5934670"/>
            <a:ext cx="1600200" cy="923330"/>
          </a:xfrm>
          <a:prstGeom prst="rect">
            <a:avLst/>
          </a:prstGeom>
          <a:noFill/>
        </p:spPr>
        <p:txBody>
          <a:bodyPr wrap="square" rtlCol="0">
            <a:spAutoFit/>
          </a:bodyPr>
          <a:lstStyle/>
          <a:p>
            <a:r>
              <a:rPr lang="en-US" b="1" dirty="0" smtClean="0">
                <a:solidFill>
                  <a:srgbClr val="FFC000"/>
                </a:solidFill>
              </a:rPr>
              <a:t>St. Rose Philippine Duchesne RSCJ</a:t>
            </a:r>
            <a:endParaRPr lang="en-US" b="1" dirty="0">
              <a:solidFill>
                <a:srgbClr val="FFC000"/>
              </a:solidFill>
            </a:endParaRPr>
          </a:p>
        </p:txBody>
      </p:sp>
      <p:pic>
        <p:nvPicPr>
          <p:cNvPr id="26628" name="Picture 4" descr="Saint Theodora Guerin">
            <a:hlinkClick r:id="rId16"/>
          </p:cNvPr>
          <p:cNvPicPr>
            <a:picLocks noChangeAspect="1" noChangeArrowheads="1"/>
          </p:cNvPicPr>
          <p:nvPr/>
        </p:nvPicPr>
        <p:blipFill>
          <a:blip r:embed="rId17" cstate="print"/>
          <a:srcRect l="16000" t="8242" r="16000" b="52000"/>
          <a:stretch>
            <a:fillRect/>
          </a:stretch>
        </p:blipFill>
        <p:spPr bwMode="auto">
          <a:xfrm>
            <a:off x="2209800" y="2590800"/>
            <a:ext cx="2023946" cy="1775012"/>
          </a:xfrm>
          <a:prstGeom prst="rect">
            <a:avLst/>
          </a:prstGeom>
          <a:noFill/>
        </p:spPr>
      </p:pic>
      <p:sp>
        <p:nvSpPr>
          <p:cNvPr id="32" name="TextBox 31"/>
          <p:cNvSpPr txBox="1"/>
          <p:nvPr/>
        </p:nvSpPr>
        <p:spPr>
          <a:xfrm>
            <a:off x="2286000" y="3962400"/>
            <a:ext cx="2667000" cy="400110"/>
          </a:xfrm>
          <a:prstGeom prst="rect">
            <a:avLst/>
          </a:prstGeom>
          <a:noFill/>
        </p:spPr>
        <p:txBody>
          <a:bodyPr wrap="square" rtlCol="0">
            <a:spAutoFit/>
          </a:bodyPr>
          <a:lstStyle/>
          <a:p>
            <a:r>
              <a:rPr lang="en-US" sz="2000" b="1" dirty="0" smtClean="0">
                <a:solidFill>
                  <a:srgbClr val="00B0F0"/>
                </a:solidFill>
              </a:rPr>
              <a:t>St. Theodora Guerin SP</a:t>
            </a:r>
            <a:endParaRPr lang="en-US" b="1"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609600"/>
          </a:xfrm>
        </p:spPr>
        <p:txBody>
          <a:bodyPr>
            <a:noAutofit/>
          </a:bodyPr>
          <a:lstStyle/>
          <a:p>
            <a:r>
              <a:rPr lang="en-US" sz="4000" b="1" dirty="0" smtClean="0"/>
              <a:t>Free To Be Of Service</a:t>
            </a:r>
            <a:endParaRPr lang="en-US" sz="4000" b="1" dirty="0"/>
          </a:p>
        </p:txBody>
      </p:sp>
      <p:sp>
        <p:nvSpPr>
          <p:cNvPr id="3" name="Content Placeholder 2"/>
          <p:cNvSpPr>
            <a:spLocks noGrp="1"/>
          </p:cNvSpPr>
          <p:nvPr>
            <p:ph idx="1"/>
          </p:nvPr>
        </p:nvSpPr>
        <p:spPr>
          <a:xfrm>
            <a:off x="2362200" y="1828800"/>
            <a:ext cx="4648200" cy="1905000"/>
          </a:xfrm>
        </p:spPr>
        <p:txBody>
          <a:bodyPr>
            <a:noAutofit/>
          </a:bodyPr>
          <a:lstStyle/>
          <a:p>
            <a:pPr>
              <a:buNone/>
            </a:pPr>
            <a:r>
              <a:rPr lang="en-US" b="1" dirty="0" smtClean="0"/>
              <a:t>Thanks to the </a:t>
            </a:r>
            <a:r>
              <a:rPr lang="en-US" b="1" dirty="0" smtClean="0"/>
              <a:t>Constitution’s First </a:t>
            </a:r>
            <a:r>
              <a:rPr lang="en-US" b="1" dirty="0" smtClean="0"/>
              <a:t>Amendment:</a:t>
            </a:r>
            <a:endParaRPr lang="en-US" sz="2400" b="1" dirty="0"/>
          </a:p>
        </p:txBody>
      </p:sp>
      <p:sp>
        <p:nvSpPr>
          <p:cNvPr id="6" name="Rectangle 5"/>
          <p:cNvSpPr/>
          <p:nvPr/>
        </p:nvSpPr>
        <p:spPr>
          <a:xfrm>
            <a:off x="304800" y="3962400"/>
            <a:ext cx="8686800" cy="1938992"/>
          </a:xfrm>
          <a:prstGeom prst="rect">
            <a:avLst/>
          </a:prstGeom>
        </p:spPr>
        <p:txBody>
          <a:bodyPr wrap="square">
            <a:spAutoFit/>
          </a:bodyPr>
          <a:lstStyle/>
          <a:p>
            <a:pPr>
              <a:buNone/>
              <a:tabLst>
                <a:tab pos="346075" algn="l"/>
              </a:tabLst>
            </a:pPr>
            <a:r>
              <a:rPr lang="en-US" sz="4000" b="1" dirty="0" smtClean="0">
                <a:solidFill>
                  <a:schemeClr val="tx1"/>
                </a:solidFill>
              </a:rPr>
              <a:t>“</a:t>
            </a:r>
            <a:r>
              <a:rPr lang="en-US" sz="4000" b="1" dirty="0" smtClean="0"/>
              <a:t>Congress shall make no law respecting an establishment of religion, or prohibiting the free exercise </a:t>
            </a:r>
            <a:r>
              <a:rPr lang="en-US" sz="4000" b="1" dirty="0" smtClean="0"/>
              <a:t>thereof</a:t>
            </a:r>
            <a:r>
              <a:rPr lang="en-US" sz="4000" b="1" dirty="0" smtClean="0"/>
              <a:t>.</a:t>
            </a:r>
            <a:r>
              <a:rPr lang="en-US" sz="4000" b="1" dirty="0" smtClean="0"/>
              <a:t>”</a:t>
            </a:r>
            <a:endParaRPr lang="en-US" sz="4000" b="1" dirty="0"/>
          </a:p>
        </p:txBody>
      </p:sp>
      <p:pic>
        <p:nvPicPr>
          <p:cNvPr id="27650" name="Picture 2" descr="http://thecapitalpost.com/images/US-Capitoll.png"/>
          <p:cNvPicPr>
            <a:picLocks noChangeAspect="1" noChangeArrowheads="1"/>
          </p:cNvPicPr>
          <p:nvPr/>
        </p:nvPicPr>
        <p:blipFill>
          <a:blip r:embed="rId3" cstate="print"/>
          <a:srcRect l="8797" t="9458" r="9097" b="5706"/>
          <a:stretch>
            <a:fillRect/>
          </a:stretch>
        </p:blipFill>
        <p:spPr bwMode="auto">
          <a:xfrm>
            <a:off x="6917635" y="1752600"/>
            <a:ext cx="2226365" cy="1828800"/>
          </a:xfrm>
          <a:prstGeom prst="rect">
            <a:avLst/>
          </a:prstGeom>
          <a:noFill/>
        </p:spPr>
      </p:pic>
      <p:pic>
        <p:nvPicPr>
          <p:cNvPr id="27652" name="Picture 4" descr="http://upload.wikimedia.org/wikipedia/commons/thumb/1/10/CathedralofStPaul.jpg/250px-CathedralofStPaul.jpg">
            <a:hlinkClick r:id="rId4"/>
          </p:cNvPr>
          <p:cNvPicPr>
            <a:picLocks noChangeAspect="1" noChangeArrowheads="1"/>
          </p:cNvPicPr>
          <p:nvPr/>
        </p:nvPicPr>
        <p:blipFill>
          <a:blip r:embed="rId5" cstate="print"/>
          <a:srcRect l="6400" t="9412" b="24706"/>
          <a:stretch>
            <a:fillRect/>
          </a:stretch>
        </p:blipFill>
        <p:spPr bwMode="auto">
          <a:xfrm>
            <a:off x="0" y="1219200"/>
            <a:ext cx="2228850" cy="2133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447800"/>
            <a:ext cx="5029200" cy="1752600"/>
          </a:xfrm>
        </p:spPr>
        <p:txBody>
          <a:bodyPr>
            <a:noAutofit/>
          </a:bodyPr>
          <a:lstStyle/>
          <a:p>
            <a:pPr>
              <a:buNone/>
            </a:pPr>
            <a:r>
              <a:rPr lang="en-US" sz="2600" b="1" dirty="0" smtClean="0"/>
              <a:t>To </a:t>
            </a:r>
            <a:r>
              <a:rPr lang="en-US" sz="2600" b="1" dirty="0" smtClean="0"/>
              <a:t>so love forbids making church membership a condition for receiving care</a:t>
            </a:r>
            <a:r>
              <a:rPr lang="en-US" sz="2600" b="1" dirty="0" smtClean="0"/>
              <a:t>. Pope Benedict 16</a:t>
            </a:r>
            <a:r>
              <a:rPr lang="en-US" sz="2600" b="1" baseline="30000" dirty="0" smtClean="0"/>
              <a:t>th</a:t>
            </a:r>
            <a:r>
              <a:rPr lang="en-US" sz="2600" b="1" dirty="0" smtClean="0"/>
              <a:t> </a:t>
            </a:r>
            <a:r>
              <a:rPr lang="en-US" sz="2600" b="1" dirty="0" smtClean="0"/>
              <a:t>in </a:t>
            </a:r>
            <a:r>
              <a:rPr lang="en-US" sz="2600" b="1" i="1" dirty="0" smtClean="0"/>
              <a:t>Deus Caritas Est.</a:t>
            </a:r>
            <a:endParaRPr lang="en-US" sz="2600" b="1" dirty="0" smtClean="0"/>
          </a:p>
          <a:p>
            <a:pPr>
              <a:buNone/>
            </a:pPr>
            <a:r>
              <a:rPr lang="en-US" sz="1100" dirty="0" smtClean="0"/>
              <a:t> </a:t>
            </a:r>
          </a:p>
        </p:txBody>
      </p:sp>
      <p:pic>
        <p:nvPicPr>
          <p:cNvPr id="1026" name="Picture 2" descr="http://www.inquisitr.com/wp-content/2012/03/pope-benedict-xvi.jpg"/>
          <p:cNvPicPr>
            <a:picLocks noChangeAspect="1" noChangeArrowheads="1"/>
          </p:cNvPicPr>
          <p:nvPr/>
        </p:nvPicPr>
        <p:blipFill>
          <a:blip r:embed="rId3" cstate="print"/>
          <a:srcRect l="10989" t="18947" r="23077" b="5267"/>
          <a:stretch>
            <a:fillRect/>
          </a:stretch>
        </p:blipFill>
        <p:spPr bwMode="auto">
          <a:xfrm>
            <a:off x="5943600" y="1371600"/>
            <a:ext cx="2647950" cy="2118360"/>
          </a:xfrm>
          <a:prstGeom prst="rect">
            <a:avLst/>
          </a:prstGeom>
          <a:noFill/>
        </p:spPr>
      </p:pic>
      <p:sp>
        <p:nvSpPr>
          <p:cNvPr id="7" name="TextBox 6"/>
          <p:cNvSpPr txBox="1"/>
          <p:nvPr/>
        </p:nvSpPr>
        <p:spPr>
          <a:xfrm>
            <a:off x="0" y="3505200"/>
            <a:ext cx="4953000" cy="3046988"/>
          </a:xfrm>
          <a:prstGeom prst="rect">
            <a:avLst/>
          </a:prstGeom>
          <a:noFill/>
        </p:spPr>
        <p:txBody>
          <a:bodyPr wrap="square" rtlCol="0">
            <a:spAutoFit/>
          </a:bodyPr>
          <a:lstStyle/>
          <a:p>
            <a:r>
              <a:rPr lang="en-US" sz="2400" b="1" dirty="0" smtClean="0"/>
              <a:t>But </a:t>
            </a:r>
            <a:r>
              <a:rPr lang="en-US" sz="2400" b="1" dirty="0" smtClean="0"/>
              <a:t>this year, the </a:t>
            </a:r>
            <a:r>
              <a:rPr lang="en-US" sz="2400" b="1" dirty="0" smtClean="0"/>
              <a:t>federal government b</a:t>
            </a:r>
            <a:r>
              <a:rPr lang="en-US" sz="2400" b="1" dirty="0" smtClean="0"/>
              <a:t>egan </a:t>
            </a:r>
            <a:r>
              <a:rPr lang="en-US" sz="2400" b="1" dirty="0" smtClean="0"/>
              <a:t>requiring Catholic </a:t>
            </a:r>
            <a:r>
              <a:rPr lang="en-US" sz="2400" b="1" dirty="0" smtClean="0"/>
              <a:t>organizations that help all without regard to their religious beliefs to </a:t>
            </a:r>
            <a:r>
              <a:rPr lang="en-US" sz="2400" b="1" dirty="0" smtClean="0"/>
              <a:t>act contrary to the faith and provide </a:t>
            </a:r>
            <a:r>
              <a:rPr lang="en-US" sz="2400" b="1" dirty="0" smtClean="0"/>
              <a:t>surgical sterilizations</a:t>
            </a:r>
            <a:r>
              <a:rPr lang="en-US" sz="2400" b="1" dirty="0" smtClean="0"/>
              <a:t>, and contraceptives---even </a:t>
            </a:r>
            <a:r>
              <a:rPr lang="en-US" sz="2400" b="1" dirty="0" smtClean="0"/>
              <a:t>the ones </a:t>
            </a:r>
            <a:r>
              <a:rPr lang="en-US" sz="2400" b="1" dirty="0" smtClean="0"/>
              <a:t>that can induce </a:t>
            </a:r>
            <a:r>
              <a:rPr lang="en-US" sz="2400" b="1" dirty="0" smtClean="0"/>
              <a:t>abortions. </a:t>
            </a:r>
            <a:endParaRPr lang="en-US" sz="2400" b="1" dirty="0"/>
          </a:p>
        </p:txBody>
      </p:sp>
      <p:pic>
        <p:nvPicPr>
          <p:cNvPr id="1028" name="Picture 4" descr="http://ianweir.files.wordpress.com/2009/11/uncle-sam-is-angry.jpg?w=450&amp;h=589"/>
          <p:cNvPicPr>
            <a:picLocks noChangeAspect="1" noChangeArrowheads="1"/>
          </p:cNvPicPr>
          <p:nvPr/>
        </p:nvPicPr>
        <p:blipFill>
          <a:blip r:embed="rId4" cstate="print"/>
          <a:srcRect l="30290" t="6791" r="32294" b="51103"/>
          <a:stretch>
            <a:fillRect/>
          </a:stretch>
        </p:blipFill>
        <p:spPr bwMode="auto">
          <a:xfrm>
            <a:off x="5257800" y="4191000"/>
            <a:ext cx="1461052" cy="2362200"/>
          </a:xfrm>
          <a:prstGeom prst="rect">
            <a:avLst/>
          </a:prstGeom>
          <a:noFill/>
        </p:spPr>
      </p:pic>
      <p:sp>
        <p:nvSpPr>
          <p:cNvPr id="9" name="TextBox 8"/>
          <p:cNvSpPr txBox="1"/>
          <p:nvPr/>
        </p:nvSpPr>
        <p:spPr>
          <a:xfrm>
            <a:off x="6781800" y="3657600"/>
            <a:ext cx="2362200" cy="2308324"/>
          </a:xfrm>
          <a:prstGeom prst="rect">
            <a:avLst/>
          </a:prstGeom>
          <a:noFill/>
        </p:spPr>
        <p:txBody>
          <a:bodyPr wrap="square" rtlCol="0">
            <a:spAutoFit/>
          </a:bodyPr>
          <a:lstStyle/>
          <a:p>
            <a:r>
              <a:rPr lang="en-US" sz="3600" b="1" dirty="0" smtClean="0"/>
              <a:t>Why this attack on religious liberty?</a:t>
            </a:r>
            <a:endParaRPr lang="en-US" sz="3600" b="1" dirty="0"/>
          </a:p>
        </p:txBody>
      </p:sp>
      <p:sp>
        <p:nvSpPr>
          <p:cNvPr id="8" name="Rectangle 7"/>
          <p:cNvSpPr/>
          <p:nvPr/>
        </p:nvSpPr>
        <p:spPr>
          <a:xfrm>
            <a:off x="1752600" y="0"/>
            <a:ext cx="6096000" cy="1384995"/>
          </a:xfrm>
          <a:prstGeom prst="rect">
            <a:avLst/>
          </a:prstGeom>
        </p:spPr>
        <p:txBody>
          <a:bodyPr wrap="square">
            <a:spAutoFit/>
          </a:bodyPr>
          <a:lstStyle/>
          <a:p>
            <a:pPr>
              <a:buNone/>
            </a:pPr>
            <a:r>
              <a:rPr lang="en-US" sz="2800" b="1" i="1" dirty="0" smtClean="0"/>
              <a:t>Religious free exercise is what the Church needs to fulfill its obligation to love all as Christ loved us. </a:t>
            </a:r>
            <a:endParaRPr lang="en-US" sz="2800" b="1"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diamond(in)">
                                      <p:cBhvr>
                                        <p:cTn id="12" dur="500"/>
                                        <p:tgtEl>
                                          <p:spTgt spid="1026"/>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amond(in)">
                                      <p:cBhvr>
                                        <p:cTn id="15" dur="500"/>
                                        <p:tgtEl>
                                          <p:spTgt spid="3">
                                            <p:txEl>
                                              <p:pRg st="0" end="0"/>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amond(i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1000" fill="hold"/>
                                        <p:tgtEl>
                                          <p:spTgt spid="1028"/>
                                        </p:tgtEl>
                                        <p:attrNameLst>
                                          <p:attrName>ppt_x</p:attrName>
                                        </p:attrNameLst>
                                      </p:cBhvr>
                                      <p:tavLst>
                                        <p:tav tm="0">
                                          <p:val>
                                            <p:strVal val="#ppt_x"/>
                                          </p:val>
                                        </p:tav>
                                        <p:tav tm="100000">
                                          <p:val>
                                            <p:strVal val="#ppt_x"/>
                                          </p:val>
                                        </p:tav>
                                      </p:tavLst>
                                    </p:anim>
                                    <p:anim calcmode="lin" valueType="num">
                                      <p:cBhvr additive="base">
                                        <p:cTn id="24" dur="1000" fill="hold"/>
                                        <p:tgtEl>
                                          <p:spTgt spid="10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8" fill="hold" grpId="1" nodeType="afterEffect">
                                  <p:stCondLst>
                                    <p:cond delay="300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0" fill="hold"/>
                                        <p:tgtEl>
                                          <p:spTgt spid="9"/>
                                        </p:tgtEl>
                                        <p:attrNameLst>
                                          <p:attrName>ppt_x</p:attrName>
                                        </p:attrNameLst>
                                      </p:cBhvr>
                                      <p:tavLst>
                                        <p:tav tm="0">
                                          <p:val>
                                            <p:strVal val="0-#ppt_w/2"/>
                                          </p:val>
                                        </p:tav>
                                        <p:tav tm="100000">
                                          <p:val>
                                            <p:strVal val="#ppt_x"/>
                                          </p:val>
                                        </p:tav>
                                      </p:tavLst>
                                    </p:anim>
                                    <p:anim calcmode="lin" valueType="num">
                                      <p:cBhvr additive="base">
                                        <p:cTn id="33" dur="50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9000"/>
                            </p:stCondLst>
                            <p:childTnLst>
                              <p:par>
                                <p:cTn id="35" presetID="6" presetClass="emph" presetSubtype="0" fill="hold" grpId="0" nodeType="afterEffect">
                                  <p:stCondLst>
                                    <p:cond delay="0"/>
                                  </p:stCondLst>
                                  <p:childTnLst>
                                    <p:animScale>
                                      <p:cBhvr>
                                        <p:cTn id="36" dur="5000" fill="hold"/>
                                        <p:tgtEl>
                                          <p:spTgt spid="9"/>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ianweir.files.wordpress.com/2009/11/uncle-sam-is-angry.jpg?w=450&amp;h=589"/>
          <p:cNvPicPr>
            <a:picLocks noChangeAspect="1" noChangeArrowheads="1"/>
          </p:cNvPicPr>
          <p:nvPr/>
        </p:nvPicPr>
        <p:blipFill>
          <a:blip r:embed="rId3" cstate="print"/>
          <a:srcRect l="30290" t="6791" r="32294" b="61799"/>
          <a:stretch>
            <a:fillRect/>
          </a:stretch>
        </p:blipFill>
        <p:spPr bwMode="auto">
          <a:xfrm>
            <a:off x="380999" y="333829"/>
            <a:ext cx="1703585" cy="1875971"/>
          </a:xfrm>
          <a:prstGeom prst="rect">
            <a:avLst/>
          </a:prstGeom>
          <a:noFill/>
        </p:spPr>
      </p:pic>
      <p:sp>
        <p:nvSpPr>
          <p:cNvPr id="2" name="Title 1"/>
          <p:cNvSpPr>
            <a:spLocks noGrp="1"/>
          </p:cNvSpPr>
          <p:nvPr>
            <p:ph type="title"/>
          </p:nvPr>
        </p:nvSpPr>
        <p:spPr>
          <a:xfrm>
            <a:off x="1828800" y="274638"/>
            <a:ext cx="6858000" cy="1096962"/>
          </a:xfrm>
        </p:spPr>
        <p:txBody>
          <a:bodyPr>
            <a:noAutofit/>
          </a:bodyPr>
          <a:lstStyle/>
          <a:p>
            <a:pPr algn="l"/>
            <a:r>
              <a:rPr lang="en-US" sz="3000" b="1" i="1" dirty="0" smtClean="0"/>
              <a:t>Uncle Sam is renewing </a:t>
            </a:r>
            <a:r>
              <a:rPr lang="en-US" sz="3000" b="1" i="1" dirty="0" smtClean="0"/>
              <a:t>its embrace of the Philosophy of Subjectivism</a:t>
            </a:r>
            <a:endParaRPr lang="en-US" sz="3000" b="1" i="1" dirty="0"/>
          </a:p>
        </p:txBody>
      </p:sp>
      <p:sp>
        <p:nvSpPr>
          <p:cNvPr id="3" name="Content Placeholder 2"/>
          <p:cNvSpPr>
            <a:spLocks noGrp="1"/>
          </p:cNvSpPr>
          <p:nvPr>
            <p:ph idx="1"/>
          </p:nvPr>
        </p:nvSpPr>
        <p:spPr>
          <a:xfrm>
            <a:off x="0" y="3657600"/>
            <a:ext cx="8686800" cy="3200400"/>
          </a:xfrm>
        </p:spPr>
        <p:txBody>
          <a:bodyPr>
            <a:normAutofit fontScale="77500" lnSpcReduction="20000"/>
          </a:bodyPr>
          <a:lstStyle/>
          <a:p>
            <a:pPr lvl="1">
              <a:buNone/>
            </a:pPr>
            <a:r>
              <a:rPr lang="en-US" sz="3200" b="1" dirty="0" smtClean="0">
                <a:solidFill>
                  <a:schemeClr val="accent6">
                    <a:lumMod val="50000"/>
                  </a:schemeClr>
                </a:solidFill>
              </a:rPr>
              <a:t>At </a:t>
            </a:r>
            <a:r>
              <a:rPr lang="en-US" sz="3200" b="1" dirty="0" smtClean="0">
                <a:solidFill>
                  <a:schemeClr val="accent6">
                    <a:lumMod val="50000"/>
                  </a:schemeClr>
                </a:solidFill>
              </a:rPr>
              <a:t>the </a:t>
            </a:r>
            <a:r>
              <a:rPr lang="en-US" sz="3200" b="1" i="1" dirty="0" smtClean="0">
                <a:solidFill>
                  <a:srgbClr val="C00000"/>
                </a:solidFill>
              </a:rPr>
              <a:t>heart of liberty </a:t>
            </a:r>
            <a:r>
              <a:rPr lang="en-US" sz="3200" b="1" dirty="0" smtClean="0">
                <a:solidFill>
                  <a:schemeClr val="accent6">
                    <a:lumMod val="50000"/>
                  </a:schemeClr>
                </a:solidFill>
              </a:rPr>
              <a:t>is the right to define one's own concept of existence, of meaning, of the universe, and of the mystery of human life. </a:t>
            </a:r>
            <a:endParaRPr lang="en-US" sz="3200" b="1" dirty="0" smtClean="0">
              <a:solidFill>
                <a:schemeClr val="accent6">
                  <a:lumMod val="50000"/>
                </a:schemeClr>
              </a:solidFill>
            </a:endParaRPr>
          </a:p>
          <a:p>
            <a:pPr lvl="1">
              <a:buNone/>
            </a:pPr>
            <a:endParaRPr lang="en-US" sz="3200" b="1" dirty="0" smtClean="0">
              <a:solidFill>
                <a:schemeClr val="accent6">
                  <a:lumMod val="50000"/>
                </a:schemeClr>
              </a:solidFill>
            </a:endParaRPr>
          </a:p>
          <a:p>
            <a:pPr lvl="1">
              <a:buNone/>
            </a:pPr>
            <a:r>
              <a:rPr lang="en-US" sz="3200" b="1" dirty="0" smtClean="0"/>
              <a:t>If </a:t>
            </a:r>
            <a:r>
              <a:rPr lang="en-US" sz="3200" b="1" i="1" dirty="0" smtClean="0"/>
              <a:t>Casey </a:t>
            </a:r>
            <a:r>
              <a:rPr lang="en-US" sz="3200" b="1" dirty="0" smtClean="0"/>
              <a:t>is right, </a:t>
            </a:r>
            <a:r>
              <a:rPr lang="en-US" sz="3200" b="1" dirty="0" smtClean="0"/>
              <a:t>meaning originates with self-preferences-</a:t>
            </a:r>
            <a:r>
              <a:rPr lang="en-US" sz="3200" b="1" dirty="0" smtClean="0"/>
              <a:t>--and there </a:t>
            </a:r>
            <a:r>
              <a:rPr lang="en-US" sz="3200" b="1" dirty="0" smtClean="0">
                <a:solidFill>
                  <a:schemeClr val="accent6">
                    <a:lumMod val="50000"/>
                  </a:schemeClr>
                </a:solidFill>
              </a:rPr>
              <a:t>are no objective </a:t>
            </a:r>
            <a:r>
              <a:rPr lang="en-US" sz="3200" b="1" dirty="0" smtClean="0"/>
              <a:t>criteria for differentiating between  those liberties that deserve legal protection and those that are so capriciously vicious as to deserve being outlawed.  </a:t>
            </a:r>
            <a:endParaRPr lang="en-US" dirty="0"/>
          </a:p>
        </p:txBody>
      </p:sp>
      <p:sp>
        <p:nvSpPr>
          <p:cNvPr id="5" name="TextBox 4"/>
          <p:cNvSpPr txBox="1"/>
          <p:nvPr/>
        </p:nvSpPr>
        <p:spPr>
          <a:xfrm>
            <a:off x="228600" y="2438400"/>
            <a:ext cx="8686800" cy="1200329"/>
          </a:xfrm>
          <a:prstGeom prst="rect">
            <a:avLst/>
          </a:prstGeom>
          <a:noFill/>
        </p:spPr>
        <p:txBody>
          <a:bodyPr wrap="square" rtlCol="0">
            <a:spAutoFit/>
          </a:bodyPr>
          <a:lstStyle/>
          <a:p>
            <a:r>
              <a:rPr lang="en-US" sz="2400" b="1" dirty="0" smtClean="0"/>
              <a:t>Uncle Sam is moving from a subjectivism about human beings to a subjectivism about liberty---as put by  the U.S. Supreme Court in </a:t>
            </a:r>
            <a:r>
              <a:rPr lang="en-US" sz="2400" b="1" i="1" dirty="0" smtClean="0"/>
              <a:t>Planned </a:t>
            </a:r>
            <a:r>
              <a:rPr lang="en-US" sz="2400" b="1" i="1" dirty="0" smtClean="0"/>
              <a:t>Parenthood v Casey</a:t>
            </a:r>
            <a:endParaRPr lang="en-US" sz="2400" i="1" dirty="0"/>
          </a:p>
        </p:txBody>
      </p:sp>
      <p:pic>
        <p:nvPicPr>
          <p:cNvPr id="4098" name="Picture 2" descr="http://t2.gstatic.com/images?q=tbn:ANd9GcTNm3MgoMoFzWz-7ZHzjRsIw5tSBQ7q9XJDHz-z6XxOgnAS3qxB"/>
          <p:cNvPicPr>
            <a:picLocks noChangeAspect="1" noChangeArrowheads="1"/>
          </p:cNvPicPr>
          <p:nvPr/>
        </p:nvPicPr>
        <p:blipFill>
          <a:blip r:embed="rId4" cstate="print"/>
          <a:srcRect/>
          <a:stretch>
            <a:fillRect/>
          </a:stretch>
        </p:blipFill>
        <p:spPr bwMode="auto">
          <a:xfrm>
            <a:off x="4953000" y="1524000"/>
            <a:ext cx="990599" cy="793269"/>
          </a:xfrm>
          <a:prstGeom prst="rect">
            <a:avLst/>
          </a:prstGeom>
          <a:noFill/>
        </p:spPr>
      </p:pic>
      <p:sp>
        <p:nvSpPr>
          <p:cNvPr id="7" name="TextBox 6"/>
          <p:cNvSpPr txBox="1"/>
          <p:nvPr/>
        </p:nvSpPr>
        <p:spPr>
          <a:xfrm>
            <a:off x="5257800" y="1600200"/>
            <a:ext cx="457200" cy="769441"/>
          </a:xfrm>
          <a:prstGeom prst="rect">
            <a:avLst/>
          </a:prstGeom>
          <a:noFill/>
        </p:spPr>
        <p:txBody>
          <a:bodyPr wrap="square" rtlCol="0">
            <a:spAutoFit/>
          </a:bodyPr>
          <a:lstStyle/>
          <a:p>
            <a:r>
              <a:rPr lang="en-US" sz="4400" b="1" dirty="0" smtClean="0"/>
              <a:t>X</a:t>
            </a:r>
            <a:endParaRPr lang="en-US" sz="4400" b="1" dirty="0"/>
          </a:p>
        </p:txBody>
      </p:sp>
      <p:pic>
        <p:nvPicPr>
          <p:cNvPr id="4100" name="Picture 4" descr="http://t3.gstatic.com/images?q=tbn:ANd9GcQ8WRBSwhfs2OgrvBpOgG4aA68Aa1vIZh_t8mzdlB8dr1KE01N1Jw"/>
          <p:cNvPicPr>
            <a:picLocks noChangeAspect="1" noChangeArrowheads="1"/>
          </p:cNvPicPr>
          <p:nvPr/>
        </p:nvPicPr>
        <p:blipFill>
          <a:blip r:embed="rId5" cstate="print"/>
          <a:srcRect l="25993" r="39350"/>
          <a:stretch>
            <a:fillRect/>
          </a:stretch>
        </p:blipFill>
        <p:spPr bwMode="auto">
          <a:xfrm>
            <a:off x="7772400" y="762000"/>
            <a:ext cx="914400" cy="1733551"/>
          </a:xfrm>
          <a:prstGeom prst="rect">
            <a:avLst/>
          </a:prstGeom>
          <a:noFill/>
        </p:spPr>
      </p:pic>
      <p:sp>
        <p:nvSpPr>
          <p:cNvPr id="9" name="TextBox 8"/>
          <p:cNvSpPr txBox="1"/>
          <p:nvPr/>
        </p:nvSpPr>
        <p:spPr>
          <a:xfrm>
            <a:off x="8077200" y="1447800"/>
            <a:ext cx="533400" cy="769441"/>
          </a:xfrm>
          <a:prstGeom prst="rect">
            <a:avLst/>
          </a:prstGeom>
          <a:noFill/>
        </p:spPr>
        <p:txBody>
          <a:bodyPr wrap="square" rtlCol="0">
            <a:spAutoFit/>
          </a:bodyPr>
          <a:lstStyle/>
          <a:p>
            <a:r>
              <a:rPr lang="en-US" sz="4400" b="1" dirty="0" smtClean="0"/>
              <a:t>X</a:t>
            </a:r>
            <a:endParaRPr 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ox(in)">
                                      <p:cBhvr>
                                        <p:cTn id="7" dur="500"/>
                                        <p:tgtEl>
                                          <p:spTgt spid="4100"/>
                                        </p:tgtEl>
                                      </p:cBhvr>
                                    </p:animEffect>
                                  </p:childTnLst>
                                </p:cTn>
                              </p:par>
                            </p:childTnLst>
                          </p:cTn>
                        </p:par>
                        <p:par>
                          <p:cTn id="8" fill="hold">
                            <p:stCondLst>
                              <p:cond delay="500"/>
                            </p:stCondLst>
                            <p:childTnLst>
                              <p:par>
                                <p:cTn id="9" presetID="8" presetClass="entr" presetSubtype="16"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diamond(in)">
                                      <p:cBhvr>
                                        <p:cTn id="11" dur="2000"/>
                                        <p:tgtEl>
                                          <p:spTgt spid="9"/>
                                        </p:tgtEl>
                                      </p:cBhvr>
                                    </p:animEffect>
                                  </p:childTnLst>
                                </p:cTn>
                              </p:par>
                            </p:childTnLst>
                          </p:cTn>
                        </p:par>
                        <p:par>
                          <p:cTn id="12" fill="hold">
                            <p:stCondLst>
                              <p:cond delay="4500"/>
                            </p:stCondLst>
                            <p:childTnLst>
                              <p:par>
                                <p:cTn id="13" presetID="6" presetClass="emph" presetSubtype="0" fill="hold" grpId="1" nodeType="afterEffect">
                                  <p:stCondLst>
                                    <p:cond delay="1000"/>
                                  </p:stCondLst>
                                  <p:childTnLst>
                                    <p:animScale>
                                      <p:cBhvr>
                                        <p:cTn id="14" dur="2000" fill="hold"/>
                                        <p:tgtEl>
                                          <p:spTgt spid="9"/>
                                        </p:tgtEl>
                                      </p:cBhvr>
                                      <p:by x="240000" y="240000"/>
                                    </p:animScale>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diamond(in)">
                                      <p:cBhvr>
                                        <p:cTn id="19" dur="2000"/>
                                        <p:tgtEl>
                                          <p:spTgt spid="4098"/>
                                        </p:tgtEl>
                                      </p:cBhvr>
                                    </p:animEffect>
                                  </p:childTnLst>
                                </p:cTn>
                              </p:par>
                              <p:par>
                                <p:cTn id="20" presetID="8" presetClass="entr" presetSubtype="16" fill="hold" grpId="0" nodeType="withEffect">
                                  <p:stCondLst>
                                    <p:cond delay="200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childTnLst>
                          </p:cTn>
                        </p:par>
                        <p:par>
                          <p:cTn id="23" fill="hold">
                            <p:stCondLst>
                              <p:cond delay="4000"/>
                            </p:stCondLst>
                            <p:childTnLst>
                              <p:par>
                                <p:cTn id="24" presetID="6" presetClass="emph" presetSubtype="0" fill="hold" grpId="1" nodeType="afterEffect">
                                  <p:stCondLst>
                                    <p:cond delay="1000"/>
                                  </p:stCondLst>
                                  <p:childTnLst>
                                    <p:animScale>
                                      <p:cBhvr>
                                        <p:cTn id="25" dur="2000" fill="hold"/>
                                        <p:tgtEl>
                                          <p:spTgt spid="7"/>
                                        </p:tgtEl>
                                      </p:cBhvr>
                                      <p:by x="240000" y="240000"/>
                                    </p:animScale>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diamond(in)">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amond(in)">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amond(in)">
                                      <p:cBhvr>
                                        <p:cTn id="4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5334000"/>
          </a:xfrm>
        </p:spPr>
        <p:txBody>
          <a:bodyPr>
            <a:normAutofit fontScale="77500" lnSpcReduction="20000"/>
          </a:bodyPr>
          <a:lstStyle/>
          <a:p>
            <a:pPr>
              <a:buNone/>
            </a:pPr>
            <a:r>
              <a:rPr lang="en-US" sz="4200" b="1" dirty="0" smtClean="0"/>
              <a:t>Whence come these </a:t>
            </a:r>
            <a:r>
              <a:rPr lang="en-US" sz="4200" b="1" dirty="0" smtClean="0"/>
              <a:t>objective </a:t>
            </a:r>
            <a:r>
              <a:rPr lang="en-US" sz="4200" b="1" dirty="0" smtClean="0"/>
              <a:t>criteria?</a:t>
            </a:r>
          </a:p>
          <a:p>
            <a:pPr>
              <a:buNone/>
            </a:pPr>
            <a:endParaRPr lang="en-US" sz="4200" b="1" dirty="0" smtClean="0"/>
          </a:p>
          <a:p>
            <a:pPr>
              <a:buNone/>
            </a:pPr>
            <a:r>
              <a:rPr lang="en-US" sz="4200" b="1" dirty="0" smtClean="0"/>
              <a:t>From Self-preferences?</a:t>
            </a:r>
          </a:p>
          <a:p>
            <a:pPr>
              <a:buNone/>
            </a:pPr>
            <a:r>
              <a:rPr lang="en-US" sz="4200" b="1" dirty="0" smtClean="0"/>
              <a:t>	</a:t>
            </a:r>
            <a:r>
              <a:rPr lang="en-US" sz="4200" b="1" dirty="0" smtClean="0"/>
              <a:t>	</a:t>
            </a:r>
          </a:p>
          <a:p>
            <a:pPr>
              <a:buNone/>
            </a:pPr>
            <a:r>
              <a:rPr lang="en-US" sz="4200" b="1" dirty="0" smtClean="0"/>
              <a:t>	</a:t>
            </a:r>
            <a:r>
              <a:rPr lang="en-US" sz="4200" b="1" dirty="0" smtClean="0"/>
              <a:t>		From the State?</a:t>
            </a:r>
          </a:p>
          <a:p>
            <a:pPr>
              <a:buNone/>
            </a:pPr>
            <a:r>
              <a:rPr lang="en-US" sz="4200" b="1" dirty="0" smtClean="0"/>
              <a:t>	</a:t>
            </a:r>
            <a:r>
              <a:rPr lang="en-US" sz="4200" b="1" dirty="0" smtClean="0"/>
              <a:t>		</a:t>
            </a:r>
          </a:p>
          <a:p>
            <a:pPr>
              <a:buNone/>
            </a:pPr>
            <a:r>
              <a:rPr lang="en-US" sz="4200" b="1" dirty="0" smtClean="0"/>
              <a:t>	</a:t>
            </a:r>
            <a:r>
              <a:rPr lang="en-US" sz="4200" b="1" dirty="0" smtClean="0"/>
              <a:t>			</a:t>
            </a:r>
          </a:p>
          <a:p>
            <a:pPr>
              <a:buNone/>
            </a:pPr>
            <a:r>
              <a:rPr lang="en-US" sz="4200" b="1" dirty="0" smtClean="0"/>
              <a:t>				From Nature? </a:t>
            </a:r>
          </a:p>
          <a:p>
            <a:pPr>
              <a:buNone/>
            </a:pPr>
            <a:endParaRPr lang="en-US" sz="4200" b="1" dirty="0" smtClean="0"/>
          </a:p>
          <a:p>
            <a:pPr>
              <a:buNone/>
            </a:pPr>
            <a:r>
              <a:rPr lang="en-US" sz="4600" b="1" dirty="0" smtClean="0"/>
              <a:t>Is there an American Option?</a:t>
            </a:r>
            <a:endParaRPr lang="en-US" sz="4600" b="1" dirty="0"/>
          </a:p>
        </p:txBody>
      </p:sp>
      <p:pic>
        <p:nvPicPr>
          <p:cNvPr id="4" name="Picture 2" descr="http://upload.wikimedia.org/wikipedia/en/thumb/f/fe/Spirit_of_%2776.jpg/220px-Spirit_of_%2776.jpg">
            <a:hlinkClick r:id="rId2"/>
          </p:cNvPr>
          <p:cNvPicPr>
            <a:picLocks noChangeAspect="1" noChangeArrowheads="1"/>
          </p:cNvPicPr>
          <p:nvPr/>
        </p:nvPicPr>
        <p:blipFill>
          <a:blip r:embed="rId3" cstate="print"/>
          <a:srcRect t="6667" b="6667"/>
          <a:stretch>
            <a:fillRect/>
          </a:stretch>
        </p:blipFill>
        <p:spPr bwMode="auto">
          <a:xfrm>
            <a:off x="6690030" y="4267201"/>
            <a:ext cx="2453970" cy="2590800"/>
          </a:xfrm>
          <a:prstGeom prst="rect">
            <a:avLst/>
          </a:prstGeom>
          <a:noFill/>
        </p:spPr>
      </p:pic>
      <p:pic>
        <p:nvPicPr>
          <p:cNvPr id="43011" name="Picture 3" descr="C:\Users\rmlemmons\AppData\Local\Microsoft\Windows\Temporary Internet Files\Content.IE5\HVTC30BY\MC900437557[1].wmf"/>
          <p:cNvPicPr>
            <a:picLocks noChangeAspect="1" noChangeArrowheads="1"/>
          </p:cNvPicPr>
          <p:nvPr/>
        </p:nvPicPr>
        <p:blipFill>
          <a:blip r:embed="rId4" cstate="print"/>
          <a:srcRect/>
          <a:stretch>
            <a:fillRect/>
          </a:stretch>
        </p:blipFill>
        <p:spPr bwMode="auto">
          <a:xfrm>
            <a:off x="4495800" y="914400"/>
            <a:ext cx="939801" cy="858838"/>
          </a:xfrm>
          <a:prstGeom prst="rect">
            <a:avLst/>
          </a:prstGeom>
          <a:noFill/>
        </p:spPr>
      </p:pic>
      <p:pic>
        <p:nvPicPr>
          <p:cNvPr id="43014" name="Picture 6" descr="C:\Users\rmlemmons\AppData\Local\Microsoft\Windows\Temporary Internet Files\Content.IE5\HVTC30BY\MC900437805[1].wmf"/>
          <p:cNvPicPr>
            <a:picLocks noChangeAspect="1" noChangeArrowheads="1"/>
          </p:cNvPicPr>
          <p:nvPr/>
        </p:nvPicPr>
        <p:blipFill>
          <a:blip r:embed="rId5" cstate="print"/>
          <a:srcRect/>
          <a:stretch>
            <a:fillRect/>
          </a:stretch>
        </p:blipFill>
        <p:spPr bwMode="auto">
          <a:xfrm>
            <a:off x="5638800" y="3276600"/>
            <a:ext cx="1318276" cy="991886"/>
          </a:xfrm>
          <a:prstGeom prst="rect">
            <a:avLst/>
          </a:prstGeom>
          <a:noFill/>
        </p:spPr>
      </p:pic>
      <p:pic>
        <p:nvPicPr>
          <p:cNvPr id="43016" name="Picture 8" descr="C:\Users\rmlemmons\AppData\Local\Microsoft\Windows\Temporary Internet Files\Content.IE5\HVTC30BY\MC900432445[1].wmf"/>
          <p:cNvPicPr>
            <a:picLocks noChangeAspect="1" noChangeArrowheads="1"/>
          </p:cNvPicPr>
          <p:nvPr/>
        </p:nvPicPr>
        <p:blipFill>
          <a:blip r:embed="rId6" cstate="print"/>
          <a:srcRect/>
          <a:stretch>
            <a:fillRect/>
          </a:stretch>
        </p:blipFill>
        <p:spPr bwMode="auto">
          <a:xfrm>
            <a:off x="5029200" y="1828800"/>
            <a:ext cx="886621" cy="1084263"/>
          </a:xfrm>
          <a:prstGeom prst="rect">
            <a:avLst/>
          </a:prstGeom>
          <a:noFill/>
        </p:spPr>
      </p:pic>
      <p:pic>
        <p:nvPicPr>
          <p:cNvPr id="43021" name="Picture 13" descr="C:\Users\rmlemmons\AppData\Local\Microsoft\Windows\Temporary Internet Files\Content.IE5\HVTC30BY\MC900434879[1].png"/>
          <p:cNvPicPr>
            <a:picLocks noChangeAspect="1" noChangeArrowheads="1"/>
          </p:cNvPicPr>
          <p:nvPr/>
        </p:nvPicPr>
        <p:blipFill>
          <a:blip r:embed="rId7" cstate="print"/>
          <a:srcRect/>
          <a:stretch>
            <a:fillRect/>
          </a:stretch>
        </p:blipFill>
        <p:spPr bwMode="auto">
          <a:xfrm flipH="1">
            <a:off x="5486400" y="1447800"/>
            <a:ext cx="1447801" cy="1447801"/>
          </a:xfrm>
          <a:prstGeom prst="rect">
            <a:avLst/>
          </a:prstGeom>
          <a:noFill/>
        </p:spPr>
      </p:pic>
      <p:sp>
        <p:nvSpPr>
          <p:cNvPr id="21" name="TextBox 20"/>
          <p:cNvSpPr txBox="1"/>
          <p:nvPr/>
        </p:nvSpPr>
        <p:spPr>
          <a:xfrm>
            <a:off x="0" y="5791200"/>
            <a:ext cx="6781800" cy="553998"/>
          </a:xfrm>
          <a:prstGeom prst="rect">
            <a:avLst/>
          </a:prstGeom>
          <a:noFill/>
        </p:spPr>
        <p:txBody>
          <a:bodyPr wrap="square" rtlCol="0">
            <a:spAutoFit/>
          </a:bodyPr>
          <a:lstStyle/>
          <a:p>
            <a:r>
              <a:rPr lang="en-US" sz="2800" b="1" dirty="0" smtClean="0"/>
              <a:t>    </a:t>
            </a:r>
            <a:r>
              <a:rPr lang="en-US" sz="3000" b="1" i="1" dirty="0" smtClean="0"/>
              <a:t>Let’s check our birth certificate and see</a:t>
            </a:r>
            <a:r>
              <a:rPr lang="en-US" sz="2800" b="1" dirty="0" smtClean="0"/>
              <a:t>.</a:t>
            </a:r>
            <a:endParaRPr lang="en-US" sz="2800" b="1" dirty="0"/>
          </a:p>
        </p:txBody>
      </p:sp>
      <p:sp>
        <p:nvSpPr>
          <p:cNvPr id="22" name="TextBox 21"/>
          <p:cNvSpPr txBox="1"/>
          <p:nvPr/>
        </p:nvSpPr>
        <p:spPr>
          <a:xfrm>
            <a:off x="4648200" y="1143000"/>
            <a:ext cx="1066800" cy="369332"/>
          </a:xfrm>
          <a:prstGeom prst="rect">
            <a:avLst/>
          </a:prstGeom>
          <a:noFill/>
        </p:spPr>
        <p:txBody>
          <a:bodyPr wrap="square" rtlCol="0">
            <a:spAutoFit/>
          </a:bodyPr>
          <a:lstStyle/>
          <a:p>
            <a:r>
              <a:rPr lang="en-US" b="1" dirty="0" smtClean="0"/>
              <a:t>X</a:t>
            </a:r>
            <a:endParaRPr lang="en-US" b="1" dirty="0"/>
          </a:p>
        </p:txBody>
      </p:sp>
      <p:sp>
        <p:nvSpPr>
          <p:cNvPr id="23" name="TextBox 22"/>
          <p:cNvSpPr txBox="1"/>
          <p:nvPr/>
        </p:nvSpPr>
        <p:spPr>
          <a:xfrm>
            <a:off x="5638800" y="2133600"/>
            <a:ext cx="1066800" cy="369332"/>
          </a:xfrm>
          <a:prstGeom prst="rect">
            <a:avLst/>
          </a:prstGeom>
          <a:noFill/>
        </p:spPr>
        <p:txBody>
          <a:bodyPr wrap="square" rtlCol="0">
            <a:spAutoFit/>
          </a:bodyPr>
          <a:lstStyle/>
          <a:p>
            <a:r>
              <a:rPr lang="en-US" b="1" dirty="0" smtClean="0"/>
              <a:t>X</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amond(in)">
                                      <p:cBhvr>
                                        <p:cTn id="7" dur="2000"/>
                                        <p:tgtEl>
                                          <p:spTgt spid="22">
                                            <p:txEl>
                                              <p:pRg st="0" end="0"/>
                                            </p:txEl>
                                          </p:spTgt>
                                        </p:tgtEl>
                                      </p:cBhvr>
                                    </p:animEffect>
                                  </p:childTnLst>
                                </p:cTn>
                              </p:par>
                              <p:par>
                                <p:cTn id="8" presetID="6" presetClass="emph" presetSubtype="0" fill="hold" nodeType="withEffect">
                                  <p:stCondLst>
                                    <p:cond delay="0"/>
                                  </p:stCondLst>
                                  <p:childTnLst>
                                    <p:animScale>
                                      <p:cBhvr>
                                        <p:cTn id="9" dur="5000" fill="hold"/>
                                        <p:tgtEl>
                                          <p:spTgt spid="22">
                                            <p:txEl>
                                              <p:pRg st="0" end="0"/>
                                            </p:txEl>
                                          </p:spTgt>
                                        </p:tgtEl>
                                      </p:cBhvr>
                                      <p:by x="400000" y="400000"/>
                                    </p:animScale>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diamond(in)">
                                      <p:cBhvr>
                                        <p:cTn id="14" dur="2000"/>
                                        <p:tgtEl>
                                          <p:spTgt spid="23">
                                            <p:txEl>
                                              <p:pRg st="0" end="0"/>
                                            </p:txEl>
                                          </p:spTgt>
                                        </p:tgtEl>
                                      </p:cBhvr>
                                    </p:animEffect>
                                  </p:childTnLst>
                                </p:cTn>
                              </p:par>
                              <p:par>
                                <p:cTn id="15" presetID="6" presetClass="emph" presetSubtype="0" fill="hold" nodeType="withEffect">
                                  <p:stCondLst>
                                    <p:cond delay="0"/>
                                  </p:stCondLst>
                                  <p:childTnLst>
                                    <p:animScale>
                                      <p:cBhvr>
                                        <p:cTn id="16" dur="5000" fill="hold"/>
                                        <p:tgtEl>
                                          <p:spTgt spid="23">
                                            <p:txEl>
                                              <p:pRg st="0" end="0"/>
                                            </p:txEl>
                                          </p:spTgt>
                                        </p:tgtEl>
                                      </p:cBhvr>
                                      <p:by x="400000" y="400000"/>
                                    </p:animScale>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diamond(in)">
                                      <p:cBhvr>
                                        <p:cTn id="21" dur="2000"/>
                                        <p:tgtEl>
                                          <p:spTgt spid="21"/>
                                        </p:tgtEl>
                                      </p:cBhvr>
                                    </p:animEffect>
                                  </p:childTnLst>
                                </p:cTn>
                              </p:par>
                              <p:par>
                                <p:cTn id="22" presetID="8"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amond(in)">
                                      <p:cBhvr>
                                        <p:cTn id="2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839200" cy="5562600"/>
          </a:xfrm>
        </p:spPr>
        <p:txBody>
          <a:bodyPr>
            <a:normAutofit fontScale="55000" lnSpcReduction="20000"/>
          </a:bodyPr>
          <a:lstStyle/>
          <a:p>
            <a:pPr>
              <a:buNone/>
            </a:pPr>
            <a:endParaRPr lang="en-US" sz="2900" b="1" dirty="0" smtClean="0"/>
          </a:p>
          <a:p>
            <a:pPr>
              <a:buNone/>
            </a:pPr>
            <a:r>
              <a:rPr lang="en-US" sz="3800" b="1" dirty="0" smtClean="0"/>
              <a:t>When </a:t>
            </a:r>
            <a:r>
              <a:rPr lang="en-US" sz="3800" b="1" dirty="0"/>
              <a:t>in the Course of human events, it becomes necessary for one people to dissolve the political bands which have connected them with another, and to assume among the powers of the earth, the separate and equal station to which </a:t>
            </a:r>
            <a:r>
              <a:rPr lang="en-US" sz="3800" b="1" i="1" dirty="0"/>
              <a:t>the Laws of Nature and of Nature's God </a:t>
            </a:r>
            <a:r>
              <a:rPr lang="en-US" sz="3800" b="1" dirty="0"/>
              <a:t>entitle them, a decent respect to the opinions of mankind requires that they should declare the causes which impel them to the separation.</a:t>
            </a:r>
          </a:p>
          <a:p>
            <a:pPr>
              <a:buNone/>
            </a:pPr>
            <a:endParaRPr lang="en-US" b="1" dirty="0" smtClean="0"/>
          </a:p>
          <a:p>
            <a:pPr>
              <a:buNone/>
            </a:pPr>
            <a:r>
              <a:rPr lang="en-US" sz="3800" b="1" dirty="0" smtClean="0"/>
              <a:t>We </a:t>
            </a:r>
            <a:r>
              <a:rPr lang="en-US" sz="3800" b="1" dirty="0"/>
              <a:t>hold </a:t>
            </a:r>
            <a:r>
              <a:rPr lang="en-US" sz="3800" b="1" i="1" dirty="0"/>
              <a:t>these truths to be self-evident</a:t>
            </a:r>
            <a:r>
              <a:rPr lang="en-US" sz="3800" b="1" dirty="0"/>
              <a:t>, </a:t>
            </a:r>
            <a:endParaRPr lang="en-US" sz="3800" b="1" dirty="0" smtClean="0"/>
          </a:p>
          <a:p>
            <a:pPr>
              <a:buNone/>
            </a:pPr>
            <a:r>
              <a:rPr lang="en-US" sz="3800" b="1" dirty="0" smtClean="0"/>
              <a:t>	[1]</a:t>
            </a:r>
            <a:r>
              <a:rPr lang="en-US" sz="3800" b="1" i="1" dirty="0" smtClean="0"/>
              <a:t>that</a:t>
            </a:r>
            <a:r>
              <a:rPr lang="en-US" sz="3800" b="1" dirty="0" smtClean="0"/>
              <a:t> </a:t>
            </a:r>
            <a:r>
              <a:rPr lang="en-US" sz="3800" b="1" dirty="0"/>
              <a:t>all men are created equal, </a:t>
            </a:r>
            <a:endParaRPr lang="en-US" sz="3800" b="1" dirty="0" smtClean="0"/>
          </a:p>
          <a:p>
            <a:pPr>
              <a:buNone/>
            </a:pPr>
            <a:r>
              <a:rPr lang="en-US" sz="3800" b="1" i="1" dirty="0" smtClean="0"/>
              <a:t>	[2] </a:t>
            </a:r>
            <a:r>
              <a:rPr lang="en-US" sz="3800" b="1" i="1" dirty="0" smtClean="0"/>
              <a:t>that</a:t>
            </a:r>
            <a:r>
              <a:rPr lang="en-US" sz="3800" b="1" dirty="0" smtClean="0"/>
              <a:t> </a:t>
            </a:r>
            <a:r>
              <a:rPr lang="en-US" sz="3800" b="1" dirty="0"/>
              <a:t>they are endowed by their Creator with certain unalienable Rights, </a:t>
            </a:r>
            <a:endParaRPr lang="en-US" sz="3800" b="1" dirty="0" smtClean="0"/>
          </a:p>
          <a:p>
            <a:pPr>
              <a:buNone/>
            </a:pPr>
            <a:r>
              <a:rPr lang="en-US" sz="3800" b="1" dirty="0" smtClean="0"/>
              <a:t>	[3]</a:t>
            </a:r>
            <a:r>
              <a:rPr lang="en-US" sz="3800" b="1" i="1" dirty="0" smtClean="0"/>
              <a:t>that </a:t>
            </a:r>
            <a:r>
              <a:rPr lang="en-US" sz="3800" b="1" i="1" dirty="0"/>
              <a:t>among these </a:t>
            </a:r>
            <a:r>
              <a:rPr lang="en-US" sz="3800" b="1" dirty="0"/>
              <a:t>are Life, Liberty and the pursuit of Happiness</a:t>
            </a:r>
            <a:r>
              <a:rPr lang="en-US" sz="3800" b="1" dirty="0" smtClean="0"/>
              <a:t>.—</a:t>
            </a:r>
          </a:p>
          <a:p>
            <a:pPr>
              <a:buNone/>
            </a:pPr>
            <a:r>
              <a:rPr lang="en-US" sz="3800" b="1" dirty="0" smtClean="0"/>
              <a:t>	[4]</a:t>
            </a:r>
            <a:r>
              <a:rPr lang="en-US" sz="3800" b="1" i="1" dirty="0" smtClean="0"/>
              <a:t>That</a:t>
            </a:r>
            <a:r>
              <a:rPr lang="en-US" sz="3800" b="1" dirty="0" smtClean="0"/>
              <a:t> </a:t>
            </a:r>
            <a:r>
              <a:rPr lang="en-US" sz="3800" b="1" dirty="0"/>
              <a:t>to secure these rights, Governments are instituted among Men, deriving their just powers from the consent of the governed, </a:t>
            </a:r>
            <a:r>
              <a:rPr lang="en-US" sz="3800" b="1" dirty="0" smtClean="0"/>
              <a:t>--</a:t>
            </a:r>
          </a:p>
          <a:p>
            <a:pPr>
              <a:buNone/>
            </a:pPr>
            <a:r>
              <a:rPr lang="en-US" sz="3800" b="1" i="1" dirty="0" smtClean="0"/>
              <a:t>	</a:t>
            </a:r>
            <a:r>
              <a:rPr lang="en-US" sz="3800" b="1" dirty="0" smtClean="0"/>
              <a:t>[5] </a:t>
            </a:r>
            <a:r>
              <a:rPr lang="en-US" sz="3800" b="1" i="1" dirty="0" smtClean="0"/>
              <a:t>That</a:t>
            </a:r>
            <a:r>
              <a:rPr lang="en-US" sz="3800" b="1" dirty="0" smtClean="0"/>
              <a:t> </a:t>
            </a:r>
            <a:r>
              <a:rPr lang="en-US" sz="3800" b="1" dirty="0"/>
              <a:t>whenever any Form of Government becomes destructive of these ends, it is the Right of the People to alter or to abolish it, and to institute new Government, laying its foundation on such principles and organizing its powers in such form, as to them shall seem most likely to effect their Safety </a:t>
            </a:r>
            <a:r>
              <a:rPr lang="en-US" sz="3800" b="1" dirty="0" smtClean="0"/>
              <a:t>and </a:t>
            </a:r>
            <a:r>
              <a:rPr lang="en-US" sz="3800" b="1" dirty="0"/>
              <a:t>Happiness</a:t>
            </a:r>
            <a:r>
              <a:rPr lang="en-US" sz="3800" b="1" dirty="0" smtClean="0"/>
              <a:t>.”  (emphasis mine</a:t>
            </a:r>
            <a:r>
              <a:rPr lang="en-US" sz="3800" b="1" dirty="0" smtClean="0"/>
              <a:t>) </a:t>
            </a:r>
            <a:endParaRPr lang="en-US" sz="3800" b="1" dirty="0" smtClean="0"/>
          </a:p>
        </p:txBody>
      </p:sp>
      <p:sp>
        <p:nvSpPr>
          <p:cNvPr id="2" name="Title 1"/>
          <p:cNvSpPr>
            <a:spLocks noGrp="1"/>
          </p:cNvSpPr>
          <p:nvPr>
            <p:ph type="title"/>
          </p:nvPr>
        </p:nvSpPr>
        <p:spPr>
          <a:xfrm>
            <a:off x="5257800" y="228600"/>
            <a:ext cx="3886200" cy="1096962"/>
          </a:xfrm>
        </p:spPr>
        <p:txBody>
          <a:bodyPr>
            <a:noAutofit/>
          </a:bodyPr>
          <a:lstStyle/>
          <a:p>
            <a:r>
              <a:rPr lang="en-US" sz="2400" b="1" dirty="0" smtClean="0"/>
              <a:t>America’s</a:t>
            </a:r>
            <a:r>
              <a:rPr lang="en-US" sz="2400" b="1" dirty="0" smtClean="0"/>
              <a:t> </a:t>
            </a:r>
            <a:r>
              <a:rPr lang="en-US" sz="2400" b="1" dirty="0" smtClean="0"/>
              <a:t>Definition </a:t>
            </a:r>
            <a:r>
              <a:rPr lang="en-US" sz="2400" b="1" dirty="0" smtClean="0"/>
              <a:t/>
            </a:r>
            <a:br>
              <a:rPr lang="en-US" sz="2400" b="1" dirty="0" smtClean="0"/>
            </a:br>
            <a:r>
              <a:rPr lang="en-US" sz="2400" b="1" dirty="0" smtClean="0"/>
              <a:t>of </a:t>
            </a:r>
            <a:r>
              <a:rPr lang="en-US" sz="2400" b="1" dirty="0" smtClean="0"/>
              <a:t>Existence, the Universe and Human </a:t>
            </a:r>
            <a:r>
              <a:rPr lang="en-US" sz="2400" b="1" dirty="0" smtClean="0"/>
              <a:t>Life Is Objective---Not Subjective</a:t>
            </a:r>
            <a:endParaRPr lang="en-US" sz="2400" b="1" dirty="0"/>
          </a:p>
        </p:txBody>
      </p:sp>
      <p:pic>
        <p:nvPicPr>
          <p:cNvPr id="18434" name="Picture 2" descr="http://www.founding.com/repository/imgLib/20071018_declaration.jpg"/>
          <p:cNvPicPr>
            <a:picLocks noChangeAspect="1" noChangeArrowheads="1"/>
          </p:cNvPicPr>
          <p:nvPr/>
        </p:nvPicPr>
        <p:blipFill>
          <a:blip r:embed="rId4" cstate="print"/>
          <a:srcRect r="5186" b="81523"/>
          <a:stretch>
            <a:fillRect/>
          </a:stretch>
        </p:blipFill>
        <p:spPr bwMode="auto">
          <a:xfrm>
            <a:off x="0" y="0"/>
            <a:ext cx="5282379"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57400"/>
            <a:ext cx="8610600" cy="4800600"/>
          </a:xfrm>
        </p:spPr>
        <p:txBody>
          <a:bodyPr>
            <a:normAutofit fontScale="92500" lnSpcReduction="10000"/>
          </a:bodyPr>
          <a:lstStyle/>
          <a:p>
            <a:pPr>
              <a:buNone/>
            </a:pPr>
            <a:endParaRPr lang="en-US" sz="4200" b="1" i="1" dirty="0" smtClean="0"/>
          </a:p>
          <a:p>
            <a:pPr>
              <a:buNone/>
            </a:pPr>
            <a:r>
              <a:rPr lang="en-US" sz="4200" b="1" i="1" dirty="0" smtClean="0"/>
              <a:t>The Declaration of Independence, thus, identifies the Creator’s natural moral law as the basis of American freedom, inalienable rights, and government--</a:t>
            </a:r>
            <a:r>
              <a:rPr lang="en-US" sz="4200" b="1" dirty="0" smtClean="0"/>
              <a:t>-not the subjectivism of self-preferences as declared by the U.S. Supreme Court in </a:t>
            </a:r>
            <a:r>
              <a:rPr lang="en-US" sz="4200" b="1" i="1" dirty="0" smtClean="0"/>
              <a:t>Casey</a:t>
            </a:r>
            <a:r>
              <a:rPr lang="en-US" sz="4200" b="1" dirty="0" smtClean="0"/>
              <a:t>.</a:t>
            </a:r>
            <a:r>
              <a:rPr lang="en-US" sz="4200" b="1" i="1" dirty="0" smtClean="0"/>
              <a:t> </a:t>
            </a:r>
            <a:endParaRPr lang="en-US" dirty="0"/>
          </a:p>
        </p:txBody>
      </p:sp>
      <p:pic>
        <p:nvPicPr>
          <p:cNvPr id="16385" name="Picture 1" descr="C:\Users\rmlemmons\AppData\Local\Microsoft\Windows\Temporary Internet Files\Content.IE5\DJLJQQCX\MP900177764[1].jpg"/>
          <p:cNvPicPr>
            <a:picLocks noChangeAspect="1" noChangeArrowheads="1"/>
          </p:cNvPicPr>
          <p:nvPr/>
        </p:nvPicPr>
        <p:blipFill>
          <a:blip r:embed="rId3" cstate="print"/>
          <a:srcRect/>
          <a:stretch>
            <a:fillRect/>
          </a:stretch>
        </p:blipFill>
        <p:spPr bwMode="auto">
          <a:xfrm>
            <a:off x="533400" y="0"/>
            <a:ext cx="5791200" cy="2540000"/>
          </a:xfrm>
          <a:prstGeom prst="rect">
            <a:avLst/>
          </a:prstGeom>
          <a:noFill/>
        </p:spPr>
      </p:pic>
      <p:pic>
        <p:nvPicPr>
          <p:cNvPr id="8" name="Picture 2" descr="http://upload.wikimedia.org/wikipedia/en/thumb/f/fe/Spirit_of_%2776.jpg/220px-Spirit_of_%2776.jpg">
            <a:hlinkClick r:id="rId4"/>
          </p:cNvPr>
          <p:cNvPicPr>
            <a:picLocks noChangeAspect="1" noChangeArrowheads="1"/>
          </p:cNvPicPr>
          <p:nvPr/>
        </p:nvPicPr>
        <p:blipFill>
          <a:blip r:embed="rId5" cstate="print"/>
          <a:srcRect t="6667" b="6667"/>
          <a:stretch>
            <a:fillRect/>
          </a:stretch>
        </p:blipFill>
        <p:spPr bwMode="auto">
          <a:xfrm>
            <a:off x="6477000" y="0"/>
            <a:ext cx="2453971" cy="2590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27824</TotalTime>
  <Words>4109</Words>
  <Application>Microsoft Office PowerPoint</Application>
  <PresentationFormat>On-screen Show (4:3)</PresentationFormat>
  <Paragraphs>244</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Deceits and Conceits: The False Conflict of Religious Freedom with Women’s Liberty</vt:lpstr>
      <vt:lpstr>Fortnight of Freedom: Charity Under Fire</vt:lpstr>
      <vt:lpstr>Love Seeks Service With Joy</vt:lpstr>
      <vt:lpstr>Free To Be Of Service</vt:lpstr>
      <vt:lpstr>Slide 5</vt:lpstr>
      <vt:lpstr>Uncle Sam is renewing its embrace of the Philosophy of Subjectivism</vt:lpstr>
      <vt:lpstr>Slide 7</vt:lpstr>
      <vt:lpstr>America’s Definition  of Existence, the Universe and Human Life Is Objective---Not Subjective</vt:lpstr>
      <vt:lpstr>Slide 9</vt:lpstr>
      <vt:lpstr>Two Objections: </vt:lpstr>
      <vt:lpstr>Slide 11</vt:lpstr>
      <vt:lpstr>Our founders likewise knew the value of believing in God and the importance of religious liberty. They not only identified it as our first liberty but they also established the tradition of beginning each session of Congress with a prayer offered by an official chaplain.  </vt:lpstr>
      <vt:lpstr>Throwing the Declaration’s Natural Law Philosophy into History’s Dustpan Would Be a Mistake: Without nature’s objective truths, freedom perishes. </vt:lpstr>
      <vt:lpstr>  Religious liberty proclaims that women do not exist for the sake of men  nor for the sake of the state. Their equality and dignity do not depend on their social roles.   </vt:lpstr>
      <vt:lpstr>Religious liberty protects the law written on the human heart. Without this law, persuasion is difficult, if not impossible. And if impossible, then there’s no respect for human beings, no authentic peace, and no liberating pluralism. Caring cannot then be other than domination. </vt:lpstr>
      <vt:lpstr>Catholic Religious Conscience promotes the dignity of the person, natural rights and liberties---especially of women, thereby enriching the secular state. </vt:lpstr>
      <vt:lpstr>Women know that true liberty is fulfilled in lovingly caring for the physical and spiritual needs of others---even under fire. </vt:lpstr>
      <vt:lpstr>Conclusion</vt:lpstr>
      <vt:lpstr>Slide 19</vt:lpstr>
    </vt:vector>
  </TitlesOfParts>
  <Company>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610</cp:revision>
  <dcterms:created xsi:type="dcterms:W3CDTF">2012-06-04T14:31:14Z</dcterms:created>
  <dcterms:modified xsi:type="dcterms:W3CDTF">2012-06-27T22:54:35Z</dcterms:modified>
</cp:coreProperties>
</file>