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98" r:id="rId2"/>
    <p:sldId id="294" r:id="rId3"/>
    <p:sldId id="266" r:id="rId4"/>
    <p:sldId id="268" r:id="rId5"/>
    <p:sldId id="265" r:id="rId6"/>
    <p:sldId id="299" r:id="rId7"/>
    <p:sldId id="286" r:id="rId8"/>
    <p:sldId id="291" r:id="rId9"/>
    <p:sldId id="272" r:id="rId10"/>
    <p:sldId id="300" r:id="rId11"/>
    <p:sldId id="273" r:id="rId12"/>
    <p:sldId id="274" r:id="rId13"/>
    <p:sldId id="285" r:id="rId14"/>
    <p:sldId id="301" r:id="rId15"/>
    <p:sldId id="292" r:id="rId16"/>
    <p:sldId id="302" r:id="rId17"/>
    <p:sldId id="306" r:id="rId18"/>
    <p:sldId id="284" r:id="rId19"/>
    <p:sldId id="305" r:id="rId20"/>
    <p:sldId id="304" r:id="rId21"/>
    <p:sldId id="295" r:id="rId22"/>
    <p:sldId id="307" r:id="rId23"/>
    <p:sldId id="287" r:id="rId24"/>
    <p:sldId id="289" r:id="rId25"/>
    <p:sldId id="308" r:id="rId26"/>
    <p:sldId id="293" r:id="rId27"/>
    <p:sldId id="278" r:id="rId28"/>
  </p:sldIdLst>
  <p:sldSz cx="9144000" cy="6858000" type="screen4x3"/>
  <p:notesSz cx="6858000" cy="9382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480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6486" autoAdjust="0"/>
  </p:normalViewPr>
  <p:slideViewPr>
    <p:cSldViewPr>
      <p:cViewPr>
        <p:scale>
          <a:sx n="68" d="100"/>
          <a:sy n="68" d="100"/>
        </p:scale>
        <p:origin x="-798" y="-132"/>
      </p:cViewPr>
      <p:guideLst>
        <p:guide orient="horz" pos="2160"/>
        <p:guide pos="2880"/>
      </p:guideLst>
    </p:cSldViewPr>
  </p:slideViewPr>
  <p:notesTextViewPr>
    <p:cViewPr>
      <p:scale>
        <a:sx n="100" d="100"/>
        <a:sy n="100" d="100"/>
      </p:scale>
      <p:origin x="0" y="0"/>
    </p:cViewPr>
  </p:notesTextViewPr>
  <p:notesViewPr>
    <p:cSldViewPr>
      <p:cViewPr>
        <p:scale>
          <a:sx n="160" d="100"/>
          <a:sy n="160" d="100"/>
        </p:scale>
        <p:origin x="-486" y="1740"/>
      </p:cViewPr>
      <p:guideLst>
        <p:guide orient="horz" pos="2955"/>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9900"/>
          </a:xfrm>
          <a:prstGeom prst="rect">
            <a:avLst/>
          </a:prstGeom>
        </p:spPr>
        <p:txBody>
          <a:bodyPr vert="horz" lIns="91440" tIns="45720" rIns="91440" bIns="45720" rtlCol="0"/>
          <a:lstStyle>
            <a:lvl1pPr algn="r">
              <a:defRPr sz="1200"/>
            </a:lvl1pPr>
          </a:lstStyle>
          <a:p>
            <a:fld id="{49D10629-66F3-4645-8649-68BC6AF1DE8C}" type="datetimeFigureOut">
              <a:rPr lang="en-US" smtClean="0"/>
              <a:pPr/>
              <a:t>6/14/2012</a:t>
            </a:fld>
            <a:endParaRPr lang="en-US"/>
          </a:p>
        </p:txBody>
      </p:sp>
      <p:sp>
        <p:nvSpPr>
          <p:cNvPr id="4" name="Footer Placeholder 3"/>
          <p:cNvSpPr>
            <a:spLocks noGrp="1"/>
          </p:cNvSpPr>
          <p:nvPr>
            <p:ph type="ftr" sz="quarter" idx="2"/>
          </p:nvPr>
        </p:nvSpPr>
        <p:spPr>
          <a:xfrm>
            <a:off x="0" y="8910638"/>
            <a:ext cx="297180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910638"/>
            <a:ext cx="2971800" cy="469900"/>
          </a:xfrm>
          <a:prstGeom prst="rect">
            <a:avLst/>
          </a:prstGeom>
        </p:spPr>
        <p:txBody>
          <a:bodyPr vert="horz" lIns="91440" tIns="45720" rIns="91440" bIns="45720" rtlCol="0" anchor="b"/>
          <a:lstStyle>
            <a:lvl1pPr algn="r">
              <a:defRPr sz="1200"/>
            </a:lvl1pPr>
          </a:lstStyle>
          <a:p>
            <a:fld id="{F3DC07E8-2969-4D19-A03C-741D62D9DFB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85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8586"/>
          </a:xfrm>
          <a:prstGeom prst="rect">
            <a:avLst/>
          </a:prstGeom>
        </p:spPr>
        <p:txBody>
          <a:bodyPr vert="horz" lIns="91440" tIns="45720" rIns="91440" bIns="45720" rtlCol="0"/>
          <a:lstStyle>
            <a:lvl1pPr algn="r">
              <a:defRPr sz="1200"/>
            </a:lvl1pPr>
          </a:lstStyle>
          <a:p>
            <a:fld id="{ACCA7BF6-60F9-4050-AEC1-E255C98C88C3}" type="datetimeFigureOut">
              <a:rPr lang="en-US" smtClean="0"/>
              <a:pPr/>
              <a:t>6/14/2012</a:t>
            </a:fld>
            <a:endParaRPr lang="en-US"/>
          </a:p>
        </p:txBody>
      </p:sp>
      <p:sp>
        <p:nvSpPr>
          <p:cNvPr id="4" name="Slide Image Placeholder 3"/>
          <p:cNvSpPr>
            <a:spLocks noGrp="1" noRot="1" noChangeAspect="1"/>
          </p:cNvSpPr>
          <p:nvPr>
            <p:ph type="sldImg" idx="2"/>
          </p:nvPr>
        </p:nvSpPr>
        <p:spPr>
          <a:xfrm>
            <a:off x="1084263" y="703263"/>
            <a:ext cx="4689475" cy="3517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56770"/>
            <a:ext cx="5486400" cy="422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2052"/>
            <a:ext cx="2971800" cy="4685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912052"/>
            <a:ext cx="2971800" cy="468585"/>
          </a:xfrm>
          <a:prstGeom prst="rect">
            <a:avLst/>
          </a:prstGeom>
        </p:spPr>
        <p:txBody>
          <a:bodyPr vert="horz" lIns="91440" tIns="45720" rIns="91440" bIns="45720" rtlCol="0" anchor="b"/>
          <a:lstStyle>
            <a:lvl1pPr algn="r">
              <a:defRPr sz="1200"/>
            </a:lvl1pPr>
          </a:lstStyle>
          <a:p>
            <a:fld id="{802C081D-54B1-4622-A37C-0AF8C2269F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_note-4"/><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_note-4"/></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newadvent.org/cathen/11164a.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Colossus_of_Rhode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omenofgrace.com/blog/?p=12906"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b="1" baseline="0" dirty="0" smtClean="0">
                <a:solidFill>
                  <a:srgbClr val="FF0000"/>
                </a:solidFill>
              </a:rPr>
              <a:t>Third Response:</a:t>
            </a:r>
            <a:endParaRPr lang="en-US" sz="1200" b="1" baseline="0" dirty="0" smtClean="0"/>
          </a:p>
          <a:p>
            <a:r>
              <a:rPr lang="en-US" dirty="0" smtClean="0"/>
              <a:t>George Washington’s Farewell Address:</a:t>
            </a:r>
          </a:p>
          <a:p>
            <a:r>
              <a:rPr lang="en-US" dirty="0" smtClean="0"/>
              <a:t>Of all the dispositions and habits which lead to political prosperity, religion and morality are indispensable supports. In vain would that man claim the tribute of patriotism, who should labor to subvert these great pillars of human happiness, these firmest props of the duties of men and citizens. The mere politician, equally with the pious man, ought to respect and to cherish them. A volume could not trace all their connections with private and public felicity. Let it simply be asked: Where is the security for property, for reputation, for life, if the sense of religious obligation desert the oaths which are the instruments of investigation in courts of justice ? And let us with caution indulge the supposition that morality can be maintained without religion. Whatever may be conceded to the influence of refined education on minds of peculiar structure, reason and experience both forbid us to expect that national morality can prevail in exclusion of religious principle. </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1774 Continental Congress</a:t>
            </a:r>
            <a:r>
              <a:rPr lang="en-US" baseline="0" dirty="0" smtClean="0"/>
              <a:t> began each day with a prayer offered by Episcopal Rector Jacob </a:t>
            </a:r>
            <a:r>
              <a:rPr lang="en-US" baseline="0" dirty="0" err="1" smtClean="0"/>
              <a:t>Duche</a:t>
            </a:r>
            <a:r>
              <a:rPr lang="en-US" baseline="0" dirty="0" smtClean="0"/>
              <a:t>. This tradition continues today in both the House of Representatives and the Senate. Each appoints their chaplains from various </a:t>
            </a:r>
            <a:r>
              <a:rPr lang="en-US" dirty="0" smtClean="0"/>
              <a:t>religious denominations. The House has had two Catholics serve as chaplains, while the Senate has had one Catholic chaplain.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100" i="1" dirty="0" smtClean="0"/>
              <a:t>Notes on the State of Virginia</a:t>
            </a:r>
            <a:r>
              <a:rPr lang="en-US" sz="1100" dirty="0" smtClean="0"/>
              <a:t>, Query XVIII</a:t>
            </a:r>
            <a:r>
              <a:rPr lang="en-US" sz="1100" baseline="30000" dirty="0" smtClean="0">
                <a:hlinkClick r:id="rId3" action="ppaction://hlinkfile"/>
              </a:rPr>
              <a:t>[5</a:t>
            </a:r>
            <a:r>
              <a:rPr lang="en-US" sz="1200" baseline="30000" dirty="0" smtClean="0">
                <a:hlinkClick r:id="rId4" action="ppaction://hlinkfile"/>
              </a:rPr>
              <a:t>]</a:t>
            </a:r>
            <a:r>
              <a:rPr lang="en-US" sz="1200" baseline="30000" dirty="0" smtClean="0"/>
              <a:t>   from Monticello Website http://www.monticello.org/site/research-and-collections/virginia-statute-religious-freedom also http://xroads.virginia.edu/~hyper/jefferson/ch18.html</a:t>
            </a:r>
            <a:r>
              <a:rPr lang="en-US" sz="1200" dirty="0" smtClean="0"/>
              <a:t/>
            </a:r>
            <a:br>
              <a:rPr lang="en-US" sz="1200"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10061"/>
            <a:ext cx="6858000" cy="5072063"/>
          </a:xfrm>
        </p:spPr>
        <p:txBody>
          <a:bodyPr>
            <a:normAutofit fontScale="85000" lnSpcReduction="20000"/>
          </a:bodyPr>
          <a:lstStyle/>
          <a:p>
            <a:pPr defTabSz="-284163">
              <a:buNone/>
            </a:pPr>
            <a:r>
              <a:rPr lang="en-US" sz="1400" b="1" dirty="0" smtClean="0"/>
              <a:t>**See </a:t>
            </a:r>
            <a:r>
              <a:rPr lang="en-US" sz="1400" b="1" i="1" dirty="0" smtClean="0"/>
              <a:t>Abraham Lincoln’s Speeches </a:t>
            </a:r>
            <a:r>
              <a:rPr lang="en-US" sz="1400" b="1" dirty="0" smtClean="0"/>
              <a:t>compiled by  L. E. Chittenden B.W. Dodge and Company </a:t>
            </a:r>
            <a:r>
              <a:rPr lang="en-US" sz="1400" b="1" dirty="0" smtClean="0"/>
              <a:t>1895</a:t>
            </a:r>
          </a:p>
          <a:p>
            <a:r>
              <a:rPr lang="en-US" sz="1400" b="1" dirty="0" smtClean="0"/>
              <a:t> </a:t>
            </a:r>
            <a:endParaRPr lang="en-US" sz="1400" b="1" dirty="0" smtClean="0"/>
          </a:p>
          <a:p>
            <a:r>
              <a:rPr lang="en-US" sz="1400" b="1" dirty="0" smtClean="0"/>
              <a:t>On June 26</a:t>
            </a:r>
            <a:r>
              <a:rPr lang="en-US" sz="1400" b="1" baseline="30000" dirty="0" smtClean="0"/>
              <a:t>th</a:t>
            </a:r>
            <a:r>
              <a:rPr lang="en-US" sz="1400" b="1" dirty="0" smtClean="0"/>
              <a:t>, 1857 (155 years ago) in Springfield Illinois (p. 67), Lincoln said: </a:t>
            </a:r>
            <a:r>
              <a:rPr lang="en-US" sz="2100" b="1" dirty="0" smtClean="0"/>
              <a:t>“I think the authors of that notable instrument [D of I] intended to include all men, but they did not intend to declare all men equal in all respects. They </a:t>
            </a:r>
            <a:r>
              <a:rPr lang="en-US" sz="1400" b="1" dirty="0" smtClean="0"/>
              <a:t>did not mean to say that all were equal in color, size, intellect, moral developments, or social capacity[---but equal in] certain inalienable rights . . . They did not mean to assert the obvious untruth that all were then actually enjoying that equality . . . They meant to set up a standard maxim for free society, which should be familiar to all and revered by all, ---constantly looked to, constantly </a:t>
            </a:r>
            <a:r>
              <a:rPr lang="en-US" sz="1400" b="1" dirty="0" err="1" smtClean="0"/>
              <a:t>laboured</a:t>
            </a:r>
            <a:r>
              <a:rPr lang="en-US" sz="1400" b="1" dirty="0" smtClean="0"/>
              <a:t> for, and, even though never perfectly attained, constantly approximated, and thereby constantly spreading and deepening its influence, and augmenting the happiness and value of life to all people of all </a:t>
            </a:r>
            <a:r>
              <a:rPr lang="en-US" sz="1400" b="1" dirty="0" err="1" smtClean="0"/>
              <a:t>colours</a:t>
            </a:r>
            <a:r>
              <a:rPr lang="en-US" sz="1400" b="1" dirty="0" smtClean="0"/>
              <a:t> everywhere. The assertion that ‘all men are created equal,; was of no practical use in effecting our separation from Great Britain; and it was placed in the Declaration, not for that, but for future use. Its authors meant it to be as , thank God, it is now proving itself, a stumbling-block to all those who in after times might seek to turn a free people back into the hateful paths of despotism. They knew the proneness of prosperity to breed tyrants …”</a:t>
            </a:r>
            <a:endParaRPr lang="en-US" sz="1400"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**http://www.blackandindianmission.org/kateri-tekakwitha/</a:t>
            </a:r>
          </a:p>
          <a:p>
            <a:endParaRPr lang="en-US" dirty="0" smtClean="0"/>
          </a:p>
          <a:p>
            <a:r>
              <a:rPr lang="en-US" dirty="0" smtClean="0"/>
              <a:t>http://www.telegraph.co.uk/news/worldnews/europe/vaticancityandholysee/8968432/Pocahontas-of-the-Catholic-Church-to-become-first-American-Indian-saint.html</a:t>
            </a:r>
          </a:p>
        </p:txBody>
      </p:sp>
      <p:sp>
        <p:nvSpPr>
          <p:cNvPr id="4" name="Slide Number Placeholder 3"/>
          <p:cNvSpPr>
            <a:spLocks noGrp="1"/>
          </p:cNvSpPr>
          <p:nvPr>
            <p:ph type="sldNum" sz="quarter" idx="10"/>
          </p:nvPr>
        </p:nvSpPr>
        <p:spPr/>
        <p:txBody>
          <a:bodyPr/>
          <a:lstStyle/>
          <a:p>
            <a:fld id="{802C081D-54B1-4622-A37C-0AF8C2269F5C}"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smtClean="0"/>
              <a:t>After all,</a:t>
            </a:r>
            <a:r>
              <a:rPr lang="en-US" b="1" baseline="0" dirty="0" smtClean="0"/>
              <a:t> as Pope John Paul II explained to the United Nations: “If we want a century of violent coercion to be succeeded by a century of persuasion, [we must use the universal moral law written on the human heart]. “ </a:t>
            </a:r>
          </a:p>
          <a:p>
            <a:pPr>
              <a:buNone/>
            </a:pPr>
            <a:endParaRPr lang="en-US" b="1" dirty="0" smtClean="0"/>
          </a:p>
          <a:p>
            <a:pPr>
              <a:buNone/>
            </a:pPr>
            <a:r>
              <a:rPr lang="en-US" b="1" baseline="0" dirty="0" smtClean="0"/>
              <a:t>That law, after all, sets us free to love and care for others so that they flourish. </a:t>
            </a:r>
          </a:p>
          <a:p>
            <a:pPr>
              <a:buNone/>
            </a:pPr>
            <a:endParaRPr lang="en-US" b="1" dirty="0" smtClean="0"/>
          </a:p>
          <a:p>
            <a:pPr>
              <a:buNone/>
            </a:pPr>
            <a:r>
              <a:rPr lang="en-US" b="1" baseline="0" dirty="0" smtClean="0"/>
              <a:t>This is especially important for women.</a:t>
            </a:r>
          </a:p>
          <a:p>
            <a:pPr>
              <a:buNone/>
            </a:pPr>
            <a:endParaRPr lang="en-US" b="1" baseline="0" dirty="0" smtClean="0"/>
          </a:p>
          <a:p>
            <a:pPr>
              <a:buNone/>
            </a:pPr>
            <a:endParaRPr lang="en-US" b="1" dirty="0" smtClean="0"/>
          </a:p>
          <a:p>
            <a:pPr>
              <a:buNone/>
            </a:pPr>
            <a:r>
              <a:rPr lang="en-US" b="1" baseline="0" dirty="0" smtClean="0"/>
              <a:t>EXTRAS</a:t>
            </a:r>
          </a:p>
          <a:p>
            <a:pPr>
              <a:buNone/>
            </a:pPr>
            <a:r>
              <a:rPr lang="en-US" b="1" dirty="0" smtClean="0"/>
              <a:t>“If we want a century of violent coercion to be succeeded by a century of persuasion, we must find a way to discuss the human future intelligibly. The universal moral law written on the human heart is precisely that kind of ‘grammar’ which is needed [for ]... this discussion …</a:t>
            </a:r>
          </a:p>
          <a:p>
            <a:pPr>
              <a:buNone/>
            </a:pPr>
            <a:r>
              <a:rPr lang="en-US" b="1" dirty="0" smtClean="0"/>
              <a:t> [I]t is one thing to affirm a legitimate pluralism of ‘forms of freedom,’ and another to deny any universality or intelligibility to the nature of man or to the human experience. </a:t>
            </a:r>
          </a:p>
          <a:p>
            <a:pPr>
              <a:buNone/>
            </a:pPr>
            <a:r>
              <a:rPr lang="en-US" b="1" dirty="0" smtClean="0"/>
              <a:t>The latter makes the international politics of persuasion extremely difficult, if not impossible” (</a:t>
            </a:r>
            <a:r>
              <a:rPr lang="en-US" b="1" i="1" dirty="0" smtClean="0"/>
              <a:t>UN Address</a:t>
            </a:r>
            <a:r>
              <a:rPr lang="en-US" b="1" dirty="0" smtClean="0"/>
              <a:t> 1995 #3, </a:t>
            </a:r>
            <a:r>
              <a:rPr lang="en-US" b="1" i="1" dirty="0" smtClean="0"/>
              <a:t>Pope in America, </a:t>
            </a:r>
            <a:r>
              <a:rPr lang="en-US" b="1" dirty="0" smtClean="0"/>
              <a:t>11).</a:t>
            </a:r>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23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52400" y="4456770"/>
            <a:ext cx="6477000" cy="4221733"/>
          </a:xfrm>
        </p:spPr>
        <p:txBody>
          <a:bodyPr>
            <a:normAutofit/>
          </a:bodyPr>
          <a:lstStyle/>
          <a:p>
            <a:endParaRPr lang="en-US" i="0" baseline="0" dirty="0" smtClean="0"/>
          </a:p>
          <a:p>
            <a:r>
              <a:rPr lang="en-US" dirty="0" smtClean="0"/>
              <a:t/>
            </a:r>
            <a:br>
              <a:rPr lang="en-US" dirty="0" smtClean="0"/>
            </a:br>
            <a:r>
              <a:rPr lang="en-US" b="1" dirty="0" smtClean="0"/>
              <a:t>EXTRAS</a:t>
            </a:r>
            <a:endParaRPr lang="en-US" b="1" i="0" baseline="0" dirty="0" smtClean="0"/>
          </a:p>
          <a:p>
            <a:r>
              <a:rPr lang="en-US" b="1" i="0" baseline="0" dirty="0" smtClean="0"/>
              <a:t>In his Gospel of Life, he said that women have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JP II: </a:t>
            </a:r>
            <a:r>
              <a:rPr lang="en-US" dirty="0" err="1" smtClean="0"/>
              <a:t>Mulieris</a:t>
            </a:r>
            <a:r>
              <a:rPr lang="en-US" dirty="0" smtClean="0"/>
              <a:t> Dignitatem Jesus</a:t>
            </a:r>
            <a:r>
              <a:rPr lang="en-US" baseline="0" dirty="0" smtClean="0"/>
              <a:t> Christ himself revealed the equality of women and protested offenses against her dignity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For this reason, the </a:t>
            </a:r>
            <a:r>
              <a:rPr lang="en-US" sz="1400" b="1" dirty="0" smtClean="0"/>
              <a:t>ancient Greek playwright Sophocles </a:t>
            </a:r>
            <a:r>
              <a:rPr lang="en-US" sz="1400" b="1" dirty="0" smtClean="0"/>
              <a:t>(c497/6-406/5 BC has a woman, </a:t>
            </a:r>
            <a:r>
              <a:rPr lang="en-US" sz="1400" b="1" dirty="0" err="1" smtClean="0"/>
              <a:t>Antigone</a:t>
            </a:r>
            <a:r>
              <a:rPr lang="en-US" sz="1400" b="1" dirty="0" smtClean="0"/>
              <a:t>, be</a:t>
            </a:r>
            <a:r>
              <a:rPr lang="en-US" sz="1400" b="1" baseline="0" dirty="0" smtClean="0"/>
              <a:t> the one who defies </a:t>
            </a:r>
            <a:r>
              <a:rPr lang="en-US" sz="1400" b="1" dirty="0" smtClean="0"/>
              <a:t>her </a:t>
            </a:r>
            <a:r>
              <a:rPr lang="en-US" sz="1400" b="1" dirty="0" smtClean="0"/>
              <a:t>king’s order to leave her brother unburied: “[I did not deem] thy decrees were of such force . . . [as to] override the unwritten and unfailing statues of heaven.”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Mary Barrett Dyer, a Quaker, defied banishment by the Congregationalists and was hanged on 06-01-1660 in Boston. Her last words: “ I came to keep </a:t>
            </a:r>
            <a:r>
              <a:rPr lang="en-US" sz="1400" b="1" dirty="0" smtClean="0"/>
              <a:t>blood guiltiness </a:t>
            </a:r>
            <a:r>
              <a:rPr lang="en-US" sz="1400" b="1" dirty="0" smtClean="0"/>
              <a:t>from you</a:t>
            </a:r>
            <a:r>
              <a:rPr lang="en-US" sz="1400" b="1" dirty="0" smtClean="0"/>
              <a:t>, and </a:t>
            </a:r>
            <a:r>
              <a:rPr lang="en-US" sz="1400" b="1" dirty="0" smtClean="0"/>
              <a:t>desire you to repeal the unrighteous and unjust</a:t>
            </a:r>
            <a:r>
              <a:rPr lang="en-US" sz="1400" b="1" baseline="0" dirty="0" smtClean="0"/>
              <a:t> law made against the innocent servants of the Lord”   http://www.mayflowerfamilies.com/enquirer/mary_dyer.htm</a:t>
            </a:r>
            <a:endParaRPr lang="en-US" sz="14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r>
              <a:rPr lang="en-US" sz="1400" b="1" kern="1200" dirty="0" smtClean="0">
                <a:solidFill>
                  <a:schemeClr val="tx1"/>
                </a:solidFill>
                <a:latin typeface="+mn-lt"/>
                <a:ea typeface="+mn-ea"/>
                <a:cs typeface="+mn-cs"/>
              </a:rPr>
              <a:t>Mother Mary Elizabeth Lange (</a:t>
            </a:r>
            <a:r>
              <a:rPr lang="en-US" sz="1400" b="1" kern="1200" dirty="0" smtClean="0">
                <a:solidFill>
                  <a:schemeClr val="tx1"/>
                </a:solidFill>
                <a:latin typeface="+mn-lt"/>
                <a:ea typeface="+mn-ea"/>
                <a:cs typeface="+mn-cs"/>
              </a:rPr>
              <a:t>1784-1882) In 1813</a:t>
            </a:r>
            <a:r>
              <a:rPr lang="en-US" sz="1400" b="1" kern="1200" baseline="0" dirty="0" smtClean="0">
                <a:solidFill>
                  <a:schemeClr val="tx1"/>
                </a:solidFill>
                <a:latin typeface="+mn-lt"/>
                <a:ea typeface="+mn-ea"/>
                <a:cs typeface="+mn-cs"/>
              </a:rPr>
              <a:t>, she began using her own money to start and run an illegal school for slave children, especially for French-speaking Catholics from the </a:t>
            </a:r>
            <a:r>
              <a:rPr lang="en-US" sz="1400" b="1" kern="1200" baseline="0" dirty="0" err="1" smtClean="0">
                <a:solidFill>
                  <a:schemeClr val="tx1"/>
                </a:solidFill>
                <a:latin typeface="+mn-lt"/>
                <a:ea typeface="+mn-ea"/>
                <a:cs typeface="+mn-cs"/>
              </a:rPr>
              <a:t>Carribean</a:t>
            </a:r>
            <a:r>
              <a:rPr lang="en-US" sz="1400" b="1" kern="1200" baseline="0" dirty="0" smtClean="0">
                <a:solidFill>
                  <a:schemeClr val="tx1"/>
                </a:solidFill>
                <a:latin typeface="+mn-lt"/>
                <a:ea typeface="+mn-ea"/>
                <a:cs typeface="+mn-cs"/>
              </a:rPr>
              <a:t> in Baltimore.  Then,</a:t>
            </a:r>
            <a:r>
              <a:rPr lang="en-US" sz="1400" b="1" kern="1200" dirty="0" smtClean="0">
                <a:solidFill>
                  <a:schemeClr val="tx1"/>
                </a:solidFill>
                <a:latin typeface="+mn-lt"/>
                <a:ea typeface="+mn-ea"/>
                <a:cs typeface="+mn-cs"/>
              </a:rPr>
              <a:t> i</a:t>
            </a:r>
            <a:r>
              <a:rPr lang="en-US" sz="1400" b="1" kern="1200" baseline="0" dirty="0" smtClean="0">
                <a:solidFill>
                  <a:schemeClr val="tx1"/>
                </a:solidFill>
                <a:latin typeface="+mn-lt"/>
                <a:ea typeface="+mn-ea"/>
                <a:cs typeface="+mn-cs"/>
              </a:rPr>
              <a:t>n 1829, she f</a:t>
            </a:r>
            <a:r>
              <a:rPr lang="en-US" sz="1400" b="1" kern="1200" dirty="0" smtClean="0">
                <a:solidFill>
                  <a:schemeClr val="tx1"/>
                </a:solidFill>
                <a:latin typeface="+mn-lt"/>
                <a:ea typeface="+mn-ea"/>
                <a:cs typeface="+mn-cs"/>
              </a:rPr>
              <a:t>ounded </a:t>
            </a:r>
            <a:r>
              <a:rPr lang="en-US" sz="1400" b="1" kern="1200" dirty="0" smtClean="0">
                <a:solidFill>
                  <a:srgbClr val="C00000"/>
                </a:solidFill>
                <a:latin typeface="+mn-lt"/>
                <a:ea typeface="+mn-ea"/>
                <a:cs typeface="+mn-cs"/>
              </a:rPr>
              <a:t>the Oblate Sisters of Providence </a:t>
            </a:r>
            <a:r>
              <a:rPr lang="en-US" sz="1400" b="1" kern="1200" dirty="0" smtClean="0">
                <a:solidFill>
                  <a:schemeClr val="tx1"/>
                </a:solidFill>
                <a:latin typeface="+mn-lt"/>
                <a:ea typeface="+mn-ea"/>
                <a:cs typeface="+mn-cs"/>
              </a:rPr>
              <a:t>and took the name of </a:t>
            </a:r>
            <a:r>
              <a:rPr lang="en-US" sz="1400" b="1" kern="1200" dirty="0" smtClean="0">
                <a:solidFill>
                  <a:schemeClr val="tx1"/>
                </a:solidFill>
                <a:latin typeface="+mn-lt"/>
                <a:ea typeface="+mn-ea"/>
                <a:cs typeface="+mn-cs"/>
              </a:rPr>
              <a:t>Mary. </a:t>
            </a:r>
            <a:r>
              <a:rPr lang="en-US" sz="1400" b="1" kern="1200" dirty="0" smtClean="0">
                <a:solidFill>
                  <a:schemeClr val="tx1"/>
                </a:solidFill>
                <a:latin typeface="+mn-lt"/>
                <a:ea typeface="+mn-ea"/>
                <a:cs typeface="+mn-cs"/>
              </a:rPr>
              <a:t>The Oblate sisters </a:t>
            </a:r>
            <a:r>
              <a:rPr lang="en-US" sz="1400" b="1" kern="1200" dirty="0" smtClean="0">
                <a:solidFill>
                  <a:schemeClr val="tx1"/>
                </a:solidFill>
                <a:latin typeface="+mn-lt"/>
                <a:ea typeface="+mn-ea"/>
                <a:cs typeface="+mn-cs"/>
              </a:rPr>
              <a:t>are still educating children</a:t>
            </a:r>
            <a:r>
              <a:rPr lang="en-US" sz="1400" b="1" kern="1200" baseline="0" dirty="0" smtClean="0">
                <a:solidFill>
                  <a:schemeClr val="tx1"/>
                </a:solidFill>
                <a:latin typeface="+mn-lt"/>
                <a:ea typeface="+mn-ea"/>
                <a:cs typeface="+mn-cs"/>
              </a:rPr>
              <a:t> and caring for the disadvantaged. </a:t>
            </a:r>
            <a:r>
              <a:rPr lang="en-US" sz="1400" b="1" kern="1200" dirty="0" smtClean="0">
                <a:solidFill>
                  <a:schemeClr val="tx1"/>
                </a:solidFill>
                <a:latin typeface="+mn-lt"/>
                <a:ea typeface="+mn-ea"/>
                <a:cs typeface="+mn-cs"/>
              </a:rPr>
              <a:t>http</a:t>
            </a:r>
            <a:r>
              <a:rPr lang="en-US" sz="1400" b="1" kern="1200" dirty="0" smtClean="0">
                <a:solidFill>
                  <a:schemeClr val="tx1"/>
                </a:solidFill>
                <a:latin typeface="+mn-lt"/>
                <a:ea typeface="+mn-ea"/>
                <a:cs typeface="+mn-cs"/>
              </a:rPr>
              <a:t>://www.baltimoresun.com/features/bal-blackhistory-lange,0,2431999.story</a:t>
            </a:r>
          </a:p>
          <a:p>
            <a:r>
              <a:rPr lang="en-US" sz="1400" b="1" kern="1200" dirty="0" smtClean="0">
                <a:solidFill>
                  <a:schemeClr val="tx1"/>
                </a:solidFill>
                <a:latin typeface="+mn-lt"/>
                <a:ea typeface="+mn-ea"/>
                <a:cs typeface="+mn-cs"/>
              </a:rPr>
              <a:t> </a:t>
            </a:r>
          </a:p>
          <a:p>
            <a:r>
              <a:rPr lang="en-US" sz="1400" b="1" kern="1200" dirty="0" smtClean="0">
                <a:solidFill>
                  <a:schemeClr val="tx1"/>
                </a:solidFill>
                <a:latin typeface="+mn-lt"/>
                <a:ea typeface="+mn-ea"/>
                <a:cs typeface="+mn-cs"/>
              </a:rPr>
              <a:t>Mother Mary Frances Xavier </a:t>
            </a:r>
            <a:r>
              <a:rPr lang="en-US" sz="1400" b="1" kern="1200" dirty="0" err="1" smtClean="0">
                <a:solidFill>
                  <a:schemeClr val="tx1"/>
                </a:solidFill>
                <a:latin typeface="+mn-lt"/>
                <a:ea typeface="+mn-ea"/>
                <a:cs typeface="+mn-cs"/>
              </a:rPr>
              <a:t>Warde</a:t>
            </a:r>
            <a:r>
              <a:rPr lang="en-US" sz="1400" b="1" kern="1200" dirty="0" smtClean="0">
                <a:solidFill>
                  <a:schemeClr val="tx1"/>
                </a:solidFill>
                <a:latin typeface="+mn-lt"/>
                <a:ea typeface="+mn-ea"/>
                <a:cs typeface="+mn-cs"/>
              </a:rPr>
              <a:t> (</a:t>
            </a:r>
            <a:r>
              <a:rPr lang="en-US" sz="1400" b="1" kern="1200" dirty="0" smtClean="0">
                <a:solidFill>
                  <a:schemeClr val="tx1"/>
                </a:solidFill>
                <a:latin typeface="+mn-lt"/>
                <a:ea typeface="+mn-ea"/>
                <a:cs typeface="+mn-cs"/>
              </a:rPr>
              <a:t>1810-1884). In 1855, the “Know-Nothings” attempted to force Mother </a:t>
            </a:r>
            <a:r>
              <a:rPr lang="en-US" sz="1400" b="1" dirty="0" err="1" smtClean="0"/>
              <a:t>Warde</a:t>
            </a:r>
            <a:r>
              <a:rPr lang="en-US" sz="1400" b="1" dirty="0" smtClean="0"/>
              <a:t> and her Sisters of Mercy from their convent in Providence by threatening them with death. Although the Know-Nothings had already burned down a convent of </a:t>
            </a:r>
            <a:r>
              <a:rPr lang="en-US" sz="1400" b="1" dirty="0" err="1" smtClean="0"/>
              <a:t>Ursulines</a:t>
            </a:r>
            <a:r>
              <a:rPr lang="en-US" sz="1400" b="1" dirty="0" smtClean="0"/>
              <a:t> near Boston, this time they met their match. Sister organized defenders and made them promise not to shoot except in self-defense. The Know-Nothings backed off;  </a:t>
            </a:r>
            <a:r>
              <a:rPr lang="en-US" sz="1400" b="1" dirty="0" smtClean="0"/>
              <a:t>One of the rioters had remarked to his companions: </a:t>
            </a:r>
            <a:endParaRPr lang="en-US" sz="1400" b="1" dirty="0" smtClean="0"/>
          </a:p>
          <a:p>
            <a:endParaRPr lang="en-US" sz="1400" b="1" dirty="0" smtClean="0"/>
          </a:p>
          <a:p>
            <a:r>
              <a:rPr lang="en-US" sz="1400" b="1" dirty="0" smtClean="0"/>
              <a:t>We made our plans without reckoning the odds we shall have to contend with in the strong controlling force the presence of that </a:t>
            </a:r>
            <a:r>
              <a:rPr lang="en-US" sz="1400" b="1" u="sng" dirty="0" smtClean="0">
                <a:hlinkClick r:id="rId3"/>
              </a:rPr>
              <a:t>nun</a:t>
            </a:r>
            <a:r>
              <a:rPr lang="en-US" sz="1400" b="1" dirty="0" smtClean="0"/>
              <a:t> commands. The only </a:t>
            </a:r>
            <a:r>
              <a:rPr lang="en-US" sz="1400" b="1" dirty="0" err="1" smtClean="0"/>
              <a:t>honourable</a:t>
            </a:r>
            <a:r>
              <a:rPr lang="en-US" sz="1400" b="1" dirty="0" smtClean="0"/>
              <a:t> course for us is to retreat from this ill-conceived fray. I, for one, shall not lift a hand to harm these ladies</a:t>
            </a:r>
            <a:r>
              <a:rPr lang="en-US" sz="1400" b="1" dirty="0" smtClean="0"/>
              <a:t>.</a:t>
            </a:r>
          </a:p>
          <a:p>
            <a:r>
              <a:rPr lang="en-US" sz="1400" b="1" dirty="0" smtClean="0"/>
              <a:t> </a:t>
            </a:r>
            <a:endParaRPr lang="en-US" sz="1400" b="1" dirty="0" smtClean="0"/>
          </a:p>
          <a:p>
            <a:r>
              <a:rPr lang="en-US" sz="1400" b="1" dirty="0" smtClean="0"/>
              <a:t>Among the many hospitals and schools opened by Mother </a:t>
            </a:r>
            <a:r>
              <a:rPr lang="en-US" sz="1400" b="1" dirty="0" err="1" smtClean="0"/>
              <a:t>Warde</a:t>
            </a:r>
            <a:r>
              <a:rPr lang="en-US" sz="1400" b="1" dirty="0" smtClean="0"/>
              <a:t> is the </a:t>
            </a:r>
            <a:r>
              <a:rPr lang="en-US" sz="1400" b="1" kern="1200" baseline="0" dirty="0" smtClean="0">
                <a:solidFill>
                  <a:schemeClr val="tx1"/>
                </a:solidFill>
                <a:latin typeface="+mn-lt"/>
                <a:ea typeface="+mn-ea"/>
                <a:cs typeface="+mn-cs"/>
              </a:rPr>
              <a:t>school that became in 1915 St. Xavier University in Chicago. (Recently, </a:t>
            </a:r>
            <a:r>
              <a:rPr lang="en-US" sz="1400" b="1" dirty="0" smtClean="0"/>
              <a:t>this university made the news when </a:t>
            </a:r>
            <a:r>
              <a:rPr lang="en-US" sz="1400" b="1" kern="1200" baseline="0" dirty="0" smtClean="0">
                <a:solidFill>
                  <a:schemeClr val="tx1"/>
                </a:solidFill>
                <a:latin typeface="+mn-lt"/>
                <a:ea typeface="+mn-ea"/>
                <a:cs typeface="+mn-cs"/>
              </a:rPr>
              <a:t>the government said that it does not deserve exemption from the Wagner Act governing unionization). C</a:t>
            </a:r>
            <a:r>
              <a:rPr lang="en-US" sz="1400" b="1" kern="1200" dirty="0" smtClean="0">
                <a:solidFill>
                  <a:schemeClr val="tx1"/>
                </a:solidFill>
                <a:latin typeface="+mn-lt"/>
                <a:ea typeface="+mn-ea"/>
                <a:cs typeface="+mn-cs"/>
              </a:rPr>
              <a:t>urrently, </a:t>
            </a:r>
            <a:r>
              <a:rPr lang="en-US" sz="1600" b="1" kern="1200" dirty="0" smtClean="0">
                <a:solidFill>
                  <a:schemeClr val="tx1"/>
                </a:solidFill>
                <a:latin typeface="+mn-lt"/>
                <a:ea typeface="+mn-ea"/>
                <a:cs typeface="+mn-cs"/>
              </a:rPr>
              <a:t>t</a:t>
            </a:r>
            <a:r>
              <a:rPr lang="en-US" sz="1300" b="1" kern="1200" dirty="0" smtClean="0">
                <a:solidFill>
                  <a:schemeClr val="tx1"/>
                </a:solidFill>
                <a:latin typeface="+mn-lt"/>
                <a:ea typeface="+mn-ea"/>
                <a:cs typeface="+mn-cs"/>
              </a:rPr>
              <a:t>he Sisters of Mercy of the Americas has 4,600 Sisters and owns one of the largest hospital systems in the United States---includi</a:t>
            </a:r>
            <a:r>
              <a:rPr lang="en-US" sz="1300" b="1" dirty="0" smtClean="0"/>
              <a:t>ng </a:t>
            </a:r>
            <a:r>
              <a:rPr lang="en-US" sz="1300" b="1" kern="1200" dirty="0" smtClean="0">
                <a:solidFill>
                  <a:schemeClr val="tx1"/>
                </a:solidFill>
                <a:latin typeface="+mn-lt"/>
                <a:ea typeface="+mn-ea"/>
                <a:cs typeface="+mn-cs"/>
              </a:rPr>
              <a:t>Saint John's Mercy Hospital in Saint Louis County, Missouri </a:t>
            </a:r>
            <a:r>
              <a:rPr lang="en-US" sz="1200" b="1" kern="1200" dirty="0" smtClean="0">
                <a:solidFill>
                  <a:schemeClr val="tx1"/>
                </a:solidFill>
                <a:latin typeface="+mn-lt"/>
                <a:ea typeface="+mn-ea"/>
                <a:cs typeface="+mn-cs"/>
              </a:rPr>
              <a:t>(</a:t>
            </a:r>
            <a:r>
              <a:rPr lang="en-US" sz="1400" b="1" i="1" kern="1200" dirty="0" smtClean="0">
                <a:solidFill>
                  <a:schemeClr val="tx1"/>
                </a:solidFill>
                <a:latin typeface="+mn-lt"/>
                <a:ea typeface="+mn-ea"/>
                <a:cs typeface="+mn-cs"/>
              </a:rPr>
              <a:t>Catholic </a:t>
            </a:r>
            <a:r>
              <a:rPr lang="en-US" sz="1400" b="1" i="1" kern="1200" dirty="0" smtClean="0">
                <a:solidFill>
                  <a:schemeClr val="tx1"/>
                </a:solidFill>
                <a:latin typeface="+mn-lt"/>
                <a:ea typeface="+mn-ea"/>
                <a:cs typeface="+mn-cs"/>
              </a:rPr>
              <a:t>Encyclopedia </a:t>
            </a:r>
            <a:r>
              <a:rPr lang="en-US" sz="1400" b="1" i="1" kern="1200" dirty="0" smtClean="0">
                <a:solidFill>
                  <a:schemeClr val="tx1"/>
                </a:solidFill>
                <a:latin typeface="+mn-lt"/>
                <a:ea typeface="+mn-ea"/>
                <a:cs typeface="+mn-cs"/>
              </a:rPr>
              <a:t>on-line and Rome of the West</a:t>
            </a:r>
            <a:r>
              <a:rPr lang="en-US" sz="1400" b="1" kern="1200" dirty="0" smtClean="0">
                <a:solidFill>
                  <a:schemeClr val="tx1"/>
                </a:solidFill>
                <a:latin typeface="+mn-lt"/>
                <a:ea typeface="+mn-ea"/>
                <a:cs typeface="+mn-cs"/>
              </a:rPr>
              <a:t>) </a:t>
            </a:r>
            <a:endParaRPr lang="en-US" sz="14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2C081D-54B1-4622-A37C-0AF8C2269F5C}"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Inscription on the Statue of Liberty </a:t>
            </a:r>
          </a:p>
          <a:p>
            <a:r>
              <a:rPr lang="en-US" i="1" dirty="0" smtClean="0"/>
              <a:t>Author: Emma Lazarus</a:t>
            </a:r>
            <a:r>
              <a:rPr lang="en-US" dirty="0" smtClean="0"/>
              <a:t> </a:t>
            </a:r>
          </a:p>
          <a:p>
            <a:pPr rtl="0"/>
            <a:r>
              <a:rPr lang="en-US" b="1" dirty="0" smtClean="0"/>
              <a:t>The New Colossus</a:t>
            </a:r>
            <a:r>
              <a:rPr lang="en-US" dirty="0" smtClean="0"/>
              <a:t> </a:t>
            </a:r>
            <a:r>
              <a:rPr lang="en-US" b="1" dirty="0" smtClean="0"/>
              <a:t/>
            </a:r>
            <a:br>
              <a:rPr lang="en-US" b="1" dirty="0" smtClean="0"/>
            </a:br>
            <a:endParaRPr lang="en-US" dirty="0" smtClean="0"/>
          </a:p>
          <a:p>
            <a:pPr rtl="0"/>
            <a:r>
              <a:rPr lang="en-US" dirty="0" smtClean="0"/>
              <a:t>Not like </a:t>
            </a:r>
            <a:r>
              <a:rPr lang="en-US" dirty="0" smtClean="0">
                <a:hlinkClick r:id="rId3" action="ppaction://hlinkfile" tooltip="Colossus of Rhodes"/>
              </a:rPr>
              <a:t>the brazen giant of Greek fame</a:t>
            </a:r>
            <a:r>
              <a:rPr lang="en-US" dirty="0" smtClean="0"/>
              <a:t>,</a:t>
            </a:r>
            <a:br>
              <a:rPr lang="en-US" dirty="0" smtClean="0"/>
            </a:br>
            <a:r>
              <a:rPr lang="en-US" dirty="0" smtClean="0"/>
              <a:t>With conquering limbs astride from land to land;</a:t>
            </a:r>
            <a:br>
              <a:rPr lang="en-US" dirty="0" smtClean="0"/>
            </a:br>
            <a:r>
              <a:rPr lang="en-US" dirty="0" smtClean="0"/>
              <a:t>Here at our sea-washed, sunset gates shall stand</a:t>
            </a:r>
            <a:br>
              <a:rPr lang="en-US" dirty="0" smtClean="0"/>
            </a:br>
            <a:r>
              <a:rPr lang="en-US" dirty="0" smtClean="0"/>
              <a:t>A mighty woman with a torch, whose flame</a:t>
            </a:r>
            <a:br>
              <a:rPr lang="en-US" dirty="0" smtClean="0"/>
            </a:br>
            <a:r>
              <a:rPr lang="en-US" dirty="0" smtClean="0"/>
              <a:t>Is the imprisoned lightning, and her name</a:t>
            </a:r>
            <a:br>
              <a:rPr lang="en-US" dirty="0" smtClean="0"/>
            </a:br>
            <a:r>
              <a:rPr lang="en-US" dirty="0" smtClean="0"/>
              <a:t>Mother of Exiles. From her beacon-hand</a:t>
            </a:r>
            <a:br>
              <a:rPr lang="en-US" dirty="0" smtClean="0"/>
            </a:br>
            <a:r>
              <a:rPr lang="en-US" dirty="0" smtClean="0"/>
              <a:t>Glows world-wide welcome; her mild eyes command</a:t>
            </a:r>
            <a:br>
              <a:rPr lang="en-US" dirty="0" smtClean="0"/>
            </a:br>
            <a:r>
              <a:rPr lang="en-US" dirty="0" smtClean="0"/>
              <a:t>The air-bridged harbor that twin cities frame.</a:t>
            </a:r>
            <a:br>
              <a:rPr lang="en-US" dirty="0" smtClean="0"/>
            </a:br>
            <a:r>
              <a:rPr lang="en-US" dirty="0" smtClean="0"/>
              <a:t>"Keep, ancient lands, your storied pomp!" cries she</a:t>
            </a:r>
            <a:br>
              <a:rPr lang="en-US" dirty="0" smtClean="0"/>
            </a:br>
            <a:r>
              <a:rPr lang="en-US" dirty="0" smtClean="0"/>
              <a:t>With silent lips. "Give me your tired, your poor,</a:t>
            </a:r>
            <a:br>
              <a:rPr lang="en-US" dirty="0" smtClean="0"/>
            </a:br>
            <a:r>
              <a:rPr lang="en-US" dirty="0" smtClean="0"/>
              <a:t>Your huddled masses yearning to breathe free,</a:t>
            </a:r>
            <a:br>
              <a:rPr lang="en-US" dirty="0" smtClean="0"/>
            </a:br>
            <a:r>
              <a:rPr lang="en-US" dirty="0" smtClean="0"/>
              <a:t>The wretched refuse of your teeming shore.</a:t>
            </a:r>
            <a:br>
              <a:rPr lang="en-US" dirty="0" smtClean="0"/>
            </a:br>
            <a:r>
              <a:rPr lang="en-US" dirty="0" smtClean="0"/>
              <a:t>Send these, the homeless, tempest-</a:t>
            </a:r>
            <a:r>
              <a:rPr lang="en-US" dirty="0" err="1" smtClean="0"/>
              <a:t>tost</a:t>
            </a:r>
            <a:r>
              <a:rPr lang="en-US" dirty="0" smtClean="0"/>
              <a:t> to me,</a:t>
            </a:r>
            <a:br>
              <a:rPr lang="en-US" dirty="0" smtClean="0"/>
            </a:br>
            <a:r>
              <a:rPr lang="en-US" dirty="0" smtClean="0"/>
              <a:t>I lift my lamp beside the golden door!"</a:t>
            </a:r>
          </a:p>
          <a:p>
            <a:pPr rtl="0"/>
            <a:r>
              <a:rPr lang="en-US" dirty="0" smtClean="0"/>
              <a:t>Emma Lazarus, 1883</a:t>
            </a:r>
            <a:br>
              <a:rPr lang="en-US" dirty="0" smtClean="0"/>
            </a:b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423863"/>
            <a:ext cx="4689475" cy="3517900"/>
          </a:xfrm>
        </p:spPr>
      </p:sp>
      <p:sp>
        <p:nvSpPr>
          <p:cNvPr id="3" name="Notes Placeholder 2"/>
          <p:cNvSpPr>
            <a:spLocks noGrp="1"/>
          </p:cNvSpPr>
          <p:nvPr>
            <p:ph type="body" idx="1"/>
          </p:nvPr>
        </p:nvSpPr>
        <p:spPr>
          <a:xfrm>
            <a:off x="152400" y="4005262"/>
            <a:ext cx="6705600" cy="5376863"/>
          </a:xfrm>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Let’s look at just a few of these legacies. First up, is that of St. Elizabeth Ann Seton (1774-1821). She founded </a:t>
            </a:r>
            <a:r>
              <a:rPr lang="en-US" sz="1300" b="1" dirty="0" smtClean="0"/>
              <a:t>the Sisters of Charity of St. Joseph</a:t>
            </a:r>
            <a:r>
              <a:rPr lang="en-US" b="1" dirty="0" smtClean="0"/>
              <a:t>.  She also established the first free Catholic school in the country o</a:t>
            </a:r>
            <a:r>
              <a:rPr lang="en-US" b="1" baseline="0" dirty="0" smtClean="0"/>
              <a:t>n July 31, 1809 in </a:t>
            </a:r>
            <a:r>
              <a:rPr lang="en-US" b="1" baseline="0" dirty="0" err="1" smtClean="0"/>
              <a:t>Emmitsburg</a:t>
            </a:r>
            <a:r>
              <a:rPr lang="en-US" b="1" baseline="0" dirty="0" smtClean="0"/>
              <a:t> Maryland. Around fifty years later, </a:t>
            </a:r>
            <a:r>
              <a:rPr lang="en-US" b="1" dirty="0" smtClean="0"/>
              <a:t>Seton’s order merged with </a:t>
            </a:r>
            <a:r>
              <a:rPr lang="en-US" b="1" baseline="0" dirty="0" smtClean="0"/>
              <a:t>the Daughters of Charity, which was established by St. Vincent De Paul and St. Louise de </a:t>
            </a:r>
            <a:r>
              <a:rPr lang="en-US" b="1" baseline="0" dirty="0" err="1" smtClean="0"/>
              <a:t>Marillac</a:t>
            </a:r>
            <a:r>
              <a:rPr lang="en-US" b="1" baseline="0" dirty="0" smtClean="0"/>
              <a:t> in 1633. Their Paris motherhouse is where St. Catherine </a:t>
            </a:r>
            <a:r>
              <a:rPr lang="en-US" b="1" baseline="0" dirty="0" err="1" smtClean="0"/>
              <a:t>Laboure</a:t>
            </a:r>
            <a:r>
              <a:rPr lang="en-US" b="1" dirty="0" smtClean="0"/>
              <a:t>---</a:t>
            </a:r>
            <a:r>
              <a:rPr lang="en-US" b="1" baseline="0" dirty="0" smtClean="0"/>
              <a:t>the one who had the Miraculous Medal made in 1830---is buried. In 1999, the five hospitals built by the Daughters of Charity joined the over thirty hospitals built by various other religious orders and formed Ascension Health Ministries.* Just last week, the New York hospital that the Daughters of Charity built in 1888, St. Joseph’s, was sued by a same sex couple for not providing spousal benefits, even though St. Joe’s is privately insured.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*(http://www.ascensionhealth.org/index.php?option=com_content&amp;view=article&amp;id=39&amp;Itemid=145)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St. Rose (1769-1852) established the American chapter of the </a:t>
            </a:r>
            <a:r>
              <a:rPr lang="en-US" sz="1300" b="1" baseline="0" dirty="0" smtClean="0"/>
              <a:t>Society of the Sacred Heart </a:t>
            </a:r>
            <a:r>
              <a:rPr lang="en-US" b="1" baseline="0" dirty="0" smtClean="0"/>
              <a:t>in St. Charles Missouri in 1818. This chapter went on to establish 21 schools and many convents dedicated to education and social justice. </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 Theodora Guerin (1798-1856) establish the Indiana chapter of the </a:t>
            </a:r>
            <a:r>
              <a:rPr lang="en-US" sz="1300" b="1" dirty="0" smtClean="0"/>
              <a:t>Sisters</a:t>
            </a:r>
            <a:r>
              <a:rPr lang="en-US" sz="1300" b="1" baseline="0" dirty="0" smtClean="0"/>
              <a:t> of Providence</a:t>
            </a:r>
            <a:r>
              <a:rPr lang="en-US" b="1" baseline="0" dirty="0" smtClean="0"/>
              <a:t>. They built two orphanages and many schools including St. Mary of the Woods College.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a:defRPr/>
            </a:pPr>
            <a:r>
              <a:rPr lang="en-US" b="1" dirty="0" smtClean="0"/>
              <a:t>St. </a:t>
            </a:r>
            <a:r>
              <a:rPr lang="en-US" b="1" dirty="0" smtClean="0"/>
              <a:t>Catherine </a:t>
            </a:r>
            <a:r>
              <a:rPr lang="en-US" b="1" dirty="0" smtClean="0"/>
              <a:t>Drexel (1858-1955) used her vast fortune of $20 million dollars and founded </a:t>
            </a:r>
            <a:r>
              <a:rPr lang="en-US" sz="1400" b="1" dirty="0" smtClean="0"/>
              <a:t>the Sisters of the Blessed Sacrament for Black and Native American </a:t>
            </a:r>
            <a:r>
              <a:rPr lang="en-US" sz="1400" b="1" dirty="0" smtClean="0"/>
              <a:t>peoples</a:t>
            </a:r>
            <a:r>
              <a:rPr lang="en-US" b="1" dirty="0" smtClean="0"/>
              <a:t>. She began opening mission schools for Indians in 1894 and twenty-one years later she founded </a:t>
            </a:r>
            <a:r>
              <a:rPr lang="en-US" b="1" dirty="0" smtClean="0"/>
              <a:t>Xavier University in New Orleans for African Americans. Needless to say, the Ku Klux Klan and other racists were not happy with her. At the time of her death, there were more than 500 Sisters teaching in 63 schools throughout the country</a:t>
            </a:r>
            <a:r>
              <a:rPr lang="en-US" b="1" dirty="0" smtClean="0"/>
              <a:t>.**  ** </a:t>
            </a:r>
            <a:r>
              <a:rPr lang="en-US" dirty="0" smtClean="0">
                <a:hlinkClick r:id="rId3"/>
              </a:rPr>
              <a:t>http://www.womenofgrace.com/blog/?p=12906</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Born  just 8 years before St. </a:t>
            </a:r>
            <a:r>
              <a:rPr lang="en-US" b="1" dirty="0" smtClean="0"/>
              <a:t>Catherine Drexel</a:t>
            </a:r>
            <a:r>
              <a:rPr lang="en-US" b="1" dirty="0" smtClean="0"/>
              <a:t>, St. Frances Xavier Cabrini </a:t>
            </a:r>
            <a:r>
              <a:rPr lang="en-US" b="1" dirty="0" smtClean="0"/>
              <a:t>(1850-1917) founded the </a:t>
            </a:r>
            <a:r>
              <a:rPr lang="en-US" sz="1600" b="1" dirty="0" smtClean="0"/>
              <a:t>Missionary Sisters of the Sacred Heart </a:t>
            </a:r>
            <a:r>
              <a:rPr lang="en-US" b="1" dirty="0" smtClean="0"/>
              <a:t>and established 67 orphanages, schools, and hospitals in New York, Chicago, Des Plaines, Seattle, New Orleans, Denver, Los Angeles, Philadelphia, and throughout South America and Europe.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a:defRPr/>
            </a:pPr>
            <a:r>
              <a:rPr lang="en-US" b="1" dirty="0" smtClean="0"/>
              <a:t>And finally closer to home Mother </a:t>
            </a:r>
            <a:r>
              <a:rPr lang="en-US" b="1" dirty="0" smtClean="0"/>
              <a:t>St. John Fournier, (1814-1875</a:t>
            </a:r>
            <a:r>
              <a:rPr lang="en-US" b="1" dirty="0" smtClean="0"/>
              <a:t>) arrived here</a:t>
            </a:r>
            <a:r>
              <a:rPr lang="en-US" b="1" baseline="0" dirty="0" smtClean="0"/>
              <a:t> in 1851 </a:t>
            </a:r>
            <a:r>
              <a:rPr lang="en-US" b="1" dirty="0" smtClean="0"/>
              <a:t>with three other sisters  (Francis</a:t>
            </a:r>
            <a:r>
              <a:rPr lang="en-US" b="1" baseline="0" dirty="0" smtClean="0"/>
              <a:t> Joseph, </a:t>
            </a:r>
            <a:r>
              <a:rPr lang="en-US" b="1" baseline="0" dirty="0" err="1" smtClean="0"/>
              <a:t>Scholastica</a:t>
            </a:r>
            <a:r>
              <a:rPr lang="en-US" b="1" baseline="0" dirty="0" smtClean="0"/>
              <a:t> </a:t>
            </a:r>
            <a:r>
              <a:rPr lang="en-US" b="1" baseline="0" dirty="0" err="1" smtClean="0"/>
              <a:t>Vasques</a:t>
            </a:r>
            <a:r>
              <a:rPr lang="en-US" b="1" baseline="0" dirty="0" smtClean="0"/>
              <a:t>, </a:t>
            </a:r>
            <a:r>
              <a:rPr lang="en-US" b="1" baseline="0" dirty="0" err="1" smtClean="0"/>
              <a:t>Philomene</a:t>
            </a:r>
            <a:r>
              <a:rPr lang="en-US" b="1" baseline="0" dirty="0" smtClean="0"/>
              <a:t> </a:t>
            </a:r>
            <a:r>
              <a:rPr lang="en-US" b="1" baseline="0" dirty="0" err="1" smtClean="0"/>
              <a:t>Vilaine</a:t>
            </a:r>
            <a:r>
              <a:rPr lang="en-US" b="1" baseline="0" dirty="0" smtClean="0"/>
              <a:t>)</a:t>
            </a:r>
            <a:r>
              <a:rPr lang="en-US" b="1" dirty="0" smtClean="0"/>
              <a:t>. </a:t>
            </a:r>
            <a:r>
              <a:rPr lang="en-US" b="1" dirty="0" smtClean="0"/>
              <a:t>That was one year after the Diocese of St. Paul was </a:t>
            </a:r>
            <a:r>
              <a:rPr lang="en-US" b="1" dirty="0" smtClean="0"/>
              <a:t>formed---and shortly after a midnight attack on their St. Louis convent forced them to  close their school for African Americans in St. Louis. No such drama in St. Paul as they successfully </a:t>
            </a:r>
            <a:r>
              <a:rPr lang="en-US" b="1" baseline="0" dirty="0" smtClean="0"/>
              <a:t>started a school and cared for victims of the 1853 cholera </a:t>
            </a:r>
            <a:r>
              <a:rPr lang="en-US" b="1" baseline="0" dirty="0" smtClean="0"/>
              <a:t>outbreak </a:t>
            </a:r>
            <a:r>
              <a:rPr lang="en-US" b="1" baseline="0" dirty="0" smtClean="0"/>
              <a:t>in the log cabin that served as the </a:t>
            </a:r>
            <a:r>
              <a:rPr lang="en-US" b="1" baseline="0" dirty="0" smtClean="0"/>
              <a:t>first location of St. Joseph’s </a:t>
            </a:r>
            <a:r>
              <a:rPr lang="en-US" b="1" baseline="0" dirty="0" smtClean="0"/>
              <a:t>Hospital. Eventually Sister</a:t>
            </a:r>
            <a:r>
              <a:rPr lang="en-US" b="1" dirty="0" smtClean="0"/>
              <a:t> Fournier’s </a:t>
            </a:r>
            <a:r>
              <a:rPr lang="en-US" b="1" baseline="0" dirty="0" smtClean="0"/>
              <a:t>order, the </a:t>
            </a:r>
            <a:r>
              <a:rPr lang="en-US" sz="1400" b="1" dirty="0" smtClean="0"/>
              <a:t>Sisters of St. Joseph of Carondelet </a:t>
            </a:r>
            <a:r>
              <a:rPr lang="en-US" b="1" baseline="0" dirty="0" smtClean="0"/>
              <a:t>established around a 100 institutions of education and health care in Minnesota, North-South Dakota and Wisconsin. </a:t>
            </a:r>
            <a:r>
              <a:rPr lang="en-US" sz="1000" b="1" baseline="0" dirty="0" smtClean="0"/>
              <a:t>During the French Revolution, her boss, Mother St. John </a:t>
            </a:r>
            <a:r>
              <a:rPr lang="en-US" sz="1000" b="1" baseline="0" dirty="0" err="1" smtClean="0"/>
              <a:t>Fontbonne</a:t>
            </a:r>
            <a:r>
              <a:rPr lang="en-US" sz="1000" b="1" baseline="0" dirty="0" smtClean="0"/>
              <a:t>, along with Bishop De </a:t>
            </a:r>
            <a:r>
              <a:rPr lang="en-US" sz="1000" b="1" baseline="0" dirty="0" err="1" smtClean="0"/>
              <a:t>Gallard</a:t>
            </a:r>
            <a:r>
              <a:rPr lang="en-US" sz="1000" b="1" baseline="0" dirty="0" smtClean="0"/>
              <a:t> refused to sign the Oath of Civil Constitution of the Clergy. She was imprisoned during the French Revolution (that began in 1789) and was scheduled for execution on 28 July 1794; but the evening before Robespierre fell and the Reign of Terror ended.***  *** </a:t>
            </a:r>
            <a:r>
              <a:rPr lang="en-US" sz="800" b="1" dirty="0" smtClean="0"/>
              <a:t>(Wikipedia and Sisters of St Joseph websites)</a:t>
            </a:r>
            <a:endParaRPr lang="en-US" sz="1000" b="1"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Just a last quick comment before moving on---by</a:t>
            </a:r>
            <a:r>
              <a:rPr lang="en-US" b="1" baseline="0" dirty="0" smtClean="0"/>
              <a:t> selecting only women for this page, I do not mean to suggest that men did not establish service institutions: </a:t>
            </a:r>
            <a:r>
              <a:rPr lang="en-US" b="1" baseline="0" dirty="0" err="1" smtClean="0"/>
              <a:t>e.g</a:t>
            </a:r>
            <a:r>
              <a:rPr lang="en-US" b="1" baseline="0" dirty="0" smtClean="0"/>
              <a:t>, Archbishop Ireland founded our own UST.</a:t>
            </a:r>
            <a:endParaRPr lang="en-US" b="1"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EXTRAS</a:t>
            </a:r>
          </a:p>
          <a:p>
            <a:endParaRPr lang="en-US" dirty="0" smtClean="0"/>
          </a:p>
          <a:p>
            <a:r>
              <a:rPr lang="en-US" dirty="0" smtClean="0"/>
              <a:t>HHS (Department of Health and Human Services)</a:t>
            </a:r>
          </a:p>
          <a:p>
            <a:endParaRPr lang="en-US" dirty="0" smtClean="0"/>
          </a:p>
          <a:p>
            <a:r>
              <a:rPr lang="en-US" dirty="0" smtClean="0"/>
              <a:t>HHs eliminated conscience protection from those who do not present abortion as a medical</a:t>
            </a:r>
            <a:r>
              <a:rPr lang="en-US" baseline="0" dirty="0" smtClean="0"/>
              <a:t> alternative</a:t>
            </a:r>
          </a:p>
          <a:p>
            <a:endParaRPr lang="en-US" baseline="0" dirty="0" smtClean="0"/>
          </a:p>
          <a:p>
            <a:r>
              <a:rPr lang="en-US" baseline="0" dirty="0" smtClean="0"/>
              <a:t>City</a:t>
            </a:r>
            <a:r>
              <a:rPr lang="en-US" dirty="0" smtClean="0"/>
              <a:t> of </a:t>
            </a:r>
            <a:r>
              <a:rPr lang="en-US" baseline="0" dirty="0" smtClean="0"/>
              <a:t>Washington DC held that same sex marriage laws required Catholic Charities to place foster children with same sex couples</a:t>
            </a:r>
          </a:p>
          <a:p>
            <a:endParaRPr lang="en-US" baseline="0" dirty="0" smtClean="0"/>
          </a:p>
          <a:p>
            <a:r>
              <a:rPr lang="en-US" baseline="0" dirty="0" smtClean="0"/>
              <a:t>US Supreme Court has traded </a:t>
            </a:r>
            <a:r>
              <a:rPr lang="en-US" i="1" baseline="0" dirty="0" err="1" smtClean="0"/>
              <a:t>Sherbert</a:t>
            </a:r>
            <a:r>
              <a:rPr lang="en-US" i="1" baseline="0" dirty="0" smtClean="0"/>
              <a:t> v </a:t>
            </a:r>
            <a:r>
              <a:rPr lang="en-US" i="1" baseline="0" dirty="0" err="1" smtClean="0"/>
              <a:t>Verner</a:t>
            </a:r>
            <a:r>
              <a:rPr lang="en-US" i="1" baseline="0" dirty="0" smtClean="0"/>
              <a:t> </a:t>
            </a:r>
            <a:r>
              <a:rPr lang="en-US" baseline="0" dirty="0" smtClean="0"/>
              <a:t>(government needed a compelling interest to override religious exercise/liberty) for </a:t>
            </a:r>
            <a:r>
              <a:rPr lang="en-US" i="1" baseline="0" dirty="0" smtClean="0"/>
              <a:t>Employment Division v Smith </a:t>
            </a:r>
            <a:r>
              <a:rPr lang="en-US" baseline="0" dirty="0" smtClean="0"/>
              <a:t>where government can burden religious exercise as long as not picking</a:t>
            </a:r>
            <a:r>
              <a:rPr lang="en-US" dirty="0" smtClean="0"/>
              <a:t> on religious beliefs. </a:t>
            </a:r>
            <a:endParaRPr lang="en-US" baseline="0" dirty="0" smtClean="0"/>
          </a:p>
          <a:p>
            <a:endParaRPr lang="en-US" baseline="0" dirty="0" smtClean="0"/>
          </a:p>
          <a:p>
            <a:r>
              <a:rPr lang="en-US" baseline="0" dirty="0" smtClean="0"/>
              <a:t>St. Joseph’s Hospital in New York sued over not providing spousal benefits to a same sex couple---even though it is privately insured.</a:t>
            </a: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 y="4456770"/>
            <a:ext cx="6705600" cy="4221733"/>
          </a:xfrm>
        </p:spPr>
        <p:txBody>
          <a:bodyPr>
            <a:norm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3200" b="1"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4800" y="4456770"/>
            <a:ext cx="5867400" cy="4221733"/>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55E5B-FB06-4785-9AFB-980AF385D4A1}" type="datetimeFigureOut">
              <a:rPr lang="en-US" smtClean="0"/>
              <a:pPr/>
              <a:t>6/14/2012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55E5B-FB06-4785-9AFB-980AF385D4A1}" type="datetimeFigureOut">
              <a:rPr lang="en-US" smtClean="0"/>
              <a:pPr/>
              <a:t>6/14/2012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55E5B-FB06-4785-9AFB-980AF385D4A1}" type="datetimeFigureOut">
              <a:rPr lang="en-US" smtClean="0"/>
              <a:pPr/>
              <a:t>6/14/2012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55E5B-FB06-4785-9AFB-980AF385D4A1}" type="datetimeFigureOut">
              <a:rPr lang="en-US" smtClean="0"/>
              <a:pPr/>
              <a:t>6/14/2012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5441F-FC3B-4B49-A47C-39154381ED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ena Fortnight 2012.jpg"/>
          <p:cNvPicPr>
            <a:picLocks noGrp="1" noChangeAspect="1"/>
          </p:cNvPicPr>
          <p:nvPr>
            <p:ph idx="1"/>
          </p:nvPr>
        </p:nvPicPr>
        <p:blipFill>
          <a:blip r:embed="rId3" cstate="print"/>
          <a:srcRect b="15179"/>
          <a:stretch>
            <a:fillRect/>
          </a:stretch>
        </p:blipFill>
        <p:spPr>
          <a:xfrm>
            <a:off x="2667000" y="1335742"/>
            <a:ext cx="4267200" cy="4684058"/>
          </a:xfrm>
        </p:spPr>
      </p:pic>
      <p:sp>
        <p:nvSpPr>
          <p:cNvPr id="2" name="Title 1"/>
          <p:cNvSpPr>
            <a:spLocks noGrp="1"/>
          </p:cNvSpPr>
          <p:nvPr>
            <p:ph type="title"/>
          </p:nvPr>
        </p:nvSpPr>
        <p:spPr>
          <a:xfrm>
            <a:off x="0" y="0"/>
            <a:ext cx="8991600" cy="1143000"/>
          </a:xfrm>
        </p:spPr>
        <p:txBody>
          <a:bodyPr>
            <a:noAutofit/>
          </a:bodyPr>
          <a:lstStyle/>
          <a:p>
            <a:r>
              <a:rPr lang="en-US" sz="2000" b="1" dirty="0" smtClean="0">
                <a:solidFill>
                  <a:schemeClr val="bg1"/>
                </a:solidFill>
              </a:rPr>
              <a:t>Deceits and Conceits: The False Conflict of </a:t>
            </a:r>
            <a:r>
              <a:rPr lang="en-US" sz="2000" b="1" dirty="0" smtClean="0">
                <a:solidFill>
                  <a:schemeClr val="bg1"/>
                </a:solidFill>
              </a:rPr>
              <a:t>R</a:t>
            </a:r>
            <a:r>
              <a:rPr lang="en-US" sz="2000" b="1" dirty="0" smtClean="0">
                <a:solidFill>
                  <a:schemeClr val="bg1"/>
                </a:solidFill>
              </a:rPr>
              <a:t>eligious Freedom with Women’s Liberty</a:t>
            </a:r>
            <a:endParaRPr lang="en-US" sz="2000" b="1" dirty="0">
              <a:solidFill>
                <a:schemeClr val="bg1"/>
              </a:solidFill>
            </a:endParaRPr>
          </a:p>
        </p:txBody>
      </p:sp>
      <p:sp>
        <p:nvSpPr>
          <p:cNvPr id="5" name="TextBox 4"/>
          <p:cNvSpPr txBox="1"/>
          <p:nvPr/>
        </p:nvSpPr>
        <p:spPr>
          <a:xfrm>
            <a:off x="685800" y="6172200"/>
            <a:ext cx="8153400" cy="338554"/>
          </a:xfrm>
          <a:prstGeom prst="rect">
            <a:avLst/>
          </a:prstGeom>
          <a:noFill/>
        </p:spPr>
        <p:txBody>
          <a:bodyPr wrap="square" rtlCol="0">
            <a:spAutoFit/>
          </a:bodyPr>
          <a:lstStyle/>
          <a:p>
            <a:r>
              <a:rPr lang="en-US" sz="1600" b="1" dirty="0" smtClean="0">
                <a:solidFill>
                  <a:srgbClr val="002060"/>
                </a:solidFill>
              </a:rPr>
              <a:t>@copyright Teresa Collett, Deborah Savage, R </a:t>
            </a:r>
            <a:r>
              <a:rPr lang="en-US" sz="1600" b="1" dirty="0" err="1" smtClean="0">
                <a:solidFill>
                  <a:srgbClr val="002060"/>
                </a:solidFill>
              </a:rPr>
              <a:t>MaryLemmons</a:t>
            </a:r>
            <a:r>
              <a:rPr lang="en-US" sz="1600" b="1" dirty="0" smtClean="0">
                <a:solidFill>
                  <a:srgbClr val="002060"/>
                </a:solidFill>
              </a:rPr>
              <a:t>, as individually and collectively</a:t>
            </a:r>
            <a:endParaRPr lang="en-US" sz="16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ANALYSIS</a:t>
            </a:r>
            <a:r>
              <a:rPr lang="en-US" b="1"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b="1" dirty="0" smtClean="0"/>
          </a:p>
          <a:p>
            <a:pPr marL="228600" indent="-228600">
              <a:buAutoNum type="arabicParenR"/>
            </a:pPr>
            <a:r>
              <a:rPr lang="en-US" b="1" dirty="0" smtClean="0"/>
              <a:t>The basis of American government, rights, and liberty are self-evident truths. Truths are self-evident only when objective. </a:t>
            </a:r>
          </a:p>
          <a:p>
            <a:pPr marL="228600" indent="-228600">
              <a:buAutoNum type="arabicParenR"/>
            </a:pPr>
            <a:endParaRPr lang="en-US" b="1" dirty="0" smtClean="0"/>
          </a:p>
          <a:p>
            <a:pPr marL="228600" indent="-228600">
              <a:buAutoNum type="arabicParenR"/>
            </a:pPr>
            <a:r>
              <a:rPr lang="en-US" b="1" dirty="0" smtClean="0"/>
              <a:t>The Declaration also adopts the natural moral law in order to argue that “</a:t>
            </a:r>
            <a:r>
              <a:rPr lang="en-US" b="1" i="1" dirty="0" smtClean="0"/>
              <a:t>the Laws of Nature and of Nature's God” </a:t>
            </a:r>
            <a:r>
              <a:rPr lang="en-US" b="1" dirty="0" smtClean="0"/>
              <a:t>entitle Americans to be independent of England, because there are natural rights and because governments are instituted to secure those God-given rights.</a:t>
            </a:r>
          </a:p>
          <a:p>
            <a:endParaRPr lang="en-US" b="1" dirty="0" smtClean="0"/>
          </a:p>
          <a:p>
            <a:pPr>
              <a:buNone/>
            </a:pPr>
            <a:r>
              <a:rPr lang="en-US" b="1" dirty="0" smtClean="0"/>
              <a:t>3) This means that America was founded on the agreement that the Creator’s natural law is the basis of government and that respect for each other’s equality and natural rights are the basis of civil society. </a:t>
            </a:r>
            <a:endParaRPr lang="en-US" b="1" i="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6324600"/>
          </a:xfrm>
        </p:spPr>
        <p:txBody>
          <a:bodyPr>
            <a:normAutofit/>
          </a:bodyPr>
          <a:lstStyle/>
          <a:p>
            <a:pPr>
              <a:buNone/>
            </a:pPr>
            <a:endParaRPr lang="en-US" sz="4200" b="1" i="1" dirty="0" smtClean="0"/>
          </a:p>
          <a:p>
            <a:pPr>
              <a:buNone/>
            </a:pPr>
            <a:r>
              <a:rPr lang="en-US" sz="4200" b="1" i="1" dirty="0" smtClean="0"/>
              <a:t>The Declaration of Independence, thus, identifies the Creator’s natural moral law as the basis of American freedom, inalienable rights, and government--</a:t>
            </a:r>
            <a:r>
              <a:rPr lang="en-US" sz="4200" b="1" dirty="0" smtClean="0"/>
              <a:t>-not the subjectivism of self-preferences as declared by the U.S. Supreme Court in </a:t>
            </a:r>
            <a:r>
              <a:rPr lang="en-US" sz="4200" b="1" i="1" dirty="0" smtClean="0"/>
              <a:t>Casey</a:t>
            </a:r>
            <a:r>
              <a:rPr lang="en-US" sz="4200" b="1" dirty="0" smtClean="0"/>
              <a:t>.</a:t>
            </a:r>
            <a:r>
              <a:rPr lang="en-US" sz="4200" b="1" i="1"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58762"/>
          </a:xfrm>
        </p:spPr>
        <p:txBody>
          <a:bodyPr>
            <a:noAutofit/>
          </a:bodyPr>
          <a:lstStyle/>
          <a:p>
            <a:r>
              <a:rPr lang="en-US" sz="2400" b="1" dirty="0" smtClean="0"/>
              <a:t>Two Objections</a:t>
            </a:r>
            <a:r>
              <a:rPr lang="en-US" sz="2400" dirty="0" smtClean="0"/>
              <a:t>: </a:t>
            </a:r>
            <a:endParaRPr lang="en-US" sz="2400" dirty="0"/>
          </a:p>
        </p:txBody>
      </p:sp>
      <p:sp>
        <p:nvSpPr>
          <p:cNvPr id="3" name="Content Placeholder 2"/>
          <p:cNvSpPr>
            <a:spLocks noGrp="1"/>
          </p:cNvSpPr>
          <p:nvPr>
            <p:ph idx="1"/>
          </p:nvPr>
        </p:nvSpPr>
        <p:spPr>
          <a:xfrm>
            <a:off x="0" y="609600"/>
            <a:ext cx="8915400" cy="6248400"/>
          </a:xfrm>
        </p:spPr>
        <p:txBody>
          <a:bodyPr>
            <a:normAutofit fontScale="55000" lnSpcReduction="20000"/>
          </a:bodyPr>
          <a:lstStyle/>
          <a:p>
            <a:pPr>
              <a:buNone/>
            </a:pPr>
            <a:r>
              <a:rPr lang="en-US" sz="4300" b="1" dirty="0" smtClean="0">
                <a:solidFill>
                  <a:srgbClr val="FF0000"/>
                </a:solidFill>
              </a:rPr>
              <a:t>First Objection: </a:t>
            </a:r>
          </a:p>
          <a:p>
            <a:pPr>
              <a:buNone/>
            </a:pPr>
            <a:r>
              <a:rPr lang="en-US" sz="4300" b="1" dirty="0" smtClean="0">
                <a:solidFill>
                  <a:srgbClr val="FF0000"/>
                </a:solidFill>
              </a:rPr>
              <a:t>The </a:t>
            </a:r>
            <a:r>
              <a:rPr lang="en-US" sz="4300" b="1" i="1" dirty="0" smtClean="0">
                <a:solidFill>
                  <a:srgbClr val="FF0000"/>
                </a:solidFill>
              </a:rPr>
              <a:t>Declaration of Independence </a:t>
            </a:r>
            <a:r>
              <a:rPr lang="en-US" sz="4300" b="1" dirty="0" smtClean="0">
                <a:solidFill>
                  <a:srgbClr val="FF0000"/>
                </a:solidFill>
              </a:rPr>
              <a:t>was mistaken: </a:t>
            </a:r>
            <a:r>
              <a:rPr lang="en-US" sz="4300" b="1" dirty="0" smtClean="0"/>
              <a:t>there </a:t>
            </a:r>
            <a:r>
              <a:rPr lang="en-US" sz="4300" b="1" dirty="0"/>
              <a:t>are no objective standards to rights of life, liberty, and happiness; the natural law is indeterminate; it says whatever one wants it to say</a:t>
            </a:r>
            <a:r>
              <a:rPr lang="en-US" sz="4300" b="1" dirty="0" smtClean="0"/>
              <a:t>.</a:t>
            </a:r>
          </a:p>
          <a:p>
            <a:pPr>
              <a:buNone/>
            </a:pPr>
            <a:endParaRPr lang="en-US" sz="4300" b="1" dirty="0"/>
          </a:p>
          <a:p>
            <a:pPr>
              <a:buNone/>
            </a:pPr>
            <a:r>
              <a:rPr lang="en-US" sz="4300" b="1" dirty="0" smtClean="0">
                <a:solidFill>
                  <a:srgbClr val="FF0000"/>
                </a:solidFill>
              </a:rPr>
              <a:t>Response: If the </a:t>
            </a:r>
            <a:r>
              <a:rPr lang="en-US" sz="4300" b="1" dirty="0" smtClean="0">
                <a:solidFill>
                  <a:srgbClr val="FF0000"/>
                </a:solidFill>
              </a:rPr>
              <a:t>Declaration was mistaken, </a:t>
            </a:r>
            <a:r>
              <a:rPr lang="en-US" sz="4300" b="1" dirty="0" smtClean="0">
                <a:solidFill>
                  <a:srgbClr val="FF0000"/>
                </a:solidFill>
              </a:rPr>
              <a:t>human </a:t>
            </a:r>
            <a:r>
              <a:rPr lang="en-US" sz="4300" b="1" dirty="0" smtClean="0">
                <a:solidFill>
                  <a:srgbClr val="FF0000"/>
                </a:solidFill>
              </a:rPr>
              <a:t>happiness can be attained in any way that one desires. </a:t>
            </a:r>
          </a:p>
          <a:p>
            <a:pPr>
              <a:buNone/>
            </a:pPr>
            <a:r>
              <a:rPr lang="en-US" sz="4300" b="1" dirty="0" smtClean="0">
                <a:solidFill>
                  <a:srgbClr val="FF0000"/>
                </a:solidFill>
              </a:rPr>
              <a:t>But such is not the case. </a:t>
            </a:r>
            <a:r>
              <a:rPr lang="en-US" sz="4300" b="1" dirty="0" smtClean="0"/>
              <a:t>Those who do not heed nature’s laws do not flourish but are miserable. </a:t>
            </a:r>
          </a:p>
          <a:p>
            <a:pPr>
              <a:buNone/>
            </a:pPr>
            <a:r>
              <a:rPr lang="en-US" sz="4300" b="1" dirty="0" smtClean="0"/>
              <a:t>For instance, natural law requires love to be self-giving and other-regarding; it forbids manipulating and using human beings for one’s own gratification. </a:t>
            </a:r>
          </a:p>
          <a:p>
            <a:pPr>
              <a:buNone/>
            </a:pPr>
            <a:r>
              <a:rPr lang="en-US" sz="4300" b="1" dirty="0" smtClean="0"/>
              <a:t>In particular, natural law argues that sexual pleasure does not suffice to bond human beings together in love. </a:t>
            </a:r>
          </a:p>
          <a:p>
            <a:pPr>
              <a:buNone/>
            </a:pPr>
            <a:r>
              <a:rPr lang="en-US" sz="4300" b="1" dirty="0" smtClean="0"/>
              <a:t>If this natural law of love were not true, then sex would cure loneliness, only the impotent would divorce, and none would suffer the pangs of betrayal and disillusionment on discovering that one’s lover cared not for oneself but only for one’s pleasuring abilities. </a:t>
            </a:r>
          </a:p>
          <a:p>
            <a:pPr>
              <a:buNone/>
            </a:pPr>
            <a:endParaRPr lang="en-US" sz="4300" b="1"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amond(in)">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ox(i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Autofit/>
          </a:bodyPr>
          <a:lstStyle/>
          <a:p>
            <a:pPr>
              <a:buNone/>
            </a:pPr>
            <a:r>
              <a:rPr lang="en-US" sz="2400" b="1" dirty="0" smtClean="0">
                <a:solidFill>
                  <a:srgbClr val="FF0000"/>
                </a:solidFill>
              </a:rPr>
              <a:t>Second </a:t>
            </a:r>
            <a:r>
              <a:rPr lang="en-US" sz="2400" b="1" dirty="0" smtClean="0">
                <a:solidFill>
                  <a:srgbClr val="FF0000"/>
                </a:solidFill>
              </a:rPr>
              <a:t>Objection: Not all Americans believe in God</a:t>
            </a:r>
            <a:r>
              <a:rPr lang="en-US" sz="2400" b="1" i="1" dirty="0" smtClean="0"/>
              <a:t>;</a:t>
            </a:r>
            <a:r>
              <a:rPr lang="en-US" sz="2400" b="1" dirty="0" smtClean="0"/>
              <a:t> </a:t>
            </a:r>
            <a:r>
              <a:rPr lang="en-US" sz="2000" b="1" dirty="0" smtClean="0"/>
              <a:t>and so, the </a:t>
            </a:r>
            <a:r>
              <a:rPr lang="en-US" sz="2000" b="1" i="1" dirty="0" smtClean="0"/>
              <a:t>Declaration </a:t>
            </a:r>
            <a:r>
              <a:rPr lang="en-US" sz="2000" b="1" dirty="0" smtClean="0"/>
              <a:t>and </a:t>
            </a:r>
            <a:r>
              <a:rPr lang="en-US" sz="2000" b="1" dirty="0" smtClean="0"/>
              <a:t>the </a:t>
            </a:r>
            <a:r>
              <a:rPr lang="en-US" sz="2000" b="1" dirty="0" smtClean="0"/>
              <a:t>natural moral law should </a:t>
            </a:r>
            <a:r>
              <a:rPr lang="en-US" sz="2000" b="1" dirty="0" smtClean="0"/>
              <a:t>be discarded as the basis for American rights</a:t>
            </a:r>
            <a:r>
              <a:rPr lang="en-US" sz="2000" b="1" dirty="0" smtClean="0"/>
              <a:t>.</a:t>
            </a:r>
          </a:p>
          <a:p>
            <a:pPr>
              <a:buNone/>
            </a:pPr>
            <a:endParaRPr lang="en-US" sz="2000" b="1" dirty="0" smtClean="0"/>
          </a:p>
          <a:p>
            <a:pPr>
              <a:buNone/>
            </a:pPr>
            <a:r>
              <a:rPr lang="en-US" sz="2200" b="1" dirty="0" smtClean="0">
                <a:solidFill>
                  <a:srgbClr val="FF0000"/>
                </a:solidFill>
              </a:rPr>
              <a:t>First </a:t>
            </a:r>
            <a:r>
              <a:rPr lang="en-US" sz="2200" b="1" dirty="0" smtClean="0">
                <a:solidFill>
                  <a:srgbClr val="FF0000"/>
                </a:solidFill>
              </a:rPr>
              <a:t>Response: Even atheists and agnostics want to be free and happy.</a:t>
            </a:r>
            <a:r>
              <a:rPr lang="en-US" sz="2200" b="1" dirty="0" smtClean="0"/>
              <a:t> </a:t>
            </a:r>
            <a:r>
              <a:rPr lang="en-US" sz="2000" b="1" dirty="0" smtClean="0"/>
              <a:t>They know that not all paths lead to happiness. Frustrating human nature leads to misery. Recognizing that objective fact suffices to make one an adherent of </a:t>
            </a:r>
            <a:r>
              <a:rPr lang="en-US" sz="2000" b="1" dirty="0" smtClean="0"/>
              <a:t>the natural moral law and the Declaration ---</a:t>
            </a:r>
            <a:r>
              <a:rPr lang="en-US" sz="2000" b="1" dirty="0" smtClean="0"/>
              <a:t>even if one does not also hold that nature is created by God. </a:t>
            </a:r>
          </a:p>
          <a:p>
            <a:pPr>
              <a:buNone/>
            </a:pPr>
            <a:endParaRPr lang="en-US" sz="2000" b="1" dirty="0" smtClean="0"/>
          </a:p>
          <a:p>
            <a:pPr>
              <a:buNone/>
            </a:pPr>
            <a:r>
              <a:rPr lang="en-US" sz="2200" b="1" dirty="0" smtClean="0">
                <a:solidFill>
                  <a:srgbClr val="FF0000"/>
                </a:solidFill>
              </a:rPr>
              <a:t>Second </a:t>
            </a:r>
            <a:r>
              <a:rPr lang="en-US" sz="2200" b="1" dirty="0" smtClean="0">
                <a:solidFill>
                  <a:srgbClr val="FF0000"/>
                </a:solidFill>
              </a:rPr>
              <a:t>Response: The </a:t>
            </a:r>
            <a:r>
              <a:rPr lang="en-US" sz="2200" b="1" i="1" dirty="0" smtClean="0">
                <a:solidFill>
                  <a:srgbClr val="FF0000"/>
                </a:solidFill>
              </a:rPr>
              <a:t>Declaration </a:t>
            </a:r>
            <a:r>
              <a:rPr lang="en-US" sz="2200" b="1" dirty="0" smtClean="0">
                <a:solidFill>
                  <a:srgbClr val="FF0000"/>
                </a:solidFill>
              </a:rPr>
              <a:t>says all men are created equal. </a:t>
            </a:r>
            <a:r>
              <a:rPr lang="en-US" sz="2000" b="1" dirty="0" smtClean="0"/>
              <a:t>Creation makes us equal; and equality </a:t>
            </a:r>
            <a:r>
              <a:rPr lang="en-US" sz="2000" b="1" dirty="0" smtClean="0"/>
              <a:t>requires us to respect each other. </a:t>
            </a:r>
            <a:r>
              <a:rPr lang="en-US" sz="2000" b="1" dirty="0" smtClean="0"/>
              <a:t>We are to treat each other as we would be treated---just </a:t>
            </a:r>
            <a:r>
              <a:rPr lang="en-US" sz="2000" b="1" dirty="0" smtClean="0"/>
              <a:t>like </a:t>
            </a:r>
            <a:r>
              <a:rPr lang="en-US" sz="2000" b="1" dirty="0" smtClean="0"/>
              <a:t>the Golden Rule says.  And since the Golden Rule is ubiquitous, adherents need not be theists. So the Declaration’s core morality is compatible with the pluralistic  value systems found in free society.</a:t>
            </a:r>
          </a:p>
          <a:p>
            <a:pPr>
              <a:buNone/>
            </a:pPr>
            <a:endParaRPr lang="en-US" sz="1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endParaRPr lang="en-US" sz="3600" b="1" dirty="0" smtClean="0"/>
          </a:p>
          <a:p>
            <a:pPr>
              <a:buNone/>
            </a:pPr>
            <a:r>
              <a:rPr lang="en-US" sz="4000" b="1" dirty="0" smtClean="0">
                <a:solidFill>
                  <a:srgbClr val="FF0000"/>
                </a:solidFill>
              </a:rPr>
              <a:t>Third </a:t>
            </a:r>
            <a:r>
              <a:rPr lang="en-US" sz="4000" b="1" dirty="0" smtClean="0">
                <a:solidFill>
                  <a:srgbClr val="FF0000"/>
                </a:solidFill>
              </a:rPr>
              <a:t>Response to the objection from religious pluralism, </a:t>
            </a:r>
            <a:r>
              <a:rPr lang="en-US" sz="4000" b="1" dirty="0" err="1" smtClean="0">
                <a:solidFill>
                  <a:srgbClr val="FF0000"/>
                </a:solidFill>
              </a:rPr>
              <a:t>agnoticism</a:t>
            </a:r>
            <a:r>
              <a:rPr lang="en-US" sz="4000" b="1" dirty="0" smtClean="0">
                <a:solidFill>
                  <a:srgbClr val="FF0000"/>
                </a:solidFill>
              </a:rPr>
              <a:t>, and atheism: </a:t>
            </a:r>
            <a:r>
              <a:rPr lang="en-US" sz="4000" b="1" dirty="0" smtClean="0">
                <a:solidFill>
                  <a:srgbClr val="FF0000"/>
                </a:solidFill>
              </a:rPr>
              <a:t>The American people need to believe in God</a:t>
            </a:r>
            <a:r>
              <a:rPr lang="en-US" sz="4000" b="1" dirty="0" smtClean="0">
                <a:solidFill>
                  <a:srgbClr val="FF0000"/>
                </a:solidFill>
              </a:rPr>
              <a:t>.</a:t>
            </a:r>
          </a:p>
          <a:p>
            <a:pPr>
              <a:buNone/>
            </a:pPr>
            <a:r>
              <a:rPr lang="en-US" sz="4000" b="1" dirty="0" smtClean="0">
                <a:solidFill>
                  <a:srgbClr val="FF0000"/>
                </a:solidFill>
              </a:rPr>
              <a:t> </a:t>
            </a:r>
            <a:r>
              <a:rPr lang="en-US" b="1" dirty="0" smtClean="0"/>
              <a:t>As George Washington put it in his Farewell Address: “[Though it may be otherwise for a few individuals] reason and experience both forbid us to expect that national morality can prevail in exclusion of religious principle.”  </a:t>
            </a:r>
            <a:endParaRPr lang="en-US" b="1" dirty="0" smtClean="0"/>
          </a:p>
          <a:p>
            <a:pPr>
              <a:buNone/>
            </a:pPr>
            <a:endParaRPr lang="en-US" b="1" dirty="0" smtClean="0"/>
          </a:p>
          <a:p>
            <a:pPr>
              <a:buNone/>
            </a:pPr>
            <a:r>
              <a:rPr lang="en-US" b="1" dirty="0" smtClean="0"/>
              <a:t>And as Aquinas </a:t>
            </a:r>
            <a:r>
              <a:rPr lang="en-US" b="1" dirty="0" smtClean="0"/>
              <a:t>explains in his </a:t>
            </a:r>
            <a:r>
              <a:rPr lang="en-US" b="1" i="1" dirty="0" smtClean="0"/>
              <a:t>Summa </a:t>
            </a:r>
            <a:r>
              <a:rPr lang="en-US" b="1" i="1" dirty="0" err="1" smtClean="0"/>
              <a:t>Theologica</a:t>
            </a:r>
            <a:r>
              <a:rPr lang="en-US" b="1" i="1" dirty="0" smtClean="0"/>
              <a:t> </a:t>
            </a:r>
            <a:r>
              <a:rPr lang="en-US" b="1" dirty="0" smtClean="0"/>
              <a:t>that without Revelation, the human mind is typically too weak to come to know God and His ways without a lot of errors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763000" cy="6019800"/>
          </a:xfrm>
        </p:spPr>
        <p:txBody>
          <a:bodyPr>
            <a:noAutofit/>
          </a:bodyPr>
          <a:lstStyle/>
          <a:p>
            <a:pPr algn="l"/>
            <a:r>
              <a:rPr lang="en-US" sz="1800" b="1" dirty="0" smtClean="0"/>
              <a:t>O</a:t>
            </a:r>
            <a:r>
              <a:rPr lang="en-US" sz="1800" b="1" dirty="0" smtClean="0"/>
              <a:t>ur founders likewise knew the value of believing in God and the importance of religious liberty. They not only identified it as our first liberty but they also established the tradition of beginning each session of Congress with a prayer offered by an official chaplain. </a:t>
            </a:r>
            <a:r>
              <a:rPr lang="en-US" sz="2400" b="1" dirty="0" smtClean="0"/>
              <a:t/>
            </a:r>
            <a:br>
              <a:rPr lang="en-US" sz="2400" b="1" dirty="0" smtClean="0"/>
            </a:br>
            <a:r>
              <a:rPr lang="en-US" sz="2400" b="1" dirty="0" smtClean="0"/>
              <a:t/>
            </a:r>
            <a:br>
              <a:rPr lang="en-US" sz="2400" b="1" dirty="0" smtClean="0"/>
            </a:br>
            <a:r>
              <a:rPr lang="en-US" sz="1800" b="1" dirty="0" smtClean="0"/>
              <a:t>As argued by Benjamin Franklin, : </a:t>
            </a:r>
            <a:r>
              <a:rPr lang="en-US" sz="1800" b="1" dirty="0" smtClean="0"/>
              <a:t>“I have lived, Sir, a long time, and the longer I live, the more convincing proofs I see of this truth: that God Governs in the affairs of men. And if a sparrow cannot fall to the ground without his notice, is it probable that an empire can rise without his aid? We have been assured, Sir, ion the sacred writings, that ’except the Lord build the House they </a:t>
            </a:r>
            <a:r>
              <a:rPr lang="en-US" sz="1800" b="1" dirty="0" err="1" smtClean="0"/>
              <a:t>labour</a:t>
            </a:r>
            <a:r>
              <a:rPr lang="en-US" sz="1800" b="1" dirty="0" smtClean="0"/>
              <a:t> in vain that build it. I firmly believe this; and I also believe that without his concurring aid we shall succeed in the political building no better, than the Builders of Babel . . . I therefore beg leave to move---that henceforth prayers imploring the assistance of Heaven, and its blessings on our deliberations, be held in this Assembly every morning before we proceed to business, and that one or more of the Clergy of this City be requested to officiate in that Service.”  Benjamin Franklin, June 28, 1787  (225 years ago tomorrow</a:t>
            </a:r>
            <a:r>
              <a:rPr lang="en-US" sz="1800" b="1" dirty="0" smtClean="0"/>
              <a:t>)</a:t>
            </a:r>
            <a:r>
              <a:rPr lang="en-US" sz="1800" dirty="0" smtClean="0"/>
              <a:t/>
            </a:r>
            <a:br>
              <a:rPr lang="en-US" sz="1800" dirty="0" smtClean="0"/>
            </a:br>
            <a:r>
              <a:rPr lang="en-US" sz="2400" dirty="0" smtClean="0"/>
              <a:t/>
            </a:r>
            <a:br>
              <a:rPr lang="en-US" sz="2400" dirty="0" smtClean="0"/>
            </a:br>
            <a:r>
              <a:rPr lang="en-US" sz="2000" b="1" dirty="0" smtClean="0"/>
              <a:t>Thomas </a:t>
            </a:r>
            <a:r>
              <a:rPr lang="en-US" sz="2000" b="1" dirty="0" smtClean="0"/>
              <a:t>Jefferson, although he is not known as </a:t>
            </a:r>
            <a:r>
              <a:rPr lang="en-US" sz="2000" b="1" dirty="0" smtClean="0"/>
              <a:t>being very religious, </a:t>
            </a:r>
            <a:r>
              <a:rPr lang="en-US" sz="2000" b="1" dirty="0" smtClean="0"/>
              <a:t>asked</a:t>
            </a:r>
            <a:r>
              <a:rPr lang="en-US" sz="2000" b="1" dirty="0" smtClean="0"/>
              <a:t>: </a:t>
            </a:r>
            <a:r>
              <a:rPr lang="en-US" sz="2000" b="1" dirty="0" smtClean="0"/>
              <a:t> </a:t>
            </a:r>
            <a:r>
              <a:rPr lang="en-US" sz="2000" b="1" dirty="0" smtClean="0"/>
              <a:t>“And can the liberties of a nation be thought secure when we have removed their only firm basis, a conviction in the minds of the people that these liberties are the gift of God? </a:t>
            </a:r>
            <a:r>
              <a:rPr lang="en-US" sz="2000" b="1" dirty="0" smtClean="0"/>
              <a:t>**</a:t>
            </a:r>
            <a:endParaRPr lang="en-US" sz="2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Religious free exercise, inclusivity, and trust in the self-evident truths of nature and nature’s God thus characterize the very foundation of American beliefs. </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b="1" dirty="0" smtClean="0"/>
              <a:t>The legacy of the </a:t>
            </a:r>
            <a:r>
              <a:rPr lang="en-US" b="1" i="1" dirty="0" smtClean="0"/>
              <a:t>Declaration of Independence</a:t>
            </a:r>
            <a:r>
              <a:rPr lang="en-US" b="1" dirty="0" smtClean="0"/>
              <a:t> lives on in the sea change of worldwide expectation that governments should honor the truth about human beings and secure objective rights rather than annihilate them. </a:t>
            </a:r>
          </a:p>
          <a:p>
            <a:pPr>
              <a:buNone/>
            </a:pPr>
            <a:r>
              <a:rPr lang="en-US" b="1" dirty="0" smtClean="0"/>
              <a:t>This expectation has led to key documents: the Universal Declaration of Human Rights, the Geneva Conventions, the Genocide Convention, and the International Covenants of Human Rights. </a:t>
            </a:r>
          </a:p>
          <a:p>
            <a:pPr>
              <a:buNone/>
            </a:pPr>
            <a:r>
              <a:rPr lang="en-US" b="1" dirty="0" smtClean="0"/>
              <a:t>Honoring these rights make true liberty possible.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2362200"/>
          </a:xfrm>
        </p:spPr>
        <p:txBody>
          <a:bodyPr>
            <a:noAutofit/>
          </a:bodyPr>
          <a:lstStyle/>
          <a:p>
            <a:r>
              <a:rPr lang="en-US" sz="2000" b="1" dirty="0" smtClean="0"/>
              <a:t>Throwing the </a:t>
            </a:r>
            <a:r>
              <a:rPr lang="en-US" sz="2000" b="1" i="1" dirty="0" smtClean="0"/>
              <a:t>Declaration’s </a:t>
            </a:r>
            <a:r>
              <a:rPr lang="en-US" sz="2000" b="1" dirty="0" smtClean="0"/>
              <a:t>Natural Law Philosophy into </a:t>
            </a:r>
            <a:r>
              <a:rPr lang="en-US" sz="2000" b="1" dirty="0" smtClean="0"/>
              <a:t>History’s Dustpan Would Be a </a:t>
            </a:r>
            <a:r>
              <a:rPr lang="en-US" sz="2000" b="1" dirty="0" smtClean="0"/>
              <a:t>Mistake:</a:t>
            </a:r>
            <a:br>
              <a:rPr lang="en-US" sz="2000" b="1" dirty="0" smtClean="0"/>
            </a:br>
            <a:r>
              <a:rPr lang="en-US" sz="2800" b="1" dirty="0" smtClean="0"/>
              <a:t> Without nature’s objective truths, freedom perishes. </a:t>
            </a:r>
            <a:r>
              <a:rPr lang="en-US" sz="2800" b="1" dirty="0" smtClean="0"/>
              <a:t/>
            </a:r>
            <a:br>
              <a:rPr lang="en-US" sz="2800" b="1" dirty="0" smtClean="0"/>
            </a:br>
            <a:endParaRPr lang="en-US" sz="2800" dirty="0"/>
          </a:p>
        </p:txBody>
      </p:sp>
      <p:sp>
        <p:nvSpPr>
          <p:cNvPr id="14" name="Content Placeholder 2"/>
          <p:cNvSpPr>
            <a:spLocks noGrp="1"/>
          </p:cNvSpPr>
          <p:nvPr>
            <p:ph idx="1"/>
          </p:nvPr>
        </p:nvSpPr>
        <p:spPr>
          <a:xfrm>
            <a:off x="0" y="2667000"/>
            <a:ext cx="9144000" cy="2438400"/>
          </a:xfrm>
        </p:spPr>
        <p:txBody>
          <a:bodyPr>
            <a:normAutofit/>
          </a:bodyPr>
          <a:lstStyle/>
          <a:p>
            <a:pPr>
              <a:buNone/>
            </a:pPr>
            <a:endParaRPr lang="en-US" b="1" dirty="0"/>
          </a:p>
          <a:p>
            <a:endParaRPr lang="en-US" dirty="0"/>
          </a:p>
        </p:txBody>
      </p:sp>
      <p:sp>
        <p:nvSpPr>
          <p:cNvPr id="18" name="TextBox 17"/>
          <p:cNvSpPr txBox="1"/>
          <p:nvPr/>
        </p:nvSpPr>
        <p:spPr>
          <a:xfrm>
            <a:off x="304800" y="1676400"/>
            <a:ext cx="8534400" cy="3416320"/>
          </a:xfrm>
          <a:prstGeom prst="rect">
            <a:avLst/>
          </a:prstGeom>
          <a:noFill/>
        </p:spPr>
        <p:txBody>
          <a:bodyPr wrap="square" rtlCol="0">
            <a:spAutoFit/>
          </a:bodyPr>
          <a:lstStyle/>
          <a:p>
            <a:pPr>
              <a:buNone/>
            </a:pPr>
            <a:r>
              <a:rPr lang="en-US" b="1" dirty="0" smtClean="0"/>
              <a:t>Abraham Lincoln knew it. He argued that the Declaration of Independence was not a dead, irrelevant document but one that will always be relevant as a “stumbling block to all those who in after times might seek to turn a free people back into the hateful paths of despotism.”  After Lincoln became President, he declared (p. 234-5): “I have never had a feeling, politically, that did not spring from the sentiments embodied in the Declaration of Independence . . . . which gave liberty, not alone to the people of this country, but hope to all the world for all future time.” 1861 Feb 22 at Independence Hall Philadelphia (became president in 1861)**</a:t>
            </a:r>
          </a:p>
          <a:p>
            <a:pPr>
              <a:buNone/>
            </a:pPr>
            <a:endParaRPr lang="en-US" b="1" dirty="0" smtClean="0"/>
          </a:p>
          <a:p>
            <a:pPr>
              <a:buNone/>
            </a:pPr>
            <a:endParaRPr lang="en-US" b="1" dirty="0" smtClean="0"/>
          </a:p>
          <a:p>
            <a:pPr>
              <a:buNone/>
            </a:pPr>
            <a:endParaRPr lang="en-US" b="1" dirty="0" smtClean="0"/>
          </a:p>
          <a:p>
            <a:pPr>
              <a:buNone/>
            </a:pPr>
            <a:endParaRPr lang="en-US" b="1" dirty="0" smtClean="0"/>
          </a:p>
        </p:txBody>
      </p:sp>
      <p:sp>
        <p:nvSpPr>
          <p:cNvPr id="19" name="TextBox 18"/>
          <p:cNvSpPr txBox="1"/>
          <p:nvPr/>
        </p:nvSpPr>
        <p:spPr>
          <a:xfrm>
            <a:off x="381000" y="4114800"/>
            <a:ext cx="8534400" cy="2585323"/>
          </a:xfrm>
          <a:prstGeom prst="rect">
            <a:avLst/>
          </a:prstGeom>
          <a:noFill/>
        </p:spPr>
        <p:txBody>
          <a:bodyPr wrap="square" rtlCol="0">
            <a:spAutoFit/>
          </a:bodyPr>
          <a:lstStyle/>
          <a:p>
            <a:pPr defTabSz="-284163">
              <a:defRPr/>
            </a:pPr>
            <a:r>
              <a:rPr lang="en-US" b="1" dirty="0" smtClean="0"/>
              <a:t> Martin Luther King Jr. knew it. He shared Lincoln’s vision and relied on the Declaration of Independence in his arguments that it was time to end the Jim Crow laws that had persisted into the 20</a:t>
            </a:r>
            <a:r>
              <a:rPr lang="en-US" b="1" baseline="30000" dirty="0" smtClean="0"/>
              <a:t>th</a:t>
            </a:r>
            <a:r>
              <a:rPr lang="en-US" b="1" dirty="0" smtClean="0"/>
              <a:t> century. Here is what he wrote in his </a:t>
            </a:r>
            <a:r>
              <a:rPr lang="en-US" b="1" i="1" dirty="0" smtClean="0"/>
              <a:t>Letter from Birmingham Jail</a:t>
            </a:r>
            <a:r>
              <a:rPr lang="en-US" b="1" dirty="0" smtClean="0"/>
              <a:t>: </a:t>
            </a:r>
            <a:r>
              <a:rPr lang="en-US" b="1" dirty="0" smtClean="0"/>
              <a:t>“One day the South will know that when these disinherited children of God sat down at lunch counters, they were in reality standing up for what is best in the American dream and for the most sacred values in our </a:t>
            </a:r>
            <a:r>
              <a:rPr lang="en-US" b="1" dirty="0" err="1" smtClean="0"/>
              <a:t>Judaeo</a:t>
            </a:r>
            <a:r>
              <a:rPr lang="en-US" b="1" dirty="0" smtClean="0"/>
              <a:t> Christian heritage, thereby bringing our nation back to those great wells of democracy which were dug deep by the founding fathers in their formulation of the Constitution and the Declaration of Independence.”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000" b="1" dirty="0" smtClean="0"/>
              <a:t/>
            </a:r>
            <a:br>
              <a:rPr lang="en-US" sz="2000" b="1" dirty="0" smtClean="0"/>
            </a:br>
            <a:r>
              <a:rPr lang="en-US" sz="3100" b="1" dirty="0" smtClean="0"/>
              <a:t>Without </a:t>
            </a:r>
            <a:r>
              <a:rPr lang="en-US" sz="3100" b="1" dirty="0" smtClean="0"/>
              <a:t>nature’s objective truths, freedom perishes.</a:t>
            </a:r>
            <a:endParaRPr lang="en-US" dirty="0"/>
          </a:p>
        </p:txBody>
      </p:sp>
      <p:sp>
        <p:nvSpPr>
          <p:cNvPr id="3" name="Content Placeholder 2"/>
          <p:cNvSpPr>
            <a:spLocks noGrp="1"/>
          </p:cNvSpPr>
          <p:nvPr>
            <p:ph idx="1"/>
          </p:nvPr>
        </p:nvSpPr>
        <p:spPr>
          <a:xfrm>
            <a:off x="228600" y="1066800"/>
            <a:ext cx="8763000" cy="5791200"/>
          </a:xfrm>
        </p:spPr>
        <p:txBody>
          <a:bodyPr>
            <a:normAutofit fontScale="70000" lnSpcReduction="20000"/>
          </a:bodyPr>
          <a:lstStyle/>
          <a:p>
            <a:pPr marL="0" indent="0" defTabSz="-284163">
              <a:spcBef>
                <a:spcPts val="0"/>
              </a:spcBef>
              <a:buNone/>
              <a:defRPr/>
            </a:pPr>
            <a:endParaRPr lang="en-US" b="1" dirty="0" smtClean="0"/>
          </a:p>
          <a:p>
            <a:pPr defTabSz="-284163">
              <a:buNone/>
            </a:pPr>
            <a:endParaRPr lang="en-US" b="1" dirty="0" smtClean="0"/>
          </a:p>
          <a:p>
            <a:pPr>
              <a:buNone/>
            </a:pPr>
            <a:r>
              <a:rPr lang="en-US" b="1" dirty="0" smtClean="0"/>
              <a:t>	</a:t>
            </a:r>
          </a:p>
          <a:p>
            <a:pPr marL="0" indent="0">
              <a:spcBef>
                <a:spcPts val="0"/>
              </a:spcBef>
              <a:buNone/>
              <a:defRPr/>
            </a:pPr>
            <a:r>
              <a:rPr lang="en-US" b="1" dirty="0" smtClean="0"/>
              <a:t>JOHN </a:t>
            </a:r>
            <a:r>
              <a:rPr lang="en-US" b="1" dirty="0" smtClean="0"/>
              <a:t>PAUL II knew it. As he explained to the United Nations in 1995.</a:t>
            </a:r>
          </a:p>
          <a:p>
            <a:pPr>
              <a:buNone/>
            </a:pPr>
            <a:r>
              <a:rPr lang="en-US" b="1" dirty="0" smtClean="0"/>
              <a:t>“Freedom is not simply the absence of tyranny or oppression. Nor is freedom a license to do whatever we like.  Freedom has an inner ‘logic’ which distinguishes it and ennobles it: freedom is ordered to the truth and is fulfilled in man’s quest for truth and in man’s living in the truth. Detached from the truth about the human person, freedom deteriorates into license in the lives of individuals, and in the political life, it becomes the caprice of the most powerful and arrogance of power. Far from being a limitation upon freedom or a threat to it, reference to the truth about the human person---a truth universally knowable through the moral law written on the hearts of all---is, in fact, the guarantor of freedom’s future.” </a:t>
            </a:r>
          </a:p>
          <a:p>
            <a:pPr>
              <a:buNone/>
            </a:pPr>
            <a:r>
              <a:rPr lang="en-US" b="1" dirty="0" smtClean="0"/>
              <a:t>. . . . “There are indeed universal human rights, rooted in the nature of the person, rights which reflect the objective and inviolable demands of a universal moral law. ...” (</a:t>
            </a:r>
            <a:r>
              <a:rPr lang="en-US" b="1" i="1" dirty="0" smtClean="0"/>
              <a:t>UN Address</a:t>
            </a:r>
            <a:r>
              <a:rPr lang="en-US" b="1" dirty="0" smtClean="0"/>
              <a:t> 1995 #3, </a:t>
            </a:r>
            <a:r>
              <a:rPr lang="en-US" b="1" i="1" dirty="0" smtClean="0"/>
              <a:t>Pope in America, </a:t>
            </a:r>
            <a:r>
              <a:rPr lang="en-US" b="1" dirty="0" smtClean="0"/>
              <a:t>18-19).</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b="1" dirty="0" smtClean="0"/>
              <a:t>Fortnight of Freedom:</a:t>
            </a:r>
            <a:br>
              <a:rPr lang="en-US" b="1" dirty="0" smtClean="0"/>
            </a:br>
            <a:r>
              <a:rPr lang="en-US" b="1" dirty="0" smtClean="0"/>
              <a:t>Charity Under Fire</a:t>
            </a:r>
            <a:endParaRPr lang="en-US" b="1" dirty="0"/>
          </a:p>
        </p:txBody>
      </p:sp>
      <p:sp>
        <p:nvSpPr>
          <p:cNvPr id="3" name="Subtitle 2"/>
          <p:cNvSpPr>
            <a:spLocks noGrp="1"/>
          </p:cNvSpPr>
          <p:nvPr>
            <p:ph type="subTitle" idx="1"/>
          </p:nvPr>
        </p:nvSpPr>
        <p:spPr>
          <a:xfrm>
            <a:off x="1524000" y="3124200"/>
            <a:ext cx="6400800" cy="685800"/>
          </a:xfrm>
        </p:spPr>
        <p:txBody>
          <a:bodyPr>
            <a:noAutofit/>
          </a:bodyPr>
          <a:lstStyle/>
          <a:p>
            <a:r>
              <a:rPr lang="en-US" sz="3000" b="1" i="1" dirty="0" smtClean="0">
                <a:solidFill>
                  <a:schemeClr val="tx1"/>
                </a:solidFill>
              </a:rPr>
              <a:t>R. Mary Hayden Lemmons, Ph.D</a:t>
            </a:r>
            <a:r>
              <a:rPr lang="en-US" sz="3000" b="1" i="1" dirty="0" smtClean="0"/>
              <a:t>.</a:t>
            </a:r>
          </a:p>
          <a:p>
            <a:endParaRPr lang="en-US" sz="3000" b="1" i="1" dirty="0" smtClean="0"/>
          </a:p>
          <a:p>
            <a:r>
              <a:rPr lang="en-US" sz="3000" b="1" i="1" dirty="0" smtClean="0">
                <a:solidFill>
                  <a:srgbClr val="002060"/>
                </a:solidFill>
              </a:rPr>
              <a:t>June 27, 2012</a:t>
            </a:r>
            <a:endParaRPr lang="en-US" sz="3000" b="1" i="1" dirty="0">
              <a:solidFill>
                <a:srgbClr val="002060"/>
              </a:solidFill>
            </a:endParaRPr>
          </a:p>
        </p:txBody>
      </p:sp>
      <p:sp>
        <p:nvSpPr>
          <p:cNvPr id="16" name="TextBox 15"/>
          <p:cNvSpPr txBox="1"/>
          <p:nvPr/>
        </p:nvSpPr>
        <p:spPr>
          <a:xfrm>
            <a:off x="3124200" y="5334000"/>
            <a:ext cx="3657600" cy="369332"/>
          </a:xfrm>
          <a:prstGeom prst="rect">
            <a:avLst/>
          </a:prstGeom>
          <a:noFill/>
        </p:spPr>
        <p:txBody>
          <a:bodyPr wrap="square" rtlCol="0">
            <a:spAutoFit/>
          </a:bodyPr>
          <a:lstStyle/>
          <a:p>
            <a:r>
              <a:rPr lang="en-US" b="1" dirty="0" smtClean="0"/>
              <a:t>@</a:t>
            </a:r>
            <a:r>
              <a:rPr lang="en-US" b="1" dirty="0" err="1" smtClean="0"/>
              <a:t>rmlemmons</a:t>
            </a:r>
            <a:r>
              <a:rPr lang="en-US" b="1" dirty="0" smtClean="0"/>
              <a:t> all rights reserved</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600200"/>
            <a:ext cx="8229600" cy="1785104"/>
          </a:xfrm>
          <a:prstGeom prst="rect">
            <a:avLst/>
          </a:prstGeom>
          <a:noFill/>
        </p:spPr>
        <p:txBody>
          <a:bodyPr wrap="square" rtlCol="0">
            <a:spAutoFit/>
          </a:bodyPr>
          <a:lstStyle/>
          <a:p>
            <a:pPr defTabSz="509588">
              <a:buNone/>
            </a:pPr>
            <a:r>
              <a:rPr lang="en-US" sz="2200" b="1" dirty="0" smtClean="0"/>
              <a:t>To discard the </a:t>
            </a:r>
            <a:r>
              <a:rPr lang="en-US" sz="2200" b="1" i="1" dirty="0" smtClean="0"/>
              <a:t>Declaration  </a:t>
            </a:r>
            <a:r>
              <a:rPr lang="en-US" sz="2200" b="1" dirty="0" smtClean="0"/>
              <a:t>is thus to discard the </a:t>
            </a:r>
            <a:r>
              <a:rPr lang="en-US" sz="2200" b="1" dirty="0" smtClean="0"/>
              <a:t>objectivity of </a:t>
            </a:r>
            <a:r>
              <a:rPr lang="en-US" sz="2200" b="1" dirty="0" smtClean="0"/>
              <a:t>human rights and the </a:t>
            </a:r>
            <a:r>
              <a:rPr lang="en-US" sz="2200" b="1" dirty="0" smtClean="0"/>
              <a:t>truth about liberty. </a:t>
            </a:r>
            <a:r>
              <a:rPr lang="en-US" sz="2200" b="1" dirty="0" smtClean="0"/>
              <a:t>Without these, only tyrannical government can prevent conflicting desires from making life “</a:t>
            </a:r>
            <a:r>
              <a:rPr lang="en-US" sz="2200" b="1" dirty="0" smtClean="0"/>
              <a:t>nasty, brutish, and short” </a:t>
            </a:r>
            <a:r>
              <a:rPr lang="en-US" sz="2200" b="1" dirty="0" smtClean="0"/>
              <a:t>as argued by Thomas Hobbes.  It’s either despotism or liberty’s truth.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219200"/>
            <a:ext cx="8610600" cy="5324535"/>
          </a:xfrm>
          <a:prstGeom prst="rect">
            <a:avLst/>
          </a:prstGeom>
          <a:noFill/>
        </p:spPr>
        <p:txBody>
          <a:bodyPr wrap="square" rtlCol="0">
            <a:spAutoFit/>
          </a:bodyPr>
          <a:lstStyle/>
          <a:p>
            <a:r>
              <a:rPr lang="en-US" sz="2000" b="1" dirty="0" smtClean="0"/>
              <a:t>Religious liberty limits the power of the state---and one’s culture---as shown by the short life of one whose culture denied religious liberty, namely, St. Kateri Tekawitha (1656-1680). St. Kateri was named </a:t>
            </a:r>
            <a:r>
              <a:rPr lang="en-US" sz="2000" b="1" dirty="0" smtClean="0"/>
              <a:t>Kateri after St. Catherine of Siena, while her last name Tekawitha means “one who puts things in order.” </a:t>
            </a:r>
            <a:r>
              <a:rPr lang="en-US" sz="2000" b="1" dirty="0" smtClean="0"/>
              <a:t>She </a:t>
            </a:r>
            <a:r>
              <a:rPr lang="en-US" sz="2000" b="1" dirty="0" smtClean="0"/>
              <a:t>was born </a:t>
            </a:r>
            <a:r>
              <a:rPr lang="en-US" sz="2000" b="1" dirty="0" smtClean="0"/>
              <a:t>mother </a:t>
            </a:r>
            <a:r>
              <a:rPr lang="en-US" sz="2000" b="1" dirty="0" smtClean="0"/>
              <a:t>near </a:t>
            </a:r>
            <a:r>
              <a:rPr lang="en-US" sz="2000" b="1" dirty="0" err="1" smtClean="0"/>
              <a:t>Auriesville</a:t>
            </a:r>
            <a:r>
              <a:rPr lang="en-US" sz="2000" b="1" dirty="0" smtClean="0"/>
              <a:t>, New York where ten years before the Mohawks had cruelly killed Fr. </a:t>
            </a:r>
            <a:r>
              <a:rPr lang="en-US" sz="2000" b="1" dirty="0" err="1" smtClean="0"/>
              <a:t>Issac</a:t>
            </a:r>
            <a:r>
              <a:rPr lang="en-US" sz="2000" b="1" dirty="0" smtClean="0"/>
              <a:t> </a:t>
            </a:r>
            <a:r>
              <a:rPr lang="en-US" sz="2000" b="1" dirty="0" err="1" smtClean="0"/>
              <a:t>Jogues</a:t>
            </a:r>
            <a:r>
              <a:rPr lang="en-US" sz="2000" b="1" dirty="0" smtClean="0"/>
              <a:t> and other Jesuit </a:t>
            </a:r>
            <a:r>
              <a:rPr lang="en-US" sz="2000" b="1" dirty="0" err="1" smtClean="0"/>
              <a:t>Missionnaries</a:t>
            </a:r>
            <a:r>
              <a:rPr lang="en-US" sz="2000" b="1" dirty="0" smtClean="0"/>
              <a:t> in 1646. Kateri was the very important “daughter of a Mohawk war chief of the Turtle Clan” </a:t>
            </a:r>
            <a:r>
              <a:rPr lang="en-US" sz="2000" b="1" dirty="0" smtClean="0"/>
              <a:t>who had married </a:t>
            </a:r>
            <a:r>
              <a:rPr lang="en-US" sz="2000" b="1" dirty="0" err="1" smtClean="0"/>
              <a:t>Kateri’s</a:t>
            </a:r>
            <a:r>
              <a:rPr lang="en-US" sz="2000" b="1" dirty="0" smtClean="0"/>
              <a:t> </a:t>
            </a:r>
            <a:r>
              <a:rPr lang="en-US" sz="2000" b="1" dirty="0" smtClean="0"/>
              <a:t> </a:t>
            </a:r>
            <a:r>
              <a:rPr lang="en-US" sz="2000" b="1" dirty="0" smtClean="0"/>
              <a:t>Catholic mother although she had been captured from a neighboring tribe. Kateri was </a:t>
            </a:r>
            <a:r>
              <a:rPr lang="en-US" sz="2000" b="1" dirty="0" smtClean="0"/>
              <a:t>expected to marry well and have children---even though she had become an orphan at 4 years old due to the small pox epidemic of 1660. Kateri was a kind-hearted and gentle mystic who declined marriage and was reviled after her baptism---even receiving a death threat from a Mohawk warrior. This caused her to flee to a Christian enclave in Quebec, Canada.  In Canada she took a vow of chastity and devoted her life to prayer and penance. She died at age 24, uttering the last words “Jesus, I love you” in her native language. Her smallpox scars are said to have miraculously disappeared a few moments after her death</a:t>
            </a:r>
            <a:r>
              <a:rPr lang="en-US" sz="2000" b="1" dirty="0" smtClean="0"/>
              <a:t>.** </a:t>
            </a:r>
            <a:endParaRPr lang="en-US" sz="2000" b="1" dirty="0"/>
          </a:p>
        </p:txBody>
      </p:sp>
      <p:sp>
        <p:nvSpPr>
          <p:cNvPr id="12" name="TextBox 11"/>
          <p:cNvSpPr txBox="1"/>
          <p:nvPr/>
        </p:nvSpPr>
        <p:spPr>
          <a:xfrm>
            <a:off x="228600" y="457200"/>
            <a:ext cx="8534400" cy="523220"/>
          </a:xfrm>
          <a:prstGeom prst="rect">
            <a:avLst/>
          </a:prstGeom>
          <a:noFill/>
        </p:spPr>
        <p:txBody>
          <a:bodyPr wrap="square" rtlCol="0">
            <a:spAutoFit/>
          </a:bodyPr>
          <a:lstStyle/>
          <a:p>
            <a:r>
              <a:rPr lang="en-US" sz="2400" b="1" dirty="0" smtClean="0"/>
              <a:t>Without truth, power tramples all but especially women</a:t>
            </a:r>
            <a:r>
              <a:rPr lang="en-US" sz="2800" b="1" dirty="0" smtClean="0"/>
              <a:t>.</a:t>
            </a:r>
            <a:endParaRPr lang="en-US"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oAutofit/>
          </a:bodyPr>
          <a:lstStyle/>
          <a:p>
            <a:pPr algn="l">
              <a:buNone/>
            </a:pPr>
            <a:r>
              <a:rPr lang="en-US" sz="2800" b="1" dirty="0" smtClean="0"/>
              <a:t> Religious liberty proclaims that women </a:t>
            </a:r>
            <a:r>
              <a:rPr lang="en-US" sz="2800" b="1" dirty="0" smtClean="0"/>
              <a:t>do not exist for the sake of men  nor for the sake of the state</a:t>
            </a:r>
            <a:r>
              <a:rPr lang="en-US" sz="2800" b="1" dirty="0" smtClean="0"/>
              <a:t>. Their equality and dignity do not depend on their social roles.  </a:t>
            </a:r>
          </a:p>
          <a:p>
            <a:pPr>
              <a:buNone/>
            </a:pPr>
            <a:endParaRPr lang="en-US" sz="2800" b="1" dirty="0" smtClean="0"/>
          </a:p>
          <a:p>
            <a:pPr>
              <a:buNone/>
            </a:pPr>
            <a:r>
              <a:rPr lang="en-US" sz="2800" b="1" dirty="0" smtClean="0"/>
              <a:t>Religious </a:t>
            </a:r>
            <a:r>
              <a:rPr lang="en-US" sz="2800" b="1" dirty="0" smtClean="0"/>
              <a:t>liberty speaks truth to power. </a:t>
            </a:r>
            <a:endParaRPr lang="en-US" sz="1600" dirty="0" smtClean="0"/>
          </a:p>
          <a:p>
            <a:pPr algn="l">
              <a:buNone/>
            </a:pPr>
            <a:r>
              <a:rPr lang="en-US" sz="2800" b="1" dirty="0" smtClean="0"/>
              <a:t/>
            </a:r>
            <a:br>
              <a:rPr lang="en-US" sz="2800" b="1" dirty="0" smtClean="0"/>
            </a:br>
            <a:endParaRPr 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077200" cy="5410200"/>
          </a:xfrm>
        </p:spPr>
        <p:txBody>
          <a:bodyPr>
            <a:noAutofit/>
          </a:bodyPr>
          <a:lstStyle/>
          <a:p>
            <a:pPr algn="l"/>
            <a:r>
              <a:rPr lang="en-US" sz="2800" b="1" dirty="0" smtClean="0"/>
              <a:t>Religious liberty protects the law written on the human heart. Without this law, persuasion is difficult, if not impossible. And if impossible, then there’s no respect for human beings, no authentic peace, and no liberating pluralism. And, caring cannot then be other than domination. </a:t>
            </a:r>
            <a:endParaRPr lang="en-US"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59362"/>
          </a:xfrm>
        </p:spPr>
        <p:txBody>
          <a:bodyPr>
            <a:normAutofit/>
          </a:bodyPr>
          <a:lstStyle/>
          <a:p>
            <a:r>
              <a:rPr lang="en-US" sz="3600" b="1" dirty="0" smtClean="0"/>
              <a:t>Catholic Religious Conscience promotes the dignity of the person, natural rights and liberties---especially of women, thereby enriching the secular state. </a:t>
            </a:r>
            <a:endParaRPr lang="en-US" sz="3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Autofit/>
          </a:bodyPr>
          <a:lstStyle/>
          <a:p>
            <a:pPr>
              <a:tabLst>
                <a:tab pos="4233863" algn="l"/>
              </a:tabLst>
            </a:pPr>
            <a:r>
              <a:rPr lang="en-US" sz="2000" b="1" dirty="0" smtClean="0"/>
              <a:t>Women Have a Special Role and Mission. It is to be person-centered </a:t>
            </a:r>
            <a:br>
              <a:rPr lang="en-US" sz="2000" b="1" dirty="0" smtClean="0"/>
            </a:br>
            <a:r>
              <a:rPr lang="en-US" sz="2000" b="1" dirty="0" smtClean="0"/>
              <a:t>and to make every aspect of society more person-centered.</a:t>
            </a:r>
            <a:endParaRPr lang="en-US" sz="2000" b="1" dirty="0"/>
          </a:p>
        </p:txBody>
      </p:sp>
      <p:sp>
        <p:nvSpPr>
          <p:cNvPr id="3" name="Content Placeholder 2"/>
          <p:cNvSpPr>
            <a:spLocks noGrp="1"/>
          </p:cNvSpPr>
          <p:nvPr>
            <p:ph idx="1"/>
          </p:nvPr>
        </p:nvSpPr>
        <p:spPr>
          <a:xfrm>
            <a:off x="228600" y="1219200"/>
            <a:ext cx="8763000" cy="5410200"/>
          </a:xfrm>
        </p:spPr>
        <p:txBody>
          <a:bodyPr>
            <a:normAutofit fontScale="55000" lnSpcReduction="20000"/>
          </a:bodyPr>
          <a:lstStyle/>
          <a:p>
            <a:r>
              <a:rPr lang="en-US" sz="3600" dirty="0" smtClean="0"/>
              <a:t>W</a:t>
            </a:r>
            <a:r>
              <a:rPr lang="en-US" sz="3600" b="1" dirty="0" smtClean="0"/>
              <a:t>omen, John Paul II explains in his </a:t>
            </a:r>
            <a:r>
              <a:rPr lang="en-US" sz="3600" b="1" i="1" dirty="0" smtClean="0"/>
              <a:t>Letter to Women</a:t>
            </a:r>
            <a:r>
              <a:rPr lang="en-US" sz="3600" b="1" dirty="0" smtClean="0"/>
              <a:t>, are unique in their ability to be person-centered: “Perhaps more than men, women acknowledge the person, because they see persons with their hearts. They see them independently of various ideological or political systems. They see others in their greatness and limitations; they try to go out to them and help them. In this way, the basic plan of the Creator takes flesh in the history of humanity and there is constantly revealed, in the variety of vocations, that beauty---not merely physical, but above all spiritual---which God bestowed from the very beginning on all, and in a particular way on women.”</a:t>
            </a:r>
          </a:p>
          <a:p>
            <a:endParaRPr lang="en-US" sz="3600" b="1" dirty="0" smtClean="0"/>
          </a:p>
          <a:p>
            <a:r>
              <a:rPr lang="en-US" sz="3600" b="1" dirty="0" smtClean="0"/>
              <a:t>This gift to see others as persons gives women a special place </a:t>
            </a:r>
            <a:r>
              <a:rPr lang="en-US" sz="3600" b="1" i="1" dirty="0" smtClean="0"/>
              <a:t> “in thought and action, which is unique and decisive. It depends on them to promote a "new feminism" which rejects the temptation of imitating models of "male domination," in order to acknowledge and affirm the true genius of women in every aspect of the life of society, and overcome all discrimination, violence and exploitation</a:t>
            </a:r>
            <a:r>
              <a:rPr lang="en-US" sz="3600" b="1" i="1" dirty="0" smtClean="0"/>
              <a:t>.” </a:t>
            </a:r>
            <a:r>
              <a:rPr lang="en-US" sz="3600" b="1" dirty="0" smtClean="0"/>
              <a:t> </a:t>
            </a:r>
            <a:r>
              <a:rPr lang="en-US" sz="3600" b="1" dirty="0" smtClean="0"/>
              <a:t>Pope John Paul II. </a:t>
            </a:r>
            <a:r>
              <a:rPr lang="en-US" sz="3600" b="1" i="1" dirty="0" smtClean="0"/>
              <a:t>The Gospel of Life</a:t>
            </a:r>
            <a:r>
              <a:rPr lang="en-US" sz="3600" b="1" dirty="0" smtClean="0"/>
              <a:t>, 1995</a:t>
            </a:r>
            <a:endParaRPr lang="en-US" sz="3600" dirty="0" smtClean="0"/>
          </a:p>
          <a:p>
            <a:endParaRPr lang="en-US" sz="3600" b="1" dirty="0" smtClean="0"/>
          </a:p>
          <a:p>
            <a:r>
              <a:rPr lang="en-US" sz="3600" b="1" dirty="0" smtClean="0"/>
              <a:t>It is then the special job of women to protect the vulnerable and to establish communities of truth, peace, and  freedom that care for persons.</a:t>
            </a:r>
          </a:p>
          <a:p>
            <a:endParaRPr lang="en-US" b="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554162"/>
          </a:xfrm>
        </p:spPr>
        <p:txBody>
          <a:bodyPr>
            <a:normAutofit/>
          </a:bodyPr>
          <a:lstStyle/>
          <a:p>
            <a:r>
              <a:rPr lang="en-US" sz="2800" b="1" dirty="0" smtClean="0"/>
              <a:t>Women know that true liberty is fulfilled in lovingly caring for the physical and spiritual needs of others---even </a:t>
            </a:r>
            <a:r>
              <a:rPr lang="en-US" sz="2800" b="1" dirty="0" smtClean="0"/>
              <a:t>under fire</a:t>
            </a:r>
            <a:r>
              <a:rPr lang="en-US" sz="2800" b="1" dirty="0" smtClean="0"/>
              <a:t>. </a:t>
            </a:r>
            <a:endParaRPr lang="en-US" sz="2800" b="1" dirty="0"/>
          </a:p>
        </p:txBody>
      </p:sp>
      <p:sp>
        <p:nvSpPr>
          <p:cNvPr id="9" name="TextBox 8"/>
          <p:cNvSpPr txBox="1"/>
          <p:nvPr/>
        </p:nvSpPr>
        <p:spPr>
          <a:xfrm>
            <a:off x="6477000" y="2362200"/>
            <a:ext cx="2667000" cy="1200329"/>
          </a:xfrm>
          <a:prstGeom prst="rect">
            <a:avLst/>
          </a:prstGeom>
          <a:noFill/>
        </p:spPr>
        <p:txBody>
          <a:bodyPr wrap="square" rtlCol="0">
            <a:spAutoFit/>
          </a:bodyPr>
          <a:lstStyle/>
          <a:p>
            <a:r>
              <a:rPr lang="en-US" sz="2400" b="1" dirty="0" smtClean="0"/>
              <a:t>Mother Mary Frances Xavier </a:t>
            </a:r>
            <a:r>
              <a:rPr lang="en-US" sz="2400" b="1" dirty="0" err="1" smtClean="0"/>
              <a:t>Warde</a:t>
            </a:r>
            <a:r>
              <a:rPr lang="en-US" sz="2400" b="1" dirty="0" smtClean="0"/>
              <a:t> </a:t>
            </a:r>
            <a:r>
              <a:rPr lang="en-US" sz="2400" b="1" dirty="0" smtClean="0"/>
              <a:t> RSM (1855)</a:t>
            </a:r>
            <a:endParaRPr lang="en-US" sz="2400" b="1" dirty="0"/>
          </a:p>
        </p:txBody>
      </p:sp>
      <p:sp>
        <p:nvSpPr>
          <p:cNvPr id="16" name="TextBox 15"/>
          <p:cNvSpPr txBox="1"/>
          <p:nvPr/>
        </p:nvSpPr>
        <p:spPr>
          <a:xfrm>
            <a:off x="838200" y="4876800"/>
            <a:ext cx="3810000" cy="830997"/>
          </a:xfrm>
          <a:prstGeom prst="rect">
            <a:avLst/>
          </a:prstGeom>
          <a:noFill/>
        </p:spPr>
        <p:txBody>
          <a:bodyPr wrap="square" rtlCol="0">
            <a:spAutoFit/>
          </a:bodyPr>
          <a:lstStyle/>
          <a:p>
            <a:r>
              <a:rPr lang="en-US" sz="2400" b="1" dirty="0" smtClean="0"/>
              <a:t>Mother Mary </a:t>
            </a:r>
            <a:r>
              <a:rPr lang="en-US" sz="2400" b="1" dirty="0" smtClean="0"/>
              <a:t>Lange OSP</a:t>
            </a:r>
            <a:endParaRPr lang="en-US" sz="2400" b="1" dirty="0" smtClean="0"/>
          </a:p>
          <a:p>
            <a:pPr algn="ctr"/>
            <a:r>
              <a:rPr lang="en-US" sz="2400" b="1" dirty="0" smtClean="0"/>
              <a:t>(</a:t>
            </a:r>
            <a:r>
              <a:rPr lang="en-US" sz="2400" b="1" dirty="0" smtClean="0"/>
              <a:t>1813)</a:t>
            </a:r>
            <a:endParaRPr lang="en-US" sz="2400" b="1" dirty="0"/>
          </a:p>
        </p:txBody>
      </p:sp>
      <p:sp>
        <p:nvSpPr>
          <p:cNvPr id="18" name="TextBox 17"/>
          <p:cNvSpPr txBox="1"/>
          <p:nvPr/>
        </p:nvSpPr>
        <p:spPr>
          <a:xfrm>
            <a:off x="2971800" y="3276600"/>
            <a:ext cx="2667000" cy="830997"/>
          </a:xfrm>
          <a:prstGeom prst="rect">
            <a:avLst/>
          </a:prstGeom>
          <a:noFill/>
        </p:spPr>
        <p:txBody>
          <a:bodyPr wrap="square" rtlCol="0">
            <a:spAutoFit/>
          </a:bodyPr>
          <a:lstStyle/>
          <a:p>
            <a:r>
              <a:rPr lang="en-US" sz="2400" b="1" dirty="0" smtClean="0"/>
              <a:t>Mary Barrett Dyer</a:t>
            </a:r>
          </a:p>
          <a:p>
            <a:pPr algn="ctr"/>
            <a:r>
              <a:rPr lang="en-US" sz="2400" b="1" dirty="0" smtClean="0"/>
              <a:t>(</a:t>
            </a:r>
            <a:r>
              <a:rPr lang="en-US" sz="2400" b="1" dirty="0" smtClean="0"/>
              <a:t>June 1, 1660</a:t>
            </a:r>
            <a:r>
              <a:rPr lang="en-US" sz="2400" b="1" dirty="0" smtClean="0"/>
              <a:t>)</a:t>
            </a:r>
            <a:endParaRPr lang="en-US" sz="2400" b="1" dirty="0"/>
          </a:p>
        </p:txBody>
      </p:sp>
      <p:sp>
        <p:nvSpPr>
          <p:cNvPr id="19" name="TextBox 18"/>
          <p:cNvSpPr txBox="1"/>
          <p:nvPr/>
        </p:nvSpPr>
        <p:spPr>
          <a:xfrm>
            <a:off x="990600" y="2362200"/>
            <a:ext cx="1981200" cy="830997"/>
          </a:xfrm>
          <a:prstGeom prst="rect">
            <a:avLst/>
          </a:prstGeom>
          <a:noFill/>
        </p:spPr>
        <p:txBody>
          <a:bodyPr wrap="square" rtlCol="0">
            <a:spAutoFit/>
          </a:bodyPr>
          <a:lstStyle/>
          <a:p>
            <a:r>
              <a:rPr lang="en-US" sz="2400" b="1" dirty="0" smtClean="0"/>
              <a:t>Sophocles</a:t>
            </a:r>
          </a:p>
          <a:p>
            <a:r>
              <a:rPr lang="en-US" sz="2400" b="1" dirty="0" smtClean="0"/>
              <a:t>    </a:t>
            </a:r>
            <a:r>
              <a:rPr lang="en-US" sz="2400" b="1" i="1" dirty="0" err="1" smtClean="0"/>
              <a:t>Antigone</a:t>
            </a:r>
            <a:endParaRPr lang="en-US" sz="2400" b="1" i="1" dirty="0"/>
          </a:p>
        </p:txBody>
      </p:sp>
      <p:sp>
        <p:nvSpPr>
          <p:cNvPr id="22" name="TextBox 21"/>
          <p:cNvSpPr txBox="1"/>
          <p:nvPr/>
        </p:nvSpPr>
        <p:spPr>
          <a:xfrm>
            <a:off x="5181600" y="6019800"/>
            <a:ext cx="3810000" cy="461665"/>
          </a:xfrm>
          <a:prstGeom prst="rect">
            <a:avLst/>
          </a:prstGeom>
          <a:noFill/>
        </p:spPr>
        <p:txBody>
          <a:bodyPr wrap="square" rtlCol="0">
            <a:spAutoFit/>
          </a:bodyPr>
          <a:lstStyle/>
          <a:p>
            <a:r>
              <a:rPr lang="en-US" sz="2400" b="1" i="1" dirty="0" smtClean="0"/>
              <a:t>Love counts not the cost.</a:t>
            </a:r>
            <a:endParaRPr lang="en-US" sz="2400" b="1"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3200" b="1" dirty="0" smtClean="0"/>
              <a:t>Conclusion</a:t>
            </a:r>
            <a:endParaRPr lang="en-US" sz="3200" b="1" dirty="0"/>
          </a:p>
        </p:txBody>
      </p:sp>
      <p:sp>
        <p:nvSpPr>
          <p:cNvPr id="3" name="Content Placeholder 2"/>
          <p:cNvSpPr>
            <a:spLocks noGrp="1"/>
          </p:cNvSpPr>
          <p:nvPr>
            <p:ph idx="1"/>
          </p:nvPr>
        </p:nvSpPr>
        <p:spPr>
          <a:xfrm>
            <a:off x="457200" y="990600"/>
            <a:ext cx="8382000" cy="5638800"/>
          </a:xfrm>
        </p:spPr>
        <p:txBody>
          <a:bodyPr>
            <a:noAutofit/>
          </a:bodyPr>
          <a:lstStyle/>
          <a:p>
            <a:pPr>
              <a:buNone/>
            </a:pPr>
            <a:r>
              <a:rPr lang="en-US" sz="2400" b="1" dirty="0" smtClean="0"/>
              <a:t>It is time </a:t>
            </a:r>
            <a:r>
              <a:rPr lang="en-US" sz="2400" b="1" dirty="0" smtClean="0"/>
              <a:t>to </a:t>
            </a:r>
            <a:r>
              <a:rPr lang="en-US" sz="2400" b="1" dirty="0" smtClean="0"/>
              <a:t>reaffirm </a:t>
            </a:r>
            <a:r>
              <a:rPr lang="en-US" sz="2400" b="1" dirty="0" smtClean="0"/>
              <a:t>the wisdom of the  </a:t>
            </a:r>
            <a:r>
              <a:rPr lang="en-US" sz="2400" b="1" i="1" dirty="0" smtClean="0"/>
              <a:t>Declaration of Independence </a:t>
            </a:r>
            <a:r>
              <a:rPr lang="en-US" sz="2400" b="1" dirty="0" smtClean="0"/>
              <a:t>and renew our appreciation of its</a:t>
            </a:r>
            <a:r>
              <a:rPr lang="en-US" sz="2400" b="1" i="1" dirty="0" smtClean="0"/>
              <a:t> </a:t>
            </a:r>
            <a:r>
              <a:rPr lang="en-US" sz="2400" b="1" dirty="0" smtClean="0"/>
              <a:t>natural law </a:t>
            </a:r>
            <a:r>
              <a:rPr lang="en-US" sz="2400" b="1" dirty="0" smtClean="0"/>
              <a:t>tradition, </a:t>
            </a:r>
            <a:r>
              <a:rPr lang="en-US" sz="2400" b="1" dirty="0" smtClean="0"/>
              <a:t>reject the shallowness of</a:t>
            </a:r>
            <a:r>
              <a:rPr lang="en-US" sz="2400" b="1" i="1" dirty="0" smtClean="0"/>
              <a:t> Casey’s </a:t>
            </a:r>
            <a:r>
              <a:rPr lang="en-US" sz="2400" b="1" dirty="0" smtClean="0"/>
              <a:t>subjectivism, and stop </a:t>
            </a:r>
            <a:r>
              <a:rPr lang="en-US" sz="2400" b="1" dirty="0" smtClean="0"/>
              <a:t>burdening </a:t>
            </a:r>
            <a:r>
              <a:rPr lang="en-US" sz="2400" b="1" dirty="0" smtClean="0"/>
              <a:t>the free exercise of religion by requiring religious service institutions to do what their faith forbids.  </a:t>
            </a:r>
            <a:endParaRPr lang="en-US" sz="2400" b="1" dirty="0" smtClean="0"/>
          </a:p>
          <a:p>
            <a:pPr>
              <a:buNone/>
            </a:pPr>
            <a:r>
              <a:rPr lang="en-US" sz="2400" b="1" dirty="0" smtClean="0"/>
              <a:t>Let us not betray the heart of women who proclaim with Lady Liberty, the Mother of Exiles, “Give me your tired, your poor, your huddled masses yearning to breathe free.”</a:t>
            </a:r>
          </a:p>
          <a:p>
            <a:pPr>
              <a:buNone/>
            </a:pPr>
            <a:r>
              <a:rPr lang="en-US" sz="2400" b="1" dirty="0" smtClean="0"/>
              <a:t>Let us, then, free Catholics and every faith-based institution to care for others according to their conscience and their God.  </a:t>
            </a:r>
          </a:p>
          <a:p>
            <a:pPr>
              <a:buNone/>
            </a:pPr>
            <a:r>
              <a:rPr lang="en-US" sz="2400" b="1" dirty="0" smtClean="0"/>
              <a:t>Let liberty’s flame of truth be the flame of undying charity for all but especially for those in need.</a:t>
            </a:r>
          </a:p>
          <a:p>
            <a:pPr>
              <a:buNone/>
            </a:pPr>
            <a:r>
              <a:rPr lang="en-US" sz="2400" b="1" dirty="0" smtClean="0"/>
              <a:t>So help us </a:t>
            </a:r>
            <a:r>
              <a:rPr lang="en-US" sz="2400" b="1" dirty="0" smtClean="0"/>
              <a:t>God, in whom we place our trust.</a:t>
            </a:r>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4000" b="1" dirty="0" smtClean="0"/>
              <a:t>Love Seeks Service With Joy</a:t>
            </a:r>
            <a:endParaRPr lang="en-US" sz="4000" b="1" dirty="0"/>
          </a:p>
        </p:txBody>
      </p:sp>
      <p:sp>
        <p:nvSpPr>
          <p:cNvPr id="3" name="Content Placeholder 2"/>
          <p:cNvSpPr>
            <a:spLocks noGrp="1"/>
          </p:cNvSpPr>
          <p:nvPr>
            <p:ph idx="1"/>
          </p:nvPr>
        </p:nvSpPr>
        <p:spPr>
          <a:xfrm>
            <a:off x="609600" y="1524000"/>
            <a:ext cx="8534400" cy="1524000"/>
          </a:xfrm>
        </p:spPr>
        <p:txBody>
          <a:bodyPr>
            <a:normAutofit fontScale="92500" lnSpcReduction="10000"/>
          </a:bodyPr>
          <a:lstStyle/>
          <a:p>
            <a:pPr>
              <a:buNone/>
            </a:pPr>
            <a:r>
              <a:rPr lang="en-US" sz="2800" b="1" dirty="0" smtClean="0"/>
              <a:t>From the beginning, Catholics have sought ways to serve their fellow human beings. </a:t>
            </a:r>
            <a:r>
              <a:rPr lang="en-US" sz="2800" b="1" dirty="0" smtClean="0"/>
              <a:t>In America, Catholics </a:t>
            </a:r>
            <a:r>
              <a:rPr lang="en-US" sz="2800" b="1" dirty="0" smtClean="0"/>
              <a:t>have founded </a:t>
            </a:r>
            <a:r>
              <a:rPr lang="en-US" sz="2800" b="1" dirty="0" smtClean="0"/>
              <a:t>hospitals</a:t>
            </a:r>
            <a:r>
              <a:rPr lang="en-US" sz="2800" b="1" dirty="0" smtClean="0"/>
              <a:t>, orphanages, and </a:t>
            </a:r>
            <a:r>
              <a:rPr lang="en-US" sz="2800" b="1" dirty="0" smtClean="0"/>
              <a:t>schools</a:t>
            </a:r>
            <a:r>
              <a:rPr lang="en-US" sz="2800" b="1" dirty="0" smtClean="0"/>
              <a:t> </a:t>
            </a:r>
            <a:r>
              <a:rPr lang="en-US" sz="2800" b="1" dirty="0" smtClean="0"/>
              <a:t>still functioning today.</a:t>
            </a:r>
            <a:endParaRPr lang="en-US" sz="2800" b="1" dirty="0"/>
          </a:p>
        </p:txBody>
      </p:sp>
      <p:sp>
        <p:nvSpPr>
          <p:cNvPr id="26636" name="AutoShape 12"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6638" name="AutoShape 14"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 name="TextBox 19"/>
          <p:cNvSpPr txBox="1"/>
          <p:nvPr/>
        </p:nvSpPr>
        <p:spPr>
          <a:xfrm>
            <a:off x="5257800" y="3124200"/>
            <a:ext cx="2514600" cy="830997"/>
          </a:xfrm>
          <a:prstGeom prst="rect">
            <a:avLst/>
          </a:prstGeom>
          <a:noFill/>
        </p:spPr>
        <p:txBody>
          <a:bodyPr wrap="square" rtlCol="0">
            <a:spAutoFit/>
          </a:bodyPr>
          <a:lstStyle/>
          <a:p>
            <a:r>
              <a:rPr lang="en-US" sz="2400" b="1" dirty="0" smtClean="0">
                <a:solidFill>
                  <a:srgbClr val="002060"/>
                </a:solidFill>
              </a:rPr>
              <a:t>St. Frances Xavier </a:t>
            </a:r>
            <a:r>
              <a:rPr lang="en-US" sz="2400" b="1" dirty="0" smtClean="0">
                <a:solidFill>
                  <a:srgbClr val="002060"/>
                </a:solidFill>
              </a:rPr>
              <a:t> Cabrini, MSC</a:t>
            </a:r>
            <a:endParaRPr lang="en-US" sz="2400" b="1" dirty="0">
              <a:solidFill>
                <a:srgbClr val="002060"/>
              </a:solidFill>
            </a:endParaRPr>
          </a:p>
        </p:txBody>
      </p:sp>
      <p:sp>
        <p:nvSpPr>
          <p:cNvPr id="22" name="TextBox 21"/>
          <p:cNvSpPr txBox="1"/>
          <p:nvPr/>
        </p:nvSpPr>
        <p:spPr>
          <a:xfrm>
            <a:off x="990600" y="3429000"/>
            <a:ext cx="3352800" cy="461665"/>
          </a:xfrm>
          <a:prstGeom prst="rect">
            <a:avLst/>
          </a:prstGeom>
          <a:noFill/>
        </p:spPr>
        <p:txBody>
          <a:bodyPr wrap="square" rtlCol="0">
            <a:spAutoFit/>
          </a:bodyPr>
          <a:lstStyle/>
          <a:p>
            <a:r>
              <a:rPr lang="en-US" sz="2000" b="1" dirty="0" smtClean="0">
                <a:solidFill>
                  <a:srgbClr val="002060"/>
                </a:solidFill>
              </a:rPr>
              <a:t>St. Elizabeth Ann Seton</a:t>
            </a:r>
            <a:r>
              <a:rPr lang="en-US" sz="2400" b="1" dirty="0" smtClean="0">
                <a:solidFill>
                  <a:srgbClr val="002060"/>
                </a:solidFill>
              </a:rPr>
              <a:t>,  SC</a:t>
            </a:r>
            <a:endParaRPr lang="en-US" sz="2400" b="1" dirty="0">
              <a:solidFill>
                <a:srgbClr val="002060"/>
              </a:solidFill>
            </a:endParaRPr>
          </a:p>
        </p:txBody>
      </p:sp>
      <p:sp>
        <p:nvSpPr>
          <p:cNvPr id="8" name="Rectangle 7"/>
          <p:cNvSpPr/>
          <p:nvPr/>
        </p:nvSpPr>
        <p:spPr>
          <a:xfrm>
            <a:off x="6172200" y="4572000"/>
            <a:ext cx="2971800" cy="830997"/>
          </a:xfrm>
          <a:prstGeom prst="rect">
            <a:avLst/>
          </a:prstGeom>
        </p:spPr>
        <p:txBody>
          <a:bodyPr wrap="square">
            <a:spAutoFit/>
          </a:bodyPr>
          <a:lstStyle/>
          <a:p>
            <a:r>
              <a:rPr lang="en-US" sz="2400" b="1" dirty="0" smtClean="0"/>
              <a:t>Mother </a:t>
            </a:r>
            <a:r>
              <a:rPr lang="en-US" sz="2400" b="1" dirty="0" smtClean="0"/>
              <a:t>St</a:t>
            </a:r>
            <a:r>
              <a:rPr lang="en-US" sz="2400" b="1" dirty="0" smtClean="0"/>
              <a:t>. John </a:t>
            </a:r>
            <a:r>
              <a:rPr lang="en-US" sz="2400" b="1" dirty="0" smtClean="0"/>
              <a:t>Fournier CSJ </a:t>
            </a:r>
            <a:endParaRPr lang="en-US" sz="2400" b="1" dirty="0" smtClean="0"/>
          </a:p>
        </p:txBody>
      </p:sp>
      <p:sp>
        <p:nvSpPr>
          <p:cNvPr id="19" name="TextBox 18"/>
          <p:cNvSpPr txBox="1"/>
          <p:nvPr/>
        </p:nvSpPr>
        <p:spPr>
          <a:xfrm>
            <a:off x="1295400" y="5334000"/>
            <a:ext cx="4038600" cy="461665"/>
          </a:xfrm>
          <a:prstGeom prst="rect">
            <a:avLst/>
          </a:prstGeom>
          <a:noFill/>
        </p:spPr>
        <p:txBody>
          <a:bodyPr wrap="square" rtlCol="0">
            <a:spAutoFit/>
          </a:bodyPr>
          <a:lstStyle/>
          <a:p>
            <a:r>
              <a:rPr lang="en-US" sz="2400" b="1" dirty="0" smtClean="0">
                <a:solidFill>
                  <a:schemeClr val="accent6">
                    <a:lumMod val="50000"/>
                  </a:schemeClr>
                </a:solidFill>
              </a:rPr>
              <a:t>St. </a:t>
            </a:r>
            <a:r>
              <a:rPr lang="en-US" sz="2400" b="1" dirty="0" smtClean="0">
                <a:solidFill>
                  <a:schemeClr val="accent6">
                    <a:lumMod val="50000"/>
                  </a:schemeClr>
                </a:solidFill>
              </a:rPr>
              <a:t>C</a:t>
            </a:r>
            <a:r>
              <a:rPr lang="en-US" sz="2400" b="1" dirty="0" smtClean="0">
                <a:solidFill>
                  <a:schemeClr val="accent6">
                    <a:lumMod val="50000"/>
                  </a:schemeClr>
                </a:solidFill>
              </a:rPr>
              <a:t>atherine Drexel, SBS</a:t>
            </a:r>
            <a:endParaRPr lang="en-US" sz="2400" b="1" dirty="0">
              <a:solidFill>
                <a:schemeClr val="accent6">
                  <a:lumMod val="50000"/>
                </a:schemeClr>
              </a:solidFill>
            </a:endParaRPr>
          </a:p>
        </p:txBody>
      </p:sp>
      <p:sp>
        <p:nvSpPr>
          <p:cNvPr id="31" name="TextBox 30"/>
          <p:cNvSpPr txBox="1"/>
          <p:nvPr/>
        </p:nvSpPr>
        <p:spPr>
          <a:xfrm>
            <a:off x="1981200" y="6096000"/>
            <a:ext cx="5486400" cy="461665"/>
          </a:xfrm>
          <a:prstGeom prst="rect">
            <a:avLst/>
          </a:prstGeom>
          <a:noFill/>
        </p:spPr>
        <p:txBody>
          <a:bodyPr wrap="square" rtlCol="0">
            <a:spAutoFit/>
          </a:bodyPr>
          <a:lstStyle/>
          <a:p>
            <a:r>
              <a:rPr lang="en-US" sz="2400" b="1" dirty="0" smtClean="0">
                <a:solidFill>
                  <a:srgbClr val="002060"/>
                </a:solidFill>
              </a:rPr>
              <a:t>St. Rose Philippine Duchesne RSCJ</a:t>
            </a:r>
            <a:endParaRPr lang="en-US" sz="2400" b="1" dirty="0">
              <a:solidFill>
                <a:srgbClr val="002060"/>
              </a:solidFill>
            </a:endParaRPr>
          </a:p>
        </p:txBody>
      </p:sp>
      <p:sp>
        <p:nvSpPr>
          <p:cNvPr id="32" name="TextBox 31"/>
          <p:cNvSpPr txBox="1"/>
          <p:nvPr/>
        </p:nvSpPr>
        <p:spPr>
          <a:xfrm>
            <a:off x="1524000" y="4419600"/>
            <a:ext cx="3352800" cy="461665"/>
          </a:xfrm>
          <a:prstGeom prst="rect">
            <a:avLst/>
          </a:prstGeom>
          <a:noFill/>
        </p:spPr>
        <p:txBody>
          <a:bodyPr wrap="square" rtlCol="0">
            <a:spAutoFit/>
          </a:bodyPr>
          <a:lstStyle/>
          <a:p>
            <a:r>
              <a:rPr lang="en-US" sz="2400" b="1" dirty="0" smtClean="0">
                <a:solidFill>
                  <a:srgbClr val="00B0F0"/>
                </a:solidFill>
              </a:rPr>
              <a:t>St. Theodora Guerin SP</a:t>
            </a:r>
            <a:endParaRPr lang="en-US" sz="2000" b="1" dirty="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609600"/>
          </a:xfrm>
        </p:spPr>
        <p:txBody>
          <a:bodyPr>
            <a:noAutofit/>
          </a:bodyPr>
          <a:lstStyle/>
          <a:p>
            <a:r>
              <a:rPr lang="en-US" sz="4000" b="1" dirty="0" smtClean="0"/>
              <a:t>Free To Be Of Service</a:t>
            </a:r>
            <a:endParaRPr lang="en-US" sz="4000" b="1" dirty="0"/>
          </a:p>
        </p:txBody>
      </p:sp>
      <p:sp>
        <p:nvSpPr>
          <p:cNvPr id="3" name="Content Placeholder 2"/>
          <p:cNvSpPr>
            <a:spLocks noGrp="1"/>
          </p:cNvSpPr>
          <p:nvPr>
            <p:ph idx="1"/>
          </p:nvPr>
        </p:nvSpPr>
        <p:spPr>
          <a:xfrm>
            <a:off x="2362200" y="1828800"/>
            <a:ext cx="4648200" cy="1905000"/>
          </a:xfrm>
        </p:spPr>
        <p:txBody>
          <a:bodyPr>
            <a:noAutofit/>
          </a:bodyPr>
          <a:lstStyle/>
          <a:p>
            <a:pPr>
              <a:buNone/>
            </a:pPr>
            <a:r>
              <a:rPr lang="en-US" b="1" dirty="0" smtClean="0"/>
              <a:t>Thanks to the </a:t>
            </a:r>
            <a:r>
              <a:rPr lang="en-US" b="1" dirty="0" smtClean="0"/>
              <a:t>Constitution’s First </a:t>
            </a:r>
            <a:r>
              <a:rPr lang="en-US" b="1" dirty="0" smtClean="0"/>
              <a:t>Amendment:</a:t>
            </a:r>
            <a:endParaRPr lang="en-US" sz="2400" b="1" dirty="0"/>
          </a:p>
        </p:txBody>
      </p:sp>
      <p:sp>
        <p:nvSpPr>
          <p:cNvPr id="6" name="Rectangle 5"/>
          <p:cNvSpPr/>
          <p:nvPr/>
        </p:nvSpPr>
        <p:spPr>
          <a:xfrm>
            <a:off x="304800" y="3962400"/>
            <a:ext cx="8686800" cy="1938992"/>
          </a:xfrm>
          <a:prstGeom prst="rect">
            <a:avLst/>
          </a:prstGeom>
        </p:spPr>
        <p:txBody>
          <a:bodyPr wrap="square">
            <a:spAutoFit/>
          </a:bodyPr>
          <a:lstStyle/>
          <a:p>
            <a:pPr>
              <a:buNone/>
              <a:tabLst>
                <a:tab pos="346075" algn="l"/>
              </a:tabLst>
            </a:pPr>
            <a:r>
              <a:rPr lang="en-US" sz="4000" b="1" dirty="0" smtClean="0">
                <a:solidFill>
                  <a:schemeClr val="tx1"/>
                </a:solidFill>
              </a:rPr>
              <a:t>“</a:t>
            </a:r>
            <a:r>
              <a:rPr lang="en-US" sz="4000" b="1" dirty="0" smtClean="0"/>
              <a:t>Congress shall make no law respecting an establishment of religion, or prohibiting the free exercise </a:t>
            </a:r>
            <a:r>
              <a:rPr lang="en-US" sz="4000" b="1" dirty="0" smtClean="0"/>
              <a:t>thereof</a:t>
            </a:r>
            <a:r>
              <a:rPr lang="en-US" sz="4000" b="1" dirty="0" smtClean="0"/>
              <a:t>.</a:t>
            </a:r>
            <a:r>
              <a:rPr lang="en-US" sz="4000" b="1" dirty="0" smtClean="0"/>
              <a:t>”</a:t>
            </a:r>
            <a:endParaRPr lang="en-US" sz="4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447800"/>
            <a:ext cx="7848600" cy="1752600"/>
          </a:xfrm>
        </p:spPr>
        <p:txBody>
          <a:bodyPr>
            <a:noAutofit/>
          </a:bodyPr>
          <a:lstStyle/>
          <a:p>
            <a:pPr>
              <a:buNone/>
            </a:pPr>
            <a:r>
              <a:rPr lang="en-US" sz="2600" b="1" dirty="0" smtClean="0"/>
              <a:t>To </a:t>
            </a:r>
            <a:r>
              <a:rPr lang="en-US" sz="2600" b="1" dirty="0" smtClean="0"/>
              <a:t>so love forbids making church membership a condition for receiving care</a:t>
            </a:r>
            <a:r>
              <a:rPr lang="en-US" sz="2600" b="1" dirty="0" smtClean="0"/>
              <a:t>. Pope Benedict 16</a:t>
            </a:r>
            <a:r>
              <a:rPr lang="en-US" sz="2600" b="1" baseline="30000" dirty="0" smtClean="0"/>
              <a:t>th</a:t>
            </a:r>
            <a:r>
              <a:rPr lang="en-US" sz="2600" b="1" dirty="0" smtClean="0"/>
              <a:t> </a:t>
            </a:r>
            <a:r>
              <a:rPr lang="en-US" sz="2600" b="1" dirty="0" smtClean="0"/>
              <a:t>in </a:t>
            </a:r>
            <a:r>
              <a:rPr lang="en-US" sz="2600" b="1" i="1" dirty="0" smtClean="0"/>
              <a:t>Deus Caritas Est.</a:t>
            </a:r>
            <a:endParaRPr lang="en-US" sz="2600" b="1" dirty="0" smtClean="0"/>
          </a:p>
          <a:p>
            <a:pPr>
              <a:buNone/>
            </a:pPr>
            <a:r>
              <a:rPr lang="en-US" sz="1100" dirty="0" smtClean="0"/>
              <a:t> </a:t>
            </a:r>
          </a:p>
        </p:txBody>
      </p:sp>
      <p:sp>
        <p:nvSpPr>
          <p:cNvPr id="7" name="TextBox 6"/>
          <p:cNvSpPr txBox="1"/>
          <p:nvPr/>
        </p:nvSpPr>
        <p:spPr>
          <a:xfrm>
            <a:off x="0" y="3505200"/>
            <a:ext cx="5410200" cy="2677656"/>
          </a:xfrm>
          <a:prstGeom prst="rect">
            <a:avLst/>
          </a:prstGeom>
          <a:noFill/>
        </p:spPr>
        <p:txBody>
          <a:bodyPr wrap="square" rtlCol="0">
            <a:spAutoFit/>
          </a:bodyPr>
          <a:lstStyle/>
          <a:p>
            <a:r>
              <a:rPr lang="en-US" sz="2400" b="1" dirty="0" smtClean="0"/>
              <a:t>But </a:t>
            </a:r>
            <a:r>
              <a:rPr lang="en-US" sz="2400" b="1" dirty="0" smtClean="0"/>
              <a:t>this year, the </a:t>
            </a:r>
            <a:r>
              <a:rPr lang="en-US" sz="2400" b="1" dirty="0" smtClean="0"/>
              <a:t>federal government b</a:t>
            </a:r>
            <a:r>
              <a:rPr lang="en-US" sz="2400" b="1" dirty="0" smtClean="0"/>
              <a:t>egan </a:t>
            </a:r>
            <a:r>
              <a:rPr lang="en-US" sz="2400" b="1" dirty="0" smtClean="0"/>
              <a:t>requiring Catholic </a:t>
            </a:r>
            <a:r>
              <a:rPr lang="en-US" sz="2400" b="1" dirty="0" smtClean="0"/>
              <a:t>organizations that help all without regard to their religious beliefs to </a:t>
            </a:r>
            <a:r>
              <a:rPr lang="en-US" sz="2400" b="1" dirty="0" smtClean="0"/>
              <a:t>act contrary to the faith and provide </a:t>
            </a:r>
            <a:r>
              <a:rPr lang="en-US" sz="2400" b="1" dirty="0" smtClean="0"/>
              <a:t>surgical sterilizations</a:t>
            </a:r>
            <a:r>
              <a:rPr lang="en-US" sz="2400" b="1" dirty="0" smtClean="0"/>
              <a:t>, and contraceptives---even </a:t>
            </a:r>
            <a:r>
              <a:rPr lang="en-US" sz="2400" b="1" dirty="0" smtClean="0"/>
              <a:t>the ones </a:t>
            </a:r>
            <a:r>
              <a:rPr lang="en-US" sz="2400" b="1" dirty="0" smtClean="0"/>
              <a:t>that can induce </a:t>
            </a:r>
            <a:r>
              <a:rPr lang="en-US" sz="2400" b="1" dirty="0" smtClean="0"/>
              <a:t>abortions. </a:t>
            </a:r>
            <a:endParaRPr lang="en-US" sz="2400" b="1" dirty="0"/>
          </a:p>
        </p:txBody>
      </p:sp>
      <p:sp>
        <p:nvSpPr>
          <p:cNvPr id="9" name="TextBox 8"/>
          <p:cNvSpPr txBox="1"/>
          <p:nvPr/>
        </p:nvSpPr>
        <p:spPr>
          <a:xfrm>
            <a:off x="6781800" y="3657600"/>
            <a:ext cx="2362200" cy="2308324"/>
          </a:xfrm>
          <a:prstGeom prst="rect">
            <a:avLst/>
          </a:prstGeom>
          <a:noFill/>
        </p:spPr>
        <p:txBody>
          <a:bodyPr wrap="square" rtlCol="0">
            <a:spAutoFit/>
          </a:bodyPr>
          <a:lstStyle/>
          <a:p>
            <a:r>
              <a:rPr lang="en-US" sz="3600" b="1" dirty="0" smtClean="0"/>
              <a:t>Why this attack on religious liberty?</a:t>
            </a:r>
            <a:endParaRPr lang="en-US" sz="3600" b="1" dirty="0"/>
          </a:p>
        </p:txBody>
      </p:sp>
      <p:sp>
        <p:nvSpPr>
          <p:cNvPr id="8" name="Rectangle 7"/>
          <p:cNvSpPr/>
          <p:nvPr/>
        </p:nvSpPr>
        <p:spPr>
          <a:xfrm>
            <a:off x="1752600" y="0"/>
            <a:ext cx="7010400" cy="1384995"/>
          </a:xfrm>
          <a:prstGeom prst="rect">
            <a:avLst/>
          </a:prstGeom>
        </p:spPr>
        <p:txBody>
          <a:bodyPr wrap="square">
            <a:spAutoFit/>
          </a:bodyPr>
          <a:lstStyle/>
          <a:p>
            <a:pPr>
              <a:buNone/>
            </a:pPr>
            <a:r>
              <a:rPr lang="en-US" sz="2800" b="1" i="1" dirty="0" smtClean="0"/>
              <a:t>Religious free exercise is what the Church needs to fulfill its obligation to love all as Christ loved us. </a:t>
            </a:r>
            <a:endParaRPr lang="en-US" sz="2800" b="1" i="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Uncle Sam is renewing its embrace of the Philosophy of Subjectivism</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spcBef>
                <a:spcPts val="0"/>
              </a:spcBef>
              <a:buNone/>
              <a:defRPr/>
            </a:pPr>
            <a:r>
              <a:rPr lang="en-US" sz="3200" b="1" dirty="0" smtClean="0"/>
              <a:t>This philosophy reared its ugly head in the 19</a:t>
            </a:r>
            <a:r>
              <a:rPr lang="en-US" sz="3200" b="1" baseline="30000" dirty="0" smtClean="0"/>
              <a:t>th</a:t>
            </a:r>
            <a:r>
              <a:rPr lang="en-US" sz="3200" b="1" dirty="0" smtClean="0"/>
              <a:t> century in 1857 with the U.S. Supreme Court decision</a:t>
            </a:r>
            <a:r>
              <a:rPr lang="en-US" sz="3200" b="1" i="1" dirty="0" smtClean="0"/>
              <a:t> </a:t>
            </a:r>
            <a:r>
              <a:rPr lang="en-US" sz="3200" b="1" i="1" dirty="0" err="1" smtClean="0"/>
              <a:t>Dred</a:t>
            </a:r>
            <a:r>
              <a:rPr lang="en-US" sz="3200" b="1" i="1" dirty="0" smtClean="0"/>
              <a:t> Scott versus Stanford</a:t>
            </a:r>
            <a:r>
              <a:rPr lang="en-US" sz="3200" b="1" dirty="0" smtClean="0"/>
              <a:t>. This notorious decision declared that African-American slaves were no better than property. It took the Civil War to correct this notion.</a:t>
            </a:r>
          </a:p>
          <a:p>
            <a:pPr marL="457200" lvl="1" indent="0">
              <a:spcBef>
                <a:spcPts val="0"/>
              </a:spcBef>
              <a:buNone/>
              <a:defRPr/>
            </a:pPr>
            <a:endParaRPr lang="en-US" sz="3200" b="1" dirty="0" smtClean="0"/>
          </a:p>
          <a:p>
            <a:pPr marL="457200" lvl="1" indent="0">
              <a:spcBef>
                <a:spcPts val="0"/>
              </a:spcBef>
              <a:buNone/>
              <a:defRPr/>
            </a:pPr>
            <a:r>
              <a:rPr lang="en-US" sz="3200" b="1" dirty="0" smtClean="0"/>
              <a:t>The philosophy of subjectivism reared up again in 1973 in the U.S. Supreme Court decision that humanity of unborn babies does not suffice for giving them rights.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57400"/>
            <a:ext cx="8991600" cy="4800600"/>
          </a:xfrm>
        </p:spPr>
        <p:txBody>
          <a:bodyPr>
            <a:normAutofit fontScale="85000" lnSpcReduction="20000"/>
          </a:bodyPr>
          <a:lstStyle/>
          <a:p>
            <a:pPr lvl="2">
              <a:buNone/>
            </a:pPr>
            <a:r>
              <a:rPr lang="en-US" sz="2700" b="1" dirty="0" smtClean="0">
                <a:solidFill>
                  <a:schemeClr val="accent6">
                    <a:lumMod val="50000"/>
                  </a:schemeClr>
                </a:solidFill>
              </a:rPr>
              <a:t>“At </a:t>
            </a:r>
            <a:r>
              <a:rPr lang="en-US" sz="2700" b="1" dirty="0" smtClean="0">
                <a:solidFill>
                  <a:schemeClr val="accent6">
                    <a:lumMod val="50000"/>
                  </a:schemeClr>
                </a:solidFill>
              </a:rPr>
              <a:t>the </a:t>
            </a:r>
            <a:r>
              <a:rPr lang="en-US" sz="2700" b="1" i="1" dirty="0" smtClean="0">
                <a:solidFill>
                  <a:srgbClr val="C00000"/>
                </a:solidFill>
              </a:rPr>
              <a:t>heart of liberty </a:t>
            </a:r>
            <a:r>
              <a:rPr lang="en-US" sz="2700" b="1" dirty="0" smtClean="0">
                <a:solidFill>
                  <a:schemeClr val="accent6">
                    <a:lumMod val="50000"/>
                  </a:schemeClr>
                </a:solidFill>
              </a:rPr>
              <a:t>is the right to define one's own concept of existence, of meaning, of the universe, and of the mystery of human life</a:t>
            </a:r>
            <a:r>
              <a:rPr lang="en-US" sz="2700" b="1" dirty="0" smtClean="0">
                <a:solidFill>
                  <a:schemeClr val="accent6">
                    <a:lumMod val="50000"/>
                  </a:schemeClr>
                </a:solidFill>
              </a:rPr>
              <a:t>.” </a:t>
            </a:r>
          </a:p>
          <a:p>
            <a:pPr lvl="1">
              <a:buNone/>
            </a:pPr>
            <a:endParaRPr lang="en-US" sz="3100" b="1" dirty="0" smtClean="0">
              <a:solidFill>
                <a:schemeClr val="accent6">
                  <a:lumMod val="50000"/>
                </a:schemeClr>
              </a:solidFill>
            </a:endParaRPr>
          </a:p>
          <a:p>
            <a:pPr lvl="1">
              <a:buNone/>
            </a:pPr>
            <a:r>
              <a:rPr lang="en-US" sz="3100" b="1" dirty="0" smtClean="0"/>
              <a:t>If </a:t>
            </a:r>
            <a:r>
              <a:rPr lang="en-US" sz="3100" b="1" i="1" dirty="0" smtClean="0"/>
              <a:t>Casey </a:t>
            </a:r>
            <a:r>
              <a:rPr lang="en-US" sz="3100" b="1" dirty="0" smtClean="0"/>
              <a:t>is right, </a:t>
            </a:r>
            <a:r>
              <a:rPr lang="en-US" sz="3100" b="1" dirty="0" smtClean="0"/>
              <a:t>meaning originates with self-preferences-</a:t>
            </a:r>
            <a:r>
              <a:rPr lang="en-US" sz="3100" b="1" dirty="0" smtClean="0"/>
              <a:t>--and there </a:t>
            </a:r>
            <a:r>
              <a:rPr lang="en-US" sz="3100" b="1" dirty="0" smtClean="0">
                <a:solidFill>
                  <a:schemeClr val="accent6">
                    <a:lumMod val="50000"/>
                  </a:schemeClr>
                </a:solidFill>
              </a:rPr>
              <a:t>are no objective </a:t>
            </a:r>
            <a:r>
              <a:rPr lang="en-US" sz="3100" b="1" dirty="0" smtClean="0"/>
              <a:t>criteria for differentiating between  those liberties that deserve legal protection and those that are so capriciously vicious as to deserve being outlawed.  </a:t>
            </a:r>
            <a:endParaRPr lang="en-US" sz="3100" b="1" dirty="0" smtClean="0"/>
          </a:p>
          <a:p>
            <a:pPr lvl="1">
              <a:buNone/>
            </a:pPr>
            <a:endParaRPr lang="en-US" sz="3100" b="1" dirty="0" smtClean="0"/>
          </a:p>
          <a:p>
            <a:pPr lvl="1">
              <a:buNone/>
            </a:pPr>
            <a:r>
              <a:rPr lang="en-US" sz="3100" b="1" dirty="0" smtClean="0"/>
              <a:t>But </a:t>
            </a:r>
            <a:r>
              <a:rPr lang="en-US" sz="3100" b="1" dirty="0" smtClean="0"/>
              <a:t>there are objective criteria. For instance, we do not tolerate parents who define the meaning of their own existence so selfishly that they neglect their own children. Child abuse is both immoral and illegal.</a:t>
            </a:r>
          </a:p>
          <a:p>
            <a:pPr lvl="1">
              <a:buNone/>
            </a:pPr>
            <a:endParaRPr lang="en-US" dirty="0"/>
          </a:p>
        </p:txBody>
      </p:sp>
      <p:sp>
        <p:nvSpPr>
          <p:cNvPr id="5" name="TextBox 4"/>
          <p:cNvSpPr txBox="1"/>
          <p:nvPr/>
        </p:nvSpPr>
        <p:spPr>
          <a:xfrm>
            <a:off x="152400" y="304800"/>
            <a:ext cx="8686800" cy="1384995"/>
          </a:xfrm>
          <a:prstGeom prst="rect">
            <a:avLst/>
          </a:prstGeom>
          <a:noFill/>
        </p:spPr>
        <p:txBody>
          <a:bodyPr wrap="square" rtlCol="0">
            <a:spAutoFit/>
          </a:bodyPr>
          <a:lstStyle/>
          <a:p>
            <a:pPr marL="0" lvl="1"/>
            <a:r>
              <a:rPr lang="en-US" sz="2800" b="1" dirty="0" smtClean="0"/>
              <a:t> Concern for abortion rights has now led the U.S. Supreme Court to formulate, in </a:t>
            </a:r>
            <a:r>
              <a:rPr lang="en-US" sz="2800" b="1" i="1" dirty="0" smtClean="0"/>
              <a:t>Planned Parenthood v. Casey</a:t>
            </a:r>
            <a:r>
              <a:rPr lang="en-US" sz="2800" b="1" dirty="0" smtClean="0"/>
              <a:t>, a subjective definition of </a:t>
            </a:r>
            <a:r>
              <a:rPr lang="en-US" sz="2800" b="1" dirty="0" smtClean="0"/>
              <a:t>liberty</a:t>
            </a:r>
            <a:r>
              <a:rPr lang="en-US" sz="2800" b="1"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5334000"/>
          </a:xfrm>
        </p:spPr>
        <p:txBody>
          <a:bodyPr>
            <a:normAutofit fontScale="77500" lnSpcReduction="20000"/>
          </a:bodyPr>
          <a:lstStyle/>
          <a:p>
            <a:pPr>
              <a:buNone/>
            </a:pPr>
            <a:r>
              <a:rPr lang="en-US" sz="4200" b="1" dirty="0" smtClean="0"/>
              <a:t>Whence come these </a:t>
            </a:r>
            <a:r>
              <a:rPr lang="en-US" sz="4200" b="1" dirty="0" smtClean="0"/>
              <a:t>objective </a:t>
            </a:r>
            <a:r>
              <a:rPr lang="en-US" sz="4200" b="1" dirty="0" smtClean="0"/>
              <a:t>criteria?</a:t>
            </a:r>
          </a:p>
          <a:p>
            <a:pPr>
              <a:buNone/>
            </a:pPr>
            <a:endParaRPr lang="en-US" sz="4200" b="1" dirty="0" smtClean="0"/>
          </a:p>
          <a:p>
            <a:pPr>
              <a:buNone/>
            </a:pPr>
            <a:r>
              <a:rPr lang="en-US" sz="4200" b="1" dirty="0" smtClean="0"/>
              <a:t>From Self-preferences?</a:t>
            </a:r>
          </a:p>
          <a:p>
            <a:pPr>
              <a:buNone/>
            </a:pPr>
            <a:r>
              <a:rPr lang="en-US" sz="4200" b="1" dirty="0" smtClean="0"/>
              <a:t>	</a:t>
            </a:r>
            <a:r>
              <a:rPr lang="en-US" sz="4200" b="1" dirty="0" smtClean="0"/>
              <a:t>	</a:t>
            </a:r>
          </a:p>
          <a:p>
            <a:pPr>
              <a:buNone/>
            </a:pPr>
            <a:r>
              <a:rPr lang="en-US" sz="4200" b="1" dirty="0" smtClean="0"/>
              <a:t>	</a:t>
            </a:r>
            <a:r>
              <a:rPr lang="en-US" sz="4200" b="1" dirty="0" smtClean="0"/>
              <a:t>		From the State?</a:t>
            </a:r>
          </a:p>
          <a:p>
            <a:pPr>
              <a:buNone/>
            </a:pPr>
            <a:r>
              <a:rPr lang="en-US" sz="4200" b="1" dirty="0" smtClean="0"/>
              <a:t>	</a:t>
            </a:r>
            <a:r>
              <a:rPr lang="en-US" sz="4200" b="1" dirty="0" smtClean="0"/>
              <a:t>		</a:t>
            </a:r>
          </a:p>
          <a:p>
            <a:pPr>
              <a:buNone/>
            </a:pPr>
            <a:r>
              <a:rPr lang="en-US" sz="4200" b="1" dirty="0" smtClean="0"/>
              <a:t>	</a:t>
            </a:r>
            <a:r>
              <a:rPr lang="en-US" sz="4200" b="1" dirty="0" smtClean="0"/>
              <a:t>			</a:t>
            </a:r>
          </a:p>
          <a:p>
            <a:pPr>
              <a:buNone/>
            </a:pPr>
            <a:r>
              <a:rPr lang="en-US" sz="4200" b="1" dirty="0" smtClean="0"/>
              <a:t>				From Nature? </a:t>
            </a:r>
          </a:p>
          <a:p>
            <a:pPr>
              <a:buNone/>
            </a:pPr>
            <a:endParaRPr lang="en-US" sz="4200" b="1" dirty="0" smtClean="0"/>
          </a:p>
          <a:p>
            <a:pPr>
              <a:buNone/>
            </a:pPr>
            <a:r>
              <a:rPr lang="en-US" sz="4600" b="1" dirty="0" smtClean="0"/>
              <a:t>Is there an American Option?</a:t>
            </a:r>
            <a:endParaRPr lang="en-US" sz="4600" b="1" dirty="0"/>
          </a:p>
        </p:txBody>
      </p:sp>
      <p:sp>
        <p:nvSpPr>
          <p:cNvPr id="21" name="TextBox 20"/>
          <p:cNvSpPr txBox="1"/>
          <p:nvPr/>
        </p:nvSpPr>
        <p:spPr>
          <a:xfrm>
            <a:off x="0" y="5791200"/>
            <a:ext cx="6781800" cy="553998"/>
          </a:xfrm>
          <a:prstGeom prst="rect">
            <a:avLst/>
          </a:prstGeom>
          <a:noFill/>
        </p:spPr>
        <p:txBody>
          <a:bodyPr wrap="square" rtlCol="0">
            <a:spAutoFit/>
          </a:bodyPr>
          <a:lstStyle/>
          <a:p>
            <a:r>
              <a:rPr lang="en-US" sz="2800" b="1" dirty="0" smtClean="0"/>
              <a:t>    </a:t>
            </a:r>
            <a:r>
              <a:rPr lang="en-US" sz="3000" b="1" i="1" dirty="0" smtClean="0"/>
              <a:t>Let’s check our birth certificate and see</a:t>
            </a:r>
            <a:r>
              <a:rPr lang="en-US" sz="2800" b="1"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amond(i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839200" cy="5562600"/>
          </a:xfrm>
        </p:spPr>
        <p:txBody>
          <a:bodyPr>
            <a:normAutofit fontScale="55000" lnSpcReduction="20000"/>
          </a:bodyPr>
          <a:lstStyle/>
          <a:p>
            <a:pPr>
              <a:buNone/>
            </a:pPr>
            <a:endParaRPr lang="en-US" sz="2900" b="1" dirty="0" smtClean="0"/>
          </a:p>
          <a:p>
            <a:pPr>
              <a:buNone/>
            </a:pPr>
            <a:r>
              <a:rPr lang="en-US" sz="3800" b="1" dirty="0" smtClean="0"/>
              <a:t>When </a:t>
            </a:r>
            <a:r>
              <a:rPr lang="en-US" sz="3800" b="1" dirty="0"/>
              <a:t>in the Course of human events, it becomes necessary for one people to dissolve the political bands which have connected them with another, and to assume among the powers of the earth, the separate and equal station to which </a:t>
            </a:r>
            <a:r>
              <a:rPr lang="en-US" sz="3800" b="1" i="1" dirty="0"/>
              <a:t>the Laws of Nature and of Nature's God </a:t>
            </a:r>
            <a:r>
              <a:rPr lang="en-US" sz="3800" b="1" dirty="0"/>
              <a:t>entitle them, a decent respect to the opinions of mankind requires that they should declare the causes which impel them to the separation.</a:t>
            </a:r>
          </a:p>
          <a:p>
            <a:pPr>
              <a:buNone/>
            </a:pPr>
            <a:endParaRPr lang="en-US" b="1" dirty="0" smtClean="0"/>
          </a:p>
          <a:p>
            <a:pPr>
              <a:buNone/>
            </a:pPr>
            <a:r>
              <a:rPr lang="en-US" sz="3800" b="1" dirty="0" smtClean="0"/>
              <a:t>We </a:t>
            </a:r>
            <a:r>
              <a:rPr lang="en-US" sz="3800" b="1" dirty="0"/>
              <a:t>hold </a:t>
            </a:r>
            <a:r>
              <a:rPr lang="en-US" sz="3800" b="1" i="1" dirty="0"/>
              <a:t>these truths to be self-evident</a:t>
            </a:r>
            <a:r>
              <a:rPr lang="en-US" sz="3800" b="1" dirty="0"/>
              <a:t>, </a:t>
            </a:r>
            <a:endParaRPr lang="en-US" sz="3800" b="1" dirty="0" smtClean="0"/>
          </a:p>
          <a:p>
            <a:pPr>
              <a:buNone/>
            </a:pPr>
            <a:r>
              <a:rPr lang="en-US" sz="3800" b="1" dirty="0" smtClean="0"/>
              <a:t>	[1]</a:t>
            </a:r>
            <a:r>
              <a:rPr lang="en-US" sz="3800" b="1" i="1" dirty="0" smtClean="0"/>
              <a:t>that</a:t>
            </a:r>
            <a:r>
              <a:rPr lang="en-US" sz="3800" b="1" dirty="0" smtClean="0"/>
              <a:t> </a:t>
            </a:r>
            <a:r>
              <a:rPr lang="en-US" sz="3800" b="1" dirty="0"/>
              <a:t>all men are created equal, </a:t>
            </a:r>
            <a:endParaRPr lang="en-US" sz="3800" b="1" dirty="0" smtClean="0"/>
          </a:p>
          <a:p>
            <a:pPr>
              <a:buNone/>
            </a:pPr>
            <a:r>
              <a:rPr lang="en-US" sz="3800" b="1" i="1" dirty="0" smtClean="0"/>
              <a:t>	[2] </a:t>
            </a:r>
            <a:r>
              <a:rPr lang="en-US" sz="3800" b="1" i="1" dirty="0" smtClean="0"/>
              <a:t>that</a:t>
            </a:r>
            <a:r>
              <a:rPr lang="en-US" sz="3800" b="1" dirty="0" smtClean="0"/>
              <a:t> </a:t>
            </a:r>
            <a:r>
              <a:rPr lang="en-US" sz="3800" b="1" dirty="0"/>
              <a:t>they are endowed by their Creator with certain unalienable Rights, </a:t>
            </a:r>
            <a:endParaRPr lang="en-US" sz="3800" b="1" dirty="0" smtClean="0"/>
          </a:p>
          <a:p>
            <a:pPr>
              <a:buNone/>
            </a:pPr>
            <a:r>
              <a:rPr lang="en-US" sz="3800" b="1" dirty="0" smtClean="0"/>
              <a:t>	[3]</a:t>
            </a:r>
            <a:r>
              <a:rPr lang="en-US" sz="3800" b="1" i="1" dirty="0" smtClean="0"/>
              <a:t>that </a:t>
            </a:r>
            <a:r>
              <a:rPr lang="en-US" sz="3800" b="1" i="1" dirty="0"/>
              <a:t>among these </a:t>
            </a:r>
            <a:r>
              <a:rPr lang="en-US" sz="3800" b="1" dirty="0"/>
              <a:t>are Life, Liberty and the pursuit of Happiness</a:t>
            </a:r>
            <a:r>
              <a:rPr lang="en-US" sz="3800" b="1" dirty="0" smtClean="0"/>
              <a:t>.—</a:t>
            </a:r>
          </a:p>
          <a:p>
            <a:pPr>
              <a:buNone/>
            </a:pPr>
            <a:r>
              <a:rPr lang="en-US" sz="3800" b="1" dirty="0" smtClean="0"/>
              <a:t>	[4]</a:t>
            </a:r>
            <a:r>
              <a:rPr lang="en-US" sz="3800" b="1" i="1" dirty="0" smtClean="0"/>
              <a:t>That</a:t>
            </a:r>
            <a:r>
              <a:rPr lang="en-US" sz="3800" b="1" dirty="0" smtClean="0"/>
              <a:t> </a:t>
            </a:r>
            <a:r>
              <a:rPr lang="en-US" sz="3800" b="1" dirty="0"/>
              <a:t>to secure these rights, Governments are instituted among Men, deriving their just powers from the consent of the governed, </a:t>
            </a:r>
            <a:r>
              <a:rPr lang="en-US" sz="3800" b="1" dirty="0" smtClean="0"/>
              <a:t>--</a:t>
            </a:r>
          </a:p>
          <a:p>
            <a:pPr>
              <a:buNone/>
            </a:pPr>
            <a:r>
              <a:rPr lang="en-US" sz="3800" b="1" i="1" dirty="0" smtClean="0"/>
              <a:t>	</a:t>
            </a:r>
            <a:r>
              <a:rPr lang="en-US" sz="3800" b="1" dirty="0" smtClean="0"/>
              <a:t>[5] </a:t>
            </a:r>
            <a:r>
              <a:rPr lang="en-US" sz="3800" b="1" i="1" dirty="0" smtClean="0"/>
              <a:t>That</a:t>
            </a:r>
            <a:r>
              <a:rPr lang="en-US" sz="3800" b="1" dirty="0" smtClean="0"/>
              <a:t> </a:t>
            </a:r>
            <a:r>
              <a:rPr lang="en-US" sz="3800" b="1" dirty="0"/>
              <a:t>whenever any Form of Government becomes destructive of these ends, it is the Right of the People to alter or to abolish it, and to institute new Government, laying its foundation on such principles and organizing its powers in such form, as to them shall seem most likely to effect their Safety </a:t>
            </a:r>
            <a:r>
              <a:rPr lang="en-US" sz="3800" b="1" dirty="0" smtClean="0"/>
              <a:t>and </a:t>
            </a:r>
            <a:r>
              <a:rPr lang="en-US" sz="3800" b="1" dirty="0"/>
              <a:t>Happiness</a:t>
            </a:r>
            <a:r>
              <a:rPr lang="en-US" sz="3800" b="1" dirty="0" smtClean="0"/>
              <a:t>.”  (emphasis mine</a:t>
            </a:r>
            <a:r>
              <a:rPr lang="en-US" sz="3800" b="1" dirty="0" smtClean="0"/>
              <a:t>) </a:t>
            </a:r>
            <a:endParaRPr lang="en-US" sz="3800" b="1" dirty="0" smtClean="0"/>
          </a:p>
        </p:txBody>
      </p:sp>
      <p:sp>
        <p:nvSpPr>
          <p:cNvPr id="2" name="Title 1"/>
          <p:cNvSpPr>
            <a:spLocks noGrp="1"/>
          </p:cNvSpPr>
          <p:nvPr>
            <p:ph type="title"/>
          </p:nvPr>
        </p:nvSpPr>
        <p:spPr>
          <a:xfrm>
            <a:off x="5257800" y="228600"/>
            <a:ext cx="3886200" cy="1096962"/>
          </a:xfrm>
        </p:spPr>
        <p:txBody>
          <a:bodyPr>
            <a:noAutofit/>
          </a:bodyPr>
          <a:lstStyle/>
          <a:p>
            <a:r>
              <a:rPr lang="en-US" sz="2400" b="1" dirty="0" smtClean="0"/>
              <a:t>America’s</a:t>
            </a:r>
            <a:r>
              <a:rPr lang="en-US" sz="2400" b="1" dirty="0" smtClean="0"/>
              <a:t> </a:t>
            </a:r>
            <a:r>
              <a:rPr lang="en-US" sz="2400" b="1" dirty="0" smtClean="0"/>
              <a:t>Definition </a:t>
            </a:r>
            <a:r>
              <a:rPr lang="en-US" sz="2400" b="1" dirty="0" smtClean="0"/>
              <a:t/>
            </a:r>
            <a:br>
              <a:rPr lang="en-US" sz="2400" b="1" dirty="0" smtClean="0"/>
            </a:br>
            <a:r>
              <a:rPr lang="en-US" sz="2400" b="1" dirty="0" smtClean="0"/>
              <a:t>of </a:t>
            </a:r>
            <a:r>
              <a:rPr lang="en-US" sz="2400" b="1" dirty="0" smtClean="0"/>
              <a:t>Existence, the Universe and Human </a:t>
            </a:r>
            <a:r>
              <a:rPr lang="en-US" sz="2400" b="1" dirty="0" smtClean="0"/>
              <a:t>Life Is Objective---Not Subjective</a:t>
            </a:r>
            <a:endParaRPr lang="en-US" sz="2400" b="1" dirty="0"/>
          </a:p>
        </p:txBody>
      </p:sp>
      <p:pic>
        <p:nvPicPr>
          <p:cNvPr id="18434" name="Picture 2" descr="http://www.founding.com/repository/imgLib/20071018_declaration.jpg"/>
          <p:cNvPicPr>
            <a:picLocks noChangeAspect="1" noChangeArrowheads="1"/>
          </p:cNvPicPr>
          <p:nvPr/>
        </p:nvPicPr>
        <p:blipFill>
          <a:blip r:embed="rId3" cstate="print"/>
          <a:srcRect r="5186" b="81523"/>
          <a:stretch>
            <a:fillRect/>
          </a:stretch>
        </p:blipFill>
        <p:spPr bwMode="auto">
          <a:xfrm>
            <a:off x="0" y="0"/>
            <a:ext cx="5282379"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38099</TotalTime>
  <Words>4243</Words>
  <Application>Microsoft Office PowerPoint</Application>
  <PresentationFormat>On-screen Show (4:3)</PresentationFormat>
  <Paragraphs>217</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Deceits and Conceits: The False Conflict of Religious Freedom with Women’s Liberty</vt:lpstr>
      <vt:lpstr>Fortnight of Freedom: Charity Under Fire</vt:lpstr>
      <vt:lpstr>Love Seeks Service With Joy</vt:lpstr>
      <vt:lpstr>Free To Be Of Service</vt:lpstr>
      <vt:lpstr>Slide 5</vt:lpstr>
      <vt:lpstr>Uncle Sam is renewing its embrace of the Philosophy of Subjectivism</vt:lpstr>
      <vt:lpstr>Slide 7</vt:lpstr>
      <vt:lpstr>Slide 8</vt:lpstr>
      <vt:lpstr>America’s Definition  of Existence, the Universe and Human Life Is Objective---Not Subjective</vt:lpstr>
      <vt:lpstr>ANALYSIS:</vt:lpstr>
      <vt:lpstr>Slide 11</vt:lpstr>
      <vt:lpstr>Two Objections: </vt:lpstr>
      <vt:lpstr>Slide 13</vt:lpstr>
      <vt:lpstr>Slide 14</vt:lpstr>
      <vt:lpstr>Our founders likewise knew the value of believing in God and the importance of religious liberty. They not only identified it as our first liberty but they also established the tradition of beginning each session of Congress with a prayer offered by an official chaplain.   As argued by Benjamin Franklin, : “I have lived, Sir, a long time, and the longer I live, the more convincing proofs I see of this truth: that God Governs in the affairs of men. And if a sparrow cannot fall to the ground without his notice, is it probable that an empire can rise without his aid? We have been assured, Sir, ion the sacred writings, that ’except the Lord build the House they labour in vain that build it. I firmly believe this; and I also believe that without his concurring aid we shall succeed in the political building no better, than the Builders of Babel . . . I therefore beg leave to move---that henceforth prayers imploring the assistance of Heaven, and its blessings on our deliberations, be held in this Assembly every morning before we proceed to business, and that one or more of the Clergy of this City be requested to officiate in that Service.”  Benjamin Franklin, June 28, 1787  (225 years ago tomorrow)  Thomas Jefferson, although he is not known as being very religious, asked:  “And can the liberties of a nation be thought secure when we have removed their only firm basis, a conviction in the minds of the people that these liberties are the gift of God? **</vt:lpstr>
      <vt:lpstr>Slide 16</vt:lpstr>
      <vt:lpstr>Slide 17</vt:lpstr>
      <vt:lpstr>Throwing the Declaration’s Natural Law Philosophy into History’s Dustpan Would Be a Mistake:  Without nature’s objective truths, freedom perishes.  </vt:lpstr>
      <vt:lpstr> Without nature’s objective truths, freedom perishes.</vt:lpstr>
      <vt:lpstr>Slide 20</vt:lpstr>
      <vt:lpstr>Slide 21</vt:lpstr>
      <vt:lpstr>Slide 22</vt:lpstr>
      <vt:lpstr>Religious liberty protects the law written on the human heart. Without this law, persuasion is difficult, if not impossible. And if impossible, then there’s no respect for human beings, no authentic peace, and no liberating pluralism. And, caring cannot then be other than domination. </vt:lpstr>
      <vt:lpstr>Catholic Religious Conscience promotes the dignity of the person, natural rights and liberties---especially of women, thereby enriching the secular state. </vt:lpstr>
      <vt:lpstr>Women Have a Special Role and Mission. It is to be person-centered  and to make every aspect of society more person-centered.</vt:lpstr>
      <vt:lpstr>Women know that true liberty is fulfilled in lovingly caring for the physical and spiritual needs of others---even under fire. </vt:lpstr>
      <vt:lpstr>Conclusion</vt:lpstr>
    </vt:vector>
  </TitlesOfParts>
  <Company>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630</cp:revision>
  <dcterms:created xsi:type="dcterms:W3CDTF">2012-06-04T14:31:14Z</dcterms:created>
  <dcterms:modified xsi:type="dcterms:W3CDTF">2012-07-05T02:09:56Z</dcterms:modified>
</cp:coreProperties>
</file>