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6" r:id="rId3"/>
    <p:sldId id="269" r:id="rId4"/>
    <p:sldId id="261" r:id="rId5"/>
    <p:sldId id="279" r:id="rId6"/>
    <p:sldId id="267" r:id="rId7"/>
    <p:sldId id="274" r:id="rId8"/>
    <p:sldId id="275" r:id="rId9"/>
    <p:sldId id="276" r:id="rId10"/>
    <p:sldId id="262" r:id="rId11"/>
    <p:sldId id="258" r:id="rId12"/>
    <p:sldId id="268" r:id="rId13"/>
    <p:sldId id="271" r:id="rId14"/>
    <p:sldId id="278" r:id="rId15"/>
    <p:sldId id="272" r:id="rId16"/>
    <p:sldId id="282" r:id="rId17"/>
    <p:sldId id="281" r:id="rId18"/>
    <p:sldId id="273" r:id="rId19"/>
    <p:sldId id="284" r:id="rId20"/>
    <p:sldId id="283" r:id="rId21"/>
    <p:sldId id="277" r:id="rId22"/>
    <p:sldId id="265" r:id="rId23"/>
    <p:sldId id="280" r:id="rId24"/>
  </p:sldIdLst>
  <p:sldSz cx="9144000" cy="6858000" type="screen4x3"/>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A532"/>
    <a:srgbClr val="A420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660"/>
  </p:normalViewPr>
  <p:slideViewPr>
    <p:cSldViewPr>
      <p:cViewPr>
        <p:scale>
          <a:sx n="70" d="100"/>
          <a:sy n="70" d="100"/>
        </p:scale>
        <p:origin x="-1908" y="-6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D4A78B-A8CA-4264-A1D8-2DC882FF40FD}" type="datetimeFigureOut">
              <a:rPr lang="en-US" smtClean="0"/>
              <a:t>9/12/2012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8D2BA6-07BA-4F56-AC77-231CD7E9026F}" type="slidenum">
              <a:rPr lang="en-US" smtClean="0"/>
              <a:t>‹#›</a:t>
            </a:fld>
            <a:endParaRPr lang="en-US" dirty="0"/>
          </a:p>
        </p:txBody>
      </p:sp>
    </p:spTree>
    <p:extLst>
      <p:ext uri="{BB962C8B-B14F-4D97-AF65-F5344CB8AC3E}">
        <p14:creationId xmlns:p14="http://schemas.microsoft.com/office/powerpoint/2010/main" val="1936655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8D2BA6-07BA-4F56-AC77-231CD7E9026F}" type="slidenum">
              <a:rPr lang="en-US" smtClean="0"/>
              <a:t>2</a:t>
            </a:fld>
            <a:endParaRPr lang="en-US" dirty="0"/>
          </a:p>
        </p:txBody>
      </p:sp>
    </p:spTree>
    <p:extLst>
      <p:ext uri="{BB962C8B-B14F-4D97-AF65-F5344CB8AC3E}">
        <p14:creationId xmlns:p14="http://schemas.microsoft.com/office/powerpoint/2010/main" val="3379858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8D2BA6-07BA-4F56-AC77-231CD7E9026F}" type="slidenum">
              <a:rPr lang="en-US" smtClean="0"/>
              <a:t>19</a:t>
            </a:fld>
            <a:endParaRPr lang="en-US" dirty="0"/>
          </a:p>
        </p:txBody>
      </p:sp>
    </p:spTree>
    <p:extLst>
      <p:ext uri="{BB962C8B-B14F-4D97-AF65-F5344CB8AC3E}">
        <p14:creationId xmlns:p14="http://schemas.microsoft.com/office/powerpoint/2010/main" val="1925781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8D2BA6-07BA-4F56-AC77-231CD7E9026F}" type="slidenum">
              <a:rPr lang="en-US" smtClean="0"/>
              <a:t>20</a:t>
            </a:fld>
            <a:endParaRPr lang="en-US" dirty="0"/>
          </a:p>
        </p:txBody>
      </p:sp>
    </p:spTree>
    <p:extLst>
      <p:ext uri="{BB962C8B-B14F-4D97-AF65-F5344CB8AC3E}">
        <p14:creationId xmlns:p14="http://schemas.microsoft.com/office/powerpoint/2010/main" val="1925781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entitled “</a:t>
            </a:r>
            <a:r>
              <a:rPr lang="en-US" sz="1200" i="1" dirty="0" smtClean="0"/>
              <a:t>Domestic Impact of the [Vietnam] War,</a:t>
            </a:r>
            <a:r>
              <a:rPr lang="en-US" sz="1200" dirty="0" smtClean="0"/>
              <a:t>”</a:t>
            </a:r>
            <a:r>
              <a:rPr lang="en-US" sz="1200" i="1" dirty="0" smtClean="0"/>
              <a:t> </a:t>
            </a:r>
            <a:r>
              <a:rPr lang="en-US" sz="1200" dirty="0" smtClean="0"/>
              <a:t>Nov. 1967 (audio available at http://www.aavw.org/audio/conscience.mp3)</a:t>
            </a:r>
          </a:p>
          <a:p>
            <a:endParaRPr lang="en-US" dirty="0"/>
          </a:p>
        </p:txBody>
      </p:sp>
      <p:sp>
        <p:nvSpPr>
          <p:cNvPr id="4" name="Slide Number Placeholder 3"/>
          <p:cNvSpPr>
            <a:spLocks noGrp="1"/>
          </p:cNvSpPr>
          <p:nvPr>
            <p:ph type="sldNum" sz="quarter" idx="10"/>
          </p:nvPr>
        </p:nvSpPr>
        <p:spPr/>
        <p:txBody>
          <a:bodyPr/>
          <a:lstStyle/>
          <a:p>
            <a:fld id="{018D2BA6-07BA-4F56-AC77-231CD7E9026F}" type="slidenum">
              <a:rPr lang="en-US" smtClean="0"/>
              <a:t>22</a:t>
            </a:fld>
            <a:endParaRPr lang="en-US" dirty="0"/>
          </a:p>
        </p:txBody>
      </p:sp>
    </p:spTree>
    <p:extLst>
      <p:ext uri="{BB962C8B-B14F-4D97-AF65-F5344CB8AC3E}">
        <p14:creationId xmlns:p14="http://schemas.microsoft.com/office/powerpoint/2010/main" val="1916132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 of the annual Right to Life March in Washington D.C.</a:t>
            </a:r>
            <a:endParaRPr lang="en-US" dirty="0"/>
          </a:p>
        </p:txBody>
      </p:sp>
      <p:sp>
        <p:nvSpPr>
          <p:cNvPr id="4" name="Slide Number Placeholder 3"/>
          <p:cNvSpPr>
            <a:spLocks noGrp="1"/>
          </p:cNvSpPr>
          <p:nvPr>
            <p:ph type="sldNum" sz="quarter" idx="10"/>
          </p:nvPr>
        </p:nvSpPr>
        <p:spPr/>
        <p:txBody>
          <a:bodyPr/>
          <a:lstStyle/>
          <a:p>
            <a:fld id="{018D2BA6-07BA-4F56-AC77-231CD7E9026F}" type="slidenum">
              <a:rPr lang="en-US" smtClean="0"/>
              <a:t>3</a:t>
            </a:fld>
            <a:endParaRPr lang="en-US" dirty="0"/>
          </a:p>
        </p:txBody>
      </p:sp>
    </p:spTree>
    <p:extLst>
      <p:ext uri="{BB962C8B-B14F-4D97-AF65-F5344CB8AC3E}">
        <p14:creationId xmlns:p14="http://schemas.microsoft.com/office/powerpoint/2010/main" val="2499064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Department</a:t>
            </a:r>
            <a:r>
              <a:rPr lang="en-US" baseline="0" dirty="0" smtClean="0"/>
              <a:t> of Health and Human Services offers a chart of required coverage including the contraception mandate at http://www.hrsa.gov/womensguidelines/ (last visited June 19, 2012).  The concerns of the USCCB can </a:t>
            </a:r>
            <a:r>
              <a:rPr lang="en-US" baseline="0" smtClean="0"/>
              <a:t>be found at http://www.usccb.org/issues-and-action/religious-liberty/conscience-protection/.</a:t>
            </a:r>
            <a:endParaRPr lang="en-US" dirty="0"/>
          </a:p>
        </p:txBody>
      </p:sp>
      <p:sp>
        <p:nvSpPr>
          <p:cNvPr id="4" name="Slide Number Placeholder 3"/>
          <p:cNvSpPr>
            <a:spLocks noGrp="1"/>
          </p:cNvSpPr>
          <p:nvPr>
            <p:ph type="sldNum" sz="quarter" idx="10"/>
          </p:nvPr>
        </p:nvSpPr>
        <p:spPr/>
        <p:txBody>
          <a:bodyPr/>
          <a:lstStyle/>
          <a:p>
            <a:fld id="{018D2BA6-07BA-4F56-AC77-231CD7E9026F}" type="slidenum">
              <a:rPr lang="en-US" smtClean="0"/>
              <a:t>7</a:t>
            </a:fld>
            <a:endParaRPr lang="en-US" dirty="0"/>
          </a:p>
        </p:txBody>
      </p:sp>
    </p:spTree>
    <p:extLst>
      <p:ext uri="{BB962C8B-B14F-4D97-AF65-F5344CB8AC3E}">
        <p14:creationId xmlns:p14="http://schemas.microsoft.com/office/powerpoint/2010/main" val="2896902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8D2BA6-07BA-4F56-AC77-231CD7E9026F}" type="slidenum">
              <a:rPr lang="en-US" smtClean="0"/>
              <a:t>10</a:t>
            </a:fld>
            <a:endParaRPr lang="en-US" dirty="0"/>
          </a:p>
        </p:txBody>
      </p:sp>
    </p:spTree>
    <p:extLst>
      <p:ext uri="{BB962C8B-B14F-4D97-AF65-F5344CB8AC3E}">
        <p14:creationId xmlns:p14="http://schemas.microsoft.com/office/powerpoint/2010/main" val="2997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full text of this 1968 encyclical can be found on the Vatican</a:t>
            </a:r>
            <a:r>
              <a:rPr lang="en-US" baseline="0" dirty="0" smtClean="0"/>
              <a:t> website</a:t>
            </a:r>
            <a:r>
              <a:rPr lang="en-US" dirty="0" smtClean="0"/>
              <a:t> at http://www.vatican.va/holy_father/paul_vi/encyclicals/documents/hf_p-vi_enc_25071968_humanae-vitae_en.html  .</a:t>
            </a:r>
            <a:endParaRPr lang="en-US" dirty="0"/>
          </a:p>
        </p:txBody>
      </p:sp>
      <p:sp>
        <p:nvSpPr>
          <p:cNvPr id="4" name="Slide Number Placeholder 3"/>
          <p:cNvSpPr>
            <a:spLocks noGrp="1"/>
          </p:cNvSpPr>
          <p:nvPr>
            <p:ph type="sldNum" sz="quarter" idx="10"/>
          </p:nvPr>
        </p:nvSpPr>
        <p:spPr/>
        <p:txBody>
          <a:bodyPr/>
          <a:lstStyle/>
          <a:p>
            <a:fld id="{018D2BA6-07BA-4F56-AC77-231CD7E9026F}" type="slidenum">
              <a:rPr lang="en-US" smtClean="0"/>
              <a:t>13</a:t>
            </a:fld>
            <a:endParaRPr lang="en-US" dirty="0"/>
          </a:p>
        </p:txBody>
      </p:sp>
    </p:spTree>
    <p:extLst>
      <p:ext uri="{BB962C8B-B14F-4D97-AF65-F5344CB8AC3E}">
        <p14:creationId xmlns:p14="http://schemas.microsoft.com/office/powerpoint/2010/main" val="1221274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Planned</a:t>
            </a:r>
            <a:r>
              <a:rPr lang="en-US" i="1" baseline="0" dirty="0" smtClean="0"/>
              <a:t> Parenthood  of SE Pennsylvania v. Casey, 505 U.S. 833, 856 (1992).</a:t>
            </a:r>
            <a:endParaRPr lang="en-US" i="1" dirty="0"/>
          </a:p>
        </p:txBody>
      </p:sp>
      <p:sp>
        <p:nvSpPr>
          <p:cNvPr id="4" name="Slide Number Placeholder 3"/>
          <p:cNvSpPr>
            <a:spLocks noGrp="1"/>
          </p:cNvSpPr>
          <p:nvPr>
            <p:ph type="sldNum" sz="quarter" idx="10"/>
          </p:nvPr>
        </p:nvSpPr>
        <p:spPr/>
        <p:txBody>
          <a:bodyPr/>
          <a:lstStyle/>
          <a:p>
            <a:fld id="{018D2BA6-07BA-4F56-AC77-231CD7E9026F}" type="slidenum">
              <a:rPr lang="en-US" smtClean="0"/>
              <a:t>15</a:t>
            </a:fld>
            <a:endParaRPr lang="en-US" dirty="0"/>
          </a:p>
        </p:txBody>
      </p:sp>
    </p:spTree>
    <p:extLst>
      <p:ext uri="{BB962C8B-B14F-4D97-AF65-F5344CB8AC3E}">
        <p14:creationId xmlns:p14="http://schemas.microsoft.com/office/powerpoint/2010/main" val="1925781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Planned</a:t>
            </a:r>
            <a:r>
              <a:rPr lang="en-US" i="1" baseline="0" dirty="0" smtClean="0"/>
              <a:t> Parenthood  of SE Pennsylvania v. Casey, 505 U.S. at 856 (1992)</a:t>
            </a:r>
            <a:endParaRPr lang="en-US" i="1" dirty="0"/>
          </a:p>
        </p:txBody>
      </p:sp>
      <p:sp>
        <p:nvSpPr>
          <p:cNvPr id="4" name="Slide Number Placeholder 3"/>
          <p:cNvSpPr>
            <a:spLocks noGrp="1"/>
          </p:cNvSpPr>
          <p:nvPr>
            <p:ph type="sldNum" sz="quarter" idx="10"/>
          </p:nvPr>
        </p:nvSpPr>
        <p:spPr/>
        <p:txBody>
          <a:bodyPr/>
          <a:lstStyle/>
          <a:p>
            <a:fld id="{018D2BA6-07BA-4F56-AC77-231CD7E9026F}" type="slidenum">
              <a:rPr lang="en-US" smtClean="0"/>
              <a:t>16</a:t>
            </a:fld>
            <a:endParaRPr lang="en-US" dirty="0"/>
          </a:p>
        </p:txBody>
      </p:sp>
    </p:spTree>
    <p:extLst>
      <p:ext uri="{BB962C8B-B14F-4D97-AF65-F5344CB8AC3E}">
        <p14:creationId xmlns:p14="http://schemas.microsoft.com/office/powerpoint/2010/main" val="1925781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Materials and curriculum</a:t>
            </a:r>
            <a:r>
              <a:rPr lang="en-US" baseline="0" dirty="0" smtClean="0"/>
              <a:t> developed by t</a:t>
            </a:r>
            <a:r>
              <a:rPr lang="en-US" dirty="0" smtClean="0"/>
              <a:t>he Sexuality Information and Education</a:t>
            </a:r>
            <a:r>
              <a:rPr lang="en-US" baseline="0" dirty="0" smtClean="0"/>
              <a:t> Council of the United States (SIECUS) is often relied upon by local school boards and state departments of education.  SIECUS advocates for “comprehensive sex education” beginning at kindergarten. </a:t>
            </a:r>
            <a:r>
              <a:rPr lang="en-US" sz="1200" baseline="0" dirty="0" smtClean="0">
                <a:latin typeface="Book Antiqua" pitchFamily="18" charset="0"/>
              </a:rPr>
              <a:t>http://www.siecus.org/</a:t>
            </a:r>
          </a:p>
          <a:p>
            <a:endParaRPr lang="en-US" sz="1200" baseline="0" dirty="0" smtClean="0">
              <a:latin typeface="Book Antiqua" pitchFamily="18" charset="0"/>
            </a:endParaRPr>
          </a:p>
          <a:p>
            <a:r>
              <a:rPr lang="en-US" sz="1200" baseline="0" dirty="0" smtClean="0">
                <a:latin typeface="Book Antiqua" pitchFamily="18" charset="0"/>
              </a:rPr>
              <a:t>The recommendation that Gardasil be administered to girls at age 11 comes from the Centers for Disease Control. http://www.cdc.gov/std/hpv/stdfact-hpv-vaccine-young-women.htm</a:t>
            </a:r>
          </a:p>
          <a:p>
            <a:endParaRPr lang="en-US" sz="1200" baseline="0" dirty="0" smtClean="0">
              <a:latin typeface="Book Antiqua" pitchFamily="18" charset="0"/>
            </a:endParaRPr>
          </a:p>
          <a:p>
            <a:r>
              <a:rPr lang="en-US" baseline="0" dirty="0" smtClean="0"/>
              <a:t>The statistics on sexual intercourse are taken from Centers for Disease Control and Prevention, Youth Risk Behavior Surveillance – United States 2009, Surveillance Summaries, MMWR 2010;59 (No. SS-5) table 61. www.cdc.gov/mmwr/pdf/ss/ss5905.pdf</a:t>
            </a:r>
          </a:p>
          <a:p>
            <a:endParaRPr lang="en-US" baseline="0" dirty="0" smtClean="0"/>
          </a:p>
          <a:p>
            <a:r>
              <a:rPr lang="en-US" dirty="0" smtClean="0"/>
              <a:t>The</a:t>
            </a:r>
            <a:r>
              <a:rPr lang="en-US" baseline="0" dirty="0" smtClean="0"/>
              <a:t> fertility of women declines as they age.  “</a:t>
            </a:r>
            <a:r>
              <a:rPr lang="en-US" sz="1200" b="0" i="0" u="none" strike="noStrike" kern="1200" baseline="0" dirty="0" smtClean="0">
                <a:solidFill>
                  <a:schemeClr val="tx1"/>
                </a:solidFill>
                <a:latin typeface="+mn-lt"/>
                <a:ea typeface="+mn-ea"/>
                <a:cs typeface="+mn-cs"/>
              </a:rPr>
              <a:t>For example, if you are a healthy 30-year-old woman, you have about a 20% chance per month to get</a:t>
            </a:r>
          </a:p>
          <a:p>
            <a:r>
              <a:rPr lang="en-US" sz="1200" b="0" i="0" u="none" strike="noStrike" kern="1200" baseline="0" dirty="0" smtClean="0">
                <a:solidFill>
                  <a:schemeClr val="tx1"/>
                </a:solidFill>
                <a:latin typeface="+mn-lt"/>
                <a:ea typeface="+mn-ea"/>
                <a:cs typeface="+mn-cs"/>
              </a:rPr>
              <a:t>pregnant. By age 40, however, your chance is only about 5% per month.”  American Society for Reproductive Medicine, </a:t>
            </a:r>
            <a:r>
              <a:rPr lang="en-US" sz="1200" b="0" i="1" u="none" strike="noStrike" kern="1200" baseline="0" dirty="0" smtClean="0">
                <a:solidFill>
                  <a:schemeClr val="tx1"/>
                </a:solidFill>
                <a:latin typeface="+mn-lt"/>
                <a:ea typeface="+mn-ea"/>
                <a:cs typeface="+mn-cs"/>
              </a:rPr>
              <a:t>Age and Fertility: A Guide for Patients</a:t>
            </a:r>
            <a:r>
              <a:rPr lang="en-US" sz="1200" b="0" i="0" u="none" strike="noStrike" kern="1200" baseline="0" dirty="0" smtClean="0">
                <a:solidFill>
                  <a:schemeClr val="tx1"/>
                </a:solidFill>
                <a:latin typeface="+mn-lt"/>
                <a:ea typeface="+mn-ea"/>
                <a:cs typeface="+mn-cs"/>
              </a:rPr>
              <a:t>, p. 3, available at http://www.reproductivefacts.org/FactSheetsandBooklets/.</a:t>
            </a:r>
            <a:endParaRPr lang="en-US" i="1" dirty="0"/>
          </a:p>
        </p:txBody>
      </p:sp>
      <p:sp>
        <p:nvSpPr>
          <p:cNvPr id="4" name="Slide Number Placeholder 3"/>
          <p:cNvSpPr>
            <a:spLocks noGrp="1"/>
          </p:cNvSpPr>
          <p:nvPr>
            <p:ph type="sldNum" sz="quarter" idx="10"/>
          </p:nvPr>
        </p:nvSpPr>
        <p:spPr/>
        <p:txBody>
          <a:bodyPr/>
          <a:lstStyle/>
          <a:p>
            <a:fld id="{018D2BA6-07BA-4F56-AC77-231CD7E9026F}" type="slidenum">
              <a:rPr lang="en-US" smtClean="0"/>
              <a:t>17</a:t>
            </a:fld>
            <a:endParaRPr lang="en-US" dirty="0"/>
          </a:p>
        </p:txBody>
      </p:sp>
    </p:spTree>
    <p:extLst>
      <p:ext uri="{BB962C8B-B14F-4D97-AF65-F5344CB8AC3E}">
        <p14:creationId xmlns:p14="http://schemas.microsoft.com/office/powerpoint/2010/main" val="1925781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Blessed John Paul II’s Letter to Women, </a:t>
            </a:r>
            <a:r>
              <a:rPr lang="en-US" dirty="0" err="1" smtClean="0"/>
              <a:t>para</a:t>
            </a:r>
            <a:r>
              <a:rPr lang="en-US" dirty="0" smtClean="0"/>
              <a:t>. 12, http://www.vatican.va/holy_father/john_paul_ii/letters/documents/hf_jp-ii_let_29061995_women_en.html</a:t>
            </a:r>
            <a:endParaRPr lang="en-US" dirty="0"/>
          </a:p>
        </p:txBody>
      </p:sp>
      <p:sp>
        <p:nvSpPr>
          <p:cNvPr id="4" name="Slide Number Placeholder 3"/>
          <p:cNvSpPr>
            <a:spLocks noGrp="1"/>
          </p:cNvSpPr>
          <p:nvPr>
            <p:ph type="sldNum" sz="quarter" idx="10"/>
          </p:nvPr>
        </p:nvSpPr>
        <p:spPr/>
        <p:txBody>
          <a:bodyPr/>
          <a:lstStyle/>
          <a:p>
            <a:fld id="{018D2BA6-07BA-4F56-AC77-231CD7E9026F}" type="slidenum">
              <a:rPr lang="en-US" smtClean="0"/>
              <a:t>18</a:t>
            </a:fld>
            <a:endParaRPr lang="en-US" dirty="0"/>
          </a:p>
        </p:txBody>
      </p:sp>
    </p:spTree>
    <p:extLst>
      <p:ext uri="{BB962C8B-B14F-4D97-AF65-F5344CB8AC3E}">
        <p14:creationId xmlns:p14="http://schemas.microsoft.com/office/powerpoint/2010/main" val="19257813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2130425"/>
            <a:ext cx="60960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2743200" y="3886200"/>
            <a:ext cx="5486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2133600" y="6324600"/>
            <a:ext cx="2895600" cy="365125"/>
          </a:xfrm>
        </p:spPr>
        <p:txBody>
          <a:bodyPr/>
          <a:lstStyle/>
          <a:p>
            <a:endParaRPr lang="en-US" dirty="0"/>
          </a:p>
        </p:txBody>
      </p:sp>
      <p:sp>
        <p:nvSpPr>
          <p:cNvPr id="6" name="Slide Number Placeholder 5"/>
          <p:cNvSpPr>
            <a:spLocks noGrp="1"/>
          </p:cNvSpPr>
          <p:nvPr>
            <p:ph type="sldNum" sz="quarter" idx="12"/>
          </p:nvPr>
        </p:nvSpPr>
        <p:spPr>
          <a:xfrm>
            <a:off x="6324600" y="6324600"/>
            <a:ext cx="2573274" cy="365125"/>
          </a:xfrm>
        </p:spPr>
        <p:txBody>
          <a:bodyPr/>
          <a:lstStyle/>
          <a:p>
            <a:fld id="{88DD7B99-0019-42A1-9F8F-754310C3B938}" type="slidenum">
              <a:rPr lang="en-US" smtClean="0"/>
              <a:t>‹#›</a:t>
            </a:fld>
            <a:endParaRPr lang="en-US" dirty="0"/>
          </a:p>
        </p:txBody>
      </p:sp>
      <p:sp>
        <p:nvSpPr>
          <p:cNvPr id="7" name="Rectangle 6"/>
          <p:cNvSpPr/>
          <p:nvPr userDrawn="1"/>
        </p:nvSpPr>
        <p:spPr>
          <a:xfrm>
            <a:off x="0" y="0"/>
            <a:ext cx="9144000" cy="18288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48600" y="182880"/>
            <a:ext cx="987552" cy="1463040"/>
          </a:xfrm>
          <a:prstGeom prst="rect">
            <a:avLst/>
          </a:prstGeom>
          <a:effectLst>
            <a:glow rad="63500">
              <a:schemeClr val="accent1">
                <a:satMod val="175000"/>
                <a:alpha val="40000"/>
              </a:schemeClr>
            </a:glow>
          </a:effectLst>
        </p:spPr>
      </p:pic>
      <p:sp>
        <p:nvSpPr>
          <p:cNvPr id="10" name="Rectangle 9"/>
          <p:cNvSpPr/>
          <p:nvPr userDrawn="1"/>
        </p:nvSpPr>
        <p:spPr>
          <a:xfrm>
            <a:off x="0" y="1828800"/>
            <a:ext cx="1828800" cy="5029200"/>
          </a:xfrm>
          <a:prstGeom prst="rect">
            <a:avLst/>
          </a:prstGeom>
          <a:solidFill>
            <a:srgbClr val="CEA532"/>
          </a:solidFill>
          <a:ln>
            <a:solidFill>
              <a:srgbClr val="CEA5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358754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954FAC-DFE2-42D7-8944-BF1FFA8146F9}" type="datetimeFigureOut">
              <a:rPr lang="en-US" smtClean="0"/>
              <a:t>9/12/2012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DD7B99-0019-42A1-9F8F-754310C3B938}" type="slidenum">
              <a:rPr lang="en-US" smtClean="0"/>
              <a:t>‹#›</a:t>
            </a:fld>
            <a:endParaRPr lang="en-US" dirty="0"/>
          </a:p>
        </p:txBody>
      </p:sp>
    </p:spTree>
    <p:extLst>
      <p:ext uri="{BB962C8B-B14F-4D97-AF65-F5344CB8AC3E}">
        <p14:creationId xmlns:p14="http://schemas.microsoft.com/office/powerpoint/2010/main" val="3399611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954FAC-DFE2-42D7-8944-BF1FFA8146F9}" type="datetimeFigureOut">
              <a:rPr lang="en-US" smtClean="0"/>
              <a:t>9/12/2012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DD7B99-0019-42A1-9F8F-754310C3B938}" type="slidenum">
              <a:rPr lang="en-US" smtClean="0"/>
              <a:t>‹#›</a:t>
            </a:fld>
            <a:endParaRPr lang="en-US" dirty="0"/>
          </a:p>
        </p:txBody>
      </p:sp>
    </p:spTree>
    <p:extLst>
      <p:ext uri="{BB962C8B-B14F-4D97-AF65-F5344CB8AC3E}">
        <p14:creationId xmlns:p14="http://schemas.microsoft.com/office/powerpoint/2010/main" val="2335823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954FAC-DFE2-42D7-8944-BF1FFA8146F9}" type="datetimeFigureOut">
              <a:rPr lang="en-US" smtClean="0"/>
              <a:t>9/12/2012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8DD7B99-0019-42A1-9F8F-754310C3B938}" type="slidenum">
              <a:rPr lang="en-US" smtClean="0"/>
              <a:t>‹#›</a:t>
            </a:fld>
            <a:endParaRPr lang="en-US" dirty="0"/>
          </a:p>
        </p:txBody>
      </p:sp>
    </p:spTree>
    <p:extLst>
      <p:ext uri="{BB962C8B-B14F-4D97-AF65-F5344CB8AC3E}">
        <p14:creationId xmlns:p14="http://schemas.microsoft.com/office/powerpoint/2010/main" val="267985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3302" y="1905000"/>
            <a:ext cx="3086100" cy="4572000"/>
          </a:xfrm>
          <a:prstGeom prst="rect">
            <a:avLst/>
          </a:prstGeom>
        </p:spPr>
      </p:pic>
      <p:sp>
        <p:nvSpPr>
          <p:cNvPr id="8" name="Rectangle 7"/>
          <p:cNvSpPr/>
          <p:nvPr userDrawn="1"/>
        </p:nvSpPr>
        <p:spPr>
          <a:xfrm>
            <a:off x="0" y="0"/>
            <a:ext cx="9144000" cy="1600200"/>
          </a:xfrm>
          <a:prstGeom prst="rect">
            <a:avLst/>
          </a:prstGeom>
          <a:solidFill>
            <a:srgbClr val="CEA5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303302" y="261491"/>
            <a:ext cx="8040170" cy="584775"/>
          </a:xfrm>
          <a:prstGeom prst="rect">
            <a:avLst/>
          </a:prstGeom>
          <a:noFill/>
        </p:spPr>
        <p:txBody>
          <a:bodyPr wrap="square" rtlCol="0">
            <a:spAutoFit/>
          </a:bodyPr>
          <a:lstStyle/>
          <a:p>
            <a:r>
              <a:rPr lang="en-US" sz="3200" dirty="0" smtClean="0">
                <a:latin typeface="Book Antiqua" pitchFamily="18" charset="0"/>
              </a:rPr>
              <a:t>Religious Liberty &amp; Women’s Equality</a:t>
            </a:r>
          </a:p>
        </p:txBody>
      </p:sp>
      <p:sp>
        <p:nvSpPr>
          <p:cNvPr id="11" name="TextBox 10"/>
          <p:cNvSpPr txBox="1"/>
          <p:nvPr userDrawn="1"/>
        </p:nvSpPr>
        <p:spPr>
          <a:xfrm>
            <a:off x="3962400" y="2438400"/>
            <a:ext cx="4953000" cy="2585323"/>
          </a:xfrm>
          <a:prstGeom prst="rect">
            <a:avLst/>
          </a:prstGeom>
          <a:noFill/>
        </p:spPr>
        <p:txBody>
          <a:bodyPr wrap="square" rtlCol="0">
            <a:spAutoFit/>
          </a:bodyPr>
          <a:lstStyle/>
          <a:p>
            <a:r>
              <a:rPr lang="en-US" sz="5400" dirty="0" smtClean="0">
                <a:latin typeface="Baskerville Old Face" pitchFamily="18" charset="0"/>
              </a:rPr>
              <a:t>Secular Sexism</a:t>
            </a:r>
            <a:r>
              <a:rPr lang="en-US" sz="5400" baseline="0" dirty="0" smtClean="0">
                <a:latin typeface="Baskerville Old Face" pitchFamily="18" charset="0"/>
              </a:rPr>
              <a:t> </a:t>
            </a:r>
          </a:p>
          <a:p>
            <a:pPr algn="ctr"/>
            <a:r>
              <a:rPr lang="en-US" sz="5400" baseline="0" dirty="0" smtClean="0">
                <a:latin typeface="Baskerville Old Face" pitchFamily="18" charset="0"/>
              </a:rPr>
              <a:t>&amp;</a:t>
            </a:r>
          </a:p>
          <a:p>
            <a:r>
              <a:rPr lang="en-US" sz="5400" baseline="0" dirty="0" smtClean="0">
                <a:latin typeface="Baskerville Old Face" pitchFamily="18" charset="0"/>
              </a:rPr>
              <a:t>Religious Liberty</a:t>
            </a:r>
            <a:endParaRPr lang="en-US" sz="5400" dirty="0">
              <a:latin typeface="Baskerville Old Face" pitchFamily="18" charset="0"/>
            </a:endParaRPr>
          </a:p>
        </p:txBody>
      </p:sp>
      <p:sp>
        <p:nvSpPr>
          <p:cNvPr id="12" name="TextBox 11"/>
          <p:cNvSpPr txBox="1"/>
          <p:nvPr userDrawn="1"/>
        </p:nvSpPr>
        <p:spPr>
          <a:xfrm>
            <a:off x="3810000" y="5733365"/>
            <a:ext cx="4724400" cy="646331"/>
          </a:xfrm>
          <a:prstGeom prst="rect">
            <a:avLst/>
          </a:prstGeom>
          <a:noFill/>
        </p:spPr>
        <p:txBody>
          <a:bodyPr wrap="square" rtlCol="0">
            <a:spAutoFit/>
          </a:bodyPr>
          <a:lstStyle/>
          <a:p>
            <a:r>
              <a:rPr lang="en-US" dirty="0" smtClean="0"/>
              <a:t>Teresa S.</a:t>
            </a:r>
            <a:r>
              <a:rPr lang="en-US" baseline="0" dirty="0" smtClean="0"/>
              <a:t> Collett, Professor of Law</a:t>
            </a:r>
          </a:p>
          <a:p>
            <a:r>
              <a:rPr lang="en-US" baseline="0" dirty="0" smtClean="0"/>
              <a:t>tscollett@stthomas.edu</a:t>
            </a:r>
            <a:endParaRPr lang="en-US" dirty="0"/>
          </a:p>
        </p:txBody>
      </p:sp>
    </p:spTree>
    <p:extLst>
      <p:ext uri="{BB962C8B-B14F-4D97-AF65-F5344CB8AC3E}">
        <p14:creationId xmlns:p14="http://schemas.microsoft.com/office/powerpoint/2010/main" val="7616562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954FAC-DFE2-42D7-8944-BF1FFA8146F9}" type="datetimeFigureOut">
              <a:rPr lang="en-US" smtClean="0"/>
              <a:t>9/12/2012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DD7B99-0019-42A1-9F8F-754310C3B938}" type="slidenum">
              <a:rPr lang="en-US" smtClean="0"/>
              <a:t>‹#›</a:t>
            </a:fld>
            <a:endParaRPr lang="en-US" dirty="0"/>
          </a:p>
        </p:txBody>
      </p:sp>
    </p:spTree>
    <p:extLst>
      <p:ext uri="{BB962C8B-B14F-4D97-AF65-F5344CB8AC3E}">
        <p14:creationId xmlns:p14="http://schemas.microsoft.com/office/powerpoint/2010/main" val="179601482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954FAC-DFE2-42D7-8944-BF1FFA8146F9}" type="datetimeFigureOut">
              <a:rPr lang="en-US" smtClean="0"/>
              <a:t>9/12/2012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DD7B99-0019-42A1-9F8F-754310C3B938}" type="slidenum">
              <a:rPr lang="en-US" smtClean="0"/>
              <a:t>‹#›</a:t>
            </a:fld>
            <a:endParaRPr lang="en-US" dirty="0"/>
          </a:p>
        </p:txBody>
      </p:sp>
    </p:spTree>
    <p:extLst>
      <p:ext uri="{BB962C8B-B14F-4D97-AF65-F5344CB8AC3E}">
        <p14:creationId xmlns:p14="http://schemas.microsoft.com/office/powerpoint/2010/main" val="1156586878"/>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954FAC-DFE2-42D7-8944-BF1FFA8146F9}" type="datetimeFigureOut">
              <a:rPr lang="en-US" smtClean="0"/>
              <a:t>9/12/2012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8DD7B99-0019-42A1-9F8F-754310C3B938}" type="slidenum">
              <a:rPr lang="en-US" smtClean="0"/>
              <a:t>‹#›</a:t>
            </a:fld>
            <a:endParaRPr lang="en-US" dirty="0"/>
          </a:p>
        </p:txBody>
      </p:sp>
    </p:spTree>
    <p:extLst>
      <p:ext uri="{BB962C8B-B14F-4D97-AF65-F5344CB8AC3E}">
        <p14:creationId xmlns:p14="http://schemas.microsoft.com/office/powerpoint/2010/main" val="2184913968"/>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954FAC-DFE2-42D7-8944-BF1FFA8146F9}" type="datetimeFigureOut">
              <a:rPr lang="en-US" smtClean="0"/>
              <a:t>9/12/2012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8DD7B99-0019-42A1-9F8F-754310C3B938}" type="slidenum">
              <a:rPr lang="en-US" smtClean="0"/>
              <a:t>‹#›</a:t>
            </a:fld>
            <a:endParaRPr lang="en-US" dirty="0"/>
          </a:p>
        </p:txBody>
      </p:sp>
    </p:spTree>
    <p:extLst>
      <p:ext uri="{BB962C8B-B14F-4D97-AF65-F5344CB8AC3E}">
        <p14:creationId xmlns:p14="http://schemas.microsoft.com/office/powerpoint/2010/main" val="2511129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954FAC-DFE2-42D7-8944-BF1FFA8146F9}" type="datetimeFigureOut">
              <a:rPr lang="en-US" smtClean="0"/>
              <a:t>9/12/2012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8DD7B99-0019-42A1-9F8F-754310C3B938}" type="slidenum">
              <a:rPr lang="en-US" smtClean="0"/>
              <a:t>‹#›</a:t>
            </a:fld>
            <a:endParaRPr lang="en-US" dirty="0"/>
          </a:p>
        </p:txBody>
      </p:sp>
    </p:spTree>
    <p:extLst>
      <p:ext uri="{BB962C8B-B14F-4D97-AF65-F5344CB8AC3E}">
        <p14:creationId xmlns:p14="http://schemas.microsoft.com/office/powerpoint/2010/main" val="285461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954FAC-DFE2-42D7-8944-BF1FFA8146F9}" type="datetimeFigureOut">
              <a:rPr lang="en-US" smtClean="0"/>
              <a:t>9/12/2012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DD7B99-0019-42A1-9F8F-754310C3B938}" type="slidenum">
              <a:rPr lang="en-US" smtClean="0"/>
              <a:t>‹#›</a:t>
            </a:fld>
            <a:endParaRPr lang="en-US" dirty="0"/>
          </a:p>
        </p:txBody>
      </p:sp>
    </p:spTree>
    <p:extLst>
      <p:ext uri="{BB962C8B-B14F-4D97-AF65-F5344CB8AC3E}">
        <p14:creationId xmlns:p14="http://schemas.microsoft.com/office/powerpoint/2010/main" val="617990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954FAC-DFE2-42D7-8944-BF1FFA8146F9}" type="datetimeFigureOut">
              <a:rPr lang="en-US" smtClean="0"/>
              <a:t>9/12/2012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DD7B99-0019-42A1-9F8F-754310C3B938}" type="slidenum">
              <a:rPr lang="en-US" smtClean="0"/>
              <a:t>‹#›</a:t>
            </a:fld>
            <a:endParaRPr lang="en-US" dirty="0"/>
          </a:p>
        </p:txBody>
      </p:sp>
    </p:spTree>
    <p:extLst>
      <p:ext uri="{BB962C8B-B14F-4D97-AF65-F5344CB8AC3E}">
        <p14:creationId xmlns:p14="http://schemas.microsoft.com/office/powerpoint/2010/main" val="2088307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954FAC-DFE2-42D7-8944-BF1FFA8146F9}" type="datetimeFigureOut">
              <a:rPr lang="en-US" smtClean="0"/>
              <a:t>9/12/2012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DD7B99-0019-42A1-9F8F-754310C3B938}" type="slidenum">
              <a:rPr lang="en-US" smtClean="0"/>
              <a:t>‹#›</a:t>
            </a:fld>
            <a:endParaRPr lang="en-US" dirty="0"/>
          </a:p>
        </p:txBody>
      </p:sp>
    </p:spTree>
    <p:extLst>
      <p:ext uri="{BB962C8B-B14F-4D97-AF65-F5344CB8AC3E}">
        <p14:creationId xmlns:p14="http://schemas.microsoft.com/office/powerpoint/2010/main" val="1264540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6.xml"/><Relationship Id="rId5" Type="http://schemas.openxmlformats.org/officeDocument/2006/relationships/image" Target="../media/image11.jpg"/><Relationship Id="rId4" Type="http://schemas.openxmlformats.org/officeDocument/2006/relationships/image" Target="../media/image10.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204084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09800" y="2438400"/>
            <a:ext cx="6096000" cy="3816429"/>
          </a:xfrm>
          <a:prstGeom prst="rect">
            <a:avLst/>
          </a:prstGeom>
          <a:noFill/>
        </p:spPr>
        <p:txBody>
          <a:bodyPr wrap="square" rtlCol="0">
            <a:spAutoFit/>
          </a:bodyPr>
          <a:lstStyle/>
          <a:p>
            <a:r>
              <a:rPr lang="en-US" sz="3200" b="1" dirty="0" smtClean="0">
                <a:latin typeface="Book Antiqua" pitchFamily="18" charset="0"/>
              </a:rPr>
              <a:t>Claim:</a:t>
            </a:r>
            <a:r>
              <a:rPr lang="en-US" sz="3200" dirty="0" smtClean="0">
                <a:latin typeface="Book Antiqua" pitchFamily="18" charset="0"/>
              </a:rPr>
              <a:t>	The HHS Mandate is central to women’s health.</a:t>
            </a:r>
          </a:p>
          <a:p>
            <a:endParaRPr lang="en-US" sz="3200" dirty="0">
              <a:latin typeface="Book Antiqua" pitchFamily="18" charset="0"/>
            </a:endParaRPr>
          </a:p>
          <a:p>
            <a:r>
              <a:rPr lang="en-US" sz="3200" b="1" dirty="0" smtClean="0">
                <a:latin typeface="Book Antiqua" pitchFamily="18" charset="0"/>
              </a:rPr>
              <a:t>Reality:</a:t>
            </a:r>
            <a:r>
              <a:rPr lang="en-US" sz="3200" dirty="0" smtClean="0">
                <a:latin typeface="Book Antiqua" pitchFamily="18" charset="0"/>
              </a:rPr>
              <a:t>	Women health is not at risk from a lack of access to contraception, abortifacients, and sterilization.</a:t>
            </a:r>
          </a:p>
          <a:p>
            <a:endParaRPr lang="en-US" dirty="0"/>
          </a:p>
        </p:txBody>
      </p:sp>
      <p:sp>
        <p:nvSpPr>
          <p:cNvPr id="7" name="TextBox 6"/>
          <p:cNvSpPr txBox="1"/>
          <p:nvPr/>
        </p:nvSpPr>
        <p:spPr>
          <a:xfrm>
            <a:off x="762000" y="761999"/>
            <a:ext cx="6781800" cy="646331"/>
          </a:xfrm>
          <a:prstGeom prst="rect">
            <a:avLst/>
          </a:prstGeom>
          <a:noFill/>
        </p:spPr>
        <p:txBody>
          <a:bodyPr wrap="square" rtlCol="0">
            <a:spAutoFit/>
          </a:bodyPr>
          <a:lstStyle/>
          <a:p>
            <a:r>
              <a:rPr lang="en-US" sz="3600" dirty="0" smtClean="0">
                <a:solidFill>
                  <a:schemeClr val="bg1"/>
                </a:solidFill>
                <a:latin typeface="Book Antiqua" pitchFamily="18" charset="0"/>
              </a:rPr>
              <a:t>Necessary for Women’s Health?</a:t>
            </a:r>
            <a:endParaRPr lang="en-US" sz="3600" dirty="0">
              <a:solidFill>
                <a:schemeClr val="bg1"/>
              </a:solidFill>
              <a:latin typeface="Book Antiqua" pitchFamily="18" charset="0"/>
            </a:endParaRPr>
          </a:p>
        </p:txBody>
      </p:sp>
    </p:spTree>
    <p:extLst>
      <p:ext uri="{BB962C8B-B14F-4D97-AF65-F5344CB8AC3E}">
        <p14:creationId xmlns:p14="http://schemas.microsoft.com/office/powerpoint/2010/main" val="42615187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0" y="2133600"/>
            <a:ext cx="6781800" cy="4247317"/>
          </a:xfrm>
          <a:prstGeom prst="rect">
            <a:avLst/>
          </a:prstGeom>
          <a:noFill/>
        </p:spPr>
        <p:txBody>
          <a:bodyPr wrap="square" rtlCol="0">
            <a:spAutoFit/>
          </a:bodyPr>
          <a:lstStyle/>
          <a:p>
            <a:r>
              <a:rPr lang="en-US" sz="2800" b="1" dirty="0" smtClean="0">
                <a:latin typeface="Book Antiqua" pitchFamily="18" charset="0"/>
              </a:rPr>
              <a:t>Claim: 	</a:t>
            </a:r>
            <a:r>
              <a:rPr lang="en-US" sz="2800" dirty="0" smtClean="0">
                <a:latin typeface="Book Antiqua" pitchFamily="18" charset="0"/>
              </a:rPr>
              <a:t>The administration has compromised with the Church as evidenced by the President’s speech.</a:t>
            </a:r>
          </a:p>
          <a:p>
            <a:endParaRPr lang="en-US" sz="2800" dirty="0">
              <a:latin typeface="Book Antiqua" pitchFamily="18" charset="0"/>
            </a:endParaRPr>
          </a:p>
          <a:p>
            <a:r>
              <a:rPr lang="en-US" sz="2800" b="1" dirty="0" smtClean="0">
                <a:latin typeface="Book Antiqua" pitchFamily="18" charset="0"/>
              </a:rPr>
              <a:t>Reality: 	</a:t>
            </a:r>
            <a:r>
              <a:rPr lang="en-US" sz="2800" dirty="0" smtClean="0">
                <a:latin typeface="Book Antiqua" pitchFamily="18" charset="0"/>
              </a:rPr>
              <a:t>There </a:t>
            </a:r>
            <a:r>
              <a:rPr lang="en-US" sz="2800" dirty="0">
                <a:latin typeface="Book Antiqua" pitchFamily="18" charset="0"/>
              </a:rPr>
              <a:t>is and never has been an accommodation</a:t>
            </a:r>
            <a:r>
              <a:rPr lang="en-US" sz="2800" dirty="0" smtClean="0">
                <a:latin typeface="Book Antiqua" pitchFamily="18" charset="0"/>
              </a:rPr>
              <a:t>.  There’s a speech – nothing more.</a:t>
            </a:r>
          </a:p>
          <a:p>
            <a:endParaRPr lang="en-US" dirty="0">
              <a:latin typeface="Book Antiqua" pitchFamily="18" charset="0"/>
            </a:endParaRPr>
          </a:p>
          <a:p>
            <a:r>
              <a:rPr lang="en-US" sz="2800" b="1" dirty="0">
                <a:latin typeface="Book Antiqua" pitchFamily="18" charset="0"/>
              </a:rPr>
              <a:t>The regulations were finalized “without change” </a:t>
            </a:r>
            <a:r>
              <a:rPr lang="en-US" sz="2800" b="1" dirty="0" smtClean="0">
                <a:latin typeface="Book Antiqua" pitchFamily="18" charset="0"/>
              </a:rPr>
              <a:t>from the </a:t>
            </a:r>
            <a:r>
              <a:rPr lang="en-US" sz="2800" b="1" dirty="0">
                <a:latin typeface="Book Antiqua" pitchFamily="18" charset="0"/>
              </a:rPr>
              <a:t>interim </a:t>
            </a:r>
            <a:r>
              <a:rPr lang="en-US" sz="2800" b="1" dirty="0" smtClean="0">
                <a:latin typeface="Book Antiqua" pitchFamily="18" charset="0"/>
              </a:rPr>
              <a:t>report.</a:t>
            </a:r>
            <a:endParaRPr lang="en-US" sz="2800" b="1" dirty="0">
              <a:latin typeface="Book Antiqua" pitchFamily="18" charset="0"/>
            </a:endParaRPr>
          </a:p>
        </p:txBody>
      </p:sp>
      <p:sp>
        <p:nvSpPr>
          <p:cNvPr id="3" name="TextBox 2"/>
          <p:cNvSpPr txBox="1"/>
          <p:nvPr/>
        </p:nvSpPr>
        <p:spPr>
          <a:xfrm>
            <a:off x="457200" y="563880"/>
            <a:ext cx="7162800" cy="646331"/>
          </a:xfrm>
          <a:prstGeom prst="rect">
            <a:avLst/>
          </a:prstGeom>
          <a:noFill/>
        </p:spPr>
        <p:txBody>
          <a:bodyPr wrap="square" rtlCol="0">
            <a:spAutoFit/>
          </a:bodyPr>
          <a:lstStyle/>
          <a:p>
            <a:r>
              <a:rPr lang="en-US" sz="3600" dirty="0" smtClean="0">
                <a:solidFill>
                  <a:schemeClr val="bg1"/>
                </a:solidFill>
                <a:latin typeface="Book Antiqua" pitchFamily="18" charset="0"/>
              </a:rPr>
              <a:t>The President’s accommodation ?</a:t>
            </a:r>
            <a:endParaRPr lang="en-US" sz="3600" dirty="0">
              <a:solidFill>
                <a:schemeClr val="bg1"/>
              </a:solidFill>
              <a:latin typeface="Book Antiqua" pitchFamily="18" charset="0"/>
            </a:endParaRPr>
          </a:p>
        </p:txBody>
      </p:sp>
    </p:spTree>
    <p:extLst>
      <p:ext uri="{BB962C8B-B14F-4D97-AF65-F5344CB8AC3E}">
        <p14:creationId xmlns:p14="http://schemas.microsoft.com/office/powerpoint/2010/main" val="4881364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04808" y="4800600"/>
            <a:ext cx="7620000" cy="1521144"/>
          </a:xfrm>
        </p:spPr>
        <p:txBody>
          <a:bodyPr>
            <a:noAutofit/>
          </a:bodyPr>
          <a:lstStyle/>
          <a:p>
            <a:r>
              <a:rPr lang="en-US" sz="3200" dirty="0" smtClean="0">
                <a:solidFill>
                  <a:schemeClr val="bg1"/>
                </a:solidFill>
                <a:latin typeface="Book Antiqua" pitchFamily="18" charset="0"/>
              </a:rPr>
              <a:t/>
            </a:r>
            <a:br>
              <a:rPr lang="en-US" sz="3200" dirty="0" smtClean="0">
                <a:solidFill>
                  <a:schemeClr val="bg1"/>
                </a:solidFill>
                <a:latin typeface="Book Antiqua" pitchFamily="18" charset="0"/>
              </a:rPr>
            </a:br>
            <a:r>
              <a:rPr lang="en-US" sz="3200" dirty="0" smtClean="0">
                <a:solidFill>
                  <a:schemeClr val="bg1"/>
                </a:solidFill>
                <a:latin typeface="Book Antiqua" pitchFamily="18" charset="0"/>
              </a:rPr>
              <a:t>Do </a:t>
            </a:r>
            <a:r>
              <a:rPr lang="en-US" sz="3200" dirty="0">
                <a:solidFill>
                  <a:schemeClr val="bg1"/>
                </a:solidFill>
                <a:latin typeface="Book Antiqua" pitchFamily="18" charset="0"/>
              </a:rPr>
              <a:t>our teachings on sexual morality contradict common sense and good public policy</a:t>
            </a:r>
            <a:r>
              <a:rPr lang="en-US" sz="3200" dirty="0" smtClean="0">
                <a:solidFill>
                  <a:schemeClr val="bg1"/>
                </a:solidFill>
                <a:latin typeface="Book Antiqua" pitchFamily="18" charset="0"/>
              </a:rPr>
              <a:t>? </a:t>
            </a:r>
            <a:endParaRPr lang="en-US" sz="3200" dirty="0">
              <a:solidFill>
                <a:schemeClr val="bg1"/>
              </a:solidFill>
              <a:latin typeface="Book Antiqua" pitchFamily="18" charset="0"/>
            </a:endParaRP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371600"/>
            <a:ext cx="48768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42161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0" y="2133600"/>
            <a:ext cx="6629400" cy="4293483"/>
          </a:xfrm>
          <a:prstGeom prst="rect">
            <a:avLst/>
          </a:prstGeom>
          <a:noFill/>
        </p:spPr>
        <p:txBody>
          <a:bodyPr wrap="square" rtlCol="0">
            <a:spAutoFit/>
          </a:bodyPr>
          <a:lstStyle/>
          <a:p>
            <a:pPr fontAlgn="base">
              <a:lnSpc>
                <a:spcPct val="90000"/>
              </a:lnSpc>
              <a:spcBef>
                <a:spcPct val="0"/>
              </a:spcBef>
              <a:spcAft>
                <a:spcPts val="1200"/>
              </a:spcAft>
              <a:buFontTx/>
              <a:buChar char="•"/>
              <a:defRPr/>
            </a:pPr>
            <a:r>
              <a:rPr lang="en-US" sz="3000" dirty="0">
                <a:latin typeface="Book Antiqua" pitchFamily="18" charset="0"/>
                <a:cs typeface="Arial" charset="0"/>
              </a:rPr>
              <a:t>Increased marital infidelity </a:t>
            </a:r>
          </a:p>
          <a:p>
            <a:pPr fontAlgn="base">
              <a:lnSpc>
                <a:spcPct val="90000"/>
              </a:lnSpc>
              <a:spcBef>
                <a:spcPct val="0"/>
              </a:spcBef>
              <a:spcAft>
                <a:spcPts val="1200"/>
              </a:spcAft>
              <a:buFontTx/>
              <a:buChar char="•"/>
              <a:defRPr/>
            </a:pPr>
            <a:r>
              <a:rPr lang="en-US" sz="3000" dirty="0">
                <a:latin typeface="Book Antiqua" pitchFamily="18" charset="0"/>
                <a:cs typeface="Arial" charset="0"/>
              </a:rPr>
              <a:t>A general lowering of moral  standards </a:t>
            </a:r>
          </a:p>
          <a:p>
            <a:pPr fontAlgn="base">
              <a:lnSpc>
                <a:spcPct val="90000"/>
              </a:lnSpc>
              <a:spcBef>
                <a:spcPct val="0"/>
              </a:spcBef>
              <a:spcAft>
                <a:spcPts val="1200"/>
              </a:spcAft>
              <a:buFontTx/>
              <a:buChar char="•"/>
              <a:defRPr/>
            </a:pPr>
            <a:r>
              <a:rPr lang="en-US" sz="3000" dirty="0">
                <a:latin typeface="Book Antiqua" pitchFamily="18" charset="0"/>
                <a:cs typeface="Arial" charset="0"/>
              </a:rPr>
              <a:t>Men will treat women as “mere instrument[s] for the satisfaction of [their] own desires”</a:t>
            </a:r>
          </a:p>
          <a:p>
            <a:pPr fontAlgn="base">
              <a:lnSpc>
                <a:spcPct val="90000"/>
              </a:lnSpc>
              <a:spcBef>
                <a:spcPct val="0"/>
              </a:spcBef>
              <a:spcAft>
                <a:spcPts val="1200"/>
              </a:spcAft>
              <a:buFontTx/>
              <a:buChar char="•"/>
              <a:defRPr/>
            </a:pPr>
            <a:r>
              <a:rPr lang="en-US" sz="3000" dirty="0">
                <a:latin typeface="Book Antiqua" pitchFamily="18" charset="0"/>
                <a:cs typeface="Arial" charset="0"/>
              </a:rPr>
              <a:t>Public authorities will “intervene in the most personal and intimate responsibility of husband and wife</a:t>
            </a:r>
            <a:r>
              <a:rPr lang="en-US" sz="3000" dirty="0" smtClean="0">
                <a:latin typeface="Book Antiqua" pitchFamily="18" charset="0"/>
                <a:cs typeface="Arial" charset="0"/>
              </a:rPr>
              <a:t>”</a:t>
            </a:r>
            <a:endParaRPr lang="en-US" sz="3000" dirty="0">
              <a:latin typeface="Book Antiqua" pitchFamily="18" charset="0"/>
              <a:cs typeface="Arial" charset="0"/>
            </a:endParaRPr>
          </a:p>
        </p:txBody>
      </p:sp>
      <p:sp>
        <p:nvSpPr>
          <p:cNvPr id="5" name="TextBox 4"/>
          <p:cNvSpPr txBox="1"/>
          <p:nvPr/>
        </p:nvSpPr>
        <p:spPr>
          <a:xfrm>
            <a:off x="551688" y="304800"/>
            <a:ext cx="6553200" cy="1477328"/>
          </a:xfrm>
          <a:prstGeom prst="rect">
            <a:avLst/>
          </a:prstGeom>
          <a:noFill/>
        </p:spPr>
        <p:txBody>
          <a:bodyPr wrap="square" rtlCol="0">
            <a:spAutoFit/>
          </a:bodyPr>
          <a:lstStyle/>
          <a:p>
            <a:pPr algn="ctr" fontAlgn="base">
              <a:spcBef>
                <a:spcPct val="0"/>
              </a:spcBef>
              <a:spcAft>
                <a:spcPct val="0"/>
              </a:spcAft>
              <a:defRPr/>
            </a:pPr>
            <a:r>
              <a:rPr lang="en-US" sz="3600" b="1" dirty="0">
                <a:solidFill>
                  <a:srgbClr val="FFFFFF"/>
                </a:solidFill>
                <a:latin typeface="Book Antiqua" pitchFamily="18" charset="0"/>
                <a:cs typeface="Arial" charset="0"/>
              </a:rPr>
              <a:t>Contraception:</a:t>
            </a:r>
          </a:p>
          <a:p>
            <a:pPr algn="ctr" fontAlgn="base">
              <a:spcBef>
                <a:spcPct val="0"/>
              </a:spcBef>
              <a:spcAft>
                <a:spcPct val="0"/>
              </a:spcAft>
              <a:defRPr/>
            </a:pPr>
            <a:r>
              <a:rPr lang="en-US" sz="3600" b="1" dirty="0">
                <a:solidFill>
                  <a:srgbClr val="FFFFFF"/>
                </a:solidFill>
                <a:latin typeface="Book Antiqua" pitchFamily="18" charset="0"/>
                <a:cs typeface="Arial" charset="0"/>
              </a:rPr>
              <a:t> Warnings in </a:t>
            </a:r>
            <a:r>
              <a:rPr lang="en-US" sz="3600" b="1" i="1" dirty="0">
                <a:solidFill>
                  <a:srgbClr val="FFFFFF"/>
                </a:solidFill>
                <a:latin typeface="Book Antiqua" pitchFamily="18" charset="0"/>
                <a:cs typeface="Arial" charset="0"/>
              </a:rPr>
              <a:t>Humanae Vitae</a:t>
            </a:r>
            <a:endParaRPr lang="en-US" sz="3600" b="1" dirty="0">
              <a:solidFill>
                <a:srgbClr val="FFFFFF"/>
              </a:solidFill>
              <a:latin typeface="Book Antiqua" pitchFamily="18" charset="0"/>
              <a:cs typeface="Arial" charset="0"/>
            </a:endParaRPr>
          </a:p>
          <a:p>
            <a:endParaRPr lang="en-US" dirty="0"/>
          </a:p>
        </p:txBody>
      </p:sp>
    </p:spTree>
    <p:extLst>
      <p:ext uri="{BB962C8B-B14F-4D97-AF65-F5344CB8AC3E}">
        <p14:creationId xmlns:p14="http://schemas.microsoft.com/office/powerpoint/2010/main" val="23566813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extBox 1"/>
          <p:cNvSpPr txBox="1"/>
          <p:nvPr/>
        </p:nvSpPr>
        <p:spPr>
          <a:xfrm>
            <a:off x="685800" y="3048000"/>
            <a:ext cx="7620000" cy="707886"/>
          </a:xfrm>
          <a:prstGeom prst="rect">
            <a:avLst/>
          </a:prstGeom>
          <a:noFill/>
        </p:spPr>
        <p:txBody>
          <a:bodyPr wrap="square" rtlCol="0">
            <a:spAutoFit/>
          </a:bodyPr>
          <a:lstStyle/>
          <a:p>
            <a:r>
              <a:rPr lang="en-US" sz="4000" dirty="0" smtClean="0">
                <a:solidFill>
                  <a:schemeClr val="bg1"/>
                </a:solidFill>
                <a:latin typeface="Book Antiqua" pitchFamily="18" charset="0"/>
              </a:rPr>
              <a:t>Competing Visions of the Good</a:t>
            </a:r>
            <a:endParaRPr lang="en-US" sz="4000" dirty="0">
              <a:solidFill>
                <a:schemeClr val="bg1"/>
              </a:solidFill>
              <a:latin typeface="Book Antiqua"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8248" y="182880"/>
            <a:ext cx="1419606" cy="2103120"/>
          </a:xfrm>
          <a:prstGeom prst="rect">
            <a:avLst/>
          </a:prstGeom>
          <a:effectLst>
            <a:glow rad="63500">
              <a:schemeClr val="accent1">
                <a:satMod val="175000"/>
                <a:alpha val="40000"/>
              </a:schemeClr>
            </a:glow>
          </a:effectLst>
        </p:spPr>
      </p:pic>
    </p:spTree>
    <p:extLst>
      <p:ext uri="{BB962C8B-B14F-4D97-AF65-F5344CB8AC3E}">
        <p14:creationId xmlns:p14="http://schemas.microsoft.com/office/powerpoint/2010/main" val="167170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304800"/>
            <a:ext cx="7391400" cy="1200329"/>
          </a:xfrm>
          <a:prstGeom prst="rect">
            <a:avLst/>
          </a:prstGeom>
          <a:noFill/>
        </p:spPr>
        <p:txBody>
          <a:bodyPr wrap="square" rtlCol="0">
            <a:spAutoFit/>
          </a:bodyPr>
          <a:lstStyle/>
          <a:p>
            <a:r>
              <a:rPr lang="en-US" sz="3600" dirty="0" smtClean="0">
                <a:solidFill>
                  <a:schemeClr val="bg1"/>
                </a:solidFill>
                <a:latin typeface="Book Antiqua" pitchFamily="18" charset="0"/>
              </a:rPr>
              <a:t>Modern Vision for </a:t>
            </a:r>
            <a:r>
              <a:rPr lang="en-US" sz="3600" dirty="0">
                <a:solidFill>
                  <a:schemeClr val="bg1"/>
                </a:solidFill>
                <a:latin typeface="Book Antiqua" pitchFamily="18" charset="0"/>
              </a:rPr>
              <a:t>a Woman’s </a:t>
            </a:r>
            <a:r>
              <a:rPr lang="en-US" sz="3600" dirty="0" smtClean="0">
                <a:solidFill>
                  <a:schemeClr val="bg1"/>
                </a:solidFill>
                <a:latin typeface="Book Antiqua" pitchFamily="18" charset="0"/>
              </a:rPr>
              <a:t>Life </a:t>
            </a:r>
          </a:p>
          <a:p>
            <a:r>
              <a:rPr lang="en-US" sz="3600" dirty="0">
                <a:solidFill>
                  <a:schemeClr val="bg1"/>
                </a:solidFill>
                <a:latin typeface="Book Antiqua" pitchFamily="18" charset="0"/>
              </a:rPr>
              <a:t>	</a:t>
            </a:r>
            <a:r>
              <a:rPr lang="en-US" sz="3600" i="1" dirty="0" smtClean="0">
                <a:solidFill>
                  <a:schemeClr val="bg1"/>
                </a:solidFill>
                <a:latin typeface="Book Antiqua" pitchFamily="18" charset="0"/>
              </a:rPr>
              <a:t>Planned Parenthood v. Casey</a:t>
            </a:r>
            <a:endParaRPr lang="en-US" sz="3600" i="1" dirty="0">
              <a:solidFill>
                <a:schemeClr val="bg1"/>
              </a:solidFill>
              <a:latin typeface="Book Antiqua" pitchFamily="18" charset="0"/>
            </a:endParaRPr>
          </a:p>
        </p:txBody>
      </p:sp>
      <p:sp>
        <p:nvSpPr>
          <p:cNvPr id="6" name="TextBox 5"/>
          <p:cNvSpPr txBox="1"/>
          <p:nvPr/>
        </p:nvSpPr>
        <p:spPr>
          <a:xfrm>
            <a:off x="1905000" y="1905000"/>
            <a:ext cx="7086600" cy="4893647"/>
          </a:xfrm>
          <a:prstGeom prst="rect">
            <a:avLst/>
          </a:prstGeom>
          <a:noFill/>
        </p:spPr>
        <p:txBody>
          <a:bodyPr wrap="square" rtlCol="0">
            <a:spAutoFit/>
          </a:bodyPr>
          <a:lstStyle/>
          <a:p>
            <a:pPr algn="just"/>
            <a:r>
              <a:rPr lang="en-US" sz="2400" dirty="0" smtClean="0">
                <a:latin typeface="Book Antiqua" pitchFamily="18" charset="0"/>
              </a:rPr>
              <a:t>“Abortion </a:t>
            </a:r>
            <a:r>
              <a:rPr lang="en-US" sz="2400" dirty="0">
                <a:latin typeface="Book Antiqua" pitchFamily="18" charset="0"/>
              </a:rPr>
              <a:t>is customarily chosen as an unplanned response to the consequence of unplanned activity or to the failure of conventional birth control, and except on the assumption that no intercourse would have occurred but for </a:t>
            </a:r>
            <a:r>
              <a:rPr lang="en-US" sz="2400" i="1" dirty="0" smtClean="0">
                <a:latin typeface="Book Antiqua" pitchFamily="18" charset="0"/>
              </a:rPr>
              <a:t>Roe’s</a:t>
            </a:r>
            <a:r>
              <a:rPr lang="en-US" sz="2400" dirty="0" smtClean="0">
                <a:latin typeface="Book Antiqua" pitchFamily="18" charset="0"/>
              </a:rPr>
              <a:t> </a:t>
            </a:r>
            <a:r>
              <a:rPr lang="en-US" sz="2400" dirty="0">
                <a:latin typeface="Book Antiqua" pitchFamily="18" charset="0"/>
              </a:rPr>
              <a:t>holding, such behavior may appear to justify no reliance claim. Even if reliance could be claimed on that unrealistic assumption, the argument might run, any reliance interest would be </a:t>
            </a:r>
            <a:r>
              <a:rPr lang="en-US" sz="2400" i="1" dirty="0">
                <a:latin typeface="Book Antiqua" pitchFamily="18" charset="0"/>
              </a:rPr>
              <a:t>de </a:t>
            </a:r>
            <a:r>
              <a:rPr lang="en-US" sz="2400" i="1" dirty="0" err="1">
                <a:latin typeface="Book Antiqua" pitchFamily="18" charset="0"/>
              </a:rPr>
              <a:t>minimis</a:t>
            </a:r>
            <a:r>
              <a:rPr lang="en-US" sz="2400" i="1" dirty="0">
                <a:latin typeface="Book Antiqua" pitchFamily="18" charset="0"/>
              </a:rPr>
              <a:t>.</a:t>
            </a:r>
            <a:r>
              <a:rPr lang="en-US" sz="2400" dirty="0">
                <a:latin typeface="Book Antiqua" pitchFamily="18" charset="0"/>
              </a:rPr>
              <a:t> This argument would be premised on the hypothesis that reproductive planning could take virtually immediate account of any sudden restoration of state authority to ban abortions</a:t>
            </a:r>
            <a:r>
              <a:rPr lang="en-US" sz="2400" dirty="0" smtClean="0">
                <a:latin typeface="Book Antiqua" pitchFamily="18" charset="0"/>
              </a:rPr>
              <a:t>.”</a:t>
            </a:r>
            <a:endParaRPr lang="en-US" sz="2400" dirty="0">
              <a:latin typeface="Book Antiqua" pitchFamily="18" charset="0"/>
            </a:endParaRPr>
          </a:p>
        </p:txBody>
      </p:sp>
    </p:spTree>
    <p:extLst>
      <p:ext uri="{BB962C8B-B14F-4D97-AF65-F5344CB8AC3E}">
        <p14:creationId xmlns:p14="http://schemas.microsoft.com/office/powerpoint/2010/main" val="25601825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0681" y="304800"/>
            <a:ext cx="7391400" cy="1200329"/>
          </a:xfrm>
          <a:prstGeom prst="rect">
            <a:avLst/>
          </a:prstGeom>
          <a:noFill/>
        </p:spPr>
        <p:txBody>
          <a:bodyPr wrap="square" rtlCol="0">
            <a:spAutoFit/>
          </a:bodyPr>
          <a:lstStyle/>
          <a:p>
            <a:r>
              <a:rPr lang="en-US" sz="3600" dirty="0" smtClean="0">
                <a:solidFill>
                  <a:schemeClr val="bg1"/>
                </a:solidFill>
                <a:latin typeface="Book Antiqua" pitchFamily="18" charset="0"/>
              </a:rPr>
              <a:t>Modern Vision for </a:t>
            </a:r>
            <a:r>
              <a:rPr lang="en-US" sz="3600" dirty="0">
                <a:solidFill>
                  <a:schemeClr val="bg1"/>
                </a:solidFill>
                <a:latin typeface="Book Antiqua" pitchFamily="18" charset="0"/>
              </a:rPr>
              <a:t>a Woman’s </a:t>
            </a:r>
            <a:r>
              <a:rPr lang="en-US" sz="3600" dirty="0" smtClean="0">
                <a:solidFill>
                  <a:schemeClr val="bg1"/>
                </a:solidFill>
                <a:latin typeface="Book Antiqua" pitchFamily="18" charset="0"/>
              </a:rPr>
              <a:t>Life</a:t>
            </a:r>
          </a:p>
          <a:p>
            <a:r>
              <a:rPr lang="en-US" sz="3600" i="1" dirty="0" smtClean="0">
                <a:solidFill>
                  <a:schemeClr val="bg1"/>
                </a:solidFill>
                <a:latin typeface="Book Antiqua" pitchFamily="18" charset="0"/>
              </a:rPr>
              <a:t>	Planned </a:t>
            </a:r>
            <a:r>
              <a:rPr lang="en-US" sz="3600" i="1" dirty="0">
                <a:solidFill>
                  <a:schemeClr val="bg1"/>
                </a:solidFill>
                <a:latin typeface="Book Antiqua" pitchFamily="18" charset="0"/>
              </a:rPr>
              <a:t>Parenthood v. Casey</a:t>
            </a:r>
            <a:endParaRPr lang="en-US" sz="3600" dirty="0">
              <a:solidFill>
                <a:schemeClr val="bg1"/>
              </a:solidFill>
              <a:latin typeface="Book Antiqua" pitchFamily="18" charset="0"/>
            </a:endParaRPr>
          </a:p>
        </p:txBody>
      </p:sp>
      <p:sp>
        <p:nvSpPr>
          <p:cNvPr id="6" name="TextBox 5"/>
          <p:cNvSpPr txBox="1"/>
          <p:nvPr/>
        </p:nvSpPr>
        <p:spPr>
          <a:xfrm>
            <a:off x="1905000" y="1905000"/>
            <a:ext cx="7086600" cy="4724370"/>
          </a:xfrm>
          <a:prstGeom prst="rect">
            <a:avLst/>
          </a:prstGeom>
          <a:noFill/>
        </p:spPr>
        <p:txBody>
          <a:bodyPr wrap="square" rtlCol="0">
            <a:spAutoFit/>
          </a:bodyPr>
          <a:lstStyle/>
          <a:p>
            <a:pPr algn="just"/>
            <a:r>
              <a:rPr lang="en-US" sz="2600" dirty="0" smtClean="0">
                <a:latin typeface="Book Antiqua" pitchFamily="18" charset="0"/>
              </a:rPr>
              <a:t>“</a:t>
            </a:r>
            <a:r>
              <a:rPr lang="en-US" sz="2500" dirty="0" smtClean="0">
                <a:latin typeface="Book Antiqua" pitchFamily="18" charset="0"/>
              </a:rPr>
              <a:t>The </a:t>
            </a:r>
            <a:r>
              <a:rPr lang="en-US" sz="2500" dirty="0">
                <a:latin typeface="Book Antiqua" pitchFamily="18" charset="0"/>
              </a:rPr>
              <a:t>Roe rule’s limitation on state power could not be repudiated without serious inequity to people who, for two decades of economic and social developments, have organized intimate relationships and made choices that define their views of themselves and their places in society, in reliance on the availability of abortion in the event that contraception should fail. </a:t>
            </a:r>
            <a:r>
              <a:rPr lang="en-US" sz="2500" b="1" dirty="0">
                <a:latin typeface="Book Antiqua" pitchFamily="18" charset="0"/>
              </a:rPr>
              <a:t>The ability of women to participate equally in the economic and social life of the Nation has been facilitated by their ability to control their reproductive lives. </a:t>
            </a:r>
            <a:r>
              <a:rPr lang="en-US" sz="2500" dirty="0" smtClean="0">
                <a:latin typeface="Book Antiqua" pitchFamily="18" charset="0"/>
              </a:rPr>
              <a:t>“</a:t>
            </a:r>
            <a:endParaRPr lang="en-US" sz="2500" dirty="0">
              <a:latin typeface="Book Antiqua" pitchFamily="18" charset="0"/>
            </a:endParaRPr>
          </a:p>
        </p:txBody>
      </p:sp>
    </p:spTree>
    <p:extLst>
      <p:ext uri="{BB962C8B-B14F-4D97-AF65-F5344CB8AC3E}">
        <p14:creationId xmlns:p14="http://schemas.microsoft.com/office/powerpoint/2010/main" val="25452632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685800"/>
            <a:ext cx="7391400" cy="646331"/>
          </a:xfrm>
          <a:prstGeom prst="rect">
            <a:avLst/>
          </a:prstGeom>
          <a:noFill/>
        </p:spPr>
        <p:txBody>
          <a:bodyPr wrap="square" rtlCol="0">
            <a:spAutoFit/>
          </a:bodyPr>
          <a:lstStyle/>
          <a:p>
            <a:r>
              <a:rPr lang="en-US" sz="3600" dirty="0" smtClean="0">
                <a:solidFill>
                  <a:schemeClr val="bg1"/>
                </a:solidFill>
                <a:latin typeface="Book Antiqua" pitchFamily="18" charset="0"/>
              </a:rPr>
              <a:t>Modern Vision for </a:t>
            </a:r>
            <a:r>
              <a:rPr lang="en-US" sz="3600" dirty="0">
                <a:solidFill>
                  <a:schemeClr val="bg1"/>
                </a:solidFill>
                <a:latin typeface="Book Antiqua" pitchFamily="18" charset="0"/>
              </a:rPr>
              <a:t>a Woman’s Life</a:t>
            </a:r>
          </a:p>
        </p:txBody>
      </p:sp>
      <p:sp>
        <p:nvSpPr>
          <p:cNvPr id="6" name="TextBox 5"/>
          <p:cNvSpPr txBox="1"/>
          <p:nvPr/>
        </p:nvSpPr>
        <p:spPr>
          <a:xfrm>
            <a:off x="1905000" y="1905000"/>
            <a:ext cx="7086600" cy="4493538"/>
          </a:xfrm>
          <a:prstGeom prst="rect">
            <a:avLst/>
          </a:prstGeom>
          <a:noFill/>
        </p:spPr>
        <p:txBody>
          <a:bodyPr wrap="square" rtlCol="0">
            <a:spAutoFit/>
          </a:bodyPr>
          <a:lstStyle/>
          <a:p>
            <a:pPr marL="285750" indent="-285750">
              <a:buFont typeface="Arial" pitchFamily="34" charset="0"/>
              <a:buChar char="•"/>
            </a:pPr>
            <a:r>
              <a:rPr lang="en-US" sz="2600" dirty="0" smtClean="0">
                <a:latin typeface="Book Antiqua" pitchFamily="18" charset="0"/>
              </a:rPr>
              <a:t>Sex education starts at kindergarten.</a:t>
            </a:r>
          </a:p>
          <a:p>
            <a:pPr marL="285750" indent="-285750">
              <a:buFont typeface="Arial" pitchFamily="34" charset="0"/>
              <a:buChar char="•"/>
            </a:pPr>
            <a:r>
              <a:rPr lang="en-US" sz="2600" dirty="0" smtClean="0">
                <a:latin typeface="Book Antiqua" pitchFamily="18" charset="0"/>
              </a:rPr>
              <a:t>Gardasil HPV Vaccine administered at age 11. </a:t>
            </a:r>
          </a:p>
          <a:p>
            <a:pPr marL="285750" indent="-285750">
              <a:buFont typeface="Arial" pitchFamily="34" charset="0"/>
              <a:buChar char="•"/>
            </a:pPr>
            <a:r>
              <a:rPr lang="en-US" sz="2600" dirty="0" smtClean="0">
                <a:latin typeface="Book Antiqua" pitchFamily="18" charset="0"/>
              </a:rPr>
              <a:t>Sexual intercourse between 13 and 19 </a:t>
            </a:r>
          </a:p>
          <a:p>
            <a:pPr marL="742950" lvl="1" indent="-285750">
              <a:buFont typeface="Arial" pitchFamily="34" charset="0"/>
              <a:buChar char="•"/>
            </a:pPr>
            <a:r>
              <a:rPr lang="en-US" sz="2600" dirty="0">
                <a:latin typeface="Book Antiqua" pitchFamily="18" charset="0"/>
              </a:rPr>
              <a:t>6</a:t>
            </a:r>
            <a:r>
              <a:rPr lang="en-US" sz="2600" dirty="0" smtClean="0">
                <a:latin typeface="Book Antiqua" pitchFamily="18" charset="0"/>
              </a:rPr>
              <a:t> </a:t>
            </a:r>
            <a:r>
              <a:rPr lang="en-US" sz="2600" dirty="0">
                <a:latin typeface="Book Antiqua" pitchFamily="18" charset="0"/>
              </a:rPr>
              <a:t>percent of children have had sexual intercourse </a:t>
            </a:r>
            <a:r>
              <a:rPr lang="en-US" sz="2600" dirty="0" smtClean="0">
                <a:latin typeface="Book Antiqua" pitchFamily="18" charset="0"/>
              </a:rPr>
              <a:t>before age 13, and almost a third have had intercourse by the end of their 9</a:t>
            </a:r>
            <a:r>
              <a:rPr lang="en-US" sz="2600" baseline="30000" dirty="0" smtClean="0">
                <a:latin typeface="Book Antiqua" pitchFamily="18" charset="0"/>
              </a:rPr>
              <a:t>th</a:t>
            </a:r>
            <a:r>
              <a:rPr lang="en-US" sz="2600" dirty="0" smtClean="0">
                <a:latin typeface="Book Antiqua" pitchFamily="18" charset="0"/>
              </a:rPr>
              <a:t> grade year in high school. </a:t>
            </a:r>
          </a:p>
          <a:p>
            <a:pPr marL="285750" indent="-285750">
              <a:buFont typeface="Arial" pitchFamily="34" charset="0"/>
              <a:buChar char="•"/>
            </a:pPr>
            <a:r>
              <a:rPr lang="en-US" sz="2600" dirty="0" smtClean="0">
                <a:latin typeface="Book Antiqua" pitchFamily="18" charset="0"/>
              </a:rPr>
              <a:t>Casual sex and cohabitation until marriage (abortion if necessary).</a:t>
            </a:r>
          </a:p>
          <a:p>
            <a:pPr marL="285750" indent="-285750">
              <a:buFont typeface="Arial" pitchFamily="34" charset="0"/>
              <a:buChar char="•"/>
            </a:pPr>
            <a:r>
              <a:rPr lang="en-US" sz="2600" dirty="0" smtClean="0">
                <a:latin typeface="Book Antiqua" pitchFamily="18" charset="0"/>
              </a:rPr>
              <a:t>First baby at 30 after establishing career.</a:t>
            </a:r>
            <a:endParaRPr lang="en-US" sz="2600" dirty="0">
              <a:latin typeface="Book Antiqua" pitchFamily="18" charset="0"/>
            </a:endParaRPr>
          </a:p>
        </p:txBody>
      </p:sp>
    </p:spTree>
    <p:extLst>
      <p:ext uri="{BB962C8B-B14F-4D97-AF65-F5344CB8AC3E}">
        <p14:creationId xmlns:p14="http://schemas.microsoft.com/office/powerpoint/2010/main" val="30158850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457200"/>
            <a:ext cx="7467600" cy="1077218"/>
          </a:xfrm>
          <a:prstGeom prst="rect">
            <a:avLst/>
          </a:prstGeom>
          <a:noFill/>
        </p:spPr>
        <p:txBody>
          <a:bodyPr wrap="square" rtlCol="0">
            <a:spAutoFit/>
          </a:bodyPr>
          <a:lstStyle/>
          <a:p>
            <a:pPr algn="ctr"/>
            <a:r>
              <a:rPr lang="en-US" sz="3600" dirty="0" smtClean="0">
                <a:solidFill>
                  <a:schemeClr val="bg1"/>
                </a:solidFill>
                <a:latin typeface="Book Antiqua" pitchFamily="18" charset="0"/>
              </a:rPr>
              <a:t>Church’s Vision for a Woman’s Life</a:t>
            </a:r>
          </a:p>
          <a:p>
            <a:pPr algn="ctr"/>
            <a:r>
              <a:rPr lang="en-US" sz="2800" i="1" dirty="0" smtClean="0">
                <a:solidFill>
                  <a:schemeClr val="bg1"/>
                </a:solidFill>
                <a:latin typeface="Book Antiqua" pitchFamily="18" charset="0"/>
              </a:rPr>
              <a:t>Blessed John Paul, II’s “Letter to Women”</a:t>
            </a:r>
            <a:endParaRPr lang="en-US" sz="2800" i="1" dirty="0">
              <a:solidFill>
                <a:schemeClr val="bg1"/>
              </a:solidFill>
              <a:latin typeface="Book Antiqua" pitchFamily="18" charset="0"/>
            </a:endParaRPr>
          </a:p>
        </p:txBody>
      </p:sp>
      <p:sp>
        <p:nvSpPr>
          <p:cNvPr id="6" name="TextBox 5"/>
          <p:cNvSpPr txBox="1"/>
          <p:nvPr/>
        </p:nvSpPr>
        <p:spPr>
          <a:xfrm>
            <a:off x="1905000" y="1949708"/>
            <a:ext cx="6937248" cy="4708981"/>
          </a:xfrm>
          <a:prstGeom prst="rect">
            <a:avLst/>
          </a:prstGeom>
          <a:noFill/>
        </p:spPr>
        <p:txBody>
          <a:bodyPr wrap="square" rtlCol="0">
            <a:spAutoFit/>
          </a:bodyPr>
          <a:lstStyle/>
          <a:p>
            <a:pPr algn="just"/>
            <a:r>
              <a:rPr lang="en-US" sz="2500" dirty="0" smtClean="0">
                <a:latin typeface="Book Antiqua" pitchFamily="18" charset="0"/>
              </a:rPr>
              <a:t>“Necessary emphasis should be placed on the </a:t>
            </a:r>
            <a:r>
              <a:rPr lang="en-US" sz="2500" i="1" dirty="0" smtClean="0">
                <a:latin typeface="Book Antiqua" pitchFamily="18" charset="0"/>
              </a:rPr>
              <a:t>"genius of women", </a:t>
            </a:r>
            <a:r>
              <a:rPr lang="en-US" sz="2500" dirty="0" smtClean="0">
                <a:latin typeface="Book Antiqua" pitchFamily="18" charset="0"/>
              </a:rPr>
              <a:t>not only by considering great and famous women of the past or present, but also those </a:t>
            </a:r>
            <a:r>
              <a:rPr lang="en-US" sz="2500" i="1" dirty="0" smtClean="0">
                <a:latin typeface="Book Antiqua" pitchFamily="18" charset="0"/>
              </a:rPr>
              <a:t>ordinary </a:t>
            </a:r>
            <a:r>
              <a:rPr lang="en-US" sz="2500" dirty="0" smtClean="0">
                <a:latin typeface="Book Antiqua" pitchFamily="18" charset="0"/>
              </a:rPr>
              <a:t>women who reveal the gift of their womanhood by placing themselves at the service of others in their everyday lives. For in giving themselves to others each day women </a:t>
            </a:r>
            <a:r>
              <a:rPr lang="en-US" sz="2500" dirty="0" err="1" smtClean="0">
                <a:latin typeface="Book Antiqua" pitchFamily="18" charset="0"/>
              </a:rPr>
              <a:t>fulfil</a:t>
            </a:r>
            <a:r>
              <a:rPr lang="en-US" sz="2500" dirty="0" smtClean="0">
                <a:latin typeface="Book Antiqua" pitchFamily="18" charset="0"/>
              </a:rPr>
              <a:t> their deepest vocation. Perhaps more than men, women </a:t>
            </a:r>
            <a:r>
              <a:rPr lang="en-US" sz="2500" i="1" dirty="0" smtClean="0">
                <a:latin typeface="Book Antiqua" pitchFamily="18" charset="0"/>
              </a:rPr>
              <a:t>acknowledge the person, </a:t>
            </a:r>
            <a:r>
              <a:rPr lang="en-US" sz="2500" dirty="0" smtClean="0">
                <a:latin typeface="Book Antiqua" pitchFamily="18" charset="0"/>
              </a:rPr>
              <a:t>because they see persons with their hearts. They see them independently of various ideological or political systems. 		Cont’d on next slide </a:t>
            </a:r>
          </a:p>
        </p:txBody>
      </p:sp>
    </p:spTree>
    <p:extLst>
      <p:ext uri="{BB962C8B-B14F-4D97-AF65-F5344CB8AC3E}">
        <p14:creationId xmlns:p14="http://schemas.microsoft.com/office/powerpoint/2010/main" val="3690303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381000"/>
            <a:ext cx="7467600" cy="1077218"/>
          </a:xfrm>
          <a:prstGeom prst="rect">
            <a:avLst/>
          </a:prstGeom>
          <a:noFill/>
        </p:spPr>
        <p:txBody>
          <a:bodyPr wrap="square" rtlCol="0">
            <a:spAutoFit/>
          </a:bodyPr>
          <a:lstStyle/>
          <a:p>
            <a:pPr algn="ctr"/>
            <a:r>
              <a:rPr lang="en-US" sz="3600" dirty="0" smtClean="0">
                <a:solidFill>
                  <a:schemeClr val="bg1"/>
                </a:solidFill>
                <a:latin typeface="Book Antiqua" pitchFamily="18" charset="0"/>
              </a:rPr>
              <a:t>Church’s Vision for a Woman’s Life</a:t>
            </a:r>
          </a:p>
          <a:p>
            <a:pPr algn="ctr"/>
            <a:r>
              <a:rPr lang="en-US" sz="2800" i="1" dirty="0">
                <a:solidFill>
                  <a:schemeClr val="bg1"/>
                </a:solidFill>
                <a:latin typeface="Book Antiqua" pitchFamily="18" charset="0"/>
              </a:rPr>
              <a:t>Blessed John Paul, II’s “Letter to Women</a:t>
            </a:r>
            <a:r>
              <a:rPr lang="en-US" sz="2800" i="1" dirty="0" smtClean="0">
                <a:solidFill>
                  <a:schemeClr val="bg1"/>
                </a:solidFill>
                <a:latin typeface="Book Antiqua" pitchFamily="18" charset="0"/>
              </a:rPr>
              <a:t>”</a:t>
            </a:r>
            <a:endParaRPr lang="en-US" sz="2800" dirty="0">
              <a:solidFill>
                <a:schemeClr val="bg1"/>
              </a:solidFill>
              <a:latin typeface="Book Antiqua" pitchFamily="18" charset="0"/>
            </a:endParaRPr>
          </a:p>
        </p:txBody>
      </p:sp>
      <p:sp>
        <p:nvSpPr>
          <p:cNvPr id="6" name="TextBox 5"/>
          <p:cNvSpPr txBox="1"/>
          <p:nvPr/>
        </p:nvSpPr>
        <p:spPr>
          <a:xfrm>
            <a:off x="1905000" y="1949708"/>
            <a:ext cx="6937248" cy="4785926"/>
          </a:xfrm>
          <a:prstGeom prst="rect">
            <a:avLst/>
          </a:prstGeom>
          <a:noFill/>
        </p:spPr>
        <p:txBody>
          <a:bodyPr wrap="square" rtlCol="0">
            <a:spAutoFit/>
          </a:bodyPr>
          <a:lstStyle/>
          <a:p>
            <a:pPr algn="just"/>
            <a:r>
              <a:rPr lang="en-US" sz="2800" dirty="0" smtClean="0">
                <a:latin typeface="Book Antiqua" pitchFamily="18" charset="0"/>
              </a:rPr>
              <a:t>“They </a:t>
            </a:r>
            <a:r>
              <a:rPr lang="en-US" sz="2800" dirty="0">
                <a:latin typeface="Book Antiqua" pitchFamily="18" charset="0"/>
              </a:rPr>
              <a:t>see others in their greatness and limitations; they try to go out to them and </a:t>
            </a:r>
            <a:r>
              <a:rPr lang="en-US" sz="2800" i="1" dirty="0">
                <a:latin typeface="Book Antiqua" pitchFamily="18" charset="0"/>
              </a:rPr>
              <a:t>help them. </a:t>
            </a:r>
            <a:r>
              <a:rPr lang="en-US" sz="2800" dirty="0">
                <a:latin typeface="Book Antiqua" pitchFamily="18" charset="0"/>
              </a:rPr>
              <a:t>In this way the basic plan of the Creator takes flesh in the history of humanity and there is constantly revealed, in the variety of vocations, that </a:t>
            </a:r>
            <a:r>
              <a:rPr lang="en-US" sz="2800" i="1" dirty="0">
                <a:latin typeface="Book Antiqua" pitchFamily="18" charset="0"/>
              </a:rPr>
              <a:t>beauty-</a:t>
            </a:r>
            <a:r>
              <a:rPr lang="en-US" sz="2800" dirty="0">
                <a:latin typeface="Book Antiqua" pitchFamily="18" charset="0"/>
              </a:rPr>
              <a:t>not merely physical, but above all spiritual-which God bestowed from the very beginning on all, and in a particular way on women</a:t>
            </a:r>
            <a:r>
              <a:rPr lang="en-US" sz="2800" dirty="0" smtClean="0">
                <a:latin typeface="Book Antiqua" pitchFamily="18" charset="0"/>
              </a:rPr>
              <a:t>.”</a:t>
            </a:r>
            <a:endParaRPr lang="en-US" sz="2800" dirty="0">
              <a:latin typeface="Book Antiqua" pitchFamily="18" charset="0"/>
            </a:endParaRPr>
          </a:p>
          <a:p>
            <a:pPr algn="just"/>
            <a:endParaRPr lang="en-US" sz="2500" dirty="0" smtClean="0">
              <a:latin typeface="Book Antiqua" pitchFamily="18" charset="0"/>
            </a:endParaRPr>
          </a:p>
        </p:txBody>
      </p:sp>
    </p:spTree>
    <p:extLst>
      <p:ext uri="{BB962C8B-B14F-4D97-AF65-F5344CB8AC3E}">
        <p14:creationId xmlns:p14="http://schemas.microsoft.com/office/powerpoint/2010/main" val="4244193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57200"/>
            <a:ext cx="6629400" cy="769441"/>
          </a:xfrm>
          <a:prstGeom prst="rect">
            <a:avLst/>
          </a:prstGeom>
          <a:noFill/>
        </p:spPr>
        <p:txBody>
          <a:bodyPr wrap="square" rtlCol="0">
            <a:spAutoFit/>
          </a:bodyPr>
          <a:lstStyle/>
          <a:p>
            <a:pPr algn="ctr"/>
            <a:r>
              <a:rPr lang="en-US" sz="4400" dirty="0" smtClean="0">
                <a:solidFill>
                  <a:schemeClr val="bg1"/>
                </a:solidFill>
                <a:latin typeface="Book Antiqua" pitchFamily="18" charset="0"/>
              </a:rPr>
              <a:t>Agenda</a:t>
            </a:r>
            <a:endParaRPr lang="en-US" sz="4400" dirty="0">
              <a:solidFill>
                <a:schemeClr val="bg1"/>
              </a:solidFill>
              <a:latin typeface="Book Antiqua" pitchFamily="18" charset="0"/>
            </a:endParaRPr>
          </a:p>
        </p:txBody>
      </p:sp>
      <p:sp>
        <p:nvSpPr>
          <p:cNvPr id="5" name="TextBox 4"/>
          <p:cNvSpPr txBox="1"/>
          <p:nvPr/>
        </p:nvSpPr>
        <p:spPr>
          <a:xfrm>
            <a:off x="1995985" y="1904999"/>
            <a:ext cx="6934200" cy="4893647"/>
          </a:xfrm>
          <a:prstGeom prst="rect">
            <a:avLst/>
          </a:prstGeom>
          <a:noFill/>
        </p:spPr>
        <p:txBody>
          <a:bodyPr wrap="square" rtlCol="0">
            <a:spAutoFit/>
          </a:bodyPr>
          <a:lstStyle/>
          <a:p>
            <a:pPr marL="457200" indent="-457200">
              <a:buFont typeface="Arial" pitchFamily="34" charset="0"/>
              <a:buChar char="•"/>
            </a:pPr>
            <a:r>
              <a:rPr lang="en-US" sz="2600" dirty="0">
                <a:latin typeface="Book Antiqua" pitchFamily="18" charset="0"/>
              </a:rPr>
              <a:t>Does the Church have a right to speak about the healthcare policy in the public square?</a:t>
            </a:r>
          </a:p>
          <a:p>
            <a:pPr marL="457200" indent="-457200">
              <a:buFont typeface="Arial" pitchFamily="34" charset="0"/>
              <a:buChar char="•"/>
            </a:pPr>
            <a:r>
              <a:rPr lang="en-US" sz="2600" dirty="0">
                <a:latin typeface="Book Antiqua" pitchFamily="18" charset="0"/>
              </a:rPr>
              <a:t>Has religious liberty been reduced by recent changes in healthcare policy and law?</a:t>
            </a:r>
          </a:p>
          <a:p>
            <a:pPr marL="914400" lvl="1" indent="-457200">
              <a:buFont typeface="Arial" pitchFamily="34" charset="0"/>
              <a:buChar char="•"/>
            </a:pPr>
            <a:r>
              <a:rPr lang="en-US" sz="2600" dirty="0">
                <a:latin typeface="Book Antiqua" pitchFamily="18" charset="0"/>
              </a:rPr>
              <a:t>What law protects the provider’s conscience?</a:t>
            </a:r>
          </a:p>
          <a:p>
            <a:pPr marL="914400" lvl="1" indent="-457200">
              <a:buFont typeface="Arial" pitchFamily="34" charset="0"/>
              <a:buChar char="•"/>
            </a:pPr>
            <a:r>
              <a:rPr lang="en-US" sz="2600" dirty="0">
                <a:latin typeface="Book Antiqua" pitchFamily="18" charset="0"/>
              </a:rPr>
              <a:t>What is the HHS mandate?</a:t>
            </a:r>
          </a:p>
          <a:p>
            <a:pPr marL="457200" indent="-457200">
              <a:buFont typeface="Arial" pitchFamily="34" charset="0"/>
              <a:buChar char="•"/>
            </a:pPr>
            <a:r>
              <a:rPr lang="en-US" sz="2600" dirty="0">
                <a:latin typeface="Book Antiqua" pitchFamily="18" charset="0"/>
              </a:rPr>
              <a:t>Do our teachings on sexual morality contradict common sense and good public policy</a:t>
            </a:r>
            <a:r>
              <a:rPr lang="en-US" sz="2600" dirty="0" smtClean="0">
                <a:latin typeface="Book Antiqua" pitchFamily="18" charset="0"/>
              </a:rPr>
              <a:t>?</a:t>
            </a:r>
            <a:endParaRPr lang="en-US" sz="1600" dirty="0" smtClean="0">
              <a:latin typeface="Book Antiqua" pitchFamily="18" charset="0"/>
            </a:endParaRPr>
          </a:p>
        </p:txBody>
      </p:sp>
    </p:spTree>
    <p:extLst>
      <p:ext uri="{BB962C8B-B14F-4D97-AF65-F5344CB8AC3E}">
        <p14:creationId xmlns:p14="http://schemas.microsoft.com/office/powerpoint/2010/main" val="10385235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548562"/>
            <a:ext cx="7467600" cy="646331"/>
          </a:xfrm>
          <a:prstGeom prst="rect">
            <a:avLst/>
          </a:prstGeom>
          <a:noFill/>
        </p:spPr>
        <p:txBody>
          <a:bodyPr wrap="square" rtlCol="0">
            <a:spAutoFit/>
          </a:bodyPr>
          <a:lstStyle/>
          <a:p>
            <a:pPr algn="ctr"/>
            <a:r>
              <a:rPr lang="en-US" sz="3600" dirty="0" smtClean="0">
                <a:solidFill>
                  <a:schemeClr val="bg1"/>
                </a:solidFill>
                <a:latin typeface="Book Antiqua" pitchFamily="18" charset="0"/>
              </a:rPr>
              <a:t>Church’s Vision for a Woman’s Life</a:t>
            </a:r>
            <a:endParaRPr lang="en-US" sz="3600" dirty="0">
              <a:solidFill>
                <a:schemeClr val="bg1"/>
              </a:solidFill>
              <a:latin typeface="Book Antiqua" pitchFamily="18" charset="0"/>
            </a:endParaRPr>
          </a:p>
        </p:txBody>
      </p:sp>
      <p:sp>
        <p:nvSpPr>
          <p:cNvPr id="6" name="TextBox 5"/>
          <p:cNvSpPr txBox="1"/>
          <p:nvPr/>
        </p:nvSpPr>
        <p:spPr>
          <a:xfrm>
            <a:off x="1905000" y="1949708"/>
            <a:ext cx="6937248" cy="4401205"/>
          </a:xfrm>
          <a:prstGeom prst="rect">
            <a:avLst/>
          </a:prstGeom>
          <a:noFill/>
        </p:spPr>
        <p:txBody>
          <a:bodyPr wrap="square" rtlCol="0">
            <a:spAutoFit/>
          </a:bodyPr>
          <a:lstStyle/>
          <a:p>
            <a:pPr marL="285750" indent="-285750">
              <a:buFont typeface="Arial" pitchFamily="34" charset="0"/>
              <a:buChar char="•"/>
            </a:pPr>
            <a:r>
              <a:rPr lang="en-US" sz="2800" dirty="0" smtClean="0">
                <a:latin typeface="Book Antiqua" pitchFamily="18" charset="0"/>
              </a:rPr>
              <a:t>Happy childhood in the home of her married mother and father.</a:t>
            </a:r>
          </a:p>
          <a:p>
            <a:pPr marL="285750" indent="-285750">
              <a:buFont typeface="Arial" pitchFamily="34" charset="0"/>
              <a:buChar char="•"/>
            </a:pPr>
            <a:r>
              <a:rPr lang="en-US" sz="2800" dirty="0" smtClean="0">
                <a:latin typeface="Book Antiqua" pitchFamily="18" charset="0"/>
              </a:rPr>
              <a:t>Developing friendships with men and women based on mutual respect and care.</a:t>
            </a:r>
          </a:p>
          <a:p>
            <a:pPr marL="285750" indent="-285750">
              <a:buFont typeface="Arial" pitchFamily="34" charset="0"/>
              <a:buChar char="•"/>
            </a:pPr>
            <a:r>
              <a:rPr lang="en-US" sz="2800" dirty="0" smtClean="0">
                <a:latin typeface="Book Antiqua" pitchFamily="18" charset="0"/>
              </a:rPr>
              <a:t>Discerning God’s plan and committing to follow it.</a:t>
            </a:r>
          </a:p>
          <a:p>
            <a:pPr marL="285750" indent="-285750">
              <a:buFont typeface="Arial" pitchFamily="34" charset="0"/>
              <a:buChar char="•"/>
            </a:pPr>
            <a:r>
              <a:rPr lang="en-US" sz="2800" dirty="0" smtClean="0">
                <a:latin typeface="Book Antiqua" pitchFamily="18" charset="0"/>
              </a:rPr>
              <a:t>Making a total gift of self in marriage OR holy orders OR living a chaste single life.</a:t>
            </a:r>
          </a:p>
          <a:p>
            <a:pPr marL="285750" indent="-285750">
              <a:buFont typeface="Arial" pitchFamily="34" charset="0"/>
              <a:buChar char="•"/>
            </a:pPr>
            <a:r>
              <a:rPr lang="en-US" sz="2800" dirty="0" smtClean="0">
                <a:latin typeface="Book Antiqua" pitchFamily="18" charset="0"/>
              </a:rPr>
              <a:t>Spiritually and often physically fruitful.</a:t>
            </a:r>
          </a:p>
        </p:txBody>
      </p:sp>
    </p:spTree>
    <p:extLst>
      <p:ext uri="{BB962C8B-B14F-4D97-AF65-F5344CB8AC3E}">
        <p14:creationId xmlns:p14="http://schemas.microsoft.com/office/powerpoint/2010/main" val="28469078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3505200"/>
            <a:ext cx="8229600" cy="1143000"/>
          </a:xfrm>
        </p:spPr>
        <p:txBody>
          <a:bodyPr/>
          <a:lstStyle/>
          <a:p>
            <a:r>
              <a:rPr lang="en-US" dirty="0" smtClean="0">
                <a:solidFill>
                  <a:schemeClr val="bg1"/>
                </a:solidFill>
                <a:latin typeface="Book Antiqua" pitchFamily="18" charset="0"/>
              </a:rPr>
              <a:t>What will you do?</a:t>
            </a:r>
            <a:endParaRPr lang="en-US" dirty="0">
              <a:solidFill>
                <a:schemeClr val="bg1"/>
              </a:solidFill>
              <a:latin typeface="Book Antiqua"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6699" y="1114424"/>
            <a:ext cx="2713383" cy="18288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1114424"/>
            <a:ext cx="2466975" cy="184785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 y="1146174"/>
            <a:ext cx="2438400" cy="18288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67000" y="1114424"/>
            <a:ext cx="1643605" cy="1828800"/>
          </a:xfrm>
          <a:prstGeom prst="rect">
            <a:avLst/>
          </a:prstGeom>
        </p:spPr>
      </p:pic>
    </p:spTree>
    <p:extLst>
      <p:ext uri="{BB962C8B-B14F-4D97-AF65-F5344CB8AC3E}">
        <p14:creationId xmlns:p14="http://schemas.microsoft.com/office/powerpoint/2010/main" val="4199804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76272" y="1981200"/>
            <a:ext cx="6662928" cy="5109091"/>
          </a:xfrm>
          <a:prstGeom prst="rect">
            <a:avLst/>
          </a:prstGeom>
          <a:noFill/>
        </p:spPr>
        <p:txBody>
          <a:bodyPr wrap="square" rtlCol="0">
            <a:spAutoFit/>
          </a:bodyPr>
          <a:lstStyle/>
          <a:p>
            <a:r>
              <a:rPr lang="en-US" sz="2800" dirty="0">
                <a:latin typeface="Book Antiqua" pitchFamily="18" charset="0"/>
              </a:rPr>
              <a:t>“On some positions a coward has asked the question is it safe? Expediency asks the question, is it politic? Vanity asks the question, is it popular? But conscience asks the question is it right? And there come a time when one must take a position that is neither safe nor politic nor popular but he must take it because conscience tells him it is right</a:t>
            </a:r>
            <a:r>
              <a:rPr lang="en-US" sz="2800" dirty="0" smtClean="0">
                <a:latin typeface="Book Antiqua" pitchFamily="18" charset="0"/>
              </a:rPr>
              <a:t>.”</a:t>
            </a:r>
          </a:p>
          <a:p>
            <a:r>
              <a:rPr lang="en-US" sz="2800" dirty="0">
                <a:latin typeface="Book Antiqua" pitchFamily="18" charset="0"/>
              </a:rPr>
              <a:t>	</a:t>
            </a:r>
            <a:r>
              <a:rPr lang="en-US" dirty="0" smtClean="0">
                <a:latin typeface="Book Antiqua" pitchFamily="18" charset="0"/>
              </a:rPr>
              <a:t>	</a:t>
            </a:r>
          </a:p>
          <a:p>
            <a:r>
              <a:rPr lang="en-US" sz="2800" dirty="0">
                <a:latin typeface="Book Antiqua" pitchFamily="18" charset="0"/>
              </a:rPr>
              <a:t>	</a:t>
            </a:r>
            <a:r>
              <a:rPr lang="en-US" sz="2800" dirty="0" smtClean="0">
                <a:latin typeface="Book Antiqua" pitchFamily="18" charset="0"/>
              </a:rPr>
              <a:t>	- Martin Luther King, Jr.</a:t>
            </a:r>
            <a:endParaRPr lang="en-US" sz="2800" dirty="0">
              <a:latin typeface="Book Antiqua" pitchFamily="18" charset="0"/>
            </a:endParaRPr>
          </a:p>
          <a:p>
            <a:endParaRPr lang="en-US" dirty="0"/>
          </a:p>
        </p:txBody>
      </p:sp>
      <p:sp>
        <p:nvSpPr>
          <p:cNvPr id="5" name="TextBox 4"/>
          <p:cNvSpPr txBox="1"/>
          <p:nvPr/>
        </p:nvSpPr>
        <p:spPr>
          <a:xfrm>
            <a:off x="838200" y="838200"/>
            <a:ext cx="6172200" cy="646331"/>
          </a:xfrm>
          <a:prstGeom prst="rect">
            <a:avLst/>
          </a:prstGeom>
          <a:noFill/>
        </p:spPr>
        <p:txBody>
          <a:bodyPr wrap="square" rtlCol="0">
            <a:spAutoFit/>
          </a:bodyPr>
          <a:lstStyle/>
          <a:p>
            <a:pPr algn="ctr"/>
            <a:r>
              <a:rPr lang="en-US" sz="3600" dirty="0" smtClean="0">
                <a:solidFill>
                  <a:schemeClr val="bg1"/>
                </a:solidFill>
                <a:latin typeface="Book Antiqua" pitchFamily="18" charset="0"/>
              </a:rPr>
              <a:t>Now is the time to decide</a:t>
            </a:r>
            <a:endParaRPr lang="en-US" sz="3600" dirty="0">
              <a:solidFill>
                <a:schemeClr val="bg1"/>
              </a:solidFill>
              <a:latin typeface="Book Antiqua" pitchFamily="18" charset="0"/>
            </a:endParaRPr>
          </a:p>
        </p:txBody>
      </p:sp>
    </p:spTree>
    <p:extLst>
      <p:ext uri="{BB962C8B-B14F-4D97-AF65-F5344CB8AC3E}">
        <p14:creationId xmlns:p14="http://schemas.microsoft.com/office/powerpoint/2010/main" val="38986712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362200"/>
            <a:ext cx="5105400" cy="1676400"/>
          </a:xfrm>
          <a:solidFill>
            <a:srgbClr val="CEA532"/>
          </a:solidFill>
          <a:ln w="22225">
            <a:solidFill>
              <a:schemeClr val="tx1"/>
            </a:solidFill>
          </a:ln>
        </p:spPr>
        <p:txBody>
          <a:bodyPr>
            <a:normAutofit fontScale="90000"/>
          </a:bodyPr>
          <a:lstStyle/>
          <a:p>
            <a:pPr algn="ctr">
              <a:spcBef>
                <a:spcPts val="1800"/>
              </a:spcBef>
            </a:pPr>
            <a:r>
              <a:rPr lang="en-US" dirty="0" smtClean="0">
                <a:latin typeface="Book Antiqua" pitchFamily="18" charset="0"/>
              </a:rPr>
              <a:t/>
            </a:r>
            <a:br>
              <a:rPr lang="en-US" dirty="0" smtClean="0">
                <a:latin typeface="Book Antiqua" pitchFamily="18" charset="0"/>
              </a:rPr>
            </a:br>
            <a:r>
              <a:rPr lang="en-US" dirty="0" smtClean="0">
                <a:latin typeface="Book Antiqua" pitchFamily="18" charset="0"/>
              </a:rPr>
              <a:t>Q</a:t>
            </a:r>
            <a:r>
              <a:rPr lang="en-US" cap="small" dirty="0" smtClean="0">
                <a:latin typeface="Book Antiqua" pitchFamily="18" charset="0"/>
              </a:rPr>
              <a:t>uestions?</a:t>
            </a:r>
            <a:r>
              <a:rPr lang="en-US" dirty="0" smtClean="0">
                <a:latin typeface="Book Antiqua" pitchFamily="18" charset="0"/>
              </a:rPr>
              <a:t/>
            </a:r>
            <a:br>
              <a:rPr lang="en-US" dirty="0" smtClean="0">
                <a:latin typeface="Book Antiqua" pitchFamily="18" charset="0"/>
              </a:rPr>
            </a:br>
            <a:r>
              <a:rPr lang="en-US" dirty="0" smtClean="0">
                <a:latin typeface="Book Antiqua" pitchFamily="18" charset="0"/>
              </a:rPr>
              <a:t/>
            </a:r>
            <a:br>
              <a:rPr lang="en-US" dirty="0" smtClean="0">
                <a:latin typeface="Book Antiqua" pitchFamily="18" charset="0"/>
              </a:rPr>
            </a:br>
            <a:endParaRPr lang="en-US" dirty="0">
              <a:latin typeface="Book Antiqua" pitchFamily="18" charset="0"/>
            </a:endParaRPr>
          </a:p>
        </p:txBody>
      </p:sp>
    </p:spTree>
    <p:extLst>
      <p:ext uri="{BB962C8B-B14F-4D97-AF65-F5344CB8AC3E}">
        <p14:creationId xmlns:p14="http://schemas.microsoft.com/office/powerpoint/2010/main" val="3081277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30726" y="5181600"/>
            <a:ext cx="7620000" cy="911544"/>
          </a:xfrm>
        </p:spPr>
        <p:txBody>
          <a:bodyPr>
            <a:noAutofit/>
          </a:bodyPr>
          <a:lstStyle/>
          <a:p>
            <a:r>
              <a:rPr lang="en-US" sz="3200" dirty="0" smtClean="0">
                <a:solidFill>
                  <a:schemeClr val="bg1"/>
                </a:solidFill>
                <a:latin typeface="Book Antiqua" pitchFamily="18" charset="0"/>
              </a:rPr>
              <a:t>Does the Church have a Right to Speak in the Public Square?</a:t>
            </a:r>
            <a:endParaRPr lang="en-US" sz="3200" dirty="0">
              <a:solidFill>
                <a:schemeClr val="bg1"/>
              </a:solidFill>
              <a:latin typeface="Book Antiqua" pitchFamily="18" charset="0"/>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01888" y="381000"/>
            <a:ext cx="3490869" cy="431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60347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2209800"/>
            <a:ext cx="3167406" cy="4389120"/>
          </a:xfrm>
          <a:prstGeom prst="rect">
            <a:avLst/>
          </a:prstGeom>
        </p:spPr>
      </p:pic>
      <p:sp>
        <p:nvSpPr>
          <p:cNvPr id="8" name="TextBox 7"/>
          <p:cNvSpPr txBox="1"/>
          <p:nvPr/>
        </p:nvSpPr>
        <p:spPr>
          <a:xfrm>
            <a:off x="4114800" y="2667000"/>
            <a:ext cx="4419600" cy="3970318"/>
          </a:xfrm>
          <a:prstGeom prst="rect">
            <a:avLst/>
          </a:prstGeom>
          <a:noFill/>
        </p:spPr>
        <p:txBody>
          <a:bodyPr wrap="square" rtlCol="0">
            <a:spAutoFit/>
          </a:bodyPr>
          <a:lstStyle/>
          <a:p>
            <a:pPr>
              <a:spcBef>
                <a:spcPct val="50000"/>
              </a:spcBef>
            </a:pPr>
            <a:r>
              <a:rPr lang="en-US" sz="3200" b="1" dirty="0">
                <a:latin typeface="Book Antiqua" pitchFamily="18" charset="0"/>
              </a:rPr>
              <a:t>“Preserve me, O God, for in thee do I put my trust.”</a:t>
            </a:r>
          </a:p>
          <a:p>
            <a:pPr>
              <a:spcBef>
                <a:spcPct val="50000"/>
              </a:spcBef>
            </a:pPr>
            <a:r>
              <a:rPr lang="en-US" sz="3200" dirty="0">
                <a:latin typeface="Baskerville Old Face" pitchFamily="18" charset="0"/>
              </a:rPr>
              <a:t>		</a:t>
            </a:r>
            <a:r>
              <a:rPr lang="en-US" sz="3200" b="1" dirty="0">
                <a:latin typeface="Baskerville Old Face" pitchFamily="18" charset="0"/>
              </a:rPr>
              <a:t>Psalm </a:t>
            </a:r>
            <a:r>
              <a:rPr lang="en-US" sz="3200" b="1" dirty="0" smtClean="0">
                <a:latin typeface="Baskerville Old Face" pitchFamily="18" charset="0"/>
              </a:rPr>
              <a:t>16:1</a:t>
            </a:r>
          </a:p>
          <a:p>
            <a:pPr>
              <a:spcBef>
                <a:spcPct val="50000"/>
              </a:spcBef>
            </a:pPr>
            <a:endParaRPr lang="en-US" i="1" dirty="0" smtClean="0"/>
          </a:p>
          <a:p>
            <a:pPr>
              <a:spcBef>
                <a:spcPct val="50000"/>
              </a:spcBef>
            </a:pPr>
            <a:r>
              <a:rPr lang="en-US" dirty="0" smtClean="0">
                <a:latin typeface="Book Antiqua" pitchFamily="18" charset="0"/>
              </a:rPr>
              <a:t>Praying </a:t>
            </a:r>
            <a:r>
              <a:rPr lang="en-US" dirty="0">
                <a:latin typeface="Book Antiqua" pitchFamily="18" charset="0"/>
              </a:rPr>
              <a:t>George Washington stained glass window in the United States Capital building chapel.</a:t>
            </a:r>
          </a:p>
          <a:p>
            <a:endParaRPr lang="en-US" dirty="0"/>
          </a:p>
        </p:txBody>
      </p:sp>
      <p:sp>
        <p:nvSpPr>
          <p:cNvPr id="10" name="TextBox 9"/>
          <p:cNvSpPr txBox="1"/>
          <p:nvPr/>
        </p:nvSpPr>
        <p:spPr>
          <a:xfrm>
            <a:off x="533400" y="500743"/>
            <a:ext cx="6896100" cy="830997"/>
          </a:xfrm>
          <a:prstGeom prst="rect">
            <a:avLst/>
          </a:prstGeom>
          <a:noFill/>
        </p:spPr>
        <p:txBody>
          <a:bodyPr wrap="square" rtlCol="0">
            <a:spAutoFit/>
          </a:bodyPr>
          <a:lstStyle/>
          <a:p>
            <a:pPr algn="ctr"/>
            <a:r>
              <a:rPr lang="en-US" sz="4800" dirty="0">
                <a:solidFill>
                  <a:schemeClr val="bg1"/>
                </a:solidFill>
                <a:latin typeface="Book Antiqua" pitchFamily="18" charset="0"/>
              </a:rPr>
              <a:t>O</a:t>
            </a:r>
            <a:r>
              <a:rPr lang="en-US" sz="4800" dirty="0" smtClean="0">
                <a:solidFill>
                  <a:schemeClr val="bg1"/>
                </a:solidFill>
                <a:latin typeface="Book Antiqua" pitchFamily="18" charset="0"/>
              </a:rPr>
              <a:t>ne Nation Under God</a:t>
            </a:r>
            <a:endParaRPr lang="en-US" sz="4800" dirty="0">
              <a:solidFill>
                <a:schemeClr val="bg1"/>
              </a:solidFill>
              <a:latin typeface="Book Antiqua" pitchFamily="18" charset="0"/>
            </a:endParaRPr>
          </a:p>
        </p:txBody>
      </p:sp>
    </p:spTree>
    <p:extLst>
      <p:ext uri="{BB962C8B-B14F-4D97-AF65-F5344CB8AC3E}">
        <p14:creationId xmlns:p14="http://schemas.microsoft.com/office/powerpoint/2010/main" val="1499229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2038350"/>
            <a:ext cx="5010150" cy="2781300"/>
          </a:xfrm>
          <a:prstGeom prst="rect">
            <a:avLst/>
          </a:prstGeom>
        </p:spPr>
      </p:pic>
      <p:sp>
        <p:nvSpPr>
          <p:cNvPr id="5" name="TextBox 4"/>
          <p:cNvSpPr txBox="1"/>
          <p:nvPr/>
        </p:nvSpPr>
        <p:spPr>
          <a:xfrm>
            <a:off x="533400" y="685799"/>
            <a:ext cx="6705600" cy="646331"/>
          </a:xfrm>
          <a:prstGeom prst="rect">
            <a:avLst/>
          </a:prstGeom>
          <a:noFill/>
        </p:spPr>
        <p:txBody>
          <a:bodyPr wrap="square" rtlCol="0">
            <a:spAutoFit/>
          </a:bodyPr>
          <a:lstStyle/>
          <a:p>
            <a:pPr algn="ctr"/>
            <a:r>
              <a:rPr lang="en-US" sz="3600" dirty="0" smtClean="0">
                <a:solidFill>
                  <a:schemeClr val="bg1"/>
                </a:solidFill>
                <a:latin typeface="Book Antiqua" pitchFamily="18" charset="0"/>
              </a:rPr>
              <a:t>Our Founders’ Understanding</a:t>
            </a:r>
            <a:endParaRPr lang="en-US" sz="3600" dirty="0">
              <a:solidFill>
                <a:schemeClr val="bg1"/>
              </a:solidFill>
              <a:latin typeface="Book Antiqua" pitchFamily="18" charset="0"/>
            </a:endParaRPr>
          </a:p>
        </p:txBody>
      </p:sp>
      <p:sp>
        <p:nvSpPr>
          <p:cNvPr id="6" name="TextBox 5"/>
          <p:cNvSpPr txBox="1"/>
          <p:nvPr/>
        </p:nvSpPr>
        <p:spPr>
          <a:xfrm>
            <a:off x="2133600" y="4953000"/>
            <a:ext cx="6858000" cy="1815882"/>
          </a:xfrm>
          <a:prstGeom prst="rect">
            <a:avLst/>
          </a:prstGeom>
          <a:noFill/>
        </p:spPr>
        <p:txBody>
          <a:bodyPr wrap="square" rtlCol="0">
            <a:spAutoFit/>
          </a:bodyPr>
          <a:lstStyle/>
          <a:p>
            <a:r>
              <a:rPr lang="en-US" sz="2800" dirty="0" smtClean="0">
                <a:latin typeface="Book Antiqua" pitchFamily="18" charset="0"/>
              </a:rPr>
              <a:t>Freedom requires morality, and morality requires religion,  and religion requires freedom . . . .</a:t>
            </a:r>
            <a:r>
              <a:rPr lang="en-US" sz="2800" dirty="0">
                <a:latin typeface="Book Antiqua" pitchFamily="18" charset="0"/>
              </a:rPr>
              <a:t> </a:t>
            </a:r>
            <a:r>
              <a:rPr lang="en-US" sz="2800" dirty="0" smtClean="0">
                <a:latin typeface="Book Antiqua" pitchFamily="18" charset="0"/>
              </a:rPr>
              <a:t>Attack any one and all will crumble.</a:t>
            </a:r>
          </a:p>
        </p:txBody>
      </p:sp>
    </p:spTree>
    <p:extLst>
      <p:ext uri="{BB962C8B-B14F-4D97-AF65-F5344CB8AC3E}">
        <p14:creationId xmlns:p14="http://schemas.microsoft.com/office/powerpoint/2010/main" val="31724312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6481" y="5486400"/>
            <a:ext cx="7620000" cy="911544"/>
          </a:xfrm>
        </p:spPr>
        <p:txBody>
          <a:bodyPr>
            <a:noAutofit/>
          </a:bodyPr>
          <a:lstStyle/>
          <a:p>
            <a:r>
              <a:rPr lang="en-US" sz="3200" dirty="0" smtClean="0">
                <a:solidFill>
                  <a:schemeClr val="bg1"/>
                </a:solidFill>
                <a:latin typeface="Book Antiqua" pitchFamily="18" charset="0"/>
              </a:rPr>
              <a:t>What is the HHS Mandate and why do we oppose it?</a:t>
            </a:r>
            <a:endParaRPr lang="en-US" sz="3200" dirty="0">
              <a:solidFill>
                <a:schemeClr val="bg1"/>
              </a:solidFill>
              <a:latin typeface="Book Antiqua"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28800" y="914400"/>
            <a:ext cx="5620812" cy="4206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79676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000" y="1905000"/>
            <a:ext cx="6896100" cy="4832092"/>
          </a:xfrm>
          <a:prstGeom prst="rect">
            <a:avLst/>
          </a:prstGeom>
          <a:noFill/>
        </p:spPr>
        <p:txBody>
          <a:bodyPr wrap="square" rtlCol="0">
            <a:spAutoFit/>
          </a:bodyPr>
          <a:lstStyle/>
          <a:p>
            <a:pPr marL="457200" indent="-457200">
              <a:buFont typeface="Arial" pitchFamily="34" charset="0"/>
              <a:buChar char="•"/>
            </a:pPr>
            <a:r>
              <a:rPr lang="en-US" sz="2800" dirty="0">
                <a:latin typeface="Book Antiqua" pitchFamily="18" charset="0"/>
              </a:rPr>
              <a:t>The HHS Mandate is a </a:t>
            </a:r>
            <a:r>
              <a:rPr lang="en-US" sz="2800" dirty="0" smtClean="0">
                <a:latin typeface="Book Antiqua" pitchFamily="18" charset="0"/>
              </a:rPr>
              <a:t>regulation promulgated by the Secretary of Health and Human Services (“Secretary Sebelius”) </a:t>
            </a:r>
            <a:r>
              <a:rPr lang="en-US" sz="2800" dirty="0">
                <a:latin typeface="Book Antiqua" pitchFamily="18" charset="0"/>
              </a:rPr>
              <a:t>under the </a:t>
            </a:r>
            <a:r>
              <a:rPr lang="en-US" sz="2800" dirty="0" smtClean="0">
                <a:latin typeface="Book Antiqua" pitchFamily="18" charset="0"/>
              </a:rPr>
              <a:t>Healthcare Act.</a:t>
            </a:r>
          </a:p>
          <a:p>
            <a:pPr marL="457200" indent="-457200">
              <a:buFont typeface="Arial" pitchFamily="34" charset="0"/>
              <a:buChar char="•"/>
            </a:pPr>
            <a:r>
              <a:rPr lang="en-US" sz="2800" dirty="0" smtClean="0">
                <a:latin typeface="Book Antiqua" pitchFamily="18" charset="0"/>
              </a:rPr>
              <a:t>It requires </a:t>
            </a:r>
            <a:r>
              <a:rPr lang="en-US" sz="2800" dirty="0">
                <a:latin typeface="Book Antiqua" pitchFamily="18" charset="0"/>
              </a:rPr>
              <a:t>employers to provide insurance plans that </a:t>
            </a:r>
            <a:r>
              <a:rPr lang="en-US" sz="2800" dirty="0" smtClean="0">
                <a:latin typeface="Book Antiqua" pitchFamily="18" charset="0"/>
              </a:rPr>
              <a:t>provide contraception</a:t>
            </a:r>
            <a:r>
              <a:rPr lang="en-US" sz="2800" dirty="0">
                <a:latin typeface="Book Antiqua" pitchFamily="18" charset="0"/>
              </a:rPr>
              <a:t>, sterilization, </a:t>
            </a:r>
            <a:r>
              <a:rPr lang="en-US" sz="2800" dirty="0" smtClean="0">
                <a:latin typeface="Book Antiqua" pitchFamily="18" charset="0"/>
              </a:rPr>
              <a:t>and abortion-inducing </a:t>
            </a:r>
            <a:r>
              <a:rPr lang="en-US" sz="2800" dirty="0">
                <a:latin typeface="Book Antiqua" pitchFamily="18" charset="0"/>
              </a:rPr>
              <a:t>drugs, </a:t>
            </a:r>
            <a:r>
              <a:rPr lang="en-US" sz="2800" dirty="0" smtClean="0">
                <a:latin typeface="Book Antiqua" pitchFamily="18" charset="0"/>
              </a:rPr>
              <a:t>as </a:t>
            </a:r>
            <a:r>
              <a:rPr lang="en-US" sz="2800" dirty="0">
                <a:latin typeface="Book Antiqua" pitchFamily="18" charset="0"/>
              </a:rPr>
              <a:t>“preventive medical care.” </a:t>
            </a:r>
            <a:endParaRPr lang="en-US" sz="2800" dirty="0" smtClean="0">
              <a:latin typeface="Book Antiqua" pitchFamily="18" charset="0"/>
            </a:endParaRPr>
          </a:p>
          <a:p>
            <a:pPr marL="457200" indent="-457200">
              <a:buFont typeface="Arial" pitchFamily="34" charset="0"/>
              <a:buChar char="•"/>
            </a:pPr>
            <a:r>
              <a:rPr lang="en-US" sz="2800" dirty="0" smtClean="0">
                <a:latin typeface="Book Antiqua" pitchFamily="18" charset="0"/>
              </a:rPr>
              <a:t>Every </a:t>
            </a:r>
            <a:r>
              <a:rPr lang="en-US" sz="2800" dirty="0">
                <a:latin typeface="Book Antiqua" pitchFamily="18" charset="0"/>
              </a:rPr>
              <a:t>employer that does not comply will incur heavy fines.</a:t>
            </a:r>
          </a:p>
        </p:txBody>
      </p:sp>
      <p:sp>
        <p:nvSpPr>
          <p:cNvPr id="5" name="TextBox 4"/>
          <p:cNvSpPr txBox="1"/>
          <p:nvPr/>
        </p:nvSpPr>
        <p:spPr>
          <a:xfrm>
            <a:off x="1066800" y="520699"/>
            <a:ext cx="6477000" cy="769441"/>
          </a:xfrm>
          <a:prstGeom prst="rect">
            <a:avLst/>
          </a:prstGeom>
          <a:noFill/>
        </p:spPr>
        <p:txBody>
          <a:bodyPr wrap="square" rtlCol="0">
            <a:spAutoFit/>
          </a:bodyPr>
          <a:lstStyle/>
          <a:p>
            <a:pPr algn="ctr"/>
            <a:r>
              <a:rPr lang="en-US" sz="4400" dirty="0" smtClean="0">
                <a:solidFill>
                  <a:schemeClr val="bg1"/>
                </a:solidFill>
                <a:latin typeface="Book Antiqua" pitchFamily="18" charset="0"/>
              </a:rPr>
              <a:t>HHS Mandate</a:t>
            </a:r>
            <a:endParaRPr lang="en-US" sz="4400" dirty="0">
              <a:solidFill>
                <a:schemeClr val="bg1"/>
              </a:solidFill>
              <a:latin typeface="Book Antiqua" pitchFamily="18" charset="0"/>
            </a:endParaRPr>
          </a:p>
        </p:txBody>
      </p:sp>
    </p:spTree>
    <p:extLst>
      <p:ext uri="{BB962C8B-B14F-4D97-AF65-F5344CB8AC3E}">
        <p14:creationId xmlns:p14="http://schemas.microsoft.com/office/powerpoint/2010/main" val="17059651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000" y="1828800"/>
            <a:ext cx="7010400" cy="4832092"/>
          </a:xfrm>
          <a:prstGeom prst="rect">
            <a:avLst/>
          </a:prstGeom>
          <a:noFill/>
        </p:spPr>
        <p:txBody>
          <a:bodyPr wrap="square" rtlCol="0">
            <a:spAutoFit/>
          </a:bodyPr>
          <a:lstStyle/>
          <a:p>
            <a:pPr marL="457200" indent="-457200">
              <a:buFont typeface="Arial" pitchFamily="34" charset="0"/>
              <a:buChar char="•"/>
            </a:pPr>
            <a:r>
              <a:rPr lang="en-US" sz="2800" dirty="0">
                <a:latin typeface="Book Antiqua" pitchFamily="18" charset="0"/>
              </a:rPr>
              <a:t>The exemption only applies to a “religious employer” that </a:t>
            </a:r>
            <a:r>
              <a:rPr lang="en-US" sz="2800" b="1" dirty="0">
                <a:latin typeface="Book Antiqua" pitchFamily="18" charset="0"/>
              </a:rPr>
              <a:t>employs</a:t>
            </a:r>
            <a:r>
              <a:rPr lang="en-US" sz="2800" dirty="0">
                <a:latin typeface="Book Antiqua" pitchFamily="18" charset="0"/>
              </a:rPr>
              <a:t> primarily members of its own faith and </a:t>
            </a:r>
            <a:r>
              <a:rPr lang="en-US" sz="2800" b="1" dirty="0">
                <a:latin typeface="Book Antiqua" pitchFamily="18" charset="0"/>
              </a:rPr>
              <a:t>serves</a:t>
            </a:r>
            <a:r>
              <a:rPr lang="en-US" sz="2800" dirty="0">
                <a:latin typeface="Book Antiqua" pitchFamily="18" charset="0"/>
              </a:rPr>
              <a:t> primarily members of its own faith. </a:t>
            </a:r>
            <a:endParaRPr lang="en-US" sz="2800" dirty="0" smtClean="0">
              <a:latin typeface="Book Antiqua" pitchFamily="18" charset="0"/>
            </a:endParaRPr>
          </a:p>
          <a:p>
            <a:pPr marL="457200" indent="-457200">
              <a:buFont typeface="Arial" pitchFamily="34" charset="0"/>
              <a:buChar char="•"/>
            </a:pPr>
            <a:r>
              <a:rPr lang="en-US" sz="2800" dirty="0" smtClean="0">
                <a:latin typeface="Book Antiqua" pitchFamily="18" charset="0"/>
              </a:rPr>
              <a:t>Organizations such as Catholic hospitals, universities, and homeless shelters will not qualify.</a:t>
            </a:r>
          </a:p>
          <a:p>
            <a:pPr marL="457200" indent="-457200">
              <a:buFont typeface="Arial" pitchFamily="34" charset="0"/>
              <a:buChar char="•"/>
            </a:pPr>
            <a:r>
              <a:rPr lang="en-US" sz="2800" dirty="0" smtClean="0">
                <a:latin typeface="Book Antiqua" pitchFamily="18" charset="0"/>
              </a:rPr>
              <a:t>Whether </a:t>
            </a:r>
            <a:r>
              <a:rPr lang="en-US" sz="2800" dirty="0">
                <a:latin typeface="Book Antiqua" pitchFamily="18" charset="0"/>
              </a:rPr>
              <a:t>an organization </a:t>
            </a:r>
            <a:r>
              <a:rPr lang="en-US" sz="2800" dirty="0" smtClean="0">
                <a:latin typeface="Book Antiqua" pitchFamily="18" charset="0"/>
              </a:rPr>
              <a:t>is exempt will be decided by a government official, not the Church or religious entity.</a:t>
            </a:r>
            <a:endParaRPr lang="en-US" sz="2800" dirty="0">
              <a:latin typeface="Book Antiqua" pitchFamily="18" charset="0"/>
            </a:endParaRPr>
          </a:p>
        </p:txBody>
      </p:sp>
      <p:sp>
        <p:nvSpPr>
          <p:cNvPr id="5" name="TextBox 4"/>
          <p:cNvSpPr txBox="1"/>
          <p:nvPr/>
        </p:nvSpPr>
        <p:spPr>
          <a:xfrm>
            <a:off x="1066800" y="533400"/>
            <a:ext cx="6248400" cy="707886"/>
          </a:xfrm>
          <a:prstGeom prst="rect">
            <a:avLst/>
          </a:prstGeom>
          <a:noFill/>
        </p:spPr>
        <p:txBody>
          <a:bodyPr wrap="square" rtlCol="0">
            <a:spAutoFit/>
          </a:bodyPr>
          <a:lstStyle/>
          <a:p>
            <a:pPr algn="ctr"/>
            <a:r>
              <a:rPr lang="en-US" sz="4000" dirty="0" smtClean="0">
                <a:solidFill>
                  <a:schemeClr val="bg1"/>
                </a:solidFill>
                <a:latin typeface="Book Antiqua" pitchFamily="18" charset="0"/>
              </a:rPr>
              <a:t>Very Limited Exemption</a:t>
            </a:r>
            <a:endParaRPr lang="en-US" sz="4000" dirty="0">
              <a:solidFill>
                <a:schemeClr val="bg1"/>
              </a:solidFill>
              <a:latin typeface="Book Antiqua" pitchFamily="18" charset="0"/>
            </a:endParaRPr>
          </a:p>
        </p:txBody>
      </p:sp>
    </p:spTree>
    <p:extLst>
      <p:ext uri="{BB962C8B-B14F-4D97-AF65-F5344CB8AC3E}">
        <p14:creationId xmlns:p14="http://schemas.microsoft.com/office/powerpoint/2010/main" val="601620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t="166" b="166"/>
          <a:stretch>
            <a:fillRect/>
          </a:stretch>
        </p:blipFill>
        <p:spPr/>
      </p:pic>
      <p:sp>
        <p:nvSpPr>
          <p:cNvPr id="5" name="Text Placeholder 4"/>
          <p:cNvSpPr>
            <a:spLocks noGrp="1"/>
          </p:cNvSpPr>
          <p:nvPr>
            <p:ph type="body" sz="half" idx="2"/>
          </p:nvPr>
        </p:nvSpPr>
        <p:spPr>
          <a:xfrm>
            <a:off x="533400" y="5367338"/>
            <a:ext cx="8077200" cy="804862"/>
          </a:xfrm>
        </p:spPr>
        <p:txBody>
          <a:bodyPr>
            <a:noAutofit/>
          </a:bodyPr>
          <a:lstStyle/>
          <a:p>
            <a:pPr algn="ctr"/>
            <a:r>
              <a:rPr lang="en-US" sz="4000" b="1" dirty="0">
                <a:solidFill>
                  <a:prstClr val="white"/>
                </a:solidFill>
                <a:latin typeface="Book Antiqua" pitchFamily="18" charset="0"/>
                <a:ea typeface="+mj-ea"/>
                <a:cs typeface="+mj-cs"/>
              </a:rPr>
              <a:t>Separating Facts </a:t>
            </a:r>
            <a:r>
              <a:rPr lang="en-US" sz="4000" b="1" dirty="0" smtClean="0">
                <a:solidFill>
                  <a:prstClr val="white"/>
                </a:solidFill>
                <a:latin typeface="Book Antiqua" pitchFamily="18" charset="0"/>
                <a:ea typeface="+mj-ea"/>
                <a:cs typeface="+mj-cs"/>
              </a:rPr>
              <a:t>from </a:t>
            </a:r>
            <a:r>
              <a:rPr lang="en-US" sz="4000" b="1" dirty="0">
                <a:solidFill>
                  <a:prstClr val="white"/>
                </a:solidFill>
                <a:latin typeface="Book Antiqua" pitchFamily="18" charset="0"/>
                <a:ea typeface="+mj-ea"/>
                <a:cs typeface="+mj-cs"/>
              </a:rPr>
              <a:t>Fiction</a:t>
            </a:r>
            <a:endParaRPr lang="en-US" sz="4000" dirty="0"/>
          </a:p>
        </p:txBody>
      </p:sp>
    </p:spTree>
    <p:extLst>
      <p:ext uri="{BB962C8B-B14F-4D97-AF65-F5344CB8AC3E}">
        <p14:creationId xmlns:p14="http://schemas.microsoft.com/office/powerpoint/2010/main" val="3354442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7.0&quot;&gt;&lt;object type=&quot;1&quot; unique_id=&quot;10001&quot;&gt;&lt;object type=&quot;8&quot; unique_id=&quot;10124&quot;&gt;&lt;/object&gt;&lt;object type=&quot;2&quot; unique_id=&quot;10125&quot;&gt;&lt;object type=&quot;3&quot; unique_id=&quot;10126&quot;&gt;&lt;property id=&quot;20148&quot; value=&quot;5&quot;/&gt;&lt;property id=&quot;20300&quot; value=&quot;Slide 2&quot;/&gt;&lt;property id=&quot;20307&quot; value=&quot;256&quot;/&gt;&lt;/object&gt;&lt;object type=&quot;3&quot; unique_id=&quot;10127&quot;&gt;&lt;property id=&quot;20148&quot; value=&quot;5&quot;/&gt;&lt;property id=&quot;20300&quot; value=&quot;Slide 1&quot;/&gt;&lt;property id=&quot;20307&quot; value=&quot;257&quot;/&gt;&lt;/object&gt;&lt;object type=&quot;3&quot; unique_id=&quot;10173&quot;&gt;&lt;property id=&quot;20148&quot; value=&quot;5&quot;/&gt;&lt;property id=&quot;20300&quot; value=&quot;Slide 4&quot;/&gt;&lt;property id=&quot;20307&quot; value=&quot;258&quot;/&gt;&lt;/object&gt;&lt;object type=&quot;3&quot; unique_id=&quot;10245&quot;&gt;&lt;property id=&quot;20148&quot; value=&quot;5&quot;/&gt;&lt;property id=&quot;20300&quot; value=&quot;Slide 3&quot;/&gt;&lt;property id=&quot;20307&quot; value=&quot;261&quot;/&gt;&lt;/object&gt;&lt;object type=&quot;3&quot; unique_id=&quot;10246&quot;&gt;&lt;property id=&quot;20148&quot; value=&quot;5&quot;/&gt;&lt;property id=&quot;20300&quot; value=&quot;Slide 5&quot;/&gt;&lt;property id=&quot;20307&quot; value=&quot;259&quot;/&gt;&lt;/object&gt;&lt;object type=&quot;3&quot; unique_id=&quot;10247&quot;&gt;&lt;property id=&quot;20148&quot; value=&quot;5&quot;/&gt;&lt;property id=&quot;20300&quot; value=&quot;Slide 6&quot;/&gt;&lt;property id=&quot;20307&quot; value=&quot;260&quot;/&gt;&lt;/object&gt;&lt;/object&gt;&lt;/object&gt;&lt;/database&gt;"/>
  <p:tag name="SECTOMILLISECCONVERTED" val="1"/>
</p:tagLst>
</file>

<file path=ppt/theme/theme1.xml><?xml version="1.0" encoding="utf-8"?>
<a:theme xmlns:a="http://schemas.openxmlformats.org/drawingml/2006/main" name="Immaculat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Immaculate</Template>
  <TotalTime>518</TotalTime>
  <Words>1303</Words>
  <Application>Microsoft Office PowerPoint</Application>
  <PresentationFormat>On-screen Show (4:3)</PresentationFormat>
  <Paragraphs>100</Paragraphs>
  <Slides>23</Slides>
  <Notes>12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Immaculate</vt:lpstr>
      <vt:lpstr>PowerPoint Presentation</vt:lpstr>
      <vt:lpstr>PowerPoint Presentation</vt:lpstr>
      <vt:lpstr>Does the Church have a Right to Speak in the Public Square?</vt:lpstr>
      <vt:lpstr>PowerPoint Presentation</vt:lpstr>
      <vt:lpstr>PowerPoint Presentation</vt:lpstr>
      <vt:lpstr>What is the HHS Mandate and why do we oppose it?</vt:lpstr>
      <vt:lpstr>PowerPoint Presentation</vt:lpstr>
      <vt:lpstr>PowerPoint Presentation</vt:lpstr>
      <vt:lpstr>PowerPoint Presentation</vt:lpstr>
      <vt:lpstr>PowerPoint Presentation</vt:lpstr>
      <vt:lpstr>PowerPoint Presentation</vt:lpstr>
      <vt:lpstr> Do our teachings on sexual morality contradict common sense and good public policy?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will you do?</vt:lpstr>
      <vt:lpstr>PowerPoint Presentation</vt:lpstr>
      <vt:lpstr> Questions?  </vt:lpstr>
    </vt:vector>
  </TitlesOfParts>
  <Company>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53</cp:revision>
  <dcterms:created xsi:type="dcterms:W3CDTF">2012-06-15T19:07:41Z</dcterms:created>
  <dcterms:modified xsi:type="dcterms:W3CDTF">2012-09-12T20:41:12Z</dcterms:modified>
</cp:coreProperties>
</file>