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9" r:id="rId4"/>
    <p:sldId id="259" r:id="rId5"/>
    <p:sldId id="261" r:id="rId6"/>
    <p:sldId id="263" r:id="rId7"/>
    <p:sldId id="264" r:id="rId8"/>
    <p:sldId id="266" r:id="rId9"/>
    <p:sldId id="268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3" autoAdjust="0"/>
    <p:restoredTop sz="94660"/>
  </p:normalViewPr>
  <p:slideViewPr>
    <p:cSldViewPr>
      <p:cViewPr varScale="1">
        <p:scale>
          <a:sx n="98" d="100"/>
          <a:sy n="98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916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2BE611-D358-4C23-83BC-94CD1432D59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81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765175"/>
            <a:ext cx="8353425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557338"/>
            <a:ext cx="835342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2950" y="328613"/>
            <a:ext cx="1871663" cy="6340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6375" y="328613"/>
            <a:ext cx="5464175" cy="634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77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411288"/>
            <a:ext cx="36671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411288"/>
            <a:ext cx="3668713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6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09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58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328613"/>
            <a:ext cx="74771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411288"/>
            <a:ext cx="748823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5025"/>
            <a:ext cx="7092950" cy="793750"/>
          </a:xfrm>
          <a:noFill/>
        </p:spPr>
        <p:txBody>
          <a:bodyPr/>
          <a:lstStyle/>
          <a:p>
            <a:r>
              <a:rPr lang="en-US" sz="2800" dirty="0" smtClean="0">
                <a:latin typeface="Tahoma" pitchFamily="34" charset="0"/>
              </a:rPr>
              <a:t>Electrical Topics for STEM Education</a:t>
            </a:r>
            <a:endParaRPr lang="uk-UA" sz="28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1627188"/>
            <a:ext cx="7092950" cy="43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Andrew Tubesing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Electrical Engineering Lab Manager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University of St. Thomas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03225"/>
            <a:ext cx="7129462" cy="649288"/>
          </a:xfrm>
        </p:spPr>
        <p:txBody>
          <a:bodyPr/>
          <a:lstStyle/>
          <a:p>
            <a:r>
              <a:rPr lang="en-US" sz="3200" dirty="0" smtClean="0">
                <a:latin typeface="Tahoma" pitchFamily="34" charset="0"/>
              </a:rPr>
              <a:t>What’s Different for</a:t>
            </a:r>
            <a:br>
              <a:rPr lang="en-US" sz="3200" dirty="0" smtClean="0">
                <a:latin typeface="Tahoma" pitchFamily="34" charset="0"/>
              </a:rPr>
            </a:br>
            <a:r>
              <a:rPr lang="en-US" sz="3200" dirty="0" smtClean="0">
                <a:latin typeface="Tahoma" pitchFamily="34" charset="0"/>
              </a:rPr>
              <a:t>Electrical Topics?</a:t>
            </a:r>
            <a:endParaRPr lang="uk-UA" sz="3200" dirty="0">
              <a:latin typeface="Tahoma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528763"/>
            <a:ext cx="6770688" cy="4348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Verdana" pitchFamily="34" charset="0"/>
                <a:ea typeface="Gulim" pitchFamily="34" charset="-127"/>
              </a:rPr>
              <a:t>Seems harder to jump into design</a:t>
            </a:r>
            <a:endParaRPr lang="en-US" altLang="ko-KR" sz="2000" dirty="0">
              <a:latin typeface="Verdan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Verdana" pitchFamily="34" charset="0"/>
                <a:ea typeface="Gulim" pitchFamily="34" charset="-127"/>
              </a:rPr>
              <a:t>Mechanical topics seem easier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 smtClean="0">
                <a:latin typeface="Verdana" pitchFamily="34" charset="0"/>
                <a:ea typeface="Gulim" pitchFamily="34" charset="-127"/>
              </a:rPr>
              <a:t>Kids have been practicing mechanical concepts their whole lives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 smtClean="0">
                <a:latin typeface="Verdana" pitchFamily="34" charset="0"/>
                <a:ea typeface="Gulim" pitchFamily="34" charset="-127"/>
              </a:rPr>
              <a:t>We don’t need to teach them how gravity works, how blocks stack, how things can be attached, how glue and tape work, etc...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 smtClean="0">
                <a:latin typeface="Verdana" pitchFamily="34" charset="0"/>
                <a:ea typeface="Gulim" pitchFamily="34" charset="-127"/>
              </a:rPr>
              <a:t>Sometimes WE are in this same boat with the kids </a:t>
            </a:r>
            <a:endParaRPr lang="en-US" altLang="ko-KR" sz="1600" b="0" dirty="0">
              <a:latin typeface="Verdan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Verdana" pitchFamily="34" charset="0"/>
                <a:ea typeface="Gulim" pitchFamily="34" charset="-127"/>
              </a:rPr>
              <a:t>Starting at the beginning with electricity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 smtClean="0">
                <a:latin typeface="Verdana" pitchFamily="34" charset="0"/>
                <a:ea typeface="Gulim" pitchFamily="34" charset="-127"/>
              </a:rPr>
              <a:t>Electrical topics are not experienced through senses the way mechanical topics are</a:t>
            </a:r>
          </a:p>
          <a:p>
            <a:pPr lvl="1">
              <a:lnSpc>
                <a:spcPct val="80000"/>
              </a:lnSpc>
            </a:pPr>
            <a:r>
              <a:rPr lang="en-US" altLang="ko-KR" sz="1600" b="0" dirty="0" smtClean="0">
                <a:latin typeface="Verdana" pitchFamily="34" charset="0"/>
                <a:ea typeface="Gulim" pitchFamily="34" charset="-127"/>
              </a:rPr>
              <a:t>We are often providing the first introduction to basics</a:t>
            </a:r>
          </a:p>
          <a:p>
            <a:pPr lvl="1">
              <a:lnSpc>
                <a:spcPct val="80000"/>
              </a:lnSpc>
            </a:pPr>
            <a:r>
              <a:rPr lang="en-US" sz="1600" b="0" dirty="0" smtClean="0">
                <a:latin typeface="Verdana" pitchFamily="34" charset="0"/>
                <a:ea typeface="Gulim" pitchFamily="34" charset="-127"/>
              </a:rPr>
              <a:t>Students are at a </a:t>
            </a:r>
            <a:r>
              <a:rPr lang="en-US" sz="1600" b="0" dirty="0" smtClean="0">
                <a:latin typeface="Verdana" pitchFamily="34" charset="0"/>
                <a:ea typeface="Gulim" pitchFamily="34" charset="-127"/>
              </a:rPr>
              <a:t>wide </a:t>
            </a:r>
            <a:r>
              <a:rPr lang="en-US" sz="1600" b="0" dirty="0" smtClean="0">
                <a:latin typeface="Verdana" pitchFamily="34" charset="0"/>
                <a:ea typeface="Gulim" pitchFamily="34" charset="-127"/>
              </a:rPr>
              <a:t>range of experience with electricity</a:t>
            </a:r>
          </a:p>
          <a:p>
            <a:pPr lvl="1">
              <a:lnSpc>
                <a:spcPct val="80000"/>
              </a:lnSpc>
            </a:pPr>
            <a:r>
              <a:rPr lang="en-US" sz="1600" b="0" dirty="0" smtClean="0">
                <a:latin typeface="Verdana" pitchFamily="34" charset="0"/>
                <a:ea typeface="Gulim" pitchFamily="34" charset="-127"/>
              </a:rPr>
              <a:t>Start at the basics and work up from there</a:t>
            </a:r>
          </a:p>
          <a:p>
            <a:pPr lvl="1">
              <a:lnSpc>
                <a:spcPct val="80000"/>
              </a:lnSpc>
            </a:pPr>
            <a:r>
              <a:rPr lang="en-US" sz="1600" b="0" dirty="0" smtClean="0">
                <a:latin typeface="Verdana" pitchFamily="34" charset="0"/>
                <a:ea typeface="Gulim" pitchFamily="34" charset="-127"/>
              </a:rPr>
              <a:t>As a starting point we use what they already know to demonstrate what they don’t...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>
                <a:latin typeface="Verdana" pitchFamily="34" charset="0"/>
                <a:ea typeface="Gulim" pitchFamily="34" charset="-127"/>
              </a:rPr>
              <a:t>Plumbing analogies</a:t>
            </a:r>
          </a:p>
          <a:p>
            <a:pPr lvl="2">
              <a:lnSpc>
                <a:spcPct val="80000"/>
              </a:lnSpc>
            </a:pPr>
            <a:r>
              <a:rPr lang="en-US" sz="1600" b="0" dirty="0" smtClean="0">
                <a:latin typeface="Verdana" pitchFamily="34" charset="0"/>
                <a:ea typeface="Gulim" pitchFamily="34" charset="-127"/>
              </a:rPr>
              <a:t>Gravity parallels</a:t>
            </a:r>
            <a:endParaRPr lang="uk-UA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03225"/>
            <a:ext cx="7129462" cy="649288"/>
          </a:xfrm>
        </p:spPr>
        <p:txBody>
          <a:bodyPr/>
          <a:lstStyle/>
          <a:p>
            <a:r>
              <a:rPr lang="en-US" sz="3200" dirty="0" smtClean="0">
                <a:latin typeface="Tahoma" pitchFamily="34" charset="0"/>
              </a:rPr>
              <a:t>But we can still do cool projects, can’t we?</a:t>
            </a:r>
            <a:endParaRPr lang="uk-UA" sz="3200" dirty="0">
              <a:latin typeface="Tahoma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528762"/>
            <a:ext cx="6770688" cy="5024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Verdana" pitchFamily="34" charset="0"/>
                <a:ea typeface="Gulim" pitchFamily="34" charset="-127"/>
              </a:rPr>
              <a:t>Balancing ‘toy’ or ‘canned’ projects vs. those stemmed from true knowledge/understanding</a:t>
            </a:r>
            <a:endParaRPr lang="en-US" altLang="ko-KR" sz="2000" dirty="0">
              <a:latin typeface="Verdana" pitchFamily="34" charset="0"/>
              <a:ea typeface="Gulim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Gulim" pitchFamily="34" charset="-127"/>
              </a:rPr>
              <a:t>The wow factor is engaging but does it really make engineering feel accessible?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Gulim" pitchFamily="34" charset="-127"/>
              </a:rPr>
              <a:t>Importance of participation in design process</a:t>
            </a:r>
          </a:p>
          <a:p>
            <a:pPr lvl="2"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Gulim" pitchFamily="34" charset="-127"/>
              </a:rPr>
              <a:t>Is it engineering or is it programming?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Gulim" pitchFamily="34" charset="-127"/>
              </a:rPr>
              <a:t>Satisfaction from simple projects that involve true design</a:t>
            </a: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Verdana" pitchFamily="34" charset="0"/>
                <a:ea typeface="Gulim" pitchFamily="34" charset="-127"/>
              </a:rPr>
              <a:t>Engaging students with hands-on activities while still needing to teach foundations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Gulim" pitchFamily="34" charset="-127"/>
              </a:rPr>
              <a:t>Finding fun/engaging ways to teach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Gulim" pitchFamily="34" charset="-127"/>
              </a:rPr>
              <a:t>Striking a balance between lecture and discovery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Gulim" pitchFamily="34" charset="-127"/>
              </a:rPr>
              <a:t>Regardless of methodology, </a:t>
            </a:r>
            <a:r>
              <a:rPr lang="en-US" altLang="ko-KR" sz="1600" i="1" dirty="0" smtClean="0">
                <a:latin typeface="Verdana" pitchFamily="34" charset="0"/>
                <a:ea typeface="Gulim" pitchFamily="34" charset="-127"/>
              </a:rPr>
              <a:t>it still takes hard work to study engineering</a:t>
            </a:r>
            <a:endParaRPr lang="en-US" altLang="ko-KR" sz="2000" i="1" dirty="0">
              <a:latin typeface="Verdana" pitchFamily="34" charset="0"/>
              <a:ea typeface="Gulim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latin typeface="Verdana" pitchFamily="34" charset="0"/>
                <a:ea typeface="Gulim" pitchFamily="34" charset="-127"/>
              </a:rPr>
              <a:t>Remember, kids started mechanical stuff at the beginning, by stacking blocks—and it was satisfying. 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Gulim" pitchFamily="34" charset="-127"/>
              </a:rPr>
              <a:t>We can start with simple, satisfying projects too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 smtClean="0">
                <a:latin typeface="Verdana" pitchFamily="34" charset="0"/>
                <a:ea typeface="Gulim" pitchFamily="34" charset="-127"/>
              </a:rPr>
              <a:t>And we can also play with the big kids.</a:t>
            </a:r>
          </a:p>
        </p:txBody>
      </p:sp>
    </p:spTree>
    <p:extLst>
      <p:ext uri="{BB962C8B-B14F-4D97-AF65-F5344CB8AC3E}">
        <p14:creationId xmlns:p14="http://schemas.microsoft.com/office/powerpoint/2010/main" val="6949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03225"/>
            <a:ext cx="7129462" cy="649288"/>
          </a:xfrm>
        </p:spPr>
        <p:txBody>
          <a:bodyPr/>
          <a:lstStyle/>
          <a:p>
            <a:r>
              <a:rPr lang="en-US" sz="3200" dirty="0" smtClean="0">
                <a:latin typeface="Tahoma" pitchFamily="34" charset="0"/>
              </a:rPr>
              <a:t>Equipping the Lab</a:t>
            </a:r>
            <a:endParaRPr lang="uk-UA" sz="3200" dirty="0">
              <a:latin typeface="Tahoma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219200"/>
            <a:ext cx="6770688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200" dirty="0" smtClean="0">
                <a:latin typeface="Verdana" pitchFamily="34" charset="0"/>
                <a:ea typeface="Gulim" pitchFamily="34" charset="-127"/>
              </a:rPr>
              <a:t>It’s possible to do lab experiments without expensive equipment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Instruments: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Basic: $10 to $100 per station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latin typeface="Verdana" pitchFamily="34" charset="0"/>
                <a:ea typeface="Gulim" pitchFamily="34" charset="-127"/>
              </a:rPr>
              <a:t>Digital </a:t>
            </a:r>
            <a:r>
              <a:rPr lang="en-US" altLang="ko-KR" sz="1400" dirty="0" err="1" smtClean="0">
                <a:latin typeface="Verdana" pitchFamily="34" charset="0"/>
                <a:ea typeface="Gulim" pitchFamily="34" charset="-127"/>
              </a:rPr>
              <a:t>Multimeter</a:t>
            </a:r>
            <a:endParaRPr lang="en-US" altLang="ko-KR" sz="1400" dirty="0" smtClean="0">
              <a:latin typeface="Verdana" pitchFamily="34" charset="0"/>
              <a:ea typeface="Gulim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Advanced: $80 to $150 each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latin typeface="Verdana" pitchFamily="34" charset="0"/>
                <a:ea typeface="Gulim" pitchFamily="34" charset="-127"/>
              </a:rPr>
              <a:t>Hand-held signal generator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latin typeface="Verdana" pitchFamily="34" charset="0"/>
                <a:ea typeface="Gulim" pitchFamily="34" charset="-127"/>
              </a:rPr>
              <a:t>USB oscilloscope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Others:</a:t>
            </a:r>
          </a:p>
          <a:p>
            <a:pPr lvl="3">
              <a:lnSpc>
                <a:spcPct val="80000"/>
              </a:lnSpc>
            </a:pPr>
            <a:r>
              <a:rPr lang="en-US" altLang="ko-KR" sz="1400" dirty="0" smtClean="0">
                <a:latin typeface="Verdana" pitchFamily="34" charset="0"/>
                <a:ea typeface="Gulim" pitchFamily="34" charset="-127"/>
              </a:rPr>
              <a:t>TI Calculators</a:t>
            </a: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Power tools: $40 to $100 per station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Soldering Iron: Weller WLC-100 $40 </a:t>
            </a:r>
            <a:r>
              <a:rPr lang="en-US" altLang="ko-KR" sz="1800" dirty="0" err="1" smtClean="0">
                <a:latin typeface="Verdana" pitchFamily="34" charset="0"/>
                <a:ea typeface="Gulim" pitchFamily="34" charset="-127"/>
              </a:rPr>
              <a:t>ea</a:t>
            </a:r>
            <a:endParaRPr lang="en-US" altLang="ko-KR" sz="1800" dirty="0" smtClean="0">
              <a:latin typeface="Verdana" pitchFamily="34" charset="0"/>
              <a:ea typeface="Gulim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Hand tools:$12 per station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Power </a:t>
            </a:r>
            <a:r>
              <a:rPr lang="en-US" altLang="ko-KR" sz="1800" dirty="0">
                <a:latin typeface="Verdana" pitchFamily="34" charset="0"/>
                <a:ea typeface="Gulim" pitchFamily="34" charset="-127"/>
              </a:rPr>
              <a:t>supply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Potentiometer</a:t>
            </a:r>
            <a:endParaRPr lang="en-US" altLang="ko-KR" sz="1800" dirty="0">
              <a:latin typeface="Verdana" pitchFamily="34" charset="0"/>
              <a:ea typeface="Gulim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Breadboard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Wire stripper</a:t>
            </a:r>
            <a:endParaRPr lang="en-US" altLang="ko-KR" sz="1800" dirty="0" smtClean="0">
              <a:latin typeface="Verdana" pitchFamily="34" charset="0"/>
              <a:ea typeface="Gulim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Parts &amp; supplies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Components</a:t>
            </a:r>
            <a:endParaRPr lang="en-US" altLang="ko-KR" sz="1800" dirty="0">
              <a:latin typeface="Verdana" pitchFamily="34" charset="0"/>
              <a:ea typeface="Gulim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sz="1800" dirty="0" smtClean="0">
                <a:latin typeface="Verdana" pitchFamily="34" charset="0"/>
                <a:ea typeface="Gulim" pitchFamily="34" charset="-127"/>
              </a:rPr>
              <a:t>Wire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400" dirty="0" smtClean="0">
              <a:latin typeface="Verdana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9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Torch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circuit concepts</a:t>
            </a:r>
          </a:p>
          <a:p>
            <a:pPr lvl="1"/>
            <a:r>
              <a:rPr lang="en-US" dirty="0"/>
              <a:t>Power source/s, load, wires,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Complete circuit, short circuit,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Hands-on practice</a:t>
            </a:r>
          </a:p>
          <a:p>
            <a:pPr lvl="1"/>
            <a:r>
              <a:rPr lang="en-US" dirty="0"/>
              <a:t>Wiring, </a:t>
            </a:r>
            <a:r>
              <a:rPr lang="en-US" dirty="0" err="1"/>
              <a:t>breadboarding</a:t>
            </a:r>
            <a:r>
              <a:rPr lang="en-US" dirty="0"/>
              <a:t>, soldering,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Satisfying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67400" cy="1143000"/>
          </a:xfrm>
        </p:spPr>
        <p:txBody>
          <a:bodyPr/>
          <a:lstStyle/>
          <a:p>
            <a:r>
              <a:rPr lang="en-US" dirty="0" smtClean="0"/>
              <a:t>LED Torch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2"/>
            <a:ext cx="3200400" cy="1284288"/>
          </a:xfrm>
        </p:spPr>
        <p:txBody>
          <a:bodyPr/>
          <a:lstStyle/>
          <a:p>
            <a:r>
              <a:rPr lang="en-US" dirty="0" smtClean="0"/>
              <a:t>Traditional model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8600"/>
            <a:ext cx="4040188" cy="321102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7801" y="4114800"/>
            <a:ext cx="3581400" cy="1905000"/>
          </a:xfrm>
        </p:spPr>
        <p:txBody>
          <a:bodyPr/>
          <a:lstStyle/>
          <a:p>
            <a:r>
              <a:rPr lang="en-US" dirty="0" smtClean="0"/>
              <a:t>Adapted model for battery operation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657600"/>
            <a:ext cx="3628644" cy="2810256"/>
          </a:xfrm>
        </p:spPr>
      </p:pic>
    </p:spTree>
    <p:extLst>
      <p:ext uri="{BB962C8B-B14F-4D97-AF65-F5344CB8AC3E}">
        <p14:creationId xmlns:p14="http://schemas.microsoft.com/office/powerpoint/2010/main" val="33391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67400" cy="1143000"/>
          </a:xfrm>
        </p:spPr>
        <p:txBody>
          <a:bodyPr/>
          <a:lstStyle/>
          <a:p>
            <a:r>
              <a:rPr lang="en-US" dirty="0" smtClean="0"/>
              <a:t>LED Torch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2"/>
            <a:ext cx="3200400" cy="1284288"/>
          </a:xfrm>
        </p:spPr>
        <p:txBody>
          <a:bodyPr/>
          <a:lstStyle/>
          <a:p>
            <a:r>
              <a:rPr lang="en-US" dirty="0" smtClean="0"/>
              <a:t>Traditional model with multiple LEDs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7200"/>
            <a:ext cx="3819891" cy="321102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7801" y="4114800"/>
            <a:ext cx="3581400" cy="1752600"/>
          </a:xfrm>
        </p:spPr>
        <p:txBody>
          <a:bodyPr/>
          <a:lstStyle/>
          <a:p>
            <a:r>
              <a:rPr lang="en-US" dirty="0" smtClean="0"/>
              <a:t>Adapted model for battery operation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191000"/>
            <a:ext cx="4368342" cy="2250025"/>
          </a:xfrm>
        </p:spPr>
      </p:pic>
    </p:spTree>
    <p:extLst>
      <p:ext uri="{BB962C8B-B14F-4D97-AF65-F5344CB8AC3E}">
        <p14:creationId xmlns:p14="http://schemas.microsoft.com/office/powerpoint/2010/main" val="2951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3050"/>
            <a:ext cx="2017713" cy="1162050"/>
          </a:xfrm>
        </p:spPr>
        <p:txBody>
          <a:bodyPr/>
          <a:lstStyle/>
          <a:p>
            <a:r>
              <a:rPr lang="en-US" sz="2800" dirty="0"/>
              <a:t>LED Torch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04800"/>
            <a:ext cx="5111750" cy="26329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3124200"/>
            <a:ext cx="7239000" cy="35814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Parts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Post/snap base	</a:t>
            </a:r>
            <a:r>
              <a:rPr lang="en-US" sz="2200" dirty="0" smtClean="0"/>
              <a:t>0.71</a:t>
            </a:r>
            <a:endParaRPr lang="en-US" sz="22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Battery holder		0.93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Batteries (2-AA)	0.75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LEDs (3 @ .35</a:t>
            </a:r>
            <a:r>
              <a:rPr lang="en-US" sz="2200" dirty="0" smtClean="0"/>
              <a:t>)</a:t>
            </a:r>
            <a:r>
              <a:rPr lang="en-US" sz="2200" dirty="0"/>
              <a:t>	1.05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2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TOTAL			</a:t>
            </a:r>
            <a:r>
              <a:rPr lang="en-US" sz="2200" dirty="0" smtClean="0"/>
              <a:t>3.44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523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Topics for STEM 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Thank you</a:t>
            </a:r>
          </a:p>
          <a:p>
            <a:endParaRPr lang="en-US" dirty="0"/>
          </a:p>
          <a:p>
            <a:r>
              <a:rPr lang="en-US" dirty="0" smtClean="0"/>
              <a:t>My Contact info</a:t>
            </a:r>
          </a:p>
          <a:p>
            <a:pPr lvl="1"/>
            <a:r>
              <a:rPr lang="en-US" dirty="0" smtClean="0"/>
              <a:t>Andrew Tubesing, UST EE Lab Manager</a:t>
            </a:r>
            <a:br>
              <a:rPr lang="en-US" dirty="0" smtClean="0"/>
            </a:br>
            <a:r>
              <a:rPr lang="en-US" dirty="0" smtClean="0"/>
              <a:t>OSS LL20</a:t>
            </a:r>
            <a:br>
              <a:rPr lang="en-US" dirty="0" smtClean="0"/>
            </a:br>
            <a:r>
              <a:rPr lang="en-US" dirty="0" smtClean="0"/>
              <a:t>(651) 962-5437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tubesing@stthomas.edu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www.LabEd.org</a:t>
            </a:r>
          </a:p>
        </p:txBody>
      </p:sp>
    </p:spTree>
    <p:extLst>
      <p:ext uri="{BB962C8B-B14F-4D97-AF65-F5344CB8AC3E}">
        <p14:creationId xmlns:p14="http://schemas.microsoft.com/office/powerpoint/2010/main" val="3049578687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s_Green_ppt_template">
  <a:themeElements>
    <a:clrScheme name="template 16">
      <a:dk1>
        <a:srgbClr val="4D4D4D"/>
      </a:dk1>
      <a:lt1>
        <a:srgbClr val="FFFFFF"/>
      </a:lt1>
      <a:dk2>
        <a:srgbClr val="000000"/>
      </a:dk2>
      <a:lt2>
        <a:srgbClr val="053F11"/>
      </a:lt2>
      <a:accent1>
        <a:srgbClr val="2C6414"/>
      </a:accent1>
      <a:accent2>
        <a:srgbClr val="5AC023"/>
      </a:accent2>
      <a:accent3>
        <a:srgbClr val="FFFFFF"/>
      </a:accent3>
      <a:accent4>
        <a:srgbClr val="404040"/>
      </a:accent4>
      <a:accent5>
        <a:srgbClr val="ACB8AA"/>
      </a:accent5>
      <a:accent6>
        <a:srgbClr val="51AE1F"/>
      </a:accent6>
      <a:hlink>
        <a:srgbClr val="83BB71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16431E"/>
        </a:lt2>
        <a:accent1>
          <a:srgbClr val="38AE50"/>
        </a:accent1>
        <a:accent2>
          <a:srgbClr val="FED702"/>
        </a:accent2>
        <a:accent3>
          <a:srgbClr val="FFFFFF"/>
        </a:accent3>
        <a:accent4>
          <a:srgbClr val="404040"/>
        </a:accent4>
        <a:accent5>
          <a:srgbClr val="AED3B3"/>
        </a:accent5>
        <a:accent6>
          <a:srgbClr val="E6C302"/>
        </a:accent6>
        <a:hlink>
          <a:srgbClr val="2E3FA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0D5100"/>
        </a:lt2>
        <a:accent1>
          <a:srgbClr val="37AA00"/>
        </a:accent1>
        <a:accent2>
          <a:srgbClr val="6A9A96"/>
        </a:accent2>
        <a:accent3>
          <a:srgbClr val="FFFFFF"/>
        </a:accent3>
        <a:accent4>
          <a:srgbClr val="404040"/>
        </a:accent4>
        <a:accent5>
          <a:srgbClr val="AED2AA"/>
        </a:accent5>
        <a:accent6>
          <a:srgbClr val="5F8B87"/>
        </a:accent6>
        <a:hlink>
          <a:srgbClr val="027D2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386D0D"/>
        </a:lt2>
        <a:accent1>
          <a:srgbClr val="64AD32"/>
        </a:accent1>
        <a:accent2>
          <a:srgbClr val="8EB848"/>
        </a:accent2>
        <a:accent3>
          <a:srgbClr val="FFFFFF"/>
        </a:accent3>
        <a:accent4>
          <a:srgbClr val="404040"/>
        </a:accent4>
        <a:accent5>
          <a:srgbClr val="B8D3AD"/>
        </a:accent5>
        <a:accent6>
          <a:srgbClr val="80A640"/>
        </a:accent6>
        <a:hlink>
          <a:srgbClr val="54992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053F11"/>
        </a:lt2>
        <a:accent1>
          <a:srgbClr val="2C6414"/>
        </a:accent1>
        <a:accent2>
          <a:srgbClr val="5AC023"/>
        </a:accent2>
        <a:accent3>
          <a:srgbClr val="FFFFFF"/>
        </a:accent3>
        <a:accent4>
          <a:srgbClr val="404040"/>
        </a:accent4>
        <a:accent5>
          <a:srgbClr val="ACB8AA"/>
        </a:accent5>
        <a:accent6>
          <a:srgbClr val="51AE1F"/>
        </a:accent6>
        <a:hlink>
          <a:srgbClr val="83BB7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Circuits_Green_ppt_template</Template>
  <TotalTime>75</TotalTime>
  <Words>430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Circuits_Green_ppt_template</vt:lpstr>
      <vt:lpstr>Electrical Topics for STEM Education</vt:lpstr>
      <vt:lpstr>What’s Different for Electrical Topics?</vt:lpstr>
      <vt:lpstr>But we can still do cool projects, can’t we?</vt:lpstr>
      <vt:lpstr>Equipping the Lab</vt:lpstr>
      <vt:lpstr>LED Torch</vt:lpstr>
      <vt:lpstr>LED Torch</vt:lpstr>
      <vt:lpstr>LED Torch</vt:lpstr>
      <vt:lpstr>LED Torch</vt:lpstr>
      <vt:lpstr>Electrical Topics for STEM Ed</vt:lpstr>
    </vt:vector>
  </TitlesOfParts>
  <Company>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Topics for STEM Education</dc:title>
  <dc:creator>Windows User</dc:creator>
  <cp:lastModifiedBy>Windows User</cp:lastModifiedBy>
  <cp:revision>11</cp:revision>
  <dcterms:created xsi:type="dcterms:W3CDTF">2012-06-21T16:03:51Z</dcterms:created>
  <dcterms:modified xsi:type="dcterms:W3CDTF">2012-06-21T17:29:04Z</dcterms:modified>
</cp:coreProperties>
</file>