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282" r:id="rId5"/>
    <p:sldId id="257" r:id="rId6"/>
    <p:sldId id="258" r:id="rId7"/>
    <p:sldId id="276" r:id="rId8"/>
    <p:sldId id="259" r:id="rId9"/>
    <p:sldId id="260" r:id="rId10"/>
    <p:sldId id="261" r:id="rId11"/>
    <p:sldId id="275" r:id="rId12"/>
    <p:sldId id="262" r:id="rId13"/>
    <p:sldId id="263" r:id="rId14"/>
    <p:sldId id="264" r:id="rId15"/>
    <p:sldId id="281" r:id="rId16"/>
    <p:sldId id="278" r:id="rId17"/>
    <p:sldId id="279" r:id="rId18"/>
    <p:sldId id="27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varScale="1">
        <p:scale>
          <a:sx n="48" d="100"/>
          <a:sy n="48" d="100"/>
        </p:scale>
        <p:origin x="67"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6EC8B7-7AE0-485D-8CE3-A3E29B97A364}" type="slidenum">
              <a:rPr lang="en-IN" smtClean="0"/>
              <a:t>3</a:t>
            </a:fld>
            <a:endParaRPr lang="en-IN"/>
          </a:p>
        </p:txBody>
      </p:sp>
    </p:spTree>
    <p:extLst>
      <p:ext uri="{BB962C8B-B14F-4D97-AF65-F5344CB8AC3E}">
        <p14:creationId xmlns:p14="http://schemas.microsoft.com/office/powerpoint/2010/main" val="2587975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7;p13">
            <a:extLst>
              <a:ext uri="{FF2B5EF4-FFF2-40B4-BE49-F238E27FC236}">
                <a16:creationId xmlns:a16="http://schemas.microsoft.com/office/drawing/2014/main" id="{64FB289E-F829-75EE-A109-876413B00D6F}"/>
              </a:ext>
            </a:extLst>
          </p:cNvPr>
          <p:cNvSpPr txBox="1">
            <a:spLocks noGrp="1"/>
          </p:cNvSpPr>
          <p:nvPr/>
        </p:nvSpPr>
        <p:spPr>
          <a:xfrm>
            <a:off x="914400" y="1122636"/>
            <a:ext cx="10363200" cy="962898"/>
          </a:xfrm>
          <a:prstGeom prst="rect">
            <a:avLst/>
          </a:prstGeom>
          <a:noFill/>
          <a:ln>
            <a:noFill/>
          </a:ln>
        </p:spPr>
        <p:txBody>
          <a:bodyPr spcFirstLastPara="1" wrap="square" lIns="91425" tIns="45700" rIns="91425" bIns="45700" anchor="ctr" anchorCtr="0">
            <a:noAutofit/>
          </a:bodyPr>
          <a:lstStyle>
            <a:lvl1pPr>
              <a:defRPr sz="2750" b="1" i="0">
                <a:solidFill>
                  <a:schemeClr val="tx2">
                    <a:lumMod val="75000"/>
                  </a:schemeClr>
                </a:solidFill>
                <a:latin typeface="Verdana"/>
                <a:ea typeface="+mj-ea"/>
                <a:cs typeface="Verdana"/>
              </a:defRPr>
            </a:lvl1pPr>
          </a:lstStyle>
          <a:p>
            <a:pPr marL="0" lvl="0" indent="0" algn="ctr" rtl="0">
              <a:spcBef>
                <a:spcPts val="0"/>
              </a:spcBef>
              <a:spcAft>
                <a:spcPts val="0"/>
              </a:spcAft>
              <a:buClr>
                <a:srgbClr val="17365D"/>
              </a:buClr>
              <a:buSzPts val="2800"/>
              <a:buFont typeface="Verdana" panose="020B0804030504040204"/>
              <a:buNone/>
            </a:pPr>
            <a:r>
              <a:rPr lang="en-US" altLang="en-US" dirty="0">
                <a:solidFill>
                  <a:schemeClr val="tx1"/>
                </a:solidFill>
                <a:latin typeface="Cambria" panose="02040503050406030204" pitchFamily="18" charset="0"/>
                <a:ea typeface="Cambria" panose="02040503050406030204" pitchFamily="18" charset="0"/>
              </a:rPr>
              <a:t>Sentiment Analysis of Incoming calls on helpdesk</a:t>
            </a:r>
          </a:p>
        </p:txBody>
      </p:sp>
      <p:sp>
        <p:nvSpPr>
          <p:cNvPr id="5" name="Google Shape;88;p13">
            <a:extLst>
              <a:ext uri="{FF2B5EF4-FFF2-40B4-BE49-F238E27FC236}">
                <a16:creationId xmlns:a16="http://schemas.microsoft.com/office/drawing/2014/main" id="{1C014491-A797-5148-80BC-D2709EC53365}"/>
              </a:ext>
            </a:extLst>
          </p:cNvPr>
          <p:cNvSpPr txBox="1">
            <a:spLocks noGrp="1"/>
          </p:cNvSpPr>
          <p:nvPr/>
        </p:nvSpPr>
        <p:spPr>
          <a:xfrm>
            <a:off x="914400" y="2154304"/>
            <a:ext cx="3970500" cy="552300"/>
          </a:xfrm>
          <a:prstGeom prst="rect">
            <a:avLst/>
          </a:prstGeom>
          <a:noFill/>
          <a:ln>
            <a:noFill/>
          </a:ln>
        </p:spPr>
        <p:txBody>
          <a:bodyPr spcFirstLastPara="1" wrap="square" lIns="91425" tIns="45700" rIns="91425" bIns="45700" anchor="t" anchorCtr="0">
            <a:normAutofit/>
          </a:bodyPr>
          <a:lstStyle>
            <a:lvl1pPr marL="0" indent="0" algn="ctr">
              <a:buNone/>
              <a:defRPr sz="2000" b="1" i="0">
                <a:solidFill>
                  <a:schemeClr val="tx2">
                    <a:lumMod val="75000"/>
                  </a:schemeClr>
                </a:solidFill>
                <a:latin typeface="Georgia"/>
                <a:ea typeface="+mn-ea"/>
                <a:cs typeface="Georgia"/>
              </a:defRPr>
            </a:lvl1pPr>
            <a:lvl2pPr marL="457200" indent="0" algn="ctr">
              <a:buNone/>
              <a:defRPr>
                <a:solidFill>
                  <a:schemeClr val="tx1">
                    <a:tint val="75000"/>
                  </a:schemeClr>
                </a:solidFill>
                <a:latin typeface="+mn-lt"/>
                <a:ea typeface="+mn-ea"/>
                <a:cs typeface="+mn-cs"/>
              </a:defRPr>
            </a:lvl2pPr>
            <a:lvl3pPr marL="914400" indent="0" algn="ctr">
              <a:buNone/>
              <a:defRPr>
                <a:solidFill>
                  <a:schemeClr val="tx1">
                    <a:tint val="75000"/>
                  </a:schemeClr>
                </a:solidFill>
                <a:latin typeface="+mn-lt"/>
                <a:ea typeface="+mn-ea"/>
                <a:cs typeface="+mn-cs"/>
              </a:defRPr>
            </a:lvl3pPr>
            <a:lvl4pPr marL="1371600" indent="0" algn="ctr">
              <a:buNone/>
              <a:defRPr>
                <a:solidFill>
                  <a:schemeClr val="tx1">
                    <a:tint val="75000"/>
                  </a:schemeClr>
                </a:solidFill>
                <a:latin typeface="+mn-lt"/>
                <a:ea typeface="+mn-ea"/>
                <a:cs typeface="+mn-cs"/>
              </a:defRPr>
            </a:lvl4pPr>
            <a:lvl5pPr marL="1828800" indent="0" algn="ctr">
              <a:buNone/>
              <a:defRPr>
                <a:solidFill>
                  <a:schemeClr val="tx1">
                    <a:tint val="75000"/>
                  </a:schemeClr>
                </a:solidFill>
                <a:latin typeface="+mn-lt"/>
                <a:ea typeface="+mn-ea"/>
                <a:cs typeface="+mn-cs"/>
              </a:defRPr>
            </a:lvl5pPr>
            <a:lvl6pPr marL="2286000" indent="0" algn="ctr">
              <a:buNone/>
              <a:defRPr>
                <a:solidFill>
                  <a:schemeClr val="tx1">
                    <a:tint val="75000"/>
                  </a:schemeClr>
                </a:solidFill>
                <a:latin typeface="+mn-lt"/>
                <a:ea typeface="+mn-ea"/>
                <a:cs typeface="+mn-cs"/>
              </a:defRPr>
            </a:lvl6pPr>
            <a:lvl7pPr marL="2743200" indent="0" algn="ctr">
              <a:buNone/>
              <a:defRPr>
                <a:solidFill>
                  <a:schemeClr val="tx1">
                    <a:tint val="75000"/>
                  </a:schemeClr>
                </a:solidFill>
                <a:latin typeface="+mn-lt"/>
                <a:ea typeface="+mn-ea"/>
                <a:cs typeface="+mn-cs"/>
              </a:defRPr>
            </a:lvl7pPr>
            <a:lvl8pPr marL="3200400" indent="0" algn="ctr">
              <a:buNone/>
              <a:defRPr>
                <a:solidFill>
                  <a:schemeClr val="tx1">
                    <a:tint val="75000"/>
                  </a:schemeClr>
                </a:solidFill>
                <a:latin typeface="+mn-lt"/>
                <a:ea typeface="+mn-ea"/>
                <a:cs typeface="+mn-cs"/>
              </a:defRPr>
            </a:lvl8pPr>
            <a:lvl9pPr marL="3657600" indent="0" algn="ctr">
              <a:buNone/>
              <a:defRPr>
                <a:solidFill>
                  <a:schemeClr val="tx1">
                    <a:tint val="75000"/>
                  </a:schemeClr>
                </a:solidFill>
                <a:latin typeface="+mn-lt"/>
                <a:ea typeface="+mn-ea"/>
                <a:cs typeface="+mn-cs"/>
              </a:defRPr>
            </a:lvl9p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altLang="en-GB" dirty="0">
                <a:latin typeface="Cambria" panose="02040503050406030204" pitchFamily="18" charset="0"/>
                <a:ea typeface="Cambria" panose="02040503050406030204" pitchFamily="18" charset="0"/>
              </a:rPr>
              <a:t>CSD-12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pic>
        <p:nvPicPr>
          <p:cNvPr id="6" name="table">
            <a:extLst>
              <a:ext uri="{FF2B5EF4-FFF2-40B4-BE49-F238E27FC236}">
                <a16:creationId xmlns:a16="http://schemas.microsoft.com/office/drawing/2014/main" id="{49D8EFC1-A025-14CA-B3D5-D0B664432B11}"/>
              </a:ext>
            </a:extLst>
          </p:cNvPr>
          <p:cNvPicPr>
            <a:picLocks noChangeAspect="1"/>
          </p:cNvPicPr>
          <p:nvPr/>
        </p:nvPicPr>
        <p:blipFill>
          <a:blip r:embed="rId2"/>
          <a:stretch>
            <a:fillRect/>
          </a:stretch>
        </p:blipFill>
        <p:spPr>
          <a:xfrm>
            <a:off x="677016" y="2775144"/>
            <a:ext cx="5418455" cy="2194620"/>
          </a:xfrm>
          <a:prstGeom prst="rect">
            <a:avLst/>
          </a:prstGeom>
        </p:spPr>
      </p:pic>
      <p:sp>
        <p:nvSpPr>
          <p:cNvPr id="7" name="Google Shape;90;p13">
            <a:extLst>
              <a:ext uri="{FF2B5EF4-FFF2-40B4-BE49-F238E27FC236}">
                <a16:creationId xmlns:a16="http://schemas.microsoft.com/office/drawing/2014/main" id="{93066DA0-4A5D-C8F2-5FD1-D6FF0E0CCEA7}"/>
              </a:ext>
            </a:extLst>
          </p:cNvPr>
          <p:cNvSpPr txBox="1"/>
          <p:nvPr/>
        </p:nvSpPr>
        <p:spPr>
          <a:xfrm>
            <a:off x="6604126" y="2566874"/>
            <a:ext cx="5514300" cy="2020560"/>
          </a:xfrm>
          <a:prstGeom prst="rect">
            <a:avLst/>
          </a:prstGeom>
          <a:noFill/>
          <a:ln>
            <a:noFill/>
          </a:ln>
        </p:spPr>
        <p:txBody>
          <a:bodyPr spcFirstLastPara="1" wrap="square" lIns="91425" tIns="45700" rIns="91425" bIns="45700" anchor="t" anchorCtr="0">
            <a:normAutofit/>
          </a:bodyPr>
          <a:lstStyle>
            <a:defPPr>
              <a:defRPr kern="0"/>
            </a:defPPr>
          </a:lstStyle>
          <a:p>
            <a:pPr marL="0" marR="0" lvl="0" indent="0" algn="ctr" rtl="0">
              <a:spcBef>
                <a:spcPts val="0"/>
              </a:spcBef>
              <a:spcAft>
                <a:spcPts val="0"/>
              </a:spcAft>
              <a:buClr>
                <a:srgbClr val="17365D"/>
              </a:buClr>
              <a:buSzPts val="2000"/>
              <a:buFont typeface="Arial" panose="020B060402020209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9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Mr.</a:t>
            </a: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 Yamanappa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9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
        <p:nvSpPr>
          <p:cNvPr id="8" name="Google Shape;91;p13">
            <a:extLst>
              <a:ext uri="{FF2B5EF4-FFF2-40B4-BE49-F238E27FC236}">
                <a16:creationId xmlns:a16="http://schemas.microsoft.com/office/drawing/2014/main" id="{4D3A825A-DC84-6754-F3EC-7CBF1A4973AD}"/>
              </a:ext>
            </a:extLst>
          </p:cNvPr>
          <p:cNvSpPr txBox="1"/>
          <p:nvPr/>
        </p:nvSpPr>
        <p:spPr>
          <a:xfrm>
            <a:off x="4110221" y="283102"/>
            <a:ext cx="3970500" cy="552300"/>
          </a:xfrm>
          <a:prstGeom prst="rect">
            <a:avLst/>
          </a:prstGeom>
          <a:noFill/>
          <a:ln>
            <a:noFill/>
          </a:ln>
        </p:spPr>
        <p:txBody>
          <a:bodyPr spcFirstLastPara="1" wrap="square" lIns="91425" tIns="45700" rIns="91425" bIns="45700" anchor="t" anchorCtr="0">
            <a:normAutofit fontScale="82500" lnSpcReduction="20000"/>
          </a:bodyPr>
          <a:lstStyle>
            <a:defPPr>
              <a:defRPr kern="0"/>
            </a:defPPr>
          </a:lstStyle>
          <a:p>
            <a:pPr marL="0" marR="0" lvl="0" indent="0" algn="ctr" rtl="0">
              <a:spcBef>
                <a:spcPts val="0"/>
              </a:spcBef>
              <a:spcAft>
                <a:spcPts val="0"/>
              </a:spcAft>
              <a:buClr>
                <a:srgbClr val="17365D"/>
              </a:buClr>
              <a:buSzPct val="100000"/>
              <a:buFont typeface="Arial" panose="020B060402020209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PIP</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4004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 </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University</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 Project</a:t>
            </a:r>
            <a:endParaRPr dirty="0">
              <a:latin typeface="Cambria" panose="02040503050406030204" pitchFamily="18" charset="0"/>
              <a:ea typeface="Cambria" panose="02040503050406030204" pitchFamily="18" charset="0"/>
            </a:endParaRPr>
          </a:p>
          <a:p>
            <a:pPr marL="0" marR="0" lvl="0" indent="0" algn="ctr" rtl="0">
              <a:spcBef>
                <a:spcPts val="0"/>
              </a:spcBef>
              <a:spcAft>
                <a:spcPts val="0"/>
              </a:spcAft>
              <a:buClr>
                <a:srgbClr val="17365D"/>
              </a:buClr>
              <a:buSzPct val="100000"/>
              <a:buFont typeface="Arial" panose="020B060402020209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VIVA-VOCA</a:t>
            </a:r>
            <a:endParaRPr lang="en-GB" sz="2000" dirty="0">
              <a:latin typeface="Cambria" panose="02040503050406030204" pitchFamily="18" charset="0"/>
              <a:ea typeface="Cambria" panose="02040503050406030204" pitchFamily="18" charset="0"/>
            </a:endParaRPr>
          </a:p>
        </p:txBody>
      </p:sp>
      <p:sp>
        <p:nvSpPr>
          <p:cNvPr id="9" name="Google Shape;91;p13">
            <a:extLst>
              <a:ext uri="{FF2B5EF4-FFF2-40B4-BE49-F238E27FC236}">
                <a16:creationId xmlns:a16="http://schemas.microsoft.com/office/drawing/2014/main" id="{928FA108-4BA6-CF07-E8C7-5261910A789A}"/>
              </a:ext>
            </a:extLst>
          </p:cNvPr>
          <p:cNvSpPr txBox="1"/>
          <p:nvPr/>
        </p:nvSpPr>
        <p:spPr>
          <a:xfrm>
            <a:off x="123931" y="4587434"/>
            <a:ext cx="12249915" cy="1562100"/>
          </a:xfrm>
          <a:prstGeom prst="rect">
            <a:avLst/>
          </a:prstGeom>
          <a:noFill/>
          <a:ln>
            <a:noFill/>
          </a:ln>
        </p:spPr>
        <p:txBody>
          <a:bodyPr spcFirstLastPara="1" wrap="square" lIns="91425" tIns="45700" rIns="91425" bIns="45700" anchor="t" anchorCtr="0">
            <a:noAutofit/>
          </a:bodyPr>
          <a:lstStyle>
            <a:defPPr>
              <a:defRPr kern="0"/>
            </a:defPPr>
          </a:lstStyle>
          <a:p>
            <a:pPr marL="0" marR="0" lvl="0" indent="0" rtl="0">
              <a:spcBef>
                <a:spcPts val="0"/>
              </a:spcBef>
              <a:spcAft>
                <a:spcPts val="0"/>
              </a:spcAft>
              <a:buClr>
                <a:srgbClr val="17365D"/>
              </a:buClr>
              <a:buSzPct val="100000"/>
              <a:buFont typeface="Arial" panose="020B060402020209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rtl="0">
              <a:spcBef>
                <a:spcPts val="0"/>
              </a:spcBef>
              <a:spcAft>
                <a:spcPts val="0"/>
              </a:spcAft>
              <a:buClr>
                <a:srgbClr val="17365D"/>
              </a:buClr>
              <a:buSzPct val="100000"/>
              <a:buFont typeface="Arial" panose="020B0604020202090204"/>
              <a:buNone/>
            </a:pPr>
            <a:r>
              <a:rPr lang="en-US" sz="20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Saira Banu Atham</a:t>
            </a:r>
            <a:endParaRPr lang="en-US" sz="20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rtl="0">
              <a:spcBef>
                <a:spcPts val="0"/>
              </a:spcBef>
              <a:spcAft>
                <a:spcPts val="0"/>
              </a:spcAft>
              <a:buClr>
                <a:srgbClr val="17365D"/>
              </a:buClr>
              <a:buSzPct val="100000"/>
              <a:buFont typeface="Arial" panose="020B060402020209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Manjula H M</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Tree>
    <p:extLst>
      <p:ext uri="{BB962C8B-B14F-4D97-AF65-F5344CB8AC3E}">
        <p14:creationId xmlns:p14="http://schemas.microsoft.com/office/powerpoint/2010/main" val="2235969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 Obtained </a:t>
            </a:r>
          </a:p>
        </p:txBody>
      </p:sp>
      <p:sp>
        <p:nvSpPr>
          <p:cNvPr id="3" name="Content Placeholder 2"/>
          <p:cNvSpPr>
            <a:spLocks noGrp="1"/>
          </p:cNvSpPr>
          <p:nvPr>
            <p:ph idx="1"/>
          </p:nvPr>
        </p:nvSpPr>
        <p:spPr>
          <a:xfrm>
            <a:off x="733064" y="1218973"/>
            <a:ext cx="11458936" cy="4420053"/>
          </a:xfrm>
        </p:spPr>
        <p:txBody>
          <a:bodyPr>
            <a:noAutofit/>
          </a:bodyPr>
          <a:lstStyle/>
          <a:p>
            <a:pPr algn="l">
              <a:lnSpc>
                <a:spcPct val="150000"/>
              </a:lnSpc>
              <a:spcBef>
                <a:spcPts val="600"/>
              </a:spcBef>
              <a:spcAft>
                <a:spcPts val="600"/>
              </a:spcAft>
              <a:buFont typeface="+mj-lt"/>
              <a:buAutoNum type="arabicPeriod"/>
            </a:pPr>
            <a:r>
              <a:rPr lang="en-IN" dirty="0">
                <a:latin typeface="Times New Roman" panose="02020603050405020304" pitchFamily="18" charset="0"/>
                <a:cs typeface="Times New Roman" panose="02020603050405020304" pitchFamily="18" charset="0"/>
              </a:rPr>
              <a:t>Improved Customer Understanding</a:t>
            </a:r>
          </a:p>
          <a:p>
            <a:pPr algn="l">
              <a:lnSpc>
                <a:spcPct val="150000"/>
              </a:lnSpc>
              <a:spcBef>
                <a:spcPts val="600"/>
              </a:spcBef>
              <a:spcAft>
                <a:spcPts val="600"/>
              </a:spcAft>
              <a:buFont typeface="+mj-lt"/>
              <a:buAutoNum type="arabicPeriod"/>
            </a:pPr>
            <a:r>
              <a:rPr lang="en-US" b="0" i="0" dirty="0">
                <a:solidFill>
                  <a:srgbClr val="262626"/>
                </a:solidFill>
                <a:effectLst/>
                <a:latin typeface="Times New Roman" panose="02020603050405020304" pitchFamily="18" charset="0"/>
                <a:cs typeface="Times New Roman" panose="02020603050405020304" pitchFamily="18" charset="0"/>
              </a:rPr>
              <a:t>Enhanced User Engagement</a:t>
            </a:r>
          </a:p>
          <a:p>
            <a:pPr algn="l">
              <a:lnSpc>
                <a:spcPct val="150000"/>
              </a:lnSpc>
              <a:spcBef>
                <a:spcPts val="600"/>
              </a:spcBef>
              <a:spcAft>
                <a:spcPts val="600"/>
              </a:spcAft>
              <a:buFont typeface="+mj-lt"/>
              <a:buAutoNum type="arabicPeriod"/>
            </a:pPr>
            <a:r>
              <a:rPr lang="en-US" b="0" i="0" dirty="0">
                <a:solidFill>
                  <a:srgbClr val="262626"/>
                </a:solidFill>
                <a:effectLst/>
                <a:latin typeface="Times New Roman" panose="02020603050405020304" pitchFamily="18" charset="0"/>
                <a:cs typeface="Times New Roman" panose="02020603050405020304" pitchFamily="18" charset="0"/>
              </a:rPr>
              <a:t>Effective</a:t>
            </a:r>
            <a:r>
              <a:rPr lang="en-US" dirty="0">
                <a:solidFill>
                  <a:srgbClr val="262626"/>
                </a:solidFill>
                <a:latin typeface="Times New Roman" panose="02020603050405020304" pitchFamily="18" charset="0"/>
                <a:cs typeface="Times New Roman" panose="02020603050405020304" pitchFamily="18" charset="0"/>
              </a:rPr>
              <a:t> Audio-to-Insight</a:t>
            </a:r>
            <a:endParaRPr lang="en-US" b="0" i="0" dirty="0">
              <a:solidFill>
                <a:srgbClr val="262626"/>
              </a:solidFill>
              <a:effectLst/>
              <a:latin typeface="Times New Roman" panose="02020603050405020304" pitchFamily="18" charset="0"/>
              <a:cs typeface="Times New Roman" panose="02020603050405020304" pitchFamily="18" charset="0"/>
            </a:endParaRPr>
          </a:p>
          <a:p>
            <a:pPr algn="l">
              <a:lnSpc>
                <a:spcPct val="150000"/>
              </a:lnSpc>
              <a:spcBef>
                <a:spcPts val="600"/>
              </a:spcBef>
              <a:spcAft>
                <a:spcPts val="600"/>
              </a:spcAft>
              <a:buFont typeface="+mj-lt"/>
              <a:buAutoNum type="arabicPeriod"/>
            </a:pPr>
            <a:r>
              <a:rPr lang="en-US" b="0" i="0" dirty="0">
                <a:solidFill>
                  <a:srgbClr val="262626"/>
                </a:solidFill>
                <a:effectLst/>
                <a:latin typeface="Times New Roman" panose="02020603050405020304" pitchFamily="18" charset="0"/>
                <a:cs typeface="Times New Roman" panose="02020603050405020304" pitchFamily="18" charset="0"/>
              </a:rPr>
              <a:t>Data – Driven Decision Making</a:t>
            </a:r>
          </a:p>
          <a:p>
            <a:pPr algn="l">
              <a:lnSpc>
                <a:spcPct val="150000"/>
              </a:lnSpc>
              <a:spcBef>
                <a:spcPts val="600"/>
              </a:spcBef>
              <a:spcAft>
                <a:spcPts val="600"/>
              </a:spcAft>
              <a:buFont typeface="+mj-lt"/>
              <a:buAutoNum type="arabicPeriod"/>
            </a:pPr>
            <a:r>
              <a:rPr lang="en-US" b="0" i="0" dirty="0">
                <a:solidFill>
                  <a:srgbClr val="262626"/>
                </a:solidFill>
                <a:effectLst/>
                <a:latin typeface="Times New Roman" panose="02020603050405020304" pitchFamily="18" charset="0"/>
                <a:cs typeface="Times New Roman" panose="02020603050405020304" pitchFamily="18" charset="0"/>
              </a:rPr>
              <a:t>Proactive Emotional Tracking</a:t>
            </a:r>
          </a:p>
          <a:p>
            <a:pPr algn="l">
              <a:lnSpc>
                <a:spcPct val="150000"/>
              </a:lnSpc>
              <a:spcBef>
                <a:spcPts val="600"/>
              </a:spcBef>
              <a:spcAft>
                <a:spcPts val="600"/>
              </a:spcAft>
              <a:buFont typeface="+mj-lt"/>
              <a:buAutoNum type="arabicPeriod"/>
            </a:pPr>
            <a:r>
              <a:rPr lang="en-US" b="0" i="0" dirty="0">
                <a:solidFill>
                  <a:srgbClr val="262626"/>
                </a:solidFill>
                <a:effectLst/>
                <a:latin typeface="Times New Roman" panose="02020603050405020304" pitchFamily="18" charset="0"/>
                <a:cs typeface="Times New Roman" panose="02020603050405020304" pitchFamily="18" charset="0"/>
              </a:rPr>
              <a:t>Customizable Integration Potential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8" name="Rectangle 4">
            <a:extLst>
              <a:ext uri="{FF2B5EF4-FFF2-40B4-BE49-F238E27FC236}">
                <a16:creationId xmlns:a16="http://schemas.microsoft.com/office/drawing/2014/main" id="{2A185351-5AF1-A2BC-EFBD-EB6F73CA0B29}"/>
              </a:ext>
            </a:extLst>
          </p:cNvPr>
          <p:cNvSpPr>
            <a:spLocks noGrp="1" noChangeArrowheads="1"/>
          </p:cNvSpPr>
          <p:nvPr>
            <p:ph idx="1"/>
          </p:nvPr>
        </p:nvSpPr>
        <p:spPr bwMode="auto">
          <a:xfrm>
            <a:off x="949008" y="1351508"/>
            <a:ext cx="1053179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represents a meaningful advancement in using AI to interpret and respond to human emotions through speech. By integrating audio input, speech transcription, and deep learning techniques such as BERT, it enables real-time sentiment analysis and enhances human-computer interaction in areas like mental health support, customer service, and personal well-being. The system’s user-friendly design includes features like live audio recording, instant sentiment prediction, and logging of emotional trends over time. These encourage self-awareness, reflection, and emotional tracking. As users recognize their emotional patterns, they are empowered to build healthier habits. This project is not just a tech innovation but a vital step toward developing emotionally intelligent systems that promote empathy and psychological well-being in our increasingly digital world.</a:t>
            </a:r>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02873-6706-F53E-E804-C9CE204837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9E59ED-CF10-DB70-7126-54FB78657EF4}"/>
              </a:ext>
            </a:extLst>
          </p:cNvPr>
          <p:cNvSpPr>
            <a:spLocks noGrp="1"/>
          </p:cNvSpPr>
          <p:nvPr>
            <p:ph type="title"/>
          </p:nvPr>
        </p:nvSpPr>
        <p:spPr/>
        <p:txBody>
          <a:bodyPr/>
          <a:lstStyle/>
          <a:p>
            <a:r>
              <a:rPr lang="en-GB" dirty="0"/>
              <a:t>GitHub Link</a:t>
            </a:r>
          </a:p>
        </p:txBody>
      </p:sp>
      <p:sp>
        <p:nvSpPr>
          <p:cNvPr id="5" name="Rectangle 2">
            <a:extLst>
              <a:ext uri="{FF2B5EF4-FFF2-40B4-BE49-F238E27FC236}">
                <a16:creationId xmlns:a16="http://schemas.microsoft.com/office/drawing/2014/main" id="{4C89997E-17E7-FBCB-19D3-2394D12D063D}"/>
              </a:ext>
            </a:extLst>
          </p:cNvPr>
          <p:cNvSpPr>
            <a:spLocks noGrp="1" noChangeArrowheads="1"/>
          </p:cNvSpPr>
          <p:nvPr>
            <p:ph idx="1"/>
          </p:nvPr>
        </p:nvSpPr>
        <p:spPr bwMode="auto">
          <a:xfrm>
            <a:off x="651436" y="1157806"/>
            <a:ext cx="10668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https://github.com/UniversityProject-CSD-12/Sentiment-Analysis-of-Incoming-calls-on-helpdesk </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71275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DEEB6-3F0C-3674-96DD-218CBFB4B3AB}"/>
              </a:ext>
            </a:extLst>
          </p:cNvPr>
          <p:cNvSpPr>
            <a:spLocks noGrp="1"/>
          </p:cNvSpPr>
          <p:nvPr>
            <p:ph type="title"/>
          </p:nvPr>
        </p:nvSpPr>
        <p:spPr/>
        <p:txBody>
          <a:bodyPr/>
          <a:lstStyle/>
          <a:p>
            <a:r>
              <a:rPr lang="en-GB" dirty="0"/>
              <a:t>References</a:t>
            </a:r>
            <a:endParaRPr lang="en-IN" dirty="0"/>
          </a:p>
        </p:txBody>
      </p:sp>
      <p:sp>
        <p:nvSpPr>
          <p:cNvPr id="3" name="Content Placeholder 2">
            <a:extLst>
              <a:ext uri="{FF2B5EF4-FFF2-40B4-BE49-F238E27FC236}">
                <a16:creationId xmlns:a16="http://schemas.microsoft.com/office/drawing/2014/main" id="{E5167A3E-2DEF-57A3-2F95-570B47C9AE26}"/>
              </a:ext>
            </a:extLst>
          </p:cNvPr>
          <p:cNvSpPr>
            <a:spLocks noGrp="1"/>
          </p:cNvSpPr>
          <p:nvPr>
            <p:ph idx="1"/>
          </p:nvPr>
        </p:nvSpPr>
        <p:spPr>
          <a:xfrm>
            <a:off x="812800" y="1143001"/>
            <a:ext cx="10668000" cy="5033681"/>
          </a:xfrm>
        </p:spPr>
        <p:txBody>
          <a:bodyPr>
            <a:noAutofit/>
          </a:bodyPr>
          <a:lstStyle/>
          <a:p>
            <a:pPr marL="0" indent="0" algn="just">
              <a:lnSpc>
                <a:spcPct val="150000"/>
              </a:lnSpc>
              <a:buNone/>
            </a:pPr>
            <a:r>
              <a:rPr lang="en-IN" sz="1600" dirty="0">
                <a:latin typeface="Times New Roman" panose="02020603050405020304" pitchFamily="18" charset="0"/>
                <a:cs typeface="Times New Roman" panose="02020603050405020304" pitchFamily="18" charset="0"/>
              </a:rPr>
              <a:t>[1] A Deep Learning System for Sentiment Analysis of Service Calls (Yanan Jia, 2020) </a:t>
            </a:r>
          </a:p>
          <a:p>
            <a:pPr marL="0" indent="0" algn="just">
              <a:lnSpc>
                <a:spcPct val="150000"/>
              </a:lnSpc>
              <a:buNone/>
            </a:pPr>
            <a:r>
              <a:rPr lang="en-IN" sz="1600" dirty="0">
                <a:latin typeface="Times New Roman" panose="02020603050405020304" pitchFamily="18" charset="0"/>
                <a:cs typeface="Times New Roman" panose="02020603050405020304" pitchFamily="18" charset="0"/>
              </a:rPr>
              <a:t>[2] A Survey on Sentiment Analysis (R Raja Subramanian, 2021) </a:t>
            </a:r>
          </a:p>
          <a:p>
            <a:pPr marL="0" indent="0" algn="just">
              <a:lnSpc>
                <a:spcPct val="150000"/>
              </a:lnSpc>
              <a:buNone/>
            </a:pPr>
            <a:r>
              <a:rPr lang="en-IN" sz="1600" dirty="0">
                <a:latin typeface="Times New Roman" panose="02020603050405020304" pitchFamily="18" charset="0"/>
                <a:cs typeface="Times New Roman" panose="02020603050405020304" pitchFamily="18" charset="0"/>
              </a:rPr>
              <a:t>[3] Acoustic And Lexical Sentiment Analysis For Customer Service Calls (Bryan Li, 2019) </a:t>
            </a:r>
          </a:p>
          <a:p>
            <a:pPr marL="0" indent="0" algn="just">
              <a:lnSpc>
                <a:spcPct val="150000"/>
              </a:lnSpc>
              <a:buNone/>
            </a:pPr>
            <a:r>
              <a:rPr lang="en-IN" sz="1600" dirty="0">
                <a:latin typeface="Times New Roman" panose="02020603050405020304" pitchFamily="18" charset="0"/>
                <a:cs typeface="Times New Roman" panose="02020603050405020304" pitchFamily="18" charset="0"/>
              </a:rPr>
              <a:t>[4] Automated Speech Recognition System in Advancement of Human - Computer Interaction (Soumya Priyadarsini Panda, 2019) </a:t>
            </a:r>
          </a:p>
          <a:p>
            <a:pPr marL="0" indent="0" algn="just">
              <a:lnSpc>
                <a:spcPct val="150000"/>
              </a:lnSpc>
              <a:buNone/>
            </a:pPr>
            <a:r>
              <a:rPr lang="en-IN" sz="1600" dirty="0">
                <a:latin typeface="Times New Roman" panose="02020603050405020304" pitchFamily="18" charset="0"/>
                <a:cs typeface="Times New Roman" panose="02020603050405020304" pitchFamily="18" charset="0"/>
              </a:rPr>
              <a:t>[5] Call </a:t>
            </a:r>
            <a:r>
              <a:rPr lang="en-IN" sz="1600" dirty="0" err="1">
                <a:latin typeface="Times New Roman" panose="02020603050405020304" pitchFamily="18" charset="0"/>
                <a:cs typeface="Times New Roman" panose="02020603050405020304" pitchFamily="18" charset="0"/>
              </a:rPr>
              <a:t>center</a:t>
            </a:r>
            <a:r>
              <a:rPr lang="en-IN" sz="1600" dirty="0">
                <a:latin typeface="Times New Roman" panose="02020603050405020304" pitchFamily="18" charset="0"/>
                <a:cs typeface="Times New Roman" panose="02020603050405020304" pitchFamily="18" charset="0"/>
              </a:rPr>
              <a:t> sentiment analysis systematic review (K J Shrikrishna Narayana, 2023)</a:t>
            </a:r>
          </a:p>
          <a:p>
            <a:pPr marL="0" indent="0" algn="just">
              <a:lnSpc>
                <a:spcPct val="150000"/>
              </a:lnSpc>
              <a:buNone/>
            </a:pPr>
            <a:r>
              <a:rPr lang="en-IN" sz="1600" dirty="0">
                <a:latin typeface="Times New Roman" panose="02020603050405020304" pitchFamily="18" charset="0"/>
                <a:cs typeface="Times New Roman" panose="02020603050405020304" pitchFamily="18" charset="0"/>
              </a:rPr>
              <a:t> [6] Call Redistribution for a Call </a:t>
            </a:r>
            <a:r>
              <a:rPr lang="en-IN" sz="1600" dirty="0" err="1">
                <a:latin typeface="Times New Roman" panose="02020603050405020304" pitchFamily="18" charset="0"/>
                <a:cs typeface="Times New Roman" panose="02020603050405020304" pitchFamily="18" charset="0"/>
              </a:rPr>
              <a:t>Center</a:t>
            </a:r>
            <a:r>
              <a:rPr lang="en-IN" sz="1600" dirty="0">
                <a:latin typeface="Times New Roman" panose="02020603050405020304" pitchFamily="18" charset="0"/>
                <a:cs typeface="Times New Roman" panose="02020603050405020304" pitchFamily="18" charset="0"/>
              </a:rPr>
              <a:t> Based on Speech Emotion Recognition (Milana </a:t>
            </a:r>
            <a:r>
              <a:rPr lang="en-IN" sz="1600" dirty="0" err="1">
                <a:latin typeface="Times New Roman" panose="02020603050405020304" pitchFamily="18" charset="0"/>
                <a:cs typeface="Times New Roman" panose="02020603050405020304" pitchFamily="18" charset="0"/>
              </a:rPr>
              <a:t>Bojani´c</a:t>
            </a:r>
            <a:r>
              <a:rPr lang="en-IN" sz="1600" dirty="0">
                <a:latin typeface="Times New Roman" panose="02020603050405020304" pitchFamily="18" charset="0"/>
                <a:cs typeface="Times New Roman" panose="02020603050405020304" pitchFamily="18" charset="0"/>
              </a:rPr>
              <a:t>, 2020) </a:t>
            </a:r>
          </a:p>
          <a:p>
            <a:pPr marL="0" indent="0" algn="just">
              <a:lnSpc>
                <a:spcPct val="150000"/>
              </a:lnSpc>
              <a:buNone/>
            </a:pPr>
            <a:r>
              <a:rPr lang="en-IN" sz="1600" dirty="0">
                <a:latin typeface="Times New Roman" panose="02020603050405020304" pitchFamily="18" charset="0"/>
                <a:cs typeface="Times New Roman" panose="02020603050405020304" pitchFamily="18" charset="0"/>
              </a:rPr>
              <a:t>[7] Call-Type Classification And Unsupervised Training For The Call </a:t>
            </a:r>
            <a:r>
              <a:rPr lang="en-IN" sz="1600" dirty="0" err="1">
                <a:latin typeface="Times New Roman" panose="02020603050405020304" pitchFamily="18" charset="0"/>
                <a:cs typeface="Times New Roman" panose="02020603050405020304" pitchFamily="18" charset="0"/>
              </a:rPr>
              <a:t>Center</a:t>
            </a:r>
            <a:r>
              <a:rPr lang="en-IN" sz="1600" dirty="0">
                <a:latin typeface="Times New Roman" panose="02020603050405020304" pitchFamily="18" charset="0"/>
                <a:cs typeface="Times New Roman" panose="02020603050405020304" pitchFamily="18" charset="0"/>
              </a:rPr>
              <a:t> Domain (Min Tang, 2003) </a:t>
            </a:r>
          </a:p>
          <a:p>
            <a:pPr marL="0" indent="0" algn="just">
              <a:lnSpc>
                <a:spcPct val="150000"/>
              </a:lnSpc>
              <a:buNone/>
            </a:pPr>
            <a:r>
              <a:rPr lang="en-IN" sz="1600" dirty="0">
                <a:latin typeface="Times New Roman" panose="02020603050405020304" pitchFamily="18" charset="0"/>
                <a:cs typeface="Times New Roman" panose="02020603050405020304" pitchFamily="18" charset="0"/>
              </a:rPr>
              <a:t>[8] Emotion Recognition In Emergency Call </a:t>
            </a:r>
            <a:r>
              <a:rPr lang="en-IN" sz="1600" dirty="0" err="1">
                <a:latin typeface="Times New Roman" panose="02020603050405020304" pitchFamily="18" charset="0"/>
                <a:cs typeface="Times New Roman" panose="02020603050405020304" pitchFamily="18" charset="0"/>
              </a:rPr>
              <a:t>Centers</a:t>
            </a:r>
            <a:r>
              <a:rPr lang="en-IN" sz="1600" dirty="0">
                <a:latin typeface="Times New Roman" panose="02020603050405020304" pitchFamily="18" charset="0"/>
                <a:cs typeface="Times New Roman" panose="02020603050405020304" pitchFamily="18" charset="0"/>
              </a:rPr>
              <a:t>: The challenge of real-life emotions (Théo Deschamps-Berger, 2021) </a:t>
            </a:r>
          </a:p>
          <a:p>
            <a:pPr marL="0" indent="0" algn="just">
              <a:lnSpc>
                <a:spcPct val="150000"/>
              </a:lnSpc>
              <a:buNone/>
            </a:pPr>
            <a:r>
              <a:rPr lang="en-IN" sz="1600" dirty="0">
                <a:latin typeface="Times New Roman" panose="02020603050405020304" pitchFamily="18" charset="0"/>
                <a:cs typeface="Times New Roman" panose="02020603050405020304" pitchFamily="18" charset="0"/>
              </a:rPr>
              <a:t>[9] Ethics Sheet for Automatic Emotion Recognition and Sentiment Analysis (Saif M. Mohammad, 2022) </a:t>
            </a:r>
          </a:p>
          <a:p>
            <a:pPr marL="0" indent="0" algn="just">
              <a:lnSpc>
                <a:spcPct val="150000"/>
              </a:lnSpc>
              <a:buNone/>
            </a:pPr>
            <a:r>
              <a:rPr lang="en-IN" sz="1600" dirty="0">
                <a:latin typeface="Times New Roman" panose="02020603050405020304" pitchFamily="18" charset="0"/>
                <a:cs typeface="Times New Roman" panose="02020603050405020304" pitchFamily="18" charset="0"/>
              </a:rPr>
              <a:t>[10] Uday Exploring Sentiment Analysis Techniques in Natural Language Processing: A Comprehensive Review (Karthick Prasad Gunasekaran, 2023) </a:t>
            </a:r>
            <a:endParaRPr lang="en-US"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781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5BC67-0D88-7707-6E40-5A2BD1DB9C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E15727-9C9A-6682-AABD-DC91283EC18B}"/>
              </a:ext>
            </a:extLst>
          </p:cNvPr>
          <p:cNvSpPr>
            <a:spLocks noGrp="1"/>
          </p:cNvSpPr>
          <p:nvPr>
            <p:ph type="title"/>
          </p:nvPr>
        </p:nvSpPr>
        <p:spPr/>
        <p:txBody>
          <a:bodyPr/>
          <a:lstStyle/>
          <a:p>
            <a:r>
              <a:rPr lang="en-GB" dirty="0"/>
              <a:t>Publication Details</a:t>
            </a:r>
            <a:endParaRPr lang="en-IN" dirty="0"/>
          </a:p>
        </p:txBody>
      </p:sp>
      <p:sp>
        <p:nvSpPr>
          <p:cNvPr id="3" name="Content Placeholder 2">
            <a:extLst>
              <a:ext uri="{FF2B5EF4-FFF2-40B4-BE49-F238E27FC236}">
                <a16:creationId xmlns:a16="http://schemas.microsoft.com/office/drawing/2014/main" id="{C993D5F5-CE9E-23E6-ED1B-C19EC9F8F286}"/>
              </a:ext>
            </a:extLst>
          </p:cNvPr>
          <p:cNvSpPr>
            <a:spLocks noGrp="1"/>
          </p:cNvSpPr>
          <p:nvPr>
            <p:ph idx="1"/>
          </p:nvPr>
        </p:nvSpPr>
        <p:spPr/>
        <p:txBody>
          <a:bodyPr>
            <a:normAutofit/>
          </a:bodyPr>
          <a:lstStyle/>
          <a:p>
            <a:pPr marL="0" indent="0">
              <a:buNone/>
            </a:pPr>
            <a:r>
              <a:rPr lang="en-IN" dirty="0">
                <a:latin typeface="Times New Roman" panose="02020603050405020304" pitchFamily="18" charset="0"/>
                <a:cs typeface="Times New Roman" panose="02020603050405020304" pitchFamily="18" charset="0"/>
              </a:rPr>
              <a:t>International Journal of Innovative Research in Computer and Communication Engineering (IJIRCCE) : Published</a:t>
            </a:r>
          </a:p>
        </p:txBody>
      </p:sp>
    </p:spTree>
    <p:extLst>
      <p:ext uri="{BB962C8B-B14F-4D97-AF65-F5344CB8AC3E}">
        <p14:creationId xmlns:p14="http://schemas.microsoft.com/office/powerpoint/2010/main" val="1313721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3" name="TextBox 2">
            <a:extLst>
              <a:ext uri="{FF2B5EF4-FFF2-40B4-BE49-F238E27FC236}">
                <a16:creationId xmlns:a16="http://schemas.microsoft.com/office/drawing/2014/main" id="{43428AA6-2F56-88B9-024F-335C38683751}"/>
              </a:ext>
            </a:extLst>
          </p:cNvPr>
          <p:cNvSpPr txBox="1"/>
          <p:nvPr/>
        </p:nvSpPr>
        <p:spPr>
          <a:xfrm>
            <a:off x="967780" y="1599361"/>
            <a:ext cx="5905459" cy="2893100"/>
          </a:xfrm>
          <a:prstGeom prst="rect">
            <a:avLst/>
          </a:prstGeom>
          <a:noFill/>
        </p:spPr>
        <p:txBody>
          <a:bodyPr wrap="square" rtlCol="0">
            <a:spAutoFit/>
          </a:bodyPr>
          <a:lstStyle/>
          <a:p>
            <a:r>
              <a:rPr lang="en-US" sz="2800" dirty="0">
                <a:effectLst/>
                <a:latin typeface="Times New Roman" panose="02020603050405020304" pitchFamily="18" charset="0"/>
                <a:ea typeface="Times New Roman" panose="02020603050405020304" pitchFamily="18" charset="0"/>
              </a:rPr>
              <a:t>The project described aligns with:</a:t>
            </a:r>
          </a:p>
          <a:p>
            <a:endParaRPr lang="en-US" sz="2800" dirty="0">
              <a:effectLst/>
              <a:latin typeface="Times New Roman" panose="02020603050405020304" pitchFamily="18" charset="0"/>
              <a:ea typeface="Times New Roman" panose="02020603050405020304" pitchFamily="18" charset="0"/>
            </a:endParaRPr>
          </a:p>
          <a:p>
            <a:r>
              <a:rPr lang="en-US" sz="2800" dirty="0">
                <a:effectLst/>
                <a:latin typeface="Times New Roman" panose="02020603050405020304" pitchFamily="18" charset="0"/>
                <a:ea typeface="Times New Roman" panose="02020603050405020304" pitchFamily="18" charset="0"/>
              </a:rPr>
              <a:t>SDG 9: Innovation And Infrastructure</a:t>
            </a:r>
          </a:p>
          <a:p>
            <a:endParaRPr lang="en-US" sz="2800" dirty="0">
              <a:effectLst/>
              <a:latin typeface="Times New Roman" panose="02020603050405020304" pitchFamily="18" charset="0"/>
              <a:ea typeface="Times New Roman" panose="02020603050405020304" pitchFamily="18" charset="0"/>
            </a:endParaRPr>
          </a:p>
          <a:p>
            <a:r>
              <a:rPr lang="en-US" sz="2800" dirty="0">
                <a:effectLst/>
                <a:latin typeface="Times New Roman" panose="02020603050405020304" pitchFamily="18" charset="0"/>
                <a:ea typeface="Times New Roman" panose="02020603050405020304" pitchFamily="18" charset="0"/>
              </a:rPr>
              <a:t>SDG </a:t>
            </a:r>
            <a:r>
              <a:rPr lang="en-US" sz="2800" dirty="0">
                <a:latin typeface="Times New Roman" panose="02020603050405020304" pitchFamily="18" charset="0"/>
                <a:ea typeface="Times New Roman" panose="02020603050405020304" pitchFamily="18" charset="0"/>
              </a:rPr>
              <a:t>8</a:t>
            </a:r>
            <a:r>
              <a:rPr lang="en-US" sz="2800" dirty="0">
                <a:effectLst/>
                <a:latin typeface="Times New Roman" panose="02020603050405020304" pitchFamily="18" charset="0"/>
                <a:ea typeface="Times New Roman" panose="02020603050405020304" pitchFamily="18" charset="0"/>
              </a:rPr>
              <a:t>: Good Jobs and Economic Growth</a:t>
            </a:r>
            <a:endParaRPr lang="en-IN" sz="2800" dirty="0">
              <a:effectLst/>
              <a:latin typeface="Times New Roman" panose="02020603050405020304" pitchFamily="18" charset="0"/>
              <a:ea typeface="Times New Roman" panose="02020603050405020304" pitchFamily="18" charset="0"/>
            </a:endParaRPr>
          </a:p>
          <a:p>
            <a:endParaRPr lang="en-IN" sz="1400" dirty="0"/>
          </a:p>
        </p:txBody>
      </p:sp>
      <p:pic>
        <p:nvPicPr>
          <p:cNvPr id="3076" name="Picture 4" descr="Image result for SDG Goal 9 and 18">
            <a:extLst>
              <a:ext uri="{FF2B5EF4-FFF2-40B4-BE49-F238E27FC236}">
                <a16:creationId xmlns:a16="http://schemas.microsoft.com/office/drawing/2014/main" id="{0475CB85-A6DE-41E9-49FF-70C6E9E27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7553" y="1308735"/>
            <a:ext cx="2474722" cy="22288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DG Goal 8 Good Quality Image">
            <a:extLst>
              <a:ext uri="{FF2B5EF4-FFF2-40B4-BE49-F238E27FC236}">
                <a16:creationId xmlns:a16="http://schemas.microsoft.com/office/drawing/2014/main" id="{3E2EDFCA-A93C-2551-F27A-99786FB71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7553" y="3865244"/>
            <a:ext cx="2474722" cy="2339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449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85000" lnSpcReduction="10000"/>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400" b="0" i="0" u="none" strike="noStrike" cap="none" normalizeH="0" baseline="0" dirty="0">
              <a:ln>
                <a:noFill/>
              </a:ln>
              <a:solidFill>
                <a:schemeClr val="tx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a:t>
            </a:r>
            <a:r>
              <a:rPr kumimoji="0" lang="en-US" altLang="en-US" sz="2800"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Understanding customer sentiment is essential for improving service quality in today’s customer-driven market.</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The Call Sentiment Analysis System utilizes speech recognition and natural language processing (NLP) to analyze customer interactions.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It transcribes customer calls and classifies sentiment as positive, neutral, or negative.</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The system is built using Python and Flask for efficient processing and deployment.</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It records calls, converts speech into text, and stores sentiment insights in a database.</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Businesses can assess customer satisfaction levels and identify service gaps using sentiment insights.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The system helps refine strategies by analyzing vocal tone and conversation context.</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Enhances customer engagement and loyalty by providing valuable insights.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Aims to optimize service delivery and improve support efficiency. </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pic>
        <p:nvPicPr>
          <p:cNvPr id="4" name="table">
            <a:extLst>
              <a:ext uri="{FF2B5EF4-FFF2-40B4-BE49-F238E27FC236}">
                <a16:creationId xmlns:a16="http://schemas.microsoft.com/office/drawing/2014/main" id="{64E3739A-9C83-440E-3A42-C032E21241AE}"/>
              </a:ext>
            </a:extLst>
          </p:cNvPr>
          <p:cNvPicPr>
            <a:picLocks noChangeAspect="1"/>
          </p:cNvPicPr>
          <p:nvPr/>
        </p:nvPicPr>
        <p:blipFill>
          <a:blip r:embed="rId3"/>
          <a:stretch>
            <a:fillRect/>
          </a:stretch>
        </p:blipFill>
        <p:spPr>
          <a:xfrm>
            <a:off x="673768" y="1191577"/>
            <a:ext cx="10988843" cy="4668717"/>
          </a:xfrm>
          <a:prstGeom prst="rect">
            <a:avLst/>
          </a:prstGeom>
        </p:spPr>
      </p:pic>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IN" dirty="0"/>
              <a:t>Research Gaps Identified</a:t>
            </a:r>
          </a:p>
        </p:txBody>
      </p:sp>
      <p:sp>
        <p:nvSpPr>
          <p:cNvPr id="4" name="Rectangle 1">
            <a:extLst>
              <a:ext uri="{FF2B5EF4-FFF2-40B4-BE49-F238E27FC236}">
                <a16:creationId xmlns:a16="http://schemas.microsoft.com/office/drawing/2014/main" id="{B1D59522-7BFF-C8D1-3BE7-84453350BA29}"/>
              </a:ext>
            </a:extLst>
          </p:cNvPr>
          <p:cNvSpPr>
            <a:spLocks noGrp="1" noChangeArrowheads="1"/>
          </p:cNvSpPr>
          <p:nvPr>
            <p:ph idx="1"/>
          </p:nvPr>
        </p:nvSpPr>
        <p:spPr bwMode="auto">
          <a:xfrm>
            <a:off x="812800" y="1223107"/>
            <a:ext cx="10667999" cy="4411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200000"/>
              </a:lnSpc>
              <a:spcBef>
                <a:spcPct val="0"/>
              </a:spcBef>
              <a:spcAft>
                <a:spcPct val="0"/>
              </a:spcAft>
              <a:buClrTx/>
              <a:buSzTx/>
              <a:buFont typeface="+mj-lt"/>
              <a:buAutoNum type="arabicPeriod"/>
              <a:tabLst/>
            </a:pPr>
            <a:r>
              <a:rPr lang="en-IN" dirty="0">
                <a:latin typeface="Times New Roman" panose="02020603050405020304" pitchFamily="18" charset="0"/>
                <a:cs typeface="Times New Roman" panose="02020603050405020304" pitchFamily="18" charset="0"/>
              </a:rPr>
              <a:t>Personalization and Context–Aware Sentiment Detection</a:t>
            </a:r>
          </a:p>
          <a:p>
            <a:pPr marL="457200" marR="0" lvl="0" indent="-457200" algn="just" defTabSz="914400" rtl="0" eaLnBrk="0" fontAlgn="base" latinLnBrk="0" hangingPunct="0">
              <a:lnSpc>
                <a:spcPct val="200000"/>
              </a:lnSpc>
              <a:spcBef>
                <a:spcPct val="0"/>
              </a:spcBef>
              <a:spcAft>
                <a:spcPct val="0"/>
              </a:spcAft>
              <a:buClrTx/>
              <a:buSzTx/>
              <a:buFont typeface="+mj-lt"/>
              <a:buAutoNum type="arabicPeriod"/>
              <a:tabLst/>
            </a:pPr>
            <a:r>
              <a:rPr lang="en-IN" dirty="0">
                <a:latin typeface="Times New Roman" panose="02020603050405020304" pitchFamily="18" charset="0"/>
                <a:cs typeface="Times New Roman" panose="02020603050405020304" pitchFamily="18" charset="0"/>
              </a:rPr>
              <a:t>Demographic Bias in Sentiment Models</a:t>
            </a:r>
          </a:p>
          <a:p>
            <a:pPr marL="457200" marR="0" lvl="0" indent="-457200" algn="just" defTabSz="914400" rtl="0" eaLnBrk="0" fontAlgn="base" latinLnBrk="0" hangingPunct="0">
              <a:lnSpc>
                <a:spcPct val="200000"/>
              </a:lnSpc>
              <a:spcBef>
                <a:spcPct val="0"/>
              </a:spcBef>
              <a:spcAft>
                <a:spcPct val="0"/>
              </a:spcAft>
              <a:buClrTx/>
              <a:buSzTx/>
              <a:buFont typeface="+mj-lt"/>
              <a:buAutoNum type="arabicPeriod"/>
              <a:tabLst/>
            </a:pPr>
            <a:r>
              <a:rPr lang="en-IN" dirty="0">
                <a:latin typeface="Times New Roman" panose="02020603050405020304" pitchFamily="18" charset="0"/>
                <a:cs typeface="Times New Roman" panose="02020603050405020304" pitchFamily="18" charset="0"/>
              </a:rPr>
              <a:t>Data Privacy and Security</a:t>
            </a:r>
          </a:p>
          <a:p>
            <a:pPr marL="457200" marR="0" lvl="0" indent="-457200" algn="just" defTabSz="914400" rtl="0" eaLnBrk="0" fontAlgn="base" latinLnBrk="0" hangingPunct="0">
              <a:lnSpc>
                <a:spcPct val="200000"/>
              </a:lnSpc>
              <a:spcBef>
                <a:spcPct val="0"/>
              </a:spcBef>
              <a:spcAft>
                <a:spcPct val="0"/>
              </a:spcAft>
              <a:buClrTx/>
              <a:buSzTx/>
              <a:buFont typeface="+mj-lt"/>
              <a:buAutoNum type="arabicPeriod"/>
              <a:tabLst/>
            </a:pPr>
            <a:r>
              <a:rPr lang="en-US" dirty="0">
                <a:latin typeface="Times New Roman" panose="02020603050405020304" pitchFamily="18" charset="0"/>
                <a:cs typeface="Times New Roman" panose="02020603050405020304" pitchFamily="18" charset="0"/>
              </a:rPr>
              <a:t>Fusion of Verbal and Nonverbal Cues</a:t>
            </a:r>
            <a:endParaRPr lang="en-IN" dirty="0">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200000"/>
              </a:lnSpc>
              <a:spcBef>
                <a:spcPct val="0"/>
              </a:spcBef>
              <a:spcAft>
                <a:spcPct val="0"/>
              </a:spcAft>
              <a:buClrTx/>
              <a:buSzTx/>
              <a:buFont typeface="+mj-lt"/>
              <a:buAutoNum type="arabicPeriod"/>
              <a:tabLst/>
            </a:pPr>
            <a:r>
              <a:rPr lang="en-IN" dirty="0">
                <a:latin typeface="Times New Roman" panose="02020603050405020304" pitchFamily="18" charset="0"/>
                <a:cs typeface="Times New Roman" panose="02020603050405020304" pitchFamily="18" charset="0"/>
              </a:rPr>
              <a:t>Ethical Challenges in Emotion Detection</a:t>
            </a:r>
          </a:p>
          <a:p>
            <a:pPr marL="457200" marR="0" lvl="0" indent="-457200" algn="just" defTabSz="914400" rtl="0" eaLnBrk="0" fontAlgn="base" latinLnBrk="0" hangingPunct="0">
              <a:lnSpc>
                <a:spcPct val="200000"/>
              </a:lnSpc>
              <a:spcBef>
                <a:spcPct val="0"/>
              </a:spcBef>
              <a:spcAft>
                <a:spcPct val="0"/>
              </a:spcAft>
              <a:buClrTx/>
              <a:buSzTx/>
              <a:buFont typeface="+mj-lt"/>
              <a:buAutoNum type="arabicPeriod"/>
              <a:tabLst/>
            </a:pPr>
            <a:r>
              <a:rPr lang="en-IN" dirty="0">
                <a:latin typeface="Times New Roman" panose="02020603050405020304" pitchFamily="18" charset="0"/>
                <a:cs typeface="Times New Roman" panose="02020603050405020304" pitchFamily="18" charset="0"/>
              </a:rPr>
              <a:t>Cost-Effectiveness and Accessibility</a:t>
            </a: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a:lnSpc>
                <a:spcPct val="200000"/>
              </a:lnSpc>
            </a:pPr>
            <a:r>
              <a:rPr lang="en-GB" dirty="0">
                <a:latin typeface="Times New Roman" panose="02020503050405090304" pitchFamily="18" charset="0"/>
                <a:cs typeface="Times New Roman" panose="02020503050405090304" pitchFamily="18" charset="0"/>
              </a:rPr>
              <a:t>Call Recording</a:t>
            </a:r>
          </a:p>
          <a:p>
            <a:pPr>
              <a:lnSpc>
                <a:spcPct val="200000"/>
              </a:lnSpc>
            </a:pPr>
            <a:r>
              <a:rPr lang="en-GB" dirty="0">
                <a:latin typeface="Times New Roman" panose="02020503050405090304" pitchFamily="18" charset="0"/>
                <a:cs typeface="Times New Roman" panose="02020503050405090304" pitchFamily="18" charset="0"/>
              </a:rPr>
              <a:t>Text Preprocessing</a:t>
            </a:r>
          </a:p>
          <a:p>
            <a:pPr>
              <a:lnSpc>
                <a:spcPct val="200000"/>
              </a:lnSpc>
            </a:pPr>
            <a:r>
              <a:rPr lang="en-GB" dirty="0">
                <a:latin typeface="Times New Roman" panose="02020503050405090304" pitchFamily="18" charset="0"/>
                <a:cs typeface="Times New Roman" panose="02020503050405090304" pitchFamily="18" charset="0"/>
              </a:rPr>
              <a:t>Speech to Text Transcription</a:t>
            </a:r>
          </a:p>
          <a:p>
            <a:pPr>
              <a:lnSpc>
                <a:spcPct val="200000"/>
              </a:lnSpc>
            </a:pPr>
            <a:r>
              <a:rPr lang="en-GB" dirty="0">
                <a:latin typeface="Times New Roman" panose="02020503050405090304" pitchFamily="18" charset="0"/>
                <a:cs typeface="Times New Roman" panose="02020503050405090304" pitchFamily="18" charset="0"/>
              </a:rPr>
              <a:t>Sentiment Analysis using NLP</a:t>
            </a:r>
          </a:p>
          <a:p>
            <a:pPr>
              <a:lnSpc>
                <a:spcPct val="200000"/>
              </a:lnSpc>
            </a:pPr>
            <a:r>
              <a:rPr lang="en-GB" dirty="0">
                <a:latin typeface="Times New Roman" panose="02020503050405090304" pitchFamily="18" charset="0"/>
                <a:cs typeface="Times New Roman" panose="02020503050405090304" pitchFamily="18" charset="0"/>
              </a:rPr>
              <a:t>Data Storage in CSV</a:t>
            </a:r>
          </a:p>
          <a:p>
            <a:pPr>
              <a:lnSpc>
                <a:spcPct val="200000"/>
              </a:lnSpc>
            </a:pPr>
            <a:r>
              <a:rPr lang="en-GB" dirty="0">
                <a:latin typeface="Times New Roman" panose="02020503050405090304" pitchFamily="18" charset="0"/>
                <a:cs typeface="Times New Roman" panose="02020503050405090304" pitchFamily="18" charset="0"/>
              </a:rPr>
              <a:t>Insights and Business Recommendations</a:t>
            </a:r>
          </a:p>
          <a:p>
            <a:endParaRPr lang="en-GB" dirty="0">
              <a:latin typeface="Times New Roman" panose="02020503050405090304" pitchFamily="18" charset="0"/>
              <a:cs typeface="Times New Roman" panose="0202050305040509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720558" y="1112922"/>
            <a:ext cx="10852484" cy="4952997"/>
          </a:xfrm>
        </p:spPr>
        <p:txBody>
          <a:bodyPr>
            <a:noAutofit/>
          </a:bodyPr>
          <a:lstStyle/>
          <a:p>
            <a:pPr marL="0" lvl="0" indent="0" algn="just">
              <a:lnSpc>
                <a:spcPct val="107000"/>
              </a:lnSpc>
              <a:buNone/>
            </a:pPr>
            <a:r>
              <a:rPr lang="en-US" sz="2000" kern="100" dirty="0">
                <a:effectLst/>
                <a:latin typeface="Times New Roman" panose="02020503050405090304" pitchFamily="18" charset="0"/>
                <a:ea typeface="Calibri" panose="020F0502020204030204" pitchFamily="34" charset="0"/>
                <a:cs typeface="Times New Roman" panose="02020503050405090304" pitchFamily="18" charset="0"/>
              </a:rPr>
              <a:t>The objective of this project is to develop an intelligent system that integrates sentiment analysis and speech-based analysis to accurately interpret human emotions from both textual and vocal inputs. By leveraging natural language processing (NLP) techniques for sentiment analysis and speech recognition technologies for vocal tone and pattern analysis, the system aims to provide deeper insights into user emotions. This can be applied in various domains such as customer feedback evaluation, where businesses can assess customer satisfaction and detect dissatisfaction in both written and spoken reviews. Additionally, in virtual assistants and AI-driven communication systems, incorporating sentiment and speech analysis can enhance user interactions by enabling more empathetic and context-aware responses. Overall, this project aims to bridge the gap between textual and vocal emotion recognition, improving human-computer interactions and decision-making processes.</a:t>
            </a:r>
            <a:endParaRPr lang="en-IN" sz="2000" kern="100" dirty="0">
              <a:effectLst/>
              <a:latin typeface="Times New Roman" panose="02020503050405090304" pitchFamily="18" charset="0"/>
              <a:ea typeface="Calibri" panose="020F0502020204030204" pitchFamily="34" charset="0"/>
              <a:cs typeface="Times New Roman" panose="0202050305040509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Design and Implementation</a:t>
            </a:r>
          </a:p>
        </p:txBody>
      </p:sp>
      <p:sp>
        <p:nvSpPr>
          <p:cNvPr id="3" name="Content Placeholder 2"/>
          <p:cNvSpPr>
            <a:spLocks noGrp="1"/>
          </p:cNvSpPr>
          <p:nvPr>
            <p:ph idx="1"/>
          </p:nvPr>
        </p:nvSpPr>
        <p:spPr>
          <a:xfrm>
            <a:off x="812800" y="1203158"/>
            <a:ext cx="10342880" cy="5486884"/>
          </a:xfrm>
        </p:spPr>
        <p:txBody>
          <a:bodyPr>
            <a:normAutofit fontScale="47500" lnSpcReduction="20000"/>
          </a:bodyPr>
          <a:lstStyle/>
          <a:p>
            <a:pPr>
              <a:buNone/>
            </a:pPr>
            <a:r>
              <a:rPr lang="en-IN" sz="4600" b="1" dirty="0">
                <a:latin typeface="Times New Roman" panose="02020603050405020304" pitchFamily="18" charset="0"/>
                <a:cs typeface="Times New Roman" panose="02020603050405020304" pitchFamily="18" charset="0"/>
              </a:rPr>
              <a:t>System Architecture</a:t>
            </a:r>
          </a:p>
          <a:p>
            <a:pPr>
              <a:buNone/>
            </a:pPr>
            <a:r>
              <a:rPr lang="en-IN" sz="4600" dirty="0">
                <a:latin typeface="Times New Roman" panose="02020603050405020304" pitchFamily="18" charset="0"/>
                <a:cs typeface="Times New Roman" panose="02020603050405020304" pitchFamily="18" charset="0"/>
              </a:rPr>
              <a:t>Modular client-server setup using </a:t>
            </a:r>
            <a:r>
              <a:rPr lang="en-IN" sz="4600" dirty="0" err="1">
                <a:latin typeface="Times New Roman" panose="02020603050405020304" pitchFamily="18" charset="0"/>
                <a:cs typeface="Times New Roman" panose="02020603050405020304" pitchFamily="18" charset="0"/>
              </a:rPr>
              <a:t>Kivy</a:t>
            </a:r>
            <a:r>
              <a:rPr lang="en-IN" sz="4600" dirty="0">
                <a:latin typeface="Times New Roman" panose="02020603050405020304" pitchFamily="18" charset="0"/>
                <a:cs typeface="Times New Roman" panose="02020603050405020304" pitchFamily="18" charset="0"/>
              </a:rPr>
              <a:t> (GUI), </a:t>
            </a:r>
            <a:r>
              <a:rPr lang="en-IN" sz="4600" dirty="0" err="1">
                <a:latin typeface="Times New Roman" panose="02020603050405020304" pitchFamily="18" charset="0"/>
                <a:cs typeface="Times New Roman" panose="02020603050405020304" pitchFamily="18" charset="0"/>
              </a:rPr>
              <a:t>PyTorch</a:t>
            </a:r>
            <a:r>
              <a:rPr lang="en-IN" sz="4600" dirty="0">
                <a:latin typeface="Times New Roman" panose="02020603050405020304" pitchFamily="18" charset="0"/>
                <a:cs typeface="Times New Roman" panose="02020603050405020304" pitchFamily="18" charset="0"/>
              </a:rPr>
              <a:t>, Transformers (BERT), NLTK.</a:t>
            </a:r>
          </a:p>
          <a:p>
            <a:pPr>
              <a:buNone/>
            </a:pPr>
            <a:r>
              <a:rPr lang="en-IN" sz="4600" dirty="0">
                <a:latin typeface="Times New Roman" panose="02020603050405020304" pitchFamily="18" charset="0"/>
                <a:cs typeface="Times New Roman" panose="02020603050405020304" pitchFamily="18" charset="0"/>
              </a:rPr>
              <a:t>Client supports text/audio input; server handles transcription, NLP preprocessing, and sentiment prediction.</a:t>
            </a:r>
          </a:p>
          <a:p>
            <a:pPr>
              <a:buNone/>
            </a:pPr>
            <a:r>
              <a:rPr lang="en-IN" sz="4600" b="1" dirty="0">
                <a:latin typeface="Times New Roman" panose="02020603050405020304" pitchFamily="18" charset="0"/>
                <a:cs typeface="Times New Roman" panose="02020603050405020304" pitchFamily="18" charset="0"/>
              </a:rPr>
              <a:t>Core Functionalities</a:t>
            </a:r>
            <a:endParaRPr lang="en-IN" sz="4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4600" dirty="0">
                <a:latin typeface="Times New Roman" panose="02020603050405020304" pitchFamily="18" charset="0"/>
                <a:cs typeface="Times New Roman" panose="02020603050405020304" pitchFamily="18" charset="0"/>
              </a:rPr>
              <a:t>Live audio recording &amp; file upload</a:t>
            </a:r>
          </a:p>
          <a:p>
            <a:pPr>
              <a:buFont typeface="Arial" panose="020B0604020202020204" pitchFamily="34" charset="0"/>
              <a:buChar char="•"/>
            </a:pPr>
            <a:r>
              <a:rPr lang="en-IN" sz="4600" dirty="0">
                <a:latin typeface="Times New Roman" panose="02020603050405020304" pitchFamily="18" charset="0"/>
                <a:cs typeface="Times New Roman" panose="02020603050405020304" pitchFamily="18" charset="0"/>
              </a:rPr>
              <a:t>Text preprocessing &amp; transcription</a:t>
            </a:r>
          </a:p>
          <a:p>
            <a:pPr>
              <a:buFont typeface="Arial" panose="020B0604020202020204" pitchFamily="34" charset="0"/>
              <a:buChar char="•"/>
            </a:pPr>
            <a:r>
              <a:rPr lang="en-IN" sz="4600" dirty="0">
                <a:latin typeface="Times New Roman" panose="02020603050405020304" pitchFamily="18" charset="0"/>
                <a:cs typeface="Times New Roman" panose="02020603050405020304" pitchFamily="18" charset="0"/>
              </a:rPr>
              <a:t>Sentiment prediction (Positive, Negative, Neutral)</a:t>
            </a:r>
          </a:p>
          <a:p>
            <a:pPr>
              <a:buFont typeface="Arial" panose="020B0604020202020204" pitchFamily="34" charset="0"/>
              <a:buChar char="•"/>
            </a:pPr>
            <a:r>
              <a:rPr lang="en-IN" sz="4600" dirty="0">
                <a:latin typeface="Times New Roman" panose="02020603050405020304" pitchFamily="18" charset="0"/>
                <a:cs typeface="Times New Roman" panose="02020603050405020304" pitchFamily="18" charset="0"/>
              </a:rPr>
              <a:t>CSV logging with timestamps</a:t>
            </a:r>
          </a:p>
          <a:p>
            <a:pPr>
              <a:buNone/>
            </a:pPr>
            <a:r>
              <a:rPr lang="en-IN" sz="4600" b="1" dirty="0">
                <a:latin typeface="Times New Roman" panose="02020603050405020304" pitchFamily="18" charset="0"/>
                <a:cs typeface="Times New Roman" panose="02020603050405020304" pitchFamily="18" charset="0"/>
              </a:rPr>
              <a:t>Implementation Phases</a:t>
            </a:r>
            <a:endParaRPr lang="en-IN" sz="4600" dirty="0">
              <a:latin typeface="Times New Roman" panose="02020603050405020304" pitchFamily="18" charset="0"/>
              <a:cs typeface="Times New Roman" panose="02020603050405020304" pitchFamily="18" charset="0"/>
            </a:endParaRPr>
          </a:p>
          <a:p>
            <a:pPr>
              <a:buFont typeface="+mj-lt"/>
              <a:buAutoNum type="arabicPeriod"/>
            </a:pPr>
            <a:r>
              <a:rPr lang="en-IN" sz="4600" dirty="0">
                <a:latin typeface="Times New Roman" panose="02020603050405020304" pitchFamily="18" charset="0"/>
                <a:cs typeface="Times New Roman" panose="02020603050405020304" pitchFamily="18" charset="0"/>
              </a:rPr>
              <a:t>Data cleaning &amp; BERT training</a:t>
            </a:r>
          </a:p>
          <a:p>
            <a:pPr>
              <a:buFont typeface="+mj-lt"/>
              <a:buAutoNum type="arabicPeriod"/>
            </a:pPr>
            <a:r>
              <a:rPr lang="en-IN" sz="4600" dirty="0">
                <a:latin typeface="Times New Roman" panose="02020603050405020304" pitchFamily="18" charset="0"/>
                <a:cs typeface="Times New Roman" panose="02020603050405020304" pitchFamily="18" charset="0"/>
              </a:rPr>
              <a:t>Prediction service integration</a:t>
            </a:r>
          </a:p>
          <a:p>
            <a:pPr>
              <a:buFont typeface="+mj-lt"/>
              <a:buAutoNum type="arabicPeriod"/>
            </a:pPr>
            <a:r>
              <a:rPr lang="en-IN" sz="4600" dirty="0">
                <a:latin typeface="Times New Roman" panose="02020603050405020304" pitchFamily="18" charset="0"/>
                <a:cs typeface="Times New Roman" panose="02020603050405020304" pitchFamily="18" charset="0"/>
              </a:rPr>
              <a:t>GUI development with </a:t>
            </a:r>
            <a:r>
              <a:rPr lang="en-IN" sz="4600" dirty="0" err="1">
                <a:latin typeface="Times New Roman" panose="02020603050405020304" pitchFamily="18" charset="0"/>
                <a:cs typeface="Times New Roman" panose="02020603050405020304" pitchFamily="18" charset="0"/>
              </a:rPr>
              <a:t>Kivy</a:t>
            </a:r>
            <a:endParaRPr lang="en-IN" sz="4600" dirty="0">
              <a:latin typeface="Times New Roman" panose="02020603050405020304" pitchFamily="18" charset="0"/>
              <a:cs typeface="Times New Roman" panose="02020603050405020304" pitchFamily="18" charset="0"/>
            </a:endParaRPr>
          </a:p>
          <a:p>
            <a:pPr>
              <a:buFont typeface="+mj-lt"/>
              <a:buAutoNum type="arabicPeriod"/>
            </a:pPr>
            <a:r>
              <a:rPr lang="en-IN" sz="4600" dirty="0">
                <a:latin typeface="Times New Roman" panose="02020603050405020304" pitchFamily="18" charset="0"/>
                <a:cs typeface="Times New Roman" panose="02020603050405020304" pitchFamily="18" charset="0"/>
              </a:rPr>
              <a:t>Testing &amp; evaluation</a:t>
            </a:r>
          </a:p>
          <a:p>
            <a:pPr marL="0" indent="0" algn="l">
              <a:spcAft>
                <a:spcPts val="1200"/>
              </a:spcAft>
              <a:buNone/>
            </a:pPr>
            <a:endParaRPr lang="en-US" b="0" i="0" dirty="0">
              <a:solidFill>
                <a:srgbClr val="262626"/>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normAutofit/>
          </a:bodyPr>
          <a:lstStyle/>
          <a:p>
            <a:pPr marL="0" indent="0">
              <a:buNone/>
            </a:pPr>
            <a:endParaRPr lang="en-US" dirty="0"/>
          </a:p>
          <a:p>
            <a:endParaRPr lang="en-IN" dirty="0"/>
          </a:p>
        </p:txBody>
      </p:sp>
      <p:pic>
        <p:nvPicPr>
          <p:cNvPr id="5" name="Picture 4">
            <a:extLst>
              <a:ext uri="{FF2B5EF4-FFF2-40B4-BE49-F238E27FC236}">
                <a16:creationId xmlns:a16="http://schemas.microsoft.com/office/drawing/2014/main" id="{2CD4A4CE-DE28-03A4-8A4E-0A6DCF4128BC}"/>
              </a:ext>
            </a:extLst>
          </p:cNvPr>
          <p:cNvPicPr>
            <a:picLocks noChangeAspect="1"/>
          </p:cNvPicPr>
          <p:nvPr/>
        </p:nvPicPr>
        <p:blipFill>
          <a:blip r:embed="rId2"/>
          <a:stretch>
            <a:fillRect/>
          </a:stretch>
        </p:blipFill>
        <p:spPr>
          <a:xfrm>
            <a:off x="2672629" y="1322398"/>
            <a:ext cx="6948342" cy="4594202"/>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3" name="Picture 2">
            <a:extLst>
              <a:ext uri="{FF2B5EF4-FFF2-40B4-BE49-F238E27FC236}">
                <a16:creationId xmlns:a16="http://schemas.microsoft.com/office/drawing/2014/main" id="{AAF4AB0A-6142-E596-4655-EBE5989400E4}"/>
              </a:ext>
            </a:extLst>
          </p:cNvPr>
          <p:cNvPicPr>
            <a:picLocks noChangeAspect="1"/>
          </p:cNvPicPr>
          <p:nvPr/>
        </p:nvPicPr>
        <p:blipFill>
          <a:blip r:embed="rId2"/>
          <a:stretch>
            <a:fillRect/>
          </a:stretch>
        </p:blipFill>
        <p:spPr>
          <a:xfrm>
            <a:off x="991552" y="1245235"/>
            <a:ext cx="9904095" cy="4763770"/>
          </a:xfrm>
          <a:prstGeom prst="rect">
            <a:avLst/>
          </a:prstGeom>
        </p:spPr>
      </p:pic>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13" ma:contentTypeDescription="Create a new document." ma:contentTypeScope="" ma:versionID="89242249e9f2fc9f35c8ac40d1749aa8">
  <xsd:schema xmlns:xsd="http://www.w3.org/2001/XMLSchema" xmlns:xs="http://www.w3.org/2001/XMLSchema" xmlns:p="http://schemas.microsoft.com/office/2006/metadata/properties" xmlns:ns2="ed62f681-7444-4666-891e-c71d42de2ddf" xmlns:ns3="b8676f30-e579-463a-a8aa-821338b00374" targetNamespace="http://schemas.microsoft.com/office/2006/metadata/properties" ma:root="true" ma:fieldsID="a661edb3eb918c130b5b038713d75e6b" ns2:_="" ns3:_="">
    <xsd:import namespace="ed62f681-7444-4666-891e-c71d42de2ddf"/>
    <xsd:import namespace="b8676f30-e579-463a-a8aa-821338b003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676f30-e579-463a-a8aa-821338b003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08d022-328e-4f53-b2cf-c730c7a35dee}" ma:internalName="TaxCatchAll" ma:showField="CatchAllData" ma:web="b8676f30-e579-463a-a8aa-821338b00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d62f681-7444-4666-891e-c71d42de2ddf">
      <Terms xmlns="http://schemas.microsoft.com/office/infopath/2007/PartnerControls"/>
    </lcf76f155ced4ddcb4097134ff3c332f>
    <TaxCatchAll xmlns="b8676f30-e579-463a-a8aa-821338b00374" xsi:nil="true"/>
  </documentManagement>
</p:properties>
</file>

<file path=customXml/itemProps1.xml><?xml version="1.0" encoding="utf-8"?>
<ds:datastoreItem xmlns:ds="http://schemas.openxmlformats.org/officeDocument/2006/customXml" ds:itemID="{E5449A99-33BD-49B4-8A78-BAD598EF50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62f681-7444-4666-891e-c71d42de2ddf"/>
    <ds:schemaRef ds:uri="b8676f30-e579-463a-a8aa-821338b003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ABDF53C-A77F-4969-AC3D-9EB187F40C8B}">
  <ds:schemaRefs>
    <ds:schemaRef ds:uri="http://schemas.microsoft.com/sharepoint/v3/contenttype/forms"/>
  </ds:schemaRefs>
</ds:datastoreItem>
</file>

<file path=customXml/itemProps3.xml><?xml version="1.0" encoding="utf-8"?>
<ds:datastoreItem xmlns:ds="http://schemas.openxmlformats.org/officeDocument/2006/customXml" ds:itemID="{5D978342-9A1D-4E81-8F23-17BA9C9D849E}">
  <ds:schemaRefs>
    <ds:schemaRef ds:uri="http://schemas.microsoft.com/office/2006/metadata/properties"/>
    <ds:schemaRef ds:uri="http://schemas.microsoft.com/office/infopath/2007/PartnerControls"/>
    <ds:schemaRef ds:uri="ed62f681-7444-4666-891e-c71d42de2ddf"/>
    <ds:schemaRef ds:uri="b8676f30-e579-463a-a8aa-821338b00374"/>
  </ds:schemaRefs>
</ds:datastoreItem>
</file>

<file path=docProps/app.xml><?xml version="1.0" encoding="utf-8"?>
<Properties xmlns="http://schemas.openxmlformats.org/officeDocument/2006/extended-properties" xmlns:vt="http://schemas.openxmlformats.org/officeDocument/2006/docPropsVTypes">
  <Template>Bioinformatics</Template>
  <TotalTime>2065</TotalTime>
  <Words>922</Words>
  <Application>Microsoft Office PowerPoint</Application>
  <PresentationFormat>Widescreen</PresentationFormat>
  <Paragraphs>92</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Cambria</vt:lpstr>
      <vt:lpstr>Times New Roman</vt:lpstr>
      <vt:lpstr>Verdana</vt:lpstr>
      <vt:lpstr>Bioinformatics</vt:lpstr>
      <vt:lpstr>PowerPoint Presentation</vt:lpstr>
      <vt:lpstr>Introduction</vt:lpstr>
      <vt:lpstr>Literature Review</vt:lpstr>
      <vt:lpstr>Research Gaps Identified</vt:lpstr>
      <vt:lpstr>Proposed Method</vt:lpstr>
      <vt:lpstr>Objectives</vt:lpstr>
      <vt:lpstr>System Design and Implementation</vt:lpstr>
      <vt:lpstr>Architecture</vt:lpstr>
      <vt:lpstr>Timeline of Project</vt:lpstr>
      <vt:lpstr>Outcomes Obtained </vt:lpstr>
      <vt:lpstr>Conclusion</vt:lpstr>
      <vt:lpstr>GitHub Link</vt:lpstr>
      <vt:lpstr>References</vt:lpstr>
      <vt:lpstr>Publication Details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Keerthana .</cp:lastModifiedBy>
  <cp:revision>51</cp:revision>
  <dcterms:created xsi:type="dcterms:W3CDTF">2023-03-16T03:26:27Z</dcterms:created>
  <dcterms:modified xsi:type="dcterms:W3CDTF">2025-05-18T06:14:25Z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0x010100FA8A2C149D477E4E814B4B477F0E243C</vt:lpwstr>
  </property>
</Properties>
</file>