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121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8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8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8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8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8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8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8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804030504040204"/>
              <a:buNone/>
              <a:defRPr sz="2800" b="1" i="0" u="none" strike="noStrike" cap="none">
                <a:solidFill>
                  <a:srgbClr val="FF0000"/>
                </a:solidFill>
                <a:latin typeface="Verdana" panose="020B0804030504040204"/>
                <a:ea typeface="Verdana" panose="020B0804030504040204"/>
                <a:cs typeface="Verdana" panose="020B0804030504040204"/>
                <a:sym typeface="Verdana" panose="020B08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L="0" marR="0" lvl="1"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2pPr>
            <a:lvl3pPr marL="0" marR="0" lvl="2"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3pPr>
            <a:lvl4pPr marL="0" marR="0" lvl="3"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4pPr>
            <a:lvl5pPr marL="0" marR="0" lvl="4"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5pPr>
            <a:lvl6pPr marL="0" marR="0" lvl="5"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6pPr>
            <a:lvl7pPr marL="0" marR="0" lvl="6"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7pPr>
            <a:lvl8pPr marL="0" marR="0" lvl="7"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8pPr>
            <a:lvl9pPr marL="0" marR="0" lvl="8"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apstoneProject-CSD-G14/Sentiment-Analysis-of-Incoming-calls-on-helpdesk/tree/ma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804030504040204"/>
              <a:buNone/>
            </a:pPr>
            <a:r>
              <a:rPr lang="en-US" altLang="en-US" dirty="0">
                <a:solidFill>
                  <a:schemeClr val="tx1"/>
                </a:solidFill>
                <a:latin typeface="Cambria" panose="02040503050406030204" pitchFamily="18" charset="0"/>
                <a:ea typeface="Cambria" panose="02040503050406030204" pitchFamily="18" charset="0"/>
              </a:rPr>
              <a:t>Sentiment Analysis of Incoming calls on helpdesk</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CSD-G14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063892456"/>
              </p:ext>
            </p:extLst>
          </p:nvPr>
        </p:nvGraphicFramePr>
        <p:xfrm>
          <a:off x="553085" y="2721610"/>
          <a:ext cx="5364500" cy="2194620"/>
        </p:xfrm>
        <a:graphic>
          <a:graphicData uri="http://schemas.openxmlformats.org/drawingml/2006/table">
            <a:tbl>
              <a:tblPr firstRow="1" bandRow="1">
                <a:noFill/>
                <a:tableStyleId>{57690726-49DA-4552-BDEB-330DD8EA8BD9}</a:tableStyleId>
              </a:tblPr>
              <a:tblGrid>
                <a:gridCol w="2030750">
                  <a:extLst>
                    <a:ext uri="{9D8B030D-6E8A-4147-A177-3AD203B41FA5}">
                      <a16:colId xmlns:a16="http://schemas.microsoft.com/office/drawing/2014/main" val="20000"/>
                    </a:ext>
                  </a:extLst>
                </a:gridCol>
                <a:gridCol w="3333750">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US" sz="1800" u="none" strike="noStrike" cap="none" dirty="0"/>
                        <a:t>20211CSD0034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SIDDHARTHA G</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US" sz="1800" u="none" strike="noStrike" cap="none" dirty="0"/>
                        <a:t>20211CSD0036</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ANKITA HS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5760">
                <a:tc>
                  <a:txBody>
                    <a:bodyPr/>
                    <a:lstStyle/>
                    <a:p>
                      <a:pPr marL="0" marR="0" lvl="0" indent="0" algn="ctr" rtl="0">
                        <a:spcBef>
                          <a:spcPts val="0"/>
                        </a:spcBef>
                        <a:spcAft>
                          <a:spcPts val="0"/>
                        </a:spcAft>
                        <a:buNone/>
                      </a:pPr>
                      <a:r>
                        <a:rPr lang="en-US" sz="1800" u="none" strike="noStrike" cap="none" dirty="0"/>
                        <a:t>20211CSD0049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KEERTHANA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5760">
                <a:tc>
                  <a:txBody>
                    <a:bodyPr/>
                    <a:lstStyle/>
                    <a:p>
                      <a:pPr marL="0" marR="0" lvl="0" indent="0" algn="ctr" rtl="0">
                        <a:spcBef>
                          <a:spcPts val="0"/>
                        </a:spcBef>
                        <a:spcAft>
                          <a:spcPts val="0"/>
                        </a:spcAft>
                        <a:buNone/>
                      </a:pPr>
                      <a:r>
                        <a:rPr lang="en-IN" sz="1800" u="none" strike="noStrike" cap="none" dirty="0"/>
                        <a:t>20211CSD0013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   SHAIK MOHAMMED ADIL</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Mr.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Yamanappa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2500" lnSpcReduction="20000"/>
          </a:bodyPr>
          <a:lstStyle/>
          <a:p>
            <a:pPr marL="0" marR="0" lvl="0" indent="0" algn="ctr" rtl="0">
              <a:spcBef>
                <a:spcPts val="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PIP</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4004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University</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8" name="Google Shape;91;p13"/>
          <p:cNvSpPr txBox="1"/>
          <p:nvPr/>
        </p:nvSpPr>
        <p:spPr>
          <a:xfrm>
            <a:off x="0" y="460244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rtl="0">
              <a:spcBef>
                <a:spcPts val="0"/>
              </a:spcBef>
              <a:spcAft>
                <a:spcPts val="0"/>
              </a:spcAft>
              <a:buClr>
                <a:srgbClr val="17365D"/>
              </a:buClr>
              <a:buSzPct val="100000"/>
              <a:buFont typeface="Arial" panose="020B0604020202090204"/>
              <a:buNone/>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Saira Banu Atham</a:t>
            </a:r>
            <a:endPar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Manjula H 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7500"/>
          </a:bodyPr>
          <a:lstStyle/>
          <a:p>
            <a:pPr marL="342900" lvl="0" indent="-190500" algn="just">
              <a:spcBef>
                <a:spcPts val="0"/>
              </a:spcBef>
              <a:buNone/>
            </a:pPr>
            <a:r>
              <a:rPr lang="en-US" sz="1600" dirty="0">
                <a:latin typeface="Cambria" panose="02040503050406030204" pitchFamily="18" charset="0"/>
                <a:ea typeface="Cambria" panose="02040503050406030204" pitchFamily="18" charset="0"/>
              </a:rPr>
              <a:t>Organization: </a:t>
            </a:r>
            <a:r>
              <a:rPr lang="en-US" altLang="en-US" sz="1600" dirty="0">
                <a:latin typeface="Cambria" panose="02040503050406030204" pitchFamily="18" charset="0"/>
                <a:ea typeface="Cambria" panose="02040503050406030204" pitchFamily="18" charset="0"/>
              </a:rPr>
              <a:t>Ministry of Commerce and Industries</a:t>
            </a:r>
          </a:p>
          <a:p>
            <a:pPr marL="342900" lvl="0" indent="-190500" algn="just">
              <a:lnSpc>
                <a:spcPct val="200000"/>
              </a:lnSpc>
              <a:spcBef>
                <a:spcPts val="0"/>
              </a:spcBef>
              <a:buNone/>
            </a:pPr>
            <a:r>
              <a:rPr lang="en-US" sz="1600" dirty="0">
                <a:latin typeface="Cambria" panose="02040503050406030204" pitchFamily="18" charset="0"/>
                <a:ea typeface="Cambria" panose="02040503050406030204" pitchFamily="18" charset="0"/>
              </a:rPr>
              <a:t>Category (Hardware / Software / Both) :Software</a:t>
            </a:r>
          </a:p>
          <a:p>
            <a:pPr marL="342900" lvl="0" indent="-190500" algn="just">
              <a:lnSpc>
                <a:spcPct val="200000"/>
              </a:lnSpc>
              <a:spcBef>
                <a:spcPts val="0"/>
              </a:spcBef>
              <a:buNone/>
            </a:pPr>
            <a:r>
              <a:rPr lang="en-US" sz="1600" dirty="0">
                <a:latin typeface="Cambria" panose="02040503050406030204" pitchFamily="18" charset="0"/>
                <a:ea typeface="Cambria" panose="02040503050406030204" pitchFamily="18" charset="0"/>
              </a:rPr>
              <a:t>Problem Description: </a:t>
            </a:r>
            <a:r>
              <a:rPr lang="en-US" sz="1600" b="0" i="0" u="none" strike="noStrike" dirty="0">
                <a:solidFill>
                  <a:srgbClr val="000000"/>
                </a:solidFill>
                <a:effectLst/>
                <a:latin typeface="Calibri" panose="020F0502020204030204" pitchFamily="34" charset="0"/>
              </a:rPr>
              <a:t>The problem at hand involves developing a sentiment analysis solution specifically tailored for analyzing the sentiment of incoming calls in helpdesks, call centers, and customer services. With the ever-increasing volume of customer interactions in these domains, it is crucial for businesses to gain insights into the sentiments expressed by their customers during phone conversations. Sentiment analysis refers to the process of automatically determining the sentiment or emotional tone conveyed by a text or speech. In the context of incoming calls, sentiment analysis can provide valuable information about customer satisfaction, identify potential issues, and highlight areas for improvement in customer service delivery.</a:t>
            </a:r>
          </a:p>
          <a:p>
            <a:pPr marL="342900" lvl="0" indent="-190500" algn="just">
              <a:lnSpc>
                <a:spcPct val="200000"/>
              </a:lnSpc>
              <a:spcBef>
                <a:spcPts val="0"/>
              </a:spcBef>
              <a:buNone/>
            </a:pPr>
            <a:r>
              <a:rPr lang="en-US" sz="1600" dirty="0"/>
              <a:t> </a:t>
            </a:r>
            <a:r>
              <a:rPr lang="en-US" sz="1600" dirty="0">
                <a:latin typeface="Cambria" panose="02040503050406030204" pitchFamily="18" charset="0"/>
                <a:ea typeface="Cambria" panose="02040503050406030204" pitchFamily="18" charset="0"/>
              </a:rPr>
              <a:t>Difficulty Level: Simple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lnSpc>
                <a:spcPct val="100000"/>
              </a:lnSpc>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lnSpc>
                <a:spcPct val="100000"/>
              </a:lnSpc>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9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90204"/>
              <a:buNone/>
            </a:pPr>
            <a:r>
              <a:rPr lang="en-US" sz="1400" dirty="0">
                <a:hlinkClick r:id="rId3"/>
              </a:rPr>
              <a:t>Sentiment-Analysis-of-Incoming-calls-on-helpdesk/ at main · CapstoneProject-CSD-G14/Sentiment-Analysis-of-Incoming-calls-on-helpdesk</a:t>
            </a:r>
            <a:endParaRPr lang="en-US" sz="14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898207"/>
            <a:ext cx="10814627" cy="5061585"/>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Clr>
                <a:schemeClr val="dk1"/>
              </a:buClr>
              <a:buSzPct val="100000"/>
              <a:buNone/>
            </a:pPr>
            <a:r>
              <a:rPr lang="en-US" sz="1400" dirty="0">
                <a:latin typeface="Cambria" panose="02040503050406030204" pitchFamily="18" charset="0"/>
                <a:ea typeface="Cambria" panose="02040503050406030204" pitchFamily="18" charset="0"/>
              </a:rPr>
              <a:t>Technology Stack Components:</a:t>
            </a:r>
          </a:p>
          <a:p>
            <a:pPr marL="495300" lvl="0" indent="-342900" algn="just" rtl="0">
              <a:lnSpc>
                <a:spcPct val="150000"/>
              </a:lnSpc>
              <a:spcBef>
                <a:spcPts val="0"/>
              </a:spcBef>
              <a:spcAft>
                <a:spcPts val="0"/>
              </a:spcAft>
              <a:buClr>
                <a:schemeClr val="dk1"/>
              </a:buClr>
              <a:buSzPct val="100000"/>
            </a:pPr>
            <a:r>
              <a:rPr lang="en-US" altLang="en-US" sz="1400" dirty="0">
                <a:latin typeface="Cambria" panose="02040503050406030204" pitchFamily="18" charset="0"/>
                <a:ea typeface="Cambria" panose="02040503050406030204" pitchFamily="18" charset="0"/>
              </a:rPr>
              <a:t>Frontend Components</a:t>
            </a:r>
          </a:p>
          <a:p>
            <a:pPr marL="3429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1.HTML &amp; CSS – For structuring and styling the web app.</a:t>
            </a:r>
          </a:p>
          <a:p>
            <a:pPr marL="3429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2.JavaScript Frameworks &amp; Libraries -  React.js</a:t>
            </a:r>
          </a:p>
          <a:p>
            <a:pPr marL="342900" lvl="0" indent="45720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3.Bootstrap / Tailwind CSS – For responsive design</a:t>
            </a:r>
          </a:p>
          <a:p>
            <a:pPr marL="342900" lvl="0" indent="45720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4. Visual Studio Code (VS Code) – IDE for frontend &amp; backend development.</a:t>
            </a:r>
          </a:p>
          <a:p>
            <a:pPr marL="495300" lvl="0" indent="-342900" algn="just" rtl="0">
              <a:lnSpc>
                <a:spcPct val="150000"/>
              </a:lnSpc>
              <a:spcBef>
                <a:spcPts val="0"/>
              </a:spcBef>
              <a:spcAft>
                <a:spcPts val="0"/>
              </a:spcAft>
              <a:buClr>
                <a:schemeClr val="dk1"/>
              </a:buClr>
              <a:buSzPct val="100000"/>
            </a:pPr>
            <a:r>
              <a:rPr lang="en-US" altLang="en-US" sz="1400" dirty="0">
                <a:latin typeface="Cambria" panose="02040503050406030204" pitchFamily="18" charset="0"/>
                <a:ea typeface="Cambria" panose="02040503050406030204" pitchFamily="18" charset="0"/>
              </a:rPr>
              <a:t>Backend Components:</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1. Node.js – Server-side runtime for handling requests</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2. Python (Flask / </a:t>
            </a:r>
            <a:r>
              <a:rPr lang="en-US" altLang="en-US" sz="1400" dirty="0" err="1">
                <a:latin typeface="Cambria" panose="02040503050406030204" pitchFamily="18" charset="0"/>
                <a:ea typeface="Cambria" panose="02040503050406030204" pitchFamily="18" charset="0"/>
              </a:rPr>
              <a:t>FastAPI</a:t>
            </a:r>
            <a:r>
              <a:rPr lang="en-US" altLang="en-US" sz="1400" dirty="0">
                <a:latin typeface="Cambria" panose="02040503050406030204" pitchFamily="18" charset="0"/>
                <a:ea typeface="Cambria" panose="02040503050406030204" pitchFamily="18" charset="0"/>
              </a:rPr>
              <a:t> / Django) – For building the sentiment analysis model</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3. MySQL / PostgreSQL – For structured data storage (customer logs, call metadata)</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4. MongoDB – For unstructured data storage (transcriptions, feedback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38645"/>
            <a:ext cx="11926455" cy="5334000"/>
          </a:xfrm>
          <a:prstGeom prst="rect">
            <a:avLst/>
          </a:prstGeom>
          <a:noFill/>
          <a:ln>
            <a:noFill/>
          </a:ln>
        </p:spPr>
        <p:txBody>
          <a:bodyPr spcFirstLastPara="1" wrap="square" lIns="91425" tIns="45700" rIns="91425" bIns="45700" anchor="t" anchorCtr="0">
            <a:normAutofit fontScale="57500" lnSpcReduction="20000"/>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1. Machine Learning Algorithms</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Speech-to-Text Model – Convert customer calls into text using Google Speech API, IBM Watson Speech-to-Text, or AWS Transcribe.</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Sentiment Classification Model – Use BERT, </a:t>
            </a:r>
            <a:r>
              <a:rPr lang="en-US" altLang="en-US" dirty="0" err="1">
                <a:latin typeface="Cambria" panose="02040503050406030204" pitchFamily="18" charset="0"/>
                <a:ea typeface="Cambria" panose="02040503050406030204" pitchFamily="18" charset="0"/>
              </a:rPr>
              <a:t>RoBERTa</a:t>
            </a:r>
            <a:r>
              <a:rPr lang="en-US" altLang="en-US" dirty="0">
                <a:latin typeface="Cambria" panose="02040503050406030204" pitchFamily="18" charset="0"/>
                <a:ea typeface="Cambria" panose="02040503050406030204" pitchFamily="18" charset="0"/>
              </a:rPr>
              <a:t>, VADER, or LSTM-based deep learning models to analyze customer sentiment.</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Emotion Detection Model – Detect emotions like anger, frustration, satisfaction, happiness using NLP and deep learning.</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Topic Modeling &amp; Intent Recognition – Identify common customer concerns, complaints, and feedback trends using LDA or transformers.</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Anomaly Detection – Detect unusual spikes in negative sentiment, call drop patterns, or recurring complaints using ML models.</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2. Data Processing &amp; Management</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Speech Data Processing – Audio-to-text conversion, noise removal, speaker </a:t>
            </a:r>
            <a:r>
              <a:rPr lang="en-US" altLang="en-US" dirty="0" err="1">
                <a:latin typeface="Cambria" panose="02040503050406030204" pitchFamily="18" charset="0"/>
                <a:ea typeface="Cambria" panose="02040503050406030204" pitchFamily="18" charset="0"/>
              </a:rPr>
              <a:t>diarization</a:t>
            </a:r>
            <a:r>
              <a:rPr lang="en-US" altLang="en-US" dirty="0">
                <a:latin typeface="Cambria" panose="02040503050406030204" pitchFamily="18" charset="0"/>
                <a:ea typeface="Cambria" panose="02040503050406030204" pitchFamily="18" charset="0"/>
              </a:rPr>
              <a:t> (Sphinx, </a:t>
            </a:r>
            <a:r>
              <a:rPr lang="en-US" altLang="en-US" dirty="0" err="1">
                <a:latin typeface="Cambria" panose="02040503050406030204" pitchFamily="18" charset="0"/>
                <a:ea typeface="Cambria" panose="02040503050406030204" pitchFamily="18" charset="0"/>
              </a:rPr>
              <a:t>DeepSpeech</a:t>
            </a:r>
            <a:r>
              <a:rPr lang="en-US" altLang="en-US" dirty="0">
                <a:latin typeface="Cambria" panose="02040503050406030204" pitchFamily="18" charset="0"/>
                <a:ea typeface="Cambria" panose="02040503050406030204" pitchFamily="18" charset="0"/>
              </a:rPr>
              <a:t>, Kaldi).</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Text Preprocessing – Tokenization, </a:t>
            </a:r>
            <a:r>
              <a:rPr lang="en-US" altLang="en-US" dirty="0" err="1">
                <a:latin typeface="Cambria" panose="02040503050406030204" pitchFamily="18" charset="0"/>
                <a:ea typeface="Cambria" panose="02040503050406030204" pitchFamily="18" charset="0"/>
              </a:rPr>
              <a:t>stopword</a:t>
            </a:r>
            <a:r>
              <a:rPr lang="en-US" altLang="en-US" dirty="0">
                <a:latin typeface="Cambria" panose="02040503050406030204" pitchFamily="18" charset="0"/>
                <a:ea typeface="Cambria" panose="02040503050406030204" pitchFamily="18" charset="0"/>
              </a:rPr>
              <a:t> removal, lemmatization using NLTK, </a:t>
            </a:r>
            <a:r>
              <a:rPr lang="en-US" altLang="en-US" dirty="0" err="1">
                <a:latin typeface="Cambria" panose="02040503050406030204" pitchFamily="18" charset="0"/>
                <a:ea typeface="Cambria" panose="02040503050406030204" pitchFamily="18" charset="0"/>
              </a:rPr>
              <a:t>spaCy</a:t>
            </a:r>
            <a:r>
              <a:rPr lang="en-US" altLang="en-US" dirty="0">
                <a:latin typeface="Cambria" panose="02040503050406030204" pitchFamily="18" charset="0"/>
                <a:ea typeface="Cambria" panose="02040503050406030204" pitchFamily="18" charset="0"/>
              </a:rPr>
              <a:t>.</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Real-Time Data Processing – Stream and analyze live calls using Apache Kafka / RabbitMQ.</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Data Annotation &amp; Labeling – Label datasets for supervised learning using Label Studio / Prodigy.</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007745"/>
            <a:ext cx="11199091" cy="5086350"/>
          </a:xfrm>
          <a:prstGeom prst="rect">
            <a:avLst/>
          </a:prstGeom>
          <a:noFill/>
          <a:ln>
            <a:noFill/>
          </a:ln>
        </p:spPr>
        <p:txBody>
          <a:bodyPr spcFirstLastPara="1" wrap="square" lIns="91425" tIns="45700" rIns="91425" bIns="45700" anchor="t" anchorCtr="0">
            <a:noAutofit/>
          </a:bodyPr>
          <a:lstStyle/>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3.⁠ Database Management System (DBMS)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Relational Database (MySQL / PostgreSQL) – Store structured call metadata (call logs, timestamps, agent details).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NoSQL Database (MongoDB / Firebase / Cassandra) – Store unstructured call transcripts, audio files, customer feedback.</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4.⁠ ⁠Software &amp; Frameworks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Speech Recognition – Google Speech API, IBM Watson, Mozilla </a:t>
            </a:r>
            <a:r>
              <a:rPr lang="en-US" altLang="en-US" sz="1400" dirty="0" err="1">
                <a:latin typeface="Cambria" panose="02040503050406030204" pitchFamily="18" charset="0"/>
                <a:ea typeface="Cambria" panose="02040503050406030204" pitchFamily="18" charset="0"/>
              </a:rPr>
              <a:t>DeepSpeech</a:t>
            </a:r>
            <a:endParaRPr lang="en-US" altLang="en-US" sz="1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Natural Language Processing (NLP) – NLTK, </a:t>
            </a:r>
            <a:r>
              <a:rPr lang="en-US" altLang="en-US" sz="1400" dirty="0" err="1">
                <a:latin typeface="Cambria" panose="02040503050406030204" pitchFamily="18" charset="0"/>
                <a:ea typeface="Cambria" panose="02040503050406030204" pitchFamily="18" charset="0"/>
              </a:rPr>
              <a:t>spaCy</a:t>
            </a:r>
            <a:r>
              <a:rPr lang="en-US" altLang="en-US" sz="1400" dirty="0">
                <a:latin typeface="Cambria" panose="02040503050406030204" pitchFamily="18" charset="0"/>
                <a:ea typeface="Cambria" panose="02040503050406030204" pitchFamily="18" charset="0"/>
              </a:rPr>
              <a:t>, Hugging Face Transformers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Machine Learning Frameworks – TensorFlow, </a:t>
            </a:r>
            <a:r>
              <a:rPr lang="en-US" altLang="en-US" sz="1400" dirty="0" err="1">
                <a:latin typeface="Cambria" panose="02040503050406030204" pitchFamily="18" charset="0"/>
                <a:ea typeface="Cambria" panose="02040503050406030204" pitchFamily="18" charset="0"/>
              </a:rPr>
              <a:t>PyTorch</a:t>
            </a:r>
            <a:r>
              <a:rPr lang="en-US" altLang="en-US" sz="1400" dirty="0">
                <a:latin typeface="Cambria" panose="02040503050406030204" pitchFamily="18" charset="0"/>
                <a:ea typeface="Cambria" panose="02040503050406030204" pitchFamily="18" charset="0"/>
              </a:rPr>
              <a:t>, Scikit-learn</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Web Scraping &amp; Data Extraction – </a:t>
            </a:r>
            <a:r>
              <a:rPr lang="en-US" altLang="en-US" sz="1400" dirty="0" err="1">
                <a:latin typeface="Cambria" panose="02040503050406030204" pitchFamily="18" charset="0"/>
                <a:ea typeface="Cambria" panose="02040503050406030204" pitchFamily="18" charset="0"/>
              </a:rPr>
              <a:t>BeautifulSoup</a:t>
            </a:r>
            <a:r>
              <a:rPr lang="en-US" altLang="en-US" sz="1400" dirty="0">
                <a:latin typeface="Cambria" panose="02040503050406030204" pitchFamily="18" charset="0"/>
                <a:ea typeface="Cambria" panose="02040503050406030204" pitchFamily="18" charset="0"/>
              </a:rPr>
              <a:t>, Scrapy, Selenium (for gathering industry trends &amp; customer sentiment from online forums)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API Integration – Twilio, </a:t>
            </a:r>
            <a:r>
              <a:rPr lang="en-US" altLang="en-US" sz="1400" dirty="0" err="1">
                <a:latin typeface="Cambria" panose="02040503050406030204" pitchFamily="18" charset="0"/>
                <a:ea typeface="Cambria" panose="02040503050406030204" pitchFamily="18" charset="0"/>
              </a:rPr>
              <a:t>Nexmo</a:t>
            </a:r>
            <a:r>
              <a:rPr lang="en-US" altLang="en-US" sz="1400" dirty="0">
                <a:latin typeface="Cambria" panose="02040503050406030204" pitchFamily="18" charset="0"/>
                <a:ea typeface="Cambria" panose="02040503050406030204" pitchFamily="18" charset="0"/>
              </a:rPr>
              <a:t>, Google </a:t>
            </a:r>
            <a:r>
              <a:rPr lang="en-US" altLang="en-US" sz="1400" dirty="0" err="1">
                <a:latin typeface="Cambria" panose="02040503050406030204" pitchFamily="18" charset="0"/>
                <a:ea typeface="Cambria" panose="02040503050406030204" pitchFamily="18" charset="0"/>
              </a:rPr>
              <a:t>Dialogflow</a:t>
            </a:r>
            <a:r>
              <a:rPr lang="en-US" altLang="en-US" sz="1400" dirty="0">
                <a:latin typeface="Cambria" panose="02040503050406030204" pitchFamily="18" charset="0"/>
                <a:ea typeface="Cambria" panose="02040503050406030204" pitchFamily="18" charset="0"/>
              </a:rPr>
              <a:t> (for integrating with call center systems)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Deployment &amp; Cloud Services – AWS, Azure, Google Cloud (for model hosting and API services)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stretch>
            <a:fillRect/>
          </a:stretch>
        </p:blipFill>
        <p:spPr>
          <a:xfrm>
            <a:off x="941070" y="1222375"/>
            <a:ext cx="9904095" cy="47637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https://www.indeed.com/career-advice/career-development/how-to-cite-a-research-paper</a:t>
            </a: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803</Words>
  <Application>Microsoft Office PowerPoint</Application>
  <PresentationFormat>Widescreen</PresentationFormat>
  <Paragraphs>89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Verdana</vt:lpstr>
      <vt:lpstr>Wingdings</vt:lpstr>
      <vt:lpstr>Bioinformatics</vt:lpstr>
      <vt:lpstr>Sentiment Analysis of Incoming calls on helpdesk</vt:lpstr>
      <vt:lpstr>Content</vt:lpstr>
      <vt:lpstr>Problem Statement Number: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Keerthana .</cp:lastModifiedBy>
  <cp:revision>44</cp:revision>
  <dcterms:created xsi:type="dcterms:W3CDTF">2025-01-30T07:21:59Z</dcterms:created>
  <dcterms:modified xsi:type="dcterms:W3CDTF">2025-05-18T06:22:30Z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EDDFEB2FFF30DF7097289B679689BE88_43</vt:lpwstr>
  </property>
  <property fmtid="{D5CDD505-2E9C-101B-9397-08002B2CF9AE}" pid="3" name="KSOProductBuildVer">
    <vt:lpwstr>1033-6.11.0.8615</vt:lpwstr>
  </property>
</Properties>
</file>