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7" r:id="rId3"/>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21" autoAdjust="0"/>
  </p:normalViewPr>
  <p:slideViewPr>
    <p:cSldViewPr snapToGrid="0">
      <p:cViewPr varScale="1">
        <p:scale>
          <a:sx n="48" d="100"/>
          <a:sy n="48" d="100"/>
        </p:scale>
        <p:origin x="53" y="6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E9310F-FFED-44B5-8F50-80E05E4BBE07}"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065238-6148-420D-B5FB-49D55C380D6A}"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804030504040204" pitchFamily="34" charset="0"/>
                <a:ea typeface="Verdana" panose="020B0804030504040204" pitchFamily="34" charset="0"/>
                <a:cs typeface="Verdana" panose="020B0804030504040204" pitchFamily="34" charset="0"/>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804030504040204" pitchFamily="34" charset="0"/>
                <a:ea typeface="Verdana" panose="020B0804030504040204" pitchFamily="34" charset="0"/>
                <a:cs typeface="Verdana" panose="020B08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804030504040204" pitchFamily="34" charset="0"/>
                <a:ea typeface="Verdana" panose="020B0804030504040204" pitchFamily="34" charset="0"/>
                <a:cs typeface="Verdana" panose="020B0804030504040204" pitchFamily="34" charset="0"/>
              </a:defRPr>
            </a:lvl1pPr>
          </a:lstStyle>
          <a:p>
            <a:fld id="{1BCD3F7E-62B3-4FB9-95CE-D1B0CC271B85}" type="slidenum">
              <a:rPr lang="en-GB" smtClean="0"/>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804030504040204" pitchFamily="34" charset="0"/>
          <a:ea typeface="Verdana" panose="020B0804030504040204" pitchFamily="34" charset="0"/>
          <a:cs typeface="Verdana" panose="020B0804030504040204" pitchFamily="34" charset="0"/>
        </a:defRPr>
      </a:lvl1pPr>
    </p:titleStyle>
    <p:bodyStyle>
      <a:lvl1pPr marL="342900" indent="-342900" algn="l" defTabSz="914400" rtl="0" eaLnBrk="1" latinLnBrk="0" hangingPunct="1">
        <a:spcBef>
          <a:spcPct val="20000"/>
        </a:spcBef>
        <a:buFont typeface="Arial" panose="020B0604020202090204" pitchFamily="34" charset="0"/>
        <a:buChar char="•"/>
        <a:defRPr sz="2400" kern="1200">
          <a:solidFill>
            <a:schemeClr val="tx1"/>
          </a:solidFill>
          <a:latin typeface="Verdana" panose="020B0804030504040204" pitchFamily="34" charset="0"/>
          <a:ea typeface="Verdana" panose="020B0804030504040204" pitchFamily="34" charset="0"/>
          <a:cs typeface="Verdana" panose="020B0804030504040204" pitchFamily="34" charset="0"/>
        </a:defRPr>
      </a:lvl1pPr>
      <a:lvl2pPr marL="742950" indent="-285750" algn="l" defTabSz="914400" rtl="0" eaLnBrk="1" latinLnBrk="0" hangingPunct="1">
        <a:spcBef>
          <a:spcPct val="20000"/>
        </a:spcBef>
        <a:buFont typeface="Arial" panose="020B0604020202090204" pitchFamily="34" charset="0"/>
        <a:buChar char="–"/>
        <a:defRPr sz="2000" kern="1200">
          <a:solidFill>
            <a:schemeClr val="tx1"/>
          </a:solidFill>
          <a:latin typeface="Verdana" panose="020B0804030504040204" pitchFamily="34" charset="0"/>
          <a:ea typeface="Verdana" panose="020B0804030504040204" pitchFamily="34" charset="0"/>
          <a:cs typeface="Verdana" panose="020B0804030504040204" pitchFamily="34" charset="0"/>
        </a:defRPr>
      </a:lvl2pPr>
      <a:lvl3pPr marL="1143000" indent="-228600" algn="l" defTabSz="914400" rtl="0" eaLnBrk="1" latinLnBrk="0" hangingPunct="1">
        <a:spcBef>
          <a:spcPct val="20000"/>
        </a:spcBef>
        <a:buFont typeface="Arial" panose="020B0604020202090204" pitchFamily="34" charset="0"/>
        <a:buChar char="•"/>
        <a:defRPr sz="1800" kern="1200">
          <a:solidFill>
            <a:schemeClr val="tx1"/>
          </a:solidFill>
          <a:latin typeface="Verdana" panose="020B0804030504040204" pitchFamily="34" charset="0"/>
          <a:ea typeface="Verdana" panose="020B0804030504040204" pitchFamily="34" charset="0"/>
          <a:cs typeface="Verdana" panose="020B0804030504040204" pitchFamily="34" charset="0"/>
        </a:defRPr>
      </a:lvl3pPr>
      <a:lvl4pPr marL="1600200" indent="-228600" algn="l" defTabSz="914400" rtl="0" eaLnBrk="1" latinLnBrk="0" hangingPunct="1">
        <a:spcBef>
          <a:spcPct val="20000"/>
        </a:spcBef>
        <a:buFont typeface="Arial" panose="020B0604020202090204" pitchFamily="34" charset="0"/>
        <a:buChar char="–"/>
        <a:defRPr sz="1600" kern="1200">
          <a:solidFill>
            <a:schemeClr val="tx1"/>
          </a:solidFill>
          <a:latin typeface="Verdana" panose="020B0804030504040204" pitchFamily="34" charset="0"/>
          <a:ea typeface="Verdana" panose="020B0804030504040204" pitchFamily="34" charset="0"/>
          <a:cs typeface="Verdana" panose="020B0804030504040204" pitchFamily="34" charset="0"/>
        </a:defRPr>
      </a:lvl4pPr>
      <a:lvl5pPr marL="2057400" indent="-228600" algn="l" defTabSz="914400" rtl="0" eaLnBrk="1" latinLnBrk="0" hangingPunct="1">
        <a:spcBef>
          <a:spcPct val="20000"/>
        </a:spcBef>
        <a:buFont typeface="Arial" panose="020B0604020202090204" pitchFamily="34" charset="0"/>
        <a:buChar char="»"/>
        <a:defRPr sz="1600" kern="1200">
          <a:solidFill>
            <a:schemeClr val="tx1"/>
          </a:solidFill>
          <a:latin typeface="Verdana" panose="020B0804030504040204" pitchFamily="34" charset="0"/>
          <a:ea typeface="Verdana" panose="020B0804030504040204" pitchFamily="34" charset="0"/>
          <a:cs typeface="Verdana" panose="020B0804030504040204" pitchFamily="34" charset="0"/>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804030504040204"/>
              <a:buNone/>
            </a:pPr>
            <a:r>
              <a:rPr lang="en-US" altLang="en-US" dirty="0">
                <a:solidFill>
                  <a:schemeClr val="tx1"/>
                </a:solidFill>
                <a:latin typeface="Cambria" panose="02040503050406030204" pitchFamily="18" charset="0"/>
                <a:ea typeface="Cambria" panose="02040503050406030204" pitchFamily="18" charset="0"/>
              </a:rPr>
              <a:t>Sentiment Analysis of Incoming calls on helpdesk</a:t>
            </a:r>
            <a:endParaRPr lang="en-US" altLang="en-US"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US" altLang="en-GB" dirty="0">
                <a:latin typeface="Cambria" panose="02040503050406030204" pitchFamily="18" charset="0"/>
                <a:ea typeface="Cambria" panose="02040503050406030204" pitchFamily="18" charset="0"/>
              </a:rPr>
              <a:t>CSD-12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085" y="2721610"/>
          <a:ext cx="5418455" cy="2194620"/>
        </p:xfrm>
        <a:graphic>
          <a:graphicData uri="http://schemas.openxmlformats.org/drawingml/2006/table">
            <a:tbl>
              <a:tblPr firstRow="1" bandRow="1">
                <a:noFill/>
              </a:tblPr>
              <a:tblGrid>
                <a:gridCol w="2084705"/>
                <a:gridCol w="3333750"/>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marL="0" marR="0" lvl="0" indent="0" algn="ctr" rtl="0">
                        <a:spcBef>
                          <a:spcPts val="0"/>
                        </a:spcBef>
                        <a:spcAft>
                          <a:spcPts val="0"/>
                        </a:spcAft>
                        <a:buFont typeface="+mj-lt"/>
                        <a:buNone/>
                      </a:pPr>
                      <a:r>
                        <a:rPr lang="en-US" sz="1800" u="none" strike="noStrike" cap="none" dirty="0"/>
                        <a:t>20211CSD0034</a:t>
                      </a:r>
                      <a:endParaRPr lang="en-US"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SIDDHARTHA G</a:t>
                      </a:r>
                      <a:endParaRPr lang="en-US"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marL="0" marR="0" lvl="0" indent="0" algn="ctr" rtl="0">
                        <a:spcBef>
                          <a:spcPts val="0"/>
                        </a:spcBef>
                        <a:spcAft>
                          <a:spcPts val="0"/>
                        </a:spcAft>
                        <a:buNone/>
                      </a:pPr>
                      <a:r>
                        <a:rPr lang="en-US" sz="1800" u="none" strike="noStrike" cap="none" dirty="0"/>
                        <a:t>20211CSD0036</a:t>
                      </a:r>
                      <a:endParaRPr lang="en-US"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ANKITA HS</a:t>
                      </a:r>
                      <a:endParaRPr lang="en-US"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marL="0" marR="0" lvl="0" indent="0" algn="ctr" rtl="0">
                        <a:spcBef>
                          <a:spcPts val="0"/>
                        </a:spcBef>
                        <a:spcAft>
                          <a:spcPts val="0"/>
                        </a:spcAft>
                        <a:buNone/>
                      </a:pPr>
                      <a:r>
                        <a:rPr lang="en-US" sz="1800" u="none" strike="noStrike" cap="none" dirty="0"/>
                        <a:t>20211CSD0049</a:t>
                      </a:r>
                      <a:endParaRPr lang="en-US"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KEERTHANA</a:t>
                      </a:r>
                      <a:endParaRPr lang="en-US"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marL="0" marR="0" lvl="0" indent="0" algn="ctr" rtl="0">
                        <a:spcBef>
                          <a:spcPts val="0"/>
                        </a:spcBef>
                        <a:spcAft>
                          <a:spcPts val="0"/>
                        </a:spcAft>
                        <a:buNone/>
                      </a:pPr>
                      <a:r>
                        <a:rPr lang="en-IN" sz="1800" u="none" strike="noStrike" cap="none" dirty="0"/>
                        <a:t>20211CSD0013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SHAIK MOHAMMED ADIL</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9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9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Mr.</a:t>
            </a: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 Yamanappa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9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2500" lnSpcReduction="20000"/>
          </a:bodyPr>
          <a:lstStyle/>
          <a:p>
            <a:pPr marL="0" marR="0" lvl="0" indent="0" algn="ctr" rtl="0">
              <a:spcBef>
                <a:spcPts val="0"/>
              </a:spcBef>
              <a:spcAft>
                <a:spcPts val="0"/>
              </a:spcAft>
              <a:buClr>
                <a:srgbClr val="17365D"/>
              </a:buClr>
              <a:buSzPct val="100000"/>
              <a:buFont typeface="Arial" panose="020B060402020209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PIP</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4004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 </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University</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9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9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B.Tech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endParaRPr>
          </a:p>
          <a:p>
            <a:pPr marL="0" marR="0" lvl="0" indent="0" rtl="0">
              <a:spcBef>
                <a:spcPts val="0"/>
              </a:spcBef>
              <a:spcAft>
                <a:spcPts val="0"/>
              </a:spcAft>
              <a:buClr>
                <a:srgbClr val="17365D"/>
              </a:buClr>
              <a:buSzPct val="100000"/>
              <a:buFont typeface="Arial" panose="020B0604020202090204"/>
              <a:buNone/>
            </a:pPr>
            <a:r>
              <a:rPr lang="en-US" sz="2000" b="1"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Dr. Saira Banu Atham</a:t>
            </a:r>
            <a:endParaRPr lang="en-US" sz="2000" b="1"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endParaRPr>
          </a:p>
          <a:p>
            <a:pPr marL="0" marR="0" lvl="0" indent="0" rtl="0">
              <a:spcBef>
                <a:spcPts val="0"/>
              </a:spcBef>
              <a:spcAft>
                <a:spcPts val="0"/>
              </a:spcAft>
              <a:buClr>
                <a:srgbClr val="17365D"/>
              </a:buClr>
              <a:buSzPct val="100000"/>
              <a:buFont typeface="Arial" panose="020B060402020209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Dr. Manjula H M</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GB" dirty="0"/>
          </a:p>
        </p:txBody>
      </p:sp>
      <p:sp>
        <p:nvSpPr>
          <p:cNvPr id="3" name="Content Placeholder 2"/>
          <p:cNvSpPr>
            <a:spLocks noGrp="1"/>
          </p:cNvSpPr>
          <p:nvPr>
            <p:ph idx="1"/>
          </p:nvPr>
        </p:nvSpPr>
        <p:spPr/>
        <p:txBody>
          <a:bodyPr/>
          <a:lstStyle/>
          <a:p>
            <a:pPr algn="just">
              <a:lnSpc>
                <a:spcPct val="150000"/>
              </a:lnSpc>
            </a:pPr>
            <a:r>
              <a:rPr lang="en-US" altLang="en-US" dirty="0">
                <a:latin typeface="Times New Roman" panose="02020503050405090304" pitchFamily="18" charset="0"/>
                <a:cs typeface="Times New Roman" panose="02020503050405090304" pitchFamily="18" charset="0"/>
              </a:rPr>
              <a:t>A Deep Learning System for Sentiment Analysis of Service Calls (Yanan Jia, 2020)</a:t>
            </a:r>
            <a:endParaRPr lang="en-US" altLang="en-US" dirty="0">
              <a:latin typeface="Times New Roman" panose="02020503050405090304" pitchFamily="18" charset="0"/>
              <a:cs typeface="Times New Roman" panose="02020503050405090304" pitchFamily="18" charset="0"/>
            </a:endParaRPr>
          </a:p>
          <a:p>
            <a:pPr algn="just">
              <a:lnSpc>
                <a:spcPct val="150000"/>
              </a:lnSpc>
            </a:pPr>
            <a:r>
              <a:rPr lang="en-US" altLang="en-US" dirty="0">
                <a:latin typeface="Times New Roman" panose="02020503050405090304" pitchFamily="18" charset="0"/>
                <a:cs typeface="Times New Roman" panose="02020503050405090304" pitchFamily="18" charset="0"/>
              </a:rPr>
              <a:t>A Survey on Sentiment Analysis (R Raja Subramanian, 2021)</a:t>
            </a:r>
            <a:endParaRPr lang="en-US" altLang="en-US" dirty="0">
              <a:latin typeface="Times New Roman" panose="02020503050405090304" pitchFamily="18" charset="0"/>
              <a:cs typeface="Times New Roman" panose="02020503050405090304" pitchFamily="18" charset="0"/>
            </a:endParaRPr>
          </a:p>
          <a:p>
            <a:pPr algn="just">
              <a:lnSpc>
                <a:spcPct val="150000"/>
              </a:lnSpc>
            </a:pPr>
            <a:r>
              <a:rPr lang="en-US" altLang="en-US" dirty="0">
                <a:latin typeface="Times New Roman" panose="02020503050405090304" pitchFamily="18" charset="0"/>
                <a:cs typeface="Times New Roman" panose="02020503050405090304" pitchFamily="18" charset="0"/>
              </a:rPr>
              <a:t>Acoustic And Lexical Sentiment Analysis For Customer Service Calls (Bryan Li, 2019)</a:t>
            </a:r>
            <a:endParaRPr lang="en-US" altLang="en-US" dirty="0">
              <a:latin typeface="Times New Roman" panose="02020503050405090304" pitchFamily="18" charset="0"/>
              <a:cs typeface="Times New Roman" panose="02020503050405090304" pitchFamily="18" charset="0"/>
            </a:endParaRPr>
          </a:p>
          <a:p>
            <a:pPr algn="just">
              <a:lnSpc>
                <a:spcPct val="150000"/>
              </a:lnSpc>
            </a:pPr>
            <a:r>
              <a:rPr lang="en-US" altLang="en-US" dirty="0">
                <a:latin typeface="Times New Roman" panose="02020503050405090304" pitchFamily="18" charset="0"/>
                <a:cs typeface="Times New Roman" panose="02020503050405090304" pitchFamily="18" charset="0"/>
              </a:rPr>
              <a:t>Automated Speech Recognition System in Advancement of Human - Computer Interaction (Soumya Priyadarsini Panda, 2019)</a:t>
            </a:r>
            <a:endParaRPr lang="en-US" altLang="en-US" dirty="0">
              <a:latin typeface="Times New Roman" panose="02020503050405090304" pitchFamily="18" charset="0"/>
              <a:cs typeface="Times New Roman" panose="02020503050405090304" pitchFamily="18" charset="0"/>
            </a:endParaRPr>
          </a:p>
          <a:p>
            <a:pPr algn="just">
              <a:lnSpc>
                <a:spcPct val="150000"/>
              </a:lnSpc>
            </a:pPr>
            <a:r>
              <a:rPr lang="en-US" altLang="en-US" dirty="0">
                <a:latin typeface="Times New Roman" panose="02020503050405090304" pitchFamily="18" charset="0"/>
                <a:cs typeface="Times New Roman" panose="02020503050405090304" pitchFamily="18" charset="0"/>
              </a:rPr>
              <a:t>Call center sentiment analysis systematic review (K J Shrikrishna Narayana, 2023)</a:t>
            </a:r>
            <a:endParaRPr lang="en-US" altLang="en-US"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endParaRPr lang="en-GB"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GB" dirty="0"/>
          </a:p>
        </p:txBody>
      </p:sp>
      <p:sp>
        <p:nvSpPr>
          <p:cNvPr id="6" name="Rectangle 3"/>
          <p:cNvSpPr>
            <a:spLocks noGrp="1" noChangeArrowheads="1"/>
          </p:cNvSpPr>
          <p:nvPr>
            <p:ph idx="1"/>
          </p:nvPr>
        </p:nvSpPr>
        <p:spPr bwMode="auto">
          <a:xfrm>
            <a:off x="812800" y="916048"/>
            <a:ext cx="1086585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Understanding customer sentiment is essential for improving service quality in today’s customer-driven market.</a:t>
            </a:r>
            <a:endParaRPr kumimoji="0" lang="en-US" altLang="en-US"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The Call Sentiment Analysis System utilizes speech recognition and natural language processing (NLP) to analyze customer interactions.</a:t>
            </a:r>
            <a:endParaRPr kumimoji="0" lang="en-US" altLang="en-US"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It transcribes customer calls and classifies sentiment as positive, neutral, or negative.</a:t>
            </a:r>
            <a:endParaRPr kumimoji="0" lang="en-US" altLang="en-US"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The system is built using Python and Flask for efficient processing and deployment.</a:t>
            </a:r>
            <a:endParaRPr kumimoji="0" lang="en-US" altLang="en-US"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It records calls, converts speech into text, and stores sentiment insights in a database.</a:t>
            </a:r>
            <a:endParaRPr kumimoji="0" lang="en-US" altLang="en-US"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Businesses can assess customer satisfaction levels and identify service gaps using sentiment insights.</a:t>
            </a:r>
            <a:endParaRPr kumimoji="0" lang="en-US" altLang="en-US"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The system helps refine strategies by analyzing vocal tone and conversation context.</a:t>
            </a:r>
            <a:endParaRPr kumimoji="0" lang="en-US" altLang="en-US"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Enhances customer engagement and loyalty by providing valuable insights.</a:t>
            </a:r>
            <a:endParaRPr kumimoji="0" lang="en-US" altLang="en-US"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Aims to optimize service delivery and improve support efficiency. </a:t>
            </a:r>
            <a:endParaRPr kumimoji="0" lang="en-US" altLang="en-US"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GB" dirty="0"/>
          </a:p>
        </p:txBody>
      </p:sp>
      <p:graphicFrame>
        <p:nvGraphicFramePr>
          <p:cNvPr id="4" name="Content Placeholder 3"/>
          <p:cNvGraphicFramePr/>
          <p:nvPr>
            <p:ph idx="1"/>
          </p:nvPr>
        </p:nvGraphicFramePr>
        <p:xfrm>
          <a:off x="812800" y="1005840"/>
          <a:ext cx="10668000" cy="4293235"/>
        </p:xfrm>
        <a:graphic>
          <a:graphicData uri="http://schemas.openxmlformats.org/drawingml/2006/table">
            <a:tbl>
              <a:tblPr firstRow="1" bandRow="1">
                <a:tableStyleId>{5C22544A-7EE6-4342-B048-85BDC9FD1C3A}</a:tableStyleId>
              </a:tblPr>
              <a:tblGrid>
                <a:gridCol w="932180"/>
                <a:gridCol w="4220210"/>
                <a:gridCol w="5515610"/>
              </a:tblGrid>
              <a:tr h="476885">
                <a:tc>
                  <a:txBody>
                    <a:bodyPr/>
                    <a:p>
                      <a:pPr algn="ctr">
                        <a:buNone/>
                      </a:pPr>
                      <a:r>
                        <a:rPr lang="en-US" altLang="en-US" sz="1400" b="0">
                          <a:latin typeface="Times New Roman Regular" panose="02020503050405090304" charset="0"/>
                          <a:cs typeface="Times New Roman Regular" panose="02020503050405090304" charset="0"/>
                        </a:rPr>
                        <a:t>Sl. No.</a:t>
                      </a:r>
                      <a:endParaRPr lang="en-US" altLang="en-US" sz="1400" b="0">
                        <a:latin typeface="Times New Roman Regular" panose="02020503050405090304" charset="0"/>
                        <a:cs typeface="Times New Roman Regular" panose="02020503050405090304" charset="0"/>
                      </a:endParaRPr>
                    </a:p>
                  </a:txBody>
                  <a:tcPr anchor="ctr" anchorCtr="0"/>
                </a:tc>
                <a:tc>
                  <a:txBody>
                    <a:bodyPr/>
                    <a:p>
                      <a:pPr algn="ctr">
                        <a:buNone/>
                      </a:pPr>
                      <a:r>
                        <a:rPr lang="en-US" altLang="en-US" sz="1400" b="0">
                          <a:latin typeface="Times New Roman Regular" panose="02020503050405090304" charset="0"/>
                          <a:cs typeface="Times New Roman Regular" panose="02020503050405090304" charset="0"/>
                        </a:rPr>
                        <a:t>Paper Name</a:t>
                      </a:r>
                      <a:endParaRPr lang="en-US" altLang="en-US" sz="1400" b="0">
                        <a:latin typeface="Times New Roman Regular" panose="02020503050405090304" charset="0"/>
                        <a:cs typeface="Times New Roman Regular" panose="02020503050405090304" charset="0"/>
                      </a:endParaRPr>
                    </a:p>
                  </a:txBody>
                  <a:tcPr anchor="ctr" anchorCtr="0"/>
                </a:tc>
                <a:tc>
                  <a:txBody>
                    <a:bodyPr/>
                    <a:p>
                      <a:pPr algn="ctr">
                        <a:buNone/>
                      </a:pPr>
                      <a:r>
                        <a:rPr lang="en-US" altLang="en-US" sz="1400" b="0">
                          <a:latin typeface="Times New Roman Regular" panose="02020503050405090304" charset="0"/>
                          <a:cs typeface="Times New Roman Regular" panose="02020503050405090304" charset="0"/>
                        </a:rPr>
                        <a:t>Description</a:t>
                      </a:r>
                      <a:endParaRPr lang="en-US" altLang="en-US" sz="1400" b="0">
                        <a:latin typeface="Times New Roman Regular" panose="02020503050405090304" charset="0"/>
                        <a:cs typeface="Times New Roman Regular" panose="02020503050405090304" charset="0"/>
                      </a:endParaRPr>
                    </a:p>
                  </a:txBody>
                  <a:tcPr anchor="ctr" anchorCtr="0"/>
                </a:tc>
              </a:tr>
              <a:tr h="763270">
                <a:tc>
                  <a:txBody>
                    <a:bodyPr/>
                    <a:p>
                      <a:pPr algn="ctr">
                        <a:buNone/>
                      </a:pPr>
                      <a:r>
                        <a:rPr lang="en-US" sz="1400" b="0">
                          <a:latin typeface="Times New Roman Regular" panose="02020503050405090304" charset="0"/>
                          <a:cs typeface="Times New Roman Regular" panose="02020503050405090304" charset="0"/>
                        </a:rPr>
                        <a:t>1</a:t>
                      </a:r>
                      <a:endParaRPr lang="en-US" sz="1400" b="0">
                        <a:latin typeface="Times New Roman Regular" panose="02020503050405090304" charset="0"/>
                        <a:cs typeface="Times New Roman Regular" panose="02020503050405090304" charset="0"/>
                      </a:endParaRPr>
                    </a:p>
                  </a:txBody>
                  <a:tcPr anchor="ctr" anchorCtr="0"/>
                </a:tc>
                <a:tc>
                  <a:txBody>
                    <a:bodyPr/>
                    <a:p>
                      <a:pPr algn="ctr">
                        <a:buNone/>
                      </a:pPr>
                      <a:r>
                        <a:rPr lang="en-US" altLang="en-US" sz="1400" b="0">
                          <a:latin typeface="Times New Roman Regular" panose="02020503050405090304" charset="0"/>
                          <a:cs typeface="Times New Roman Regular" panose="02020503050405090304" charset="0"/>
                        </a:rPr>
                        <a:t>A Deep Learning System for Sentiment Analysis of Service Calls</a:t>
                      </a:r>
                      <a:endParaRPr lang="en-US" altLang="en-US" sz="1400" b="0">
                        <a:latin typeface="Times New Roman Regular" panose="02020503050405090304" charset="0"/>
                        <a:cs typeface="Times New Roman Regular" panose="02020503050405090304" charset="0"/>
                      </a:endParaRPr>
                    </a:p>
                  </a:txBody>
                  <a:tcPr anchor="ctr" anchorCtr="0"/>
                </a:tc>
                <a:tc>
                  <a:txBody>
                    <a:bodyPr/>
                    <a:p>
                      <a:pPr>
                        <a:buNone/>
                      </a:pPr>
                      <a:r>
                        <a:rPr lang="en-US" altLang="en-US" sz="1400" b="0">
                          <a:latin typeface="Times New Roman Regular" panose="02020503050405090304" charset="0"/>
                          <a:cs typeface="Times New Roman Regular" panose="02020503050405090304" charset="0"/>
                        </a:rPr>
                        <a:t>Explores a deep learning approach to analyze customer sentiment in service calls. The study focuses on leveraging neural networks to improve sentiment classification accuracy and enhance customer experience insights.</a:t>
                      </a:r>
                      <a:endParaRPr lang="en-US" altLang="en-US" sz="1400" b="0">
                        <a:latin typeface="Times New Roman Regular" panose="02020503050405090304" charset="0"/>
                        <a:cs typeface="Times New Roman Regular" panose="02020503050405090304" charset="0"/>
                      </a:endParaRPr>
                    </a:p>
                  </a:txBody>
                  <a:tcPr/>
                </a:tc>
              </a:tr>
              <a:tr h="763270">
                <a:tc>
                  <a:txBody>
                    <a:bodyPr/>
                    <a:p>
                      <a:pPr algn="ctr">
                        <a:buNone/>
                      </a:pPr>
                      <a:r>
                        <a:rPr lang="en-US" sz="1400" b="0">
                          <a:latin typeface="Times New Roman Regular" panose="02020503050405090304" charset="0"/>
                          <a:cs typeface="Times New Roman Regular" panose="02020503050405090304" charset="0"/>
                        </a:rPr>
                        <a:t>2</a:t>
                      </a:r>
                      <a:endParaRPr lang="en-US" sz="1400" b="0">
                        <a:latin typeface="Times New Roman Regular" panose="02020503050405090304" charset="0"/>
                        <a:cs typeface="Times New Roman Regular" panose="02020503050405090304" charset="0"/>
                      </a:endParaRPr>
                    </a:p>
                  </a:txBody>
                  <a:tcPr anchor="ctr" anchorCtr="0"/>
                </a:tc>
                <a:tc>
                  <a:txBody>
                    <a:bodyPr/>
                    <a:p>
                      <a:pPr algn="ctr">
                        <a:buNone/>
                      </a:pPr>
                      <a:r>
                        <a:rPr lang="en-US" altLang="en-US" sz="1400" b="0">
                          <a:latin typeface="Times New Roman Regular" panose="02020503050405090304" charset="0"/>
                          <a:cs typeface="Times New Roman Regular" panose="02020503050405090304" charset="0"/>
                        </a:rPr>
                        <a:t>A Survey on Sentiment Analysis</a:t>
                      </a:r>
                      <a:endParaRPr lang="en-US" altLang="en-US" sz="1400" b="0">
                        <a:latin typeface="Times New Roman Regular" panose="02020503050405090304" charset="0"/>
                        <a:cs typeface="Times New Roman Regular" panose="02020503050405090304" charset="0"/>
                      </a:endParaRPr>
                    </a:p>
                  </a:txBody>
                  <a:tcPr/>
                </a:tc>
                <a:tc>
                  <a:txBody>
                    <a:bodyPr/>
                    <a:p>
                      <a:pPr>
                        <a:buNone/>
                      </a:pPr>
                      <a:r>
                        <a:rPr lang="en-US" altLang="en-US" sz="1400" b="0">
                          <a:latin typeface="Times New Roman Regular" panose="02020503050405090304" charset="0"/>
                          <a:cs typeface="Times New Roman Regular" panose="02020503050405090304" charset="0"/>
                        </a:rPr>
                        <a:t>Provides an overview of various sentiment analysis techniques, methodologies, and their applications across different domains, including social media, reviews, and customer service interactions.</a:t>
                      </a:r>
                      <a:endParaRPr lang="en-US" altLang="en-US" sz="1400" b="0">
                        <a:latin typeface="Times New Roman Regular" panose="02020503050405090304" charset="0"/>
                        <a:cs typeface="Times New Roman Regular" panose="02020503050405090304" charset="0"/>
                      </a:endParaRPr>
                    </a:p>
                  </a:txBody>
                  <a:tcPr/>
                </a:tc>
              </a:tr>
              <a:tr h="763270">
                <a:tc>
                  <a:txBody>
                    <a:bodyPr/>
                    <a:p>
                      <a:pPr algn="ctr">
                        <a:buNone/>
                      </a:pPr>
                      <a:r>
                        <a:rPr lang="en-US" sz="1400" b="0">
                          <a:latin typeface="Times New Roman Regular" panose="02020503050405090304" charset="0"/>
                          <a:cs typeface="Times New Roman Regular" panose="02020503050405090304" charset="0"/>
                        </a:rPr>
                        <a:t>3</a:t>
                      </a:r>
                      <a:endParaRPr lang="en-US" sz="1400" b="0">
                        <a:latin typeface="Times New Roman Regular" panose="02020503050405090304" charset="0"/>
                        <a:cs typeface="Times New Roman Regular" panose="02020503050405090304" charset="0"/>
                      </a:endParaRPr>
                    </a:p>
                  </a:txBody>
                  <a:tcPr anchor="ctr" anchorCtr="0"/>
                </a:tc>
                <a:tc>
                  <a:txBody>
                    <a:bodyPr/>
                    <a:p>
                      <a:pPr algn="ctr">
                        <a:buNone/>
                      </a:pPr>
                      <a:r>
                        <a:rPr lang="en-US" altLang="en-US" sz="1400" b="0">
                          <a:latin typeface="Times New Roman Regular" panose="02020503050405090304" charset="0"/>
                          <a:cs typeface="Times New Roman Regular" panose="02020503050405090304" charset="0"/>
                        </a:rPr>
                        <a:t>Acoustic and Lexical Sentiment Analysis for customer service calls</a:t>
                      </a:r>
                      <a:endParaRPr lang="en-US" altLang="en-US" sz="1400" b="0">
                        <a:latin typeface="Times New Roman Regular" panose="02020503050405090304" charset="0"/>
                        <a:cs typeface="Times New Roman Regular" panose="02020503050405090304" charset="0"/>
                      </a:endParaRPr>
                    </a:p>
                  </a:txBody>
                  <a:tcPr/>
                </a:tc>
                <a:tc>
                  <a:txBody>
                    <a:bodyPr/>
                    <a:p>
                      <a:pPr>
                        <a:buNone/>
                      </a:pPr>
                      <a:r>
                        <a:rPr lang="en-US" altLang="en-US" sz="1400" b="0">
                          <a:latin typeface="Times New Roman Regular" panose="02020503050405090304" charset="0"/>
                          <a:cs typeface="Times New Roman Regular" panose="02020503050405090304" charset="0"/>
                        </a:rPr>
                        <a:t>Investigates the use of acoustic (voice tone) and lexical (word choice) features for sentiment analysis in customer service calls, aiming to improve sentiment detection accuracy.</a:t>
                      </a:r>
                      <a:endParaRPr lang="en-US" altLang="en-US" sz="1400" b="0">
                        <a:latin typeface="Times New Roman Regular" panose="02020503050405090304" charset="0"/>
                        <a:cs typeface="Times New Roman Regular" panose="02020503050405090304" charset="0"/>
                      </a:endParaRPr>
                    </a:p>
                  </a:txBody>
                  <a:tcPr/>
                </a:tc>
              </a:tr>
              <a:tr h="763270">
                <a:tc>
                  <a:txBody>
                    <a:bodyPr/>
                    <a:p>
                      <a:pPr algn="ctr">
                        <a:buNone/>
                      </a:pPr>
                      <a:r>
                        <a:rPr lang="en-US" sz="1400" b="0">
                          <a:latin typeface="Times New Roman Regular" panose="02020503050405090304" charset="0"/>
                          <a:cs typeface="Times New Roman Regular" panose="02020503050405090304" charset="0"/>
                        </a:rPr>
                        <a:t>4</a:t>
                      </a:r>
                      <a:endParaRPr lang="en-US" sz="1400" b="0">
                        <a:latin typeface="Times New Roman Regular" panose="02020503050405090304" charset="0"/>
                        <a:cs typeface="Times New Roman Regular" panose="02020503050405090304" charset="0"/>
                      </a:endParaRPr>
                    </a:p>
                  </a:txBody>
                  <a:tcPr anchor="ctr" anchorCtr="0"/>
                </a:tc>
                <a:tc>
                  <a:txBody>
                    <a:bodyPr/>
                    <a:p>
                      <a:pPr algn="ctr">
                        <a:buNone/>
                      </a:pPr>
                      <a:r>
                        <a:rPr lang="en-US" altLang="en-US" sz="1400" b="0">
                          <a:latin typeface="Times New Roman Regular" panose="02020503050405090304" charset="0"/>
                          <a:cs typeface="Times New Roman Regular" panose="02020503050405090304" charset="0"/>
                        </a:rPr>
                        <a:t>Automated Speech Recognition System in Advancement of Human - Computer Interaction</a:t>
                      </a:r>
                      <a:endParaRPr lang="en-US" altLang="en-US" sz="1400" b="0">
                        <a:latin typeface="Times New Roman Regular" panose="02020503050405090304" charset="0"/>
                        <a:cs typeface="Times New Roman Regular" panose="02020503050405090304" charset="0"/>
                      </a:endParaRPr>
                    </a:p>
                  </a:txBody>
                  <a:tcPr/>
                </a:tc>
                <a:tc>
                  <a:txBody>
                    <a:bodyPr/>
                    <a:p>
                      <a:pPr>
                        <a:buNone/>
                      </a:pPr>
                      <a:r>
                        <a:rPr lang="en-US" altLang="en-US" sz="1400" b="0">
                          <a:latin typeface="Times New Roman Regular" panose="02020503050405090304" charset="0"/>
                          <a:cs typeface="Times New Roman Regular" panose="02020503050405090304" charset="0"/>
                        </a:rPr>
                        <a:t>Discusses advancements in speech recognition technology and its implications for enhancing human-computer interactions, including applications in customer support systems.</a:t>
                      </a:r>
                      <a:endParaRPr lang="en-US" altLang="en-US" sz="1400" b="0">
                        <a:latin typeface="Times New Roman Regular" panose="02020503050405090304" charset="0"/>
                        <a:cs typeface="Times New Roman Regular" panose="02020503050405090304" charset="0"/>
                      </a:endParaRPr>
                    </a:p>
                  </a:txBody>
                  <a:tcPr/>
                </a:tc>
              </a:tr>
              <a:tr h="763270">
                <a:tc>
                  <a:txBody>
                    <a:bodyPr/>
                    <a:p>
                      <a:pPr algn="ctr">
                        <a:buNone/>
                      </a:pPr>
                      <a:r>
                        <a:rPr lang="en-US" sz="1400" b="0">
                          <a:latin typeface="Times New Roman Regular" panose="02020503050405090304" charset="0"/>
                          <a:cs typeface="Times New Roman Regular" panose="02020503050405090304" charset="0"/>
                        </a:rPr>
                        <a:t>5</a:t>
                      </a:r>
                      <a:endParaRPr lang="en-US" sz="1400" b="0">
                        <a:latin typeface="Times New Roman Regular" panose="02020503050405090304" charset="0"/>
                        <a:cs typeface="Times New Roman Regular" panose="02020503050405090304" charset="0"/>
                      </a:endParaRPr>
                    </a:p>
                  </a:txBody>
                  <a:tcPr anchor="ctr" anchorCtr="0"/>
                </a:tc>
                <a:tc>
                  <a:txBody>
                    <a:bodyPr/>
                    <a:p>
                      <a:pPr algn="ctr">
                        <a:buNone/>
                      </a:pPr>
                      <a:r>
                        <a:rPr lang="en-US" altLang="en-US" sz="1400" b="0">
                          <a:latin typeface="Times New Roman Regular" panose="02020503050405090304" charset="0"/>
                          <a:cs typeface="Times New Roman Regular" panose="02020503050405090304" charset="0"/>
                        </a:rPr>
                        <a:t>Call center sentiment analysis systematic review</a:t>
                      </a:r>
                      <a:endParaRPr lang="en-US" altLang="en-US" sz="1400" b="0">
                        <a:latin typeface="Times New Roman Regular" panose="02020503050405090304" charset="0"/>
                        <a:cs typeface="Times New Roman Regular" panose="02020503050405090304" charset="0"/>
                      </a:endParaRPr>
                    </a:p>
                  </a:txBody>
                  <a:tcPr/>
                </a:tc>
                <a:tc>
                  <a:txBody>
                    <a:bodyPr/>
                    <a:p>
                      <a:pPr>
                        <a:buNone/>
                      </a:pPr>
                      <a:r>
                        <a:rPr lang="en-US" altLang="en-US" sz="1400" b="0">
                          <a:latin typeface="Times New Roman Regular" panose="02020503050405090304" charset="0"/>
                          <a:cs typeface="Times New Roman Regular" panose="02020503050405090304" charset="0"/>
                        </a:rPr>
                        <a:t>Systematically reviews existing research on sentiment analysis in call centers, highlighting trends, challenges, and potential future research directions.</a:t>
                      </a:r>
                      <a:endParaRPr lang="en-US" altLang="en-US" sz="1400" b="0">
                        <a:latin typeface="Times New Roman Regular" panose="02020503050405090304" charset="0"/>
                        <a:cs typeface="Times New Roman Regular" panose="02020503050405090304" charset="0"/>
                      </a:endParaRPr>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endParaRPr lang="en-GB" dirty="0"/>
          </a:p>
        </p:txBody>
      </p:sp>
      <p:sp>
        <p:nvSpPr>
          <p:cNvPr id="3" name="Content Placeholder 2"/>
          <p:cNvSpPr>
            <a:spLocks noGrp="1"/>
          </p:cNvSpPr>
          <p:nvPr>
            <p:ph idx="1"/>
          </p:nvPr>
        </p:nvSpPr>
        <p:spPr/>
        <p:txBody>
          <a:bodyPr>
            <a:normAutofit/>
          </a:bodyPr>
          <a:lstStyle/>
          <a:p>
            <a:pPr>
              <a:lnSpc>
                <a:spcPct val="200000"/>
              </a:lnSpc>
            </a:pPr>
            <a:r>
              <a:rPr lang="en-GB" dirty="0">
                <a:latin typeface="Times New Roman" panose="02020503050405090304" pitchFamily="18" charset="0"/>
                <a:cs typeface="Times New Roman" panose="02020503050405090304" pitchFamily="18" charset="0"/>
              </a:rPr>
              <a:t>Call Recording</a:t>
            </a:r>
            <a:endParaRPr lang="en-GB" dirty="0">
              <a:latin typeface="Times New Roman" panose="02020503050405090304" pitchFamily="18" charset="0"/>
              <a:cs typeface="Times New Roman" panose="02020503050405090304" pitchFamily="18" charset="0"/>
            </a:endParaRPr>
          </a:p>
          <a:p>
            <a:pPr>
              <a:lnSpc>
                <a:spcPct val="200000"/>
              </a:lnSpc>
            </a:pPr>
            <a:r>
              <a:rPr lang="en-GB" dirty="0">
                <a:latin typeface="Times New Roman" panose="02020503050405090304" pitchFamily="18" charset="0"/>
                <a:cs typeface="Times New Roman" panose="02020503050405090304" pitchFamily="18" charset="0"/>
              </a:rPr>
              <a:t>Speech to Text Transcription</a:t>
            </a:r>
            <a:endParaRPr lang="en-GB" dirty="0">
              <a:latin typeface="Times New Roman" panose="02020503050405090304" pitchFamily="18" charset="0"/>
              <a:cs typeface="Times New Roman" panose="02020503050405090304" pitchFamily="18" charset="0"/>
            </a:endParaRPr>
          </a:p>
          <a:p>
            <a:pPr>
              <a:lnSpc>
                <a:spcPct val="200000"/>
              </a:lnSpc>
            </a:pPr>
            <a:r>
              <a:rPr lang="en-GB" dirty="0">
                <a:latin typeface="Times New Roman" panose="02020503050405090304" pitchFamily="18" charset="0"/>
                <a:cs typeface="Times New Roman" panose="02020503050405090304" pitchFamily="18" charset="0"/>
              </a:rPr>
              <a:t>Sentiment Analysis using NLP</a:t>
            </a:r>
            <a:endParaRPr lang="en-GB" dirty="0">
              <a:latin typeface="Times New Roman" panose="02020503050405090304" pitchFamily="18" charset="0"/>
              <a:cs typeface="Times New Roman" panose="02020503050405090304" pitchFamily="18" charset="0"/>
            </a:endParaRPr>
          </a:p>
          <a:p>
            <a:pPr>
              <a:lnSpc>
                <a:spcPct val="200000"/>
              </a:lnSpc>
            </a:pPr>
            <a:r>
              <a:rPr lang="en-GB" dirty="0">
                <a:latin typeface="Times New Roman" panose="02020503050405090304" pitchFamily="18" charset="0"/>
                <a:cs typeface="Times New Roman" panose="02020503050405090304" pitchFamily="18" charset="0"/>
              </a:rPr>
              <a:t>Data Storage in SQL Database</a:t>
            </a:r>
            <a:endParaRPr lang="en-GB" dirty="0">
              <a:latin typeface="Times New Roman" panose="02020503050405090304" pitchFamily="18" charset="0"/>
              <a:cs typeface="Times New Roman" panose="02020503050405090304" pitchFamily="18" charset="0"/>
            </a:endParaRPr>
          </a:p>
          <a:p>
            <a:pPr>
              <a:lnSpc>
                <a:spcPct val="200000"/>
              </a:lnSpc>
            </a:pPr>
            <a:r>
              <a:rPr lang="en-GB" dirty="0">
                <a:latin typeface="Times New Roman" panose="02020503050405090304" pitchFamily="18" charset="0"/>
                <a:cs typeface="Times New Roman" panose="02020503050405090304" pitchFamily="18" charset="0"/>
              </a:rPr>
              <a:t>Web – Storage Dashboard for Data Visualization</a:t>
            </a:r>
            <a:endParaRPr lang="en-GB" dirty="0">
              <a:latin typeface="Times New Roman" panose="02020503050405090304" pitchFamily="18" charset="0"/>
              <a:cs typeface="Times New Roman" panose="02020503050405090304" pitchFamily="18" charset="0"/>
            </a:endParaRPr>
          </a:p>
          <a:p>
            <a:pPr>
              <a:lnSpc>
                <a:spcPct val="200000"/>
              </a:lnSpc>
            </a:pPr>
            <a:r>
              <a:rPr lang="en-GB" dirty="0">
                <a:latin typeface="Times New Roman" panose="02020503050405090304" pitchFamily="18" charset="0"/>
                <a:cs typeface="Times New Roman" panose="02020503050405090304" pitchFamily="18" charset="0"/>
              </a:rPr>
              <a:t>Insights and Business Recommendations</a:t>
            </a:r>
            <a:endParaRPr lang="en-GB" dirty="0">
              <a:latin typeface="Times New Roman" panose="02020503050405090304" pitchFamily="18" charset="0"/>
              <a:cs typeface="Times New Roman" panose="02020503050405090304" pitchFamily="18" charset="0"/>
            </a:endParaRPr>
          </a:p>
          <a:p>
            <a:endParaRPr lang="en-GB"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GB" dirty="0"/>
          </a:p>
        </p:txBody>
      </p:sp>
      <p:sp>
        <p:nvSpPr>
          <p:cNvPr id="3" name="Content Placeholder 2"/>
          <p:cNvSpPr>
            <a:spLocks noGrp="1"/>
          </p:cNvSpPr>
          <p:nvPr>
            <p:ph idx="1"/>
          </p:nvPr>
        </p:nvSpPr>
        <p:spPr/>
        <p:txBody>
          <a:bodyPr>
            <a:normAutofit fontScale="97500"/>
          </a:bodyPr>
          <a:lstStyle/>
          <a:p>
            <a:pPr marL="0" lvl="0" indent="0" algn="just">
              <a:lnSpc>
                <a:spcPct val="107000"/>
              </a:lnSpc>
              <a:buNone/>
            </a:pPr>
            <a:r>
              <a:rPr lang="en-US" sz="2000" kern="100" dirty="0">
                <a:effectLst/>
                <a:latin typeface="Times New Roman" panose="02020503050405090304" pitchFamily="18" charset="0"/>
                <a:ea typeface="Calibri" panose="020F0502020204030204" pitchFamily="34" charset="0"/>
                <a:cs typeface="Times New Roman" panose="02020503050405090304" pitchFamily="18" charset="0"/>
              </a:rPr>
              <a:t>The objective of this project is to develop an intelligent system that integrates sentiment analysis and speech-based analysis to accurately interpret human emotions from both textual and vocal inputs. By leveraging natural language processing (NLP) techniques for sentiment analysis and speech recognition technologies for vocal tone and pattern analysis, the system aims to provide deeper insights into user emotions. This can be applied in various domains such as customer feedback evaluation, where businesses can assess customer satisfaction and detect dissatisfaction in both written and spoken reviews. Additionally, in virtual assistants and AI-driven communication systems, incorporating sentiment and speech analysis can enhance user interactions by enabling more empathetic and context-aware responses. Overall, this project aims to bridge the gap between textual and vocal emotion recognition, improving human-computer interactions and decision-making processes.</a:t>
            </a:r>
            <a:endParaRPr lang="en-IN" sz="2000" kern="100" dirty="0">
              <a:effectLst/>
              <a:latin typeface="Times New Roman" panose="02020503050405090304" pitchFamily="18" charset="0"/>
              <a:ea typeface="Calibri" panose="020F0502020204030204" pitchFamily="34" charset="0"/>
              <a:cs typeface="Times New Roman" panose="0202050305040509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endParaRPr lang="en-GB" dirty="0"/>
          </a:p>
        </p:txBody>
      </p:sp>
      <p:sp>
        <p:nvSpPr>
          <p:cNvPr id="3" name="Content Placeholder 2"/>
          <p:cNvSpPr>
            <a:spLocks noGrp="1"/>
          </p:cNvSpPr>
          <p:nvPr>
            <p:ph idx="1"/>
          </p:nvPr>
        </p:nvSpPr>
        <p:spPr>
          <a:xfrm>
            <a:off x="812800" y="1223212"/>
            <a:ext cx="10668000" cy="4952997"/>
          </a:xfrm>
        </p:spPr>
        <p:txBody>
          <a:bodyPr>
            <a:normAutofit/>
          </a:bodyPr>
          <a:lstStyle/>
          <a:p>
            <a:pPr algn="just"/>
            <a:r>
              <a:rPr lang="en-US" b="1" dirty="0">
                <a:latin typeface="Times New Roman" panose="02020503050405090304" pitchFamily="18" charset="0"/>
                <a:cs typeface="Times New Roman" panose="02020503050405090304" pitchFamily="18" charset="0"/>
              </a:rPr>
              <a:t>Speech Transcription</a:t>
            </a:r>
            <a:r>
              <a:rPr lang="en-US" dirty="0">
                <a:latin typeface="Times New Roman" panose="02020503050405090304" pitchFamily="18" charset="0"/>
                <a:cs typeface="Times New Roman" panose="02020503050405090304" pitchFamily="18" charset="0"/>
              </a:rPr>
              <a:t>: Convert recorded customer calls into text using speech recognition technology, enabling further analysis of conversation content.</a:t>
            </a:r>
            <a:endParaRPr lang="en-US" dirty="0">
              <a:latin typeface="Times New Roman" panose="02020503050405090304" pitchFamily="18" charset="0"/>
              <a:cs typeface="Times New Roman" panose="02020503050405090304" pitchFamily="18" charset="0"/>
            </a:endParaRPr>
          </a:p>
          <a:p>
            <a:pPr algn="just"/>
            <a:r>
              <a:rPr lang="en-US" b="1" dirty="0">
                <a:latin typeface="Times New Roman" panose="02020503050405090304" pitchFamily="18" charset="0"/>
                <a:cs typeface="Times New Roman" panose="02020503050405090304" pitchFamily="18" charset="0"/>
              </a:rPr>
              <a:t>Sentiment Analysis</a:t>
            </a:r>
            <a:r>
              <a:rPr lang="en-US" dirty="0">
                <a:latin typeface="Times New Roman" panose="02020503050405090304" pitchFamily="18" charset="0"/>
                <a:cs typeface="Times New Roman" panose="02020503050405090304" pitchFamily="18" charset="0"/>
              </a:rPr>
              <a:t>: Apply natural language processing (NLP) models to classify the sentiment of transcribed text as positive, neutral, or negative.</a:t>
            </a:r>
            <a:endParaRPr lang="en-US" dirty="0">
              <a:latin typeface="Times New Roman" panose="02020503050405090304" pitchFamily="18" charset="0"/>
              <a:cs typeface="Times New Roman" panose="02020503050405090304" pitchFamily="18" charset="0"/>
            </a:endParaRPr>
          </a:p>
          <a:p>
            <a:pPr algn="just"/>
            <a:r>
              <a:rPr lang="en-US" b="1" dirty="0">
                <a:latin typeface="Times New Roman" panose="02020503050405090304" pitchFamily="18" charset="0"/>
                <a:cs typeface="Times New Roman" panose="02020503050405090304" pitchFamily="18" charset="0"/>
              </a:rPr>
              <a:t>Database Storage</a:t>
            </a:r>
            <a:r>
              <a:rPr lang="en-US" dirty="0">
                <a:latin typeface="Times New Roman" panose="02020503050405090304" pitchFamily="18" charset="0"/>
                <a:cs typeface="Times New Roman" panose="02020503050405090304" pitchFamily="18" charset="0"/>
              </a:rPr>
              <a:t>: Store recorded calls, transcriptions, and sentiment scores in a structured database for future reference and trend analysis.</a:t>
            </a:r>
            <a:endParaRPr lang="en-US" dirty="0">
              <a:latin typeface="Times New Roman" panose="02020503050405090304" pitchFamily="18" charset="0"/>
              <a:cs typeface="Times New Roman" panose="02020503050405090304" pitchFamily="18" charset="0"/>
            </a:endParaRPr>
          </a:p>
          <a:p>
            <a:pPr algn="just"/>
            <a:r>
              <a:rPr lang="en-US" b="1" dirty="0">
                <a:latin typeface="Times New Roman" panose="02020503050405090304" pitchFamily="18" charset="0"/>
                <a:cs typeface="Times New Roman" panose="02020503050405090304" pitchFamily="18" charset="0"/>
              </a:rPr>
              <a:t>Web Interface</a:t>
            </a:r>
            <a:r>
              <a:rPr lang="en-US" dirty="0">
                <a:latin typeface="Times New Roman" panose="02020503050405090304" pitchFamily="18" charset="0"/>
                <a:cs typeface="Times New Roman" panose="02020503050405090304" pitchFamily="18" charset="0"/>
              </a:rPr>
              <a:t>: Develop a Flask-based web application that allows users to view call transcriptions, listen to recordings, and analyze sentiment trends over time.</a:t>
            </a:r>
            <a:endParaRPr lang="en-US" dirty="0">
              <a:latin typeface="Times New Roman" panose="02020503050405090304" pitchFamily="18" charset="0"/>
              <a:cs typeface="Times New Roman" panose="02020503050405090304" pitchFamily="18" charset="0"/>
            </a:endParaRPr>
          </a:p>
          <a:p>
            <a:pPr algn="just"/>
            <a:r>
              <a:rPr lang="en-US" b="1" dirty="0">
                <a:latin typeface="Times New Roman" panose="02020503050405090304" pitchFamily="18" charset="0"/>
                <a:cs typeface="Times New Roman" panose="02020503050405090304" pitchFamily="18" charset="0"/>
              </a:rPr>
              <a:t>Service Improvement Insights</a:t>
            </a:r>
            <a:r>
              <a:rPr lang="en-US" dirty="0">
                <a:latin typeface="Times New Roman" panose="02020503050405090304" pitchFamily="18" charset="0"/>
                <a:cs typeface="Times New Roman" panose="02020503050405090304" pitchFamily="18" charset="0"/>
              </a:rPr>
              <a:t>: Use sentiment trends and vocal tone analysis to identify service gaps, improve customer satisfaction, and enhance overall service strategies.</a:t>
            </a:r>
            <a:endParaRPr lang="en-US"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endParaRPr lang="en-GB" dirty="0"/>
          </a:p>
        </p:txBody>
      </p:sp>
      <p:pic>
        <p:nvPicPr>
          <p:cNvPr id="6" name="Picture 5"/>
          <p:cNvPicPr>
            <a:picLocks noChangeAspect="1"/>
          </p:cNvPicPr>
          <p:nvPr/>
        </p:nvPicPr>
        <p:blipFill>
          <a:blip r:embed="rId1"/>
          <a:stretch>
            <a:fillRect/>
          </a:stretch>
        </p:blipFill>
        <p:spPr>
          <a:xfrm>
            <a:off x="941070" y="1222375"/>
            <a:ext cx="9904095" cy="47637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endParaRPr lang="en-GB" dirty="0"/>
          </a:p>
        </p:txBody>
      </p:sp>
      <p:sp>
        <p:nvSpPr>
          <p:cNvPr id="4" name="Content Placeholder 3"/>
          <p:cNvSpPr>
            <a:spLocks noGrp="1"/>
          </p:cNvSpPr>
          <p:nvPr>
            <p:ph idx="1"/>
          </p:nvPr>
        </p:nvSpPr>
        <p:spPr>
          <a:xfrm>
            <a:off x="762000" y="1271339"/>
            <a:ext cx="10668000" cy="4952997"/>
          </a:xfrm>
        </p:spPr>
        <p:txBody>
          <a:bodyPr>
            <a:normAutofit/>
          </a:bodyPr>
          <a:lstStyle/>
          <a:p>
            <a:pPr algn="just"/>
            <a:r>
              <a:rPr lang="en-US" b="1" dirty="0">
                <a:latin typeface="Times New Roman" panose="02020503050405090304" pitchFamily="18" charset="0"/>
                <a:cs typeface="Times New Roman" panose="02020503050405090304" pitchFamily="18" charset="0"/>
              </a:rPr>
              <a:t>Improved Customer Satisfaction Monitoring:</a:t>
            </a:r>
            <a:r>
              <a:rPr lang="en-US" dirty="0">
                <a:latin typeface="Times New Roman" panose="02020503050405090304" pitchFamily="18" charset="0"/>
                <a:cs typeface="Times New Roman" panose="02020503050405090304" pitchFamily="18" charset="0"/>
              </a:rPr>
              <a:t> Enable businesses to assess customer sentiment in real time, identifying concerns and areas for improvement.</a:t>
            </a:r>
            <a:endParaRPr lang="en-US" dirty="0">
              <a:latin typeface="Times New Roman" panose="02020503050405090304" pitchFamily="18" charset="0"/>
              <a:cs typeface="Times New Roman" panose="02020503050405090304" pitchFamily="18" charset="0"/>
            </a:endParaRPr>
          </a:p>
          <a:p>
            <a:pPr algn="just"/>
            <a:r>
              <a:rPr lang="en-US" b="1" dirty="0">
                <a:latin typeface="Times New Roman" panose="02020503050405090304" pitchFamily="18" charset="0"/>
                <a:cs typeface="Times New Roman" panose="02020503050405090304" pitchFamily="18" charset="0"/>
              </a:rPr>
              <a:t>Enhanced Service Quality:</a:t>
            </a:r>
            <a:r>
              <a:rPr lang="en-US" dirty="0">
                <a:latin typeface="Times New Roman" panose="02020503050405090304" pitchFamily="18" charset="0"/>
                <a:cs typeface="Times New Roman" panose="02020503050405090304" pitchFamily="18" charset="0"/>
              </a:rPr>
              <a:t> Provide insights into service gaps and agent performance, helping businesses refine customer service strategies.</a:t>
            </a:r>
            <a:endParaRPr lang="en-US" dirty="0">
              <a:latin typeface="Times New Roman" panose="02020503050405090304" pitchFamily="18" charset="0"/>
              <a:cs typeface="Times New Roman" panose="02020503050405090304" pitchFamily="18" charset="0"/>
            </a:endParaRPr>
          </a:p>
          <a:p>
            <a:pPr algn="just"/>
            <a:r>
              <a:rPr lang="en-US" b="1" dirty="0">
                <a:latin typeface="Times New Roman" panose="02020503050405090304" pitchFamily="18" charset="0"/>
                <a:cs typeface="Times New Roman" panose="02020503050405090304" pitchFamily="18" charset="0"/>
              </a:rPr>
              <a:t>Actionable Business Insights:</a:t>
            </a:r>
            <a:r>
              <a:rPr lang="en-US" dirty="0">
                <a:latin typeface="Times New Roman" panose="02020503050405090304" pitchFamily="18" charset="0"/>
                <a:cs typeface="Times New Roman" panose="02020503050405090304" pitchFamily="18" charset="0"/>
              </a:rPr>
              <a:t> Analyze sentiment trends over time to make data-driven decisions for better customer engagement and loyalty.</a:t>
            </a:r>
            <a:endParaRPr lang="en-US" dirty="0">
              <a:latin typeface="Times New Roman" panose="02020503050405090304" pitchFamily="18" charset="0"/>
              <a:cs typeface="Times New Roman" panose="02020503050405090304" pitchFamily="18" charset="0"/>
            </a:endParaRPr>
          </a:p>
          <a:p>
            <a:pPr algn="just"/>
            <a:r>
              <a:rPr lang="en-US" b="1" dirty="0">
                <a:latin typeface="Times New Roman" panose="02020503050405090304" pitchFamily="18" charset="0"/>
                <a:cs typeface="Times New Roman" panose="02020503050405090304" pitchFamily="18" charset="0"/>
              </a:rPr>
              <a:t>Efficient Call Analysis:</a:t>
            </a:r>
            <a:r>
              <a:rPr lang="en-US" dirty="0">
                <a:latin typeface="Times New Roman" panose="02020503050405090304" pitchFamily="18" charset="0"/>
                <a:cs typeface="Times New Roman" panose="02020503050405090304" pitchFamily="18" charset="0"/>
              </a:rPr>
              <a:t> Automate call transcription and sentiment classification, reducing manual effort and improving response efficiency.</a:t>
            </a:r>
            <a:endParaRPr lang="en-US" dirty="0">
              <a:latin typeface="Times New Roman" panose="02020503050405090304" pitchFamily="18" charset="0"/>
              <a:cs typeface="Times New Roman" panose="02020503050405090304" pitchFamily="18" charset="0"/>
            </a:endParaRPr>
          </a:p>
          <a:p>
            <a:pPr algn="just"/>
            <a:r>
              <a:rPr lang="en-US" b="1" dirty="0">
                <a:latin typeface="Times New Roman" panose="02020503050405090304" pitchFamily="18" charset="0"/>
                <a:cs typeface="Times New Roman" panose="02020503050405090304" pitchFamily="18" charset="0"/>
              </a:rPr>
              <a:t>Data-Driven Decision Making:</a:t>
            </a:r>
            <a:r>
              <a:rPr lang="en-US" dirty="0">
                <a:latin typeface="Times New Roman" panose="02020503050405090304" pitchFamily="18" charset="0"/>
                <a:cs typeface="Times New Roman" panose="02020503050405090304" pitchFamily="18" charset="0"/>
              </a:rPr>
              <a:t> Use stored call data and sentiment scores to generate reports and recommendations for optimizing customer interactions and service delivery.</a:t>
            </a:r>
            <a:endParaRPr lang="en-US" dirty="0">
              <a:latin typeface="Times New Roman" panose="02020503050405090304" pitchFamily="18" charset="0"/>
              <a:cs typeface="Times New Roman" panose="02020503050405090304" pitchFamily="18" charset="0"/>
            </a:endParaRPr>
          </a:p>
          <a:p>
            <a:pPr algn="just"/>
            <a:endParaRPr lang="en-IN"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GB" dirty="0"/>
          </a:p>
        </p:txBody>
      </p:sp>
      <p:sp>
        <p:nvSpPr>
          <p:cNvPr id="3" name="Content Placeholder 2"/>
          <p:cNvSpPr>
            <a:spLocks noGrp="1"/>
          </p:cNvSpPr>
          <p:nvPr>
            <p:ph idx="1"/>
          </p:nvPr>
        </p:nvSpPr>
        <p:spPr/>
        <p:txBody>
          <a:bodyPr/>
          <a:lstStyle/>
          <a:p>
            <a:pPr marL="0" indent="0" algn="just">
              <a:buNone/>
            </a:pPr>
            <a:r>
              <a:rPr lang="en-US" dirty="0">
                <a:latin typeface="Times New Roman" panose="02020503050405090304" pitchFamily="18" charset="0"/>
                <a:cs typeface="Times New Roman" panose="02020503050405090304" pitchFamily="18" charset="0"/>
              </a:rPr>
              <a:t>The “Sentiment Analysis of Incoming Calls on Helpdesk Project” enhances customer service by leveraging speech recognition and NLP to analyze customer interactions. By transcribing calls and classifying sentiment, businesses gain valuable insights into customer satisfaction, service gaps, and areas for improvement. The Flask-based web interface provides easy access to call records and sentiment trends, enabling data-driven decision-making. This system not only streamlines sentiment analysis but also helps businesses refine their customer engagement strategies, leading to improved service quality and loyalty. Ultimately, it empowers organizations to make informed adjustments that enhance customer experience, optimize support operations, and drive long-term business growth.</a:t>
            </a:r>
            <a:endParaRPr lang="en-GB" dirty="0">
              <a:latin typeface="Times New Roman" panose="02020503050405090304" pitchFamily="18" charset="0"/>
              <a:cs typeface="Times New Roman" panose="020205030504050903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6625</Words>
  <Application>WPS Presentation</Application>
  <PresentationFormat>Widescreen</PresentationFormat>
  <Paragraphs>139</Paragraphs>
  <Slides>11</Slides>
  <Notes>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11</vt:i4>
      </vt:variant>
    </vt:vector>
  </HeadingPairs>
  <TitlesOfParts>
    <vt:vector size="29" baseType="lpstr">
      <vt:lpstr>Arial</vt:lpstr>
      <vt:lpstr>SimSun</vt:lpstr>
      <vt:lpstr>Wingdings</vt:lpstr>
      <vt:lpstr>Verdana</vt:lpstr>
      <vt:lpstr>Verdana</vt:lpstr>
      <vt:lpstr>Cambria</vt:lpstr>
      <vt:lpstr>苹方-简</vt:lpstr>
      <vt:lpstr>Arial</vt:lpstr>
      <vt:lpstr>Times New Roman</vt:lpstr>
      <vt:lpstr>Calibri</vt:lpstr>
      <vt:lpstr>Helvetica Neue</vt:lpstr>
      <vt:lpstr>Bookman Old Style</vt:lpstr>
      <vt:lpstr>Microsoft YaHei</vt:lpstr>
      <vt:lpstr>汉仪旗黑</vt:lpstr>
      <vt:lpstr>Arial Unicode MS</vt:lpstr>
      <vt:lpstr>汉仪书宋二KW</vt:lpstr>
      <vt:lpstr>Times New Roman Regular</vt:lpstr>
      <vt:lpstr>Bioinformatics</vt:lpstr>
      <vt:lpstr>Sentiment Analysis of Incoming calls on helpdesk</vt:lpstr>
      <vt:lpstr>Introduction</vt:lpstr>
      <vt:lpstr>Literature Review</vt:lpstr>
      <vt:lpstr>Proposed Method</vt:lpstr>
      <vt:lpstr>Objectives</vt:lpstr>
      <vt:lpstr>Methodology</vt:lpstr>
      <vt:lpstr>Timeline of Project</vt:lpstr>
      <vt:lpstr>Expected Outcomes</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siddhartha G</cp:lastModifiedBy>
  <cp:revision>37</cp:revision>
  <dcterms:created xsi:type="dcterms:W3CDTF">2025-02-26T12:57:15Z</dcterms:created>
  <dcterms:modified xsi:type="dcterms:W3CDTF">2025-02-26T12:57:15Z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8C7D9EB76AA4571CAB0FBF67D97DDF56_43</vt:lpwstr>
  </property>
  <property fmtid="{D5CDD505-2E9C-101B-9397-08002B2CF9AE}" pid="3" name="KSOProductBuildVer">
    <vt:lpwstr>1033-6.11.0.8615</vt:lpwstr>
  </property>
</Properties>
</file>